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99" r:id="rId6"/>
    <p:sldId id="300" r:id="rId7"/>
    <p:sldId id="301" r:id="rId8"/>
    <p:sldId id="323" r:id="rId9"/>
    <p:sldId id="324" r:id="rId10"/>
    <p:sldId id="313" r:id="rId11"/>
    <p:sldId id="315" r:id="rId12"/>
    <p:sldId id="317" r:id="rId13"/>
    <p:sldId id="320" r:id="rId14"/>
    <p:sldId id="319" r:id="rId15"/>
    <p:sldId id="303" r:id="rId16"/>
    <p:sldId id="304" r:id="rId17"/>
    <p:sldId id="305" r:id="rId18"/>
    <p:sldId id="306" r:id="rId19"/>
    <p:sldId id="307" r:id="rId20"/>
    <p:sldId id="308" r:id="rId21"/>
    <p:sldId id="321" r:id="rId22"/>
    <p:sldId id="309" r:id="rId23"/>
    <p:sldId id="325" r:id="rId24"/>
    <p:sldId id="326" r:id="rId25"/>
    <p:sldId id="327" r:id="rId26"/>
    <p:sldId id="328" r:id="rId27"/>
    <p:sldId id="312" r:id="rId28"/>
    <p:sldId id="314" r:id="rId29"/>
    <p:sldId id="298" r:id="rId30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yriad Web Pro" panose="020B0604020202020204" charset="0"/>
      <p:regular r:id="rId37"/>
      <p:bold r:id="rId38"/>
      <p: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0"/>
    <a:srgbClr val="17A79D"/>
    <a:srgbClr val="695E4A"/>
    <a:srgbClr val="E25423"/>
    <a:srgbClr val="006A71"/>
    <a:srgbClr val="8D8B00"/>
    <a:srgbClr val="56A0D3"/>
    <a:srgbClr val="880039"/>
    <a:srgbClr val="B9728F"/>
    <a:srgbClr val="F6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81356" autoAdjust="0"/>
  </p:normalViewPr>
  <p:slideViewPr>
    <p:cSldViewPr snapToGrid="0">
      <p:cViewPr varScale="1">
        <p:scale>
          <a:sx n="122" d="100"/>
          <a:sy n="122" d="100"/>
        </p:scale>
        <p:origin x="96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39329"/>
            <a:ext cx="9144000" cy="9086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667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365615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828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5001835"/>
            <a:ext cx="9144001" cy="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23" r:id="rId4"/>
    <p:sldLayoutId id="214748384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oodsafety/outbreaks/investigating-outbreaks/sedric.html" TargetMode="External"/><Relationship Id="rId2" Type="http://schemas.openxmlformats.org/officeDocument/2006/relationships/hyperlink" Target="https://sedric.cdc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2752999"/>
            <a:ext cx="8229600" cy="866834"/>
          </a:xfrm>
        </p:spPr>
        <p:txBody>
          <a:bodyPr/>
          <a:lstStyle/>
          <a:p>
            <a:br>
              <a:rPr lang="en-US" sz="1800" dirty="0"/>
            </a:br>
            <a:r>
              <a:rPr lang="en-US" sz="2200" dirty="0">
                <a:solidFill>
                  <a:srgbClr val="6D6E70"/>
                </a:solidFill>
              </a:rPr>
              <a:t>System for Enteric Disease, Response, Investigation, and Coordination</a:t>
            </a:r>
            <a:endParaRPr lang="en-US" altLang="en-US" sz="2200" dirty="0">
              <a:solidFill>
                <a:srgbClr val="6D6E7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4171950"/>
            <a:ext cx="6400800" cy="971550"/>
          </a:xfrm>
        </p:spPr>
        <p:txBody>
          <a:bodyPr/>
          <a:lstStyle/>
          <a:p>
            <a:pPr marL="0" indent="0"/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6D6E70"/>
                </a:solidFill>
              </a:rPr>
              <a:t>Current as of January 22, 2020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47657"/>
            <a:ext cx="4672829" cy="18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UPGRADE, FEATURES, AND DATA!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900" dirty="0"/>
              <a:t>As of March 12, 2020:</a:t>
            </a:r>
          </a:p>
          <a:p>
            <a:pPr lvl="1"/>
            <a:r>
              <a:rPr lang="en-US" sz="1900" dirty="0"/>
              <a:t>SEDRIC upgraded platforms, no longer needing access to Java</a:t>
            </a:r>
          </a:p>
          <a:p>
            <a:pPr lvl="1"/>
            <a:r>
              <a:rPr lang="en-US" sz="1900" dirty="0"/>
              <a:t>Added integrations from Epi Info for our National Hypothesis Generating Questionnaire</a:t>
            </a:r>
          </a:p>
          <a:p>
            <a:pPr lvl="1"/>
            <a:r>
              <a:rPr lang="en-US" sz="1900" dirty="0"/>
              <a:t>Bulk uploading epidemiological updates has returned</a:t>
            </a:r>
          </a:p>
          <a:p>
            <a:pPr lvl="1"/>
            <a:r>
              <a:rPr lang="en-US" sz="1900" dirty="0"/>
              <a:t>Cluster detection</a:t>
            </a:r>
          </a:p>
          <a:p>
            <a:pPr lvl="1"/>
            <a:r>
              <a:rPr lang="en-US" sz="1900" dirty="0"/>
              <a:t>Allele Code/PFGE Pattern Crosswalk</a:t>
            </a:r>
          </a:p>
          <a:p>
            <a:pPr lvl="1"/>
            <a:r>
              <a:rPr lang="en-US" sz="1900" dirty="0"/>
              <a:t>… and much, much more!</a:t>
            </a:r>
          </a:p>
        </p:txBody>
      </p:sp>
    </p:spTree>
    <p:extLst>
      <p:ext uri="{BB962C8B-B14F-4D97-AF65-F5344CB8AC3E}">
        <p14:creationId xmlns:p14="http://schemas.microsoft.com/office/powerpoint/2010/main" val="4112931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8"/>
            <a:ext cx="8229600" cy="528537"/>
          </a:xfrm>
        </p:spPr>
        <p:txBody>
          <a:bodyPr/>
          <a:lstStyle/>
          <a:p>
            <a:r>
              <a:rPr lang="en-US" dirty="0"/>
              <a:t>Data Views and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629278"/>
            <a:ext cx="8229600" cy="3341688"/>
          </a:xfrm>
        </p:spPr>
        <p:txBody>
          <a:bodyPr/>
          <a:lstStyle/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Home Screen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Navigate to multiple search features or select a tool to use</a:t>
            </a: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Explore Outbreaks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Searchable information for events, from outbreak codes to NORS outbreaks to Outbreak Management System entries</a:t>
            </a: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Explore and Update Isolates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Line list views, searchable isolate information, dashboards, and mapping</a:t>
            </a: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Object Explorer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All searchable data for filtering, viewing, sorting, and summary statistics</a:t>
            </a:r>
            <a:endParaRPr lang="en-US" sz="11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NHGQ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Overall views of NHGQ data, along with analyzable charts for each outbreak</a:t>
            </a:r>
            <a:endParaRPr lang="en-US" sz="11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Test Results (NARMS)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Provides antimicrobial susceptibility results for both phenotypic and genotypic testing</a:t>
            </a: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NORS Outbreak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Provides read-only information on NORS reports and allows searching across the NORS dataset</a:t>
            </a:r>
          </a:p>
          <a:p>
            <a:pPr>
              <a:buClr>
                <a:srgbClr val="EC881D"/>
              </a:buClr>
            </a:pPr>
            <a:r>
              <a:rPr lang="en-US" sz="1300" b="1" dirty="0">
                <a:solidFill>
                  <a:schemeClr val="accent4">
                    <a:lumMod val="50000"/>
                  </a:schemeClr>
                </a:solidFill>
              </a:rPr>
              <a:t>Tools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Cluster detection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Allele code/PFGE pattern crosswalk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Pathogen predictor</a:t>
            </a:r>
          </a:p>
          <a:p>
            <a:pPr lvl="1">
              <a:buClr>
                <a:srgbClr val="EC881D"/>
              </a:buClr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Text analysis</a:t>
            </a:r>
          </a:p>
          <a:p>
            <a:pPr lvl="1">
              <a:buClr>
                <a:srgbClr val="EC881D"/>
              </a:buClr>
            </a:pP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FoodNet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Calculator</a:t>
            </a:r>
          </a:p>
          <a:p>
            <a:pPr lvl="1">
              <a:buClr>
                <a:srgbClr val="EC881D"/>
              </a:buClr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Screen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135008"/>
          </a:xfrm>
        </p:spPr>
        <p:txBody>
          <a:bodyPr/>
          <a:lstStyle/>
          <a:p>
            <a:r>
              <a:rPr lang="en-US" dirty="0"/>
              <a:t>Welcome screen where buttons for views and tools can be found</a:t>
            </a:r>
          </a:p>
          <a:p>
            <a:r>
              <a:rPr lang="en-US" dirty="0"/>
              <a:t>Contact user support</a:t>
            </a:r>
          </a:p>
          <a:p>
            <a:r>
              <a:rPr lang="en-US" dirty="0"/>
              <a:t>User documents available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A11BD-6CC1-44E4-A116-94C6C6AA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70" y="2206879"/>
            <a:ext cx="5057860" cy="27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41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and Update Outbreaks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095594"/>
          </a:xfrm>
        </p:spPr>
        <p:txBody>
          <a:bodyPr/>
          <a:lstStyle/>
          <a:p>
            <a:r>
              <a:rPr lang="en-US" dirty="0"/>
              <a:t>Look at lists and dashboards of information on events</a:t>
            </a:r>
          </a:p>
          <a:p>
            <a:r>
              <a:rPr lang="en-US" dirty="0"/>
              <a:t>Search across outbreaks</a:t>
            </a:r>
          </a:p>
          <a:p>
            <a:r>
              <a:rPr lang="en-US" dirty="0"/>
              <a:t>Important documents and questionnaires housed in a single location</a:t>
            </a:r>
          </a:p>
          <a:p>
            <a:r>
              <a:rPr lang="en-US" dirty="0"/>
              <a:t>Link to NORS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A5D07-60FF-4511-B8FF-D59F41FF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77" y="2350115"/>
            <a:ext cx="4886267" cy="2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73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and Update Isolates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109540"/>
          </a:xfrm>
        </p:spPr>
        <p:txBody>
          <a:bodyPr/>
          <a:lstStyle/>
          <a:p>
            <a:r>
              <a:rPr lang="en-US" dirty="0"/>
              <a:t>Look at line list views and dashboards of isolate information</a:t>
            </a:r>
          </a:p>
          <a:p>
            <a:r>
              <a:rPr lang="en-US" dirty="0"/>
              <a:t>Answer standard and ad hoc questions</a:t>
            </a:r>
          </a:p>
          <a:p>
            <a:r>
              <a:rPr lang="en-US" dirty="0"/>
              <a:t>Store important documents and questionnaires in a single location</a:t>
            </a:r>
          </a:p>
          <a:p>
            <a:r>
              <a:rPr lang="en-US" dirty="0"/>
              <a:t>Link to NHGQ data</a:t>
            </a:r>
          </a:p>
          <a:p>
            <a:r>
              <a:rPr lang="en-US" dirty="0"/>
              <a:t>Bulk upload of isolates, through a specialized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9C4E7-471E-4E6D-858C-56C167C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7" y="2995031"/>
            <a:ext cx="3766842" cy="1979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711DD-AA64-43CB-9B0A-870B3065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58" y="3011835"/>
            <a:ext cx="2919615" cy="20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4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Explorer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118333"/>
          </a:xfrm>
        </p:spPr>
        <p:txBody>
          <a:bodyPr/>
          <a:lstStyle/>
          <a:p>
            <a:r>
              <a:rPr lang="en-US" dirty="0"/>
              <a:t>Search for anything available in the system</a:t>
            </a:r>
          </a:p>
          <a:p>
            <a:r>
              <a:rPr lang="en-US" dirty="0"/>
              <a:t>Filter, map, sort, dashboards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5148B-1C93-4DBF-97BD-6A60095B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7208"/>
            <a:ext cx="5005300" cy="2297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ECD3C-214D-4258-836B-DF225C420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48" y="2016622"/>
            <a:ext cx="3281604" cy="28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NHGQ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118333"/>
          </a:xfrm>
        </p:spPr>
        <p:txBody>
          <a:bodyPr/>
          <a:lstStyle/>
          <a:p>
            <a:r>
              <a:rPr lang="en-US" sz="1930" dirty="0"/>
              <a:t>Direct linkage to Epi Info Web Surveys, syncs every 2 hours</a:t>
            </a:r>
          </a:p>
          <a:p>
            <a:r>
              <a:rPr lang="en-US" sz="1930" dirty="0"/>
              <a:t>Searchable forms, vehicles, grocery stores</a:t>
            </a:r>
          </a:p>
          <a:p>
            <a:r>
              <a:rPr lang="en-US" sz="1930" dirty="0"/>
              <a:t>Easy view form attached to isolates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08CC-8096-4FB5-897E-E34C6567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5" y="2571750"/>
            <a:ext cx="4571999" cy="2020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56EB4-07AF-4CDE-8183-539DFEAEE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14" y="2277208"/>
            <a:ext cx="4664868" cy="24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12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 (NARMS)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127125"/>
          </a:xfrm>
        </p:spPr>
        <p:txBody>
          <a:bodyPr/>
          <a:lstStyle/>
          <a:p>
            <a:r>
              <a:rPr lang="en-US" dirty="0"/>
              <a:t>Direct linkage to NARMS, syncs every 2 hours from both phenotypic and predicted genotypic testing</a:t>
            </a:r>
          </a:p>
          <a:p>
            <a:r>
              <a:rPr lang="en-US" dirty="0"/>
              <a:t>Searchable resistance patterns and drugs</a:t>
            </a:r>
          </a:p>
          <a:p>
            <a:r>
              <a:rPr lang="en-US" dirty="0"/>
              <a:t>Easy view form attached to isolates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E7446-A26A-46F9-A2CD-DB013884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276" y="2571750"/>
            <a:ext cx="4467701" cy="2365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EBC5F-376C-459E-AD1D-206D3D46F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61" y="2710832"/>
            <a:ext cx="1273679" cy="20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29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37"/>
            <a:ext cx="8229600" cy="857250"/>
          </a:xfrm>
        </p:spPr>
        <p:txBody>
          <a:bodyPr/>
          <a:lstStyle/>
          <a:p>
            <a:r>
              <a:rPr lang="en-US" dirty="0"/>
              <a:t>NORS Outbreak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127125"/>
          </a:xfrm>
        </p:spPr>
        <p:txBody>
          <a:bodyPr/>
          <a:lstStyle/>
          <a:p>
            <a:r>
              <a:rPr lang="en-US" dirty="0"/>
              <a:t>All finalized reports now available</a:t>
            </a:r>
          </a:p>
          <a:p>
            <a:r>
              <a:rPr lang="en-US" dirty="0"/>
              <a:t>Searchable from object explorer</a:t>
            </a:r>
          </a:p>
          <a:p>
            <a:r>
              <a:rPr lang="en-US" dirty="0"/>
              <a:t>Full report attached to corresponding outbreaks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71A9E-18C6-468E-9C3A-DA9C4BAC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7" y="2397688"/>
            <a:ext cx="4938118" cy="2347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A9823-DF86-427B-82B0-C1E453E4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25" y="2459400"/>
            <a:ext cx="3817458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3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Cluster Detection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390894"/>
          </a:xfrm>
        </p:spPr>
        <p:txBody>
          <a:bodyPr/>
          <a:lstStyle/>
          <a:p>
            <a:r>
              <a:rPr lang="en-US" sz="1900" dirty="0"/>
              <a:t>Enables users to set easy parameters to find clusters of isolates based on allele codes</a:t>
            </a:r>
          </a:p>
          <a:p>
            <a:r>
              <a:rPr lang="en-US" sz="1900" dirty="0"/>
              <a:t>Provides exportable listing of isolates for line list generation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EBAAC-ECC2-4474-998C-3FA2EAE8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12" y="2209903"/>
            <a:ext cx="3360726" cy="275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53498-B7AC-4041-8B09-F92C40C9C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64" y="2263349"/>
            <a:ext cx="2793432" cy="25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2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SEDRIC?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System for Enteric Disease Response, Investigation, and Coordination</a:t>
            </a:r>
          </a:p>
          <a:p>
            <a:pPr lvl="1"/>
            <a:r>
              <a:rPr lang="en-US" sz="1800" dirty="0"/>
              <a:t>Web-based platform (in the cloud) developed by CDC and Palantir Technologies</a:t>
            </a:r>
          </a:p>
          <a:p>
            <a:pPr lvl="1"/>
            <a:r>
              <a:rPr lang="en-US" sz="1800" dirty="0"/>
              <a:t>Facilitates collaborative multistate outbreak investigations of enteric disease</a:t>
            </a:r>
          </a:p>
          <a:p>
            <a:r>
              <a:rPr lang="en-US" dirty="0"/>
              <a:t>SEDRIC is a customized, off-the-shelf web-based software system with four major capabilities</a:t>
            </a:r>
          </a:p>
          <a:p>
            <a:pPr lvl="1"/>
            <a:r>
              <a:rPr lang="en-US" sz="1800" dirty="0"/>
              <a:t>Integrate multiple surveillance data sources in real time</a:t>
            </a:r>
          </a:p>
          <a:p>
            <a:pPr lvl="1"/>
            <a:r>
              <a:rPr lang="en-US" sz="1800" dirty="0"/>
              <a:t>Visualize outbreak data rapidly in one place</a:t>
            </a:r>
          </a:p>
          <a:p>
            <a:pPr lvl="1"/>
            <a:r>
              <a:rPr lang="en-US" sz="1800" dirty="0"/>
              <a:t>Provide a secure platform for partner collaboration</a:t>
            </a:r>
          </a:p>
          <a:p>
            <a:pPr lvl="1"/>
            <a:r>
              <a:rPr lang="en-US" sz="1800" dirty="0"/>
              <a:t>Manage a repository of historic surveillance and outbreak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4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Allele Code/PFGE Pattern Crosswalk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390894"/>
          </a:xfrm>
        </p:spPr>
        <p:txBody>
          <a:bodyPr/>
          <a:lstStyle/>
          <a:p>
            <a:r>
              <a:rPr lang="en-US" sz="1900" dirty="0"/>
              <a:t>Provides a quick comparison of PFGE patterns under an allele code</a:t>
            </a:r>
          </a:p>
          <a:p>
            <a:r>
              <a:rPr lang="en-US" sz="1900" dirty="0"/>
              <a:t>Provides a quick comparison of allele codes under a PFGE pattern (or pattern combination)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7C9E7-F490-4A66-B681-316CF976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29" y="2258455"/>
            <a:ext cx="2925873" cy="2593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8B4BA-BF62-4AD3-8B92-A4D2F082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60866"/>
            <a:ext cx="3409072" cy="3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0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Pathogen Predictor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390894"/>
          </a:xfrm>
        </p:spPr>
        <p:txBody>
          <a:bodyPr/>
          <a:lstStyle/>
          <a:p>
            <a:r>
              <a:rPr lang="en-US" sz="1900" dirty="0"/>
              <a:t>Enter percentage of patients with certain symptoms, get back predicted pathogens to help figure out what testing may need completed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3A826-E2D2-448C-95BF-A9958DD3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66" y="1861169"/>
            <a:ext cx="4597868" cy="3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6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Text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390894"/>
          </a:xfrm>
        </p:spPr>
        <p:txBody>
          <a:bodyPr/>
          <a:lstStyle/>
          <a:p>
            <a:r>
              <a:rPr lang="en-US" sz="1900" dirty="0"/>
              <a:t>Copy and paste, or type, text to get bar charts of word counts</a:t>
            </a:r>
          </a:p>
          <a:p>
            <a:r>
              <a:rPr lang="en-US" sz="1900" dirty="0"/>
              <a:t>Word clouds also available</a:t>
            </a:r>
          </a:p>
          <a:p>
            <a:r>
              <a:rPr lang="en-US" sz="1900" dirty="0"/>
              <a:t>Can remove common words from the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0EB42-0094-48D1-B6DD-9F24D2717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82" y="2203895"/>
            <a:ext cx="3592865" cy="2813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74DC1-A9F2-4B72-A8E7-8411CAFE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78" y="2627903"/>
            <a:ext cx="4572000" cy="19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</a:t>
            </a:r>
            <a:r>
              <a:rPr lang="en-US" dirty="0" err="1"/>
              <a:t>FoodNet</a:t>
            </a:r>
            <a:r>
              <a:rPr lang="en-US" dirty="0"/>
              <a:t> Calculator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1390894"/>
          </a:xfrm>
        </p:spPr>
        <p:txBody>
          <a:bodyPr/>
          <a:lstStyle/>
          <a:p>
            <a:r>
              <a:rPr lang="en-US" sz="1900" dirty="0"/>
              <a:t>Use the binomial calculation against the static 2006-2007 </a:t>
            </a:r>
            <a:r>
              <a:rPr lang="en-US" sz="1900" dirty="0" err="1"/>
              <a:t>FoodNet</a:t>
            </a:r>
            <a:r>
              <a:rPr lang="en-US" sz="1900" dirty="0"/>
              <a:t> Population Survey dataset to determine statistical significance of a hypothesized vehicle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8B7D2-9531-4CE5-95B0-66FD75F4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91" y="1854322"/>
            <a:ext cx="3132417" cy="29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16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0 years&quot;">
            <a:extLst>
              <a:ext uri="{FF2B5EF4-FFF2-40B4-BE49-F238E27FC236}">
                <a16:creationId xmlns:a16="http://schemas.microsoft.com/office/drawing/2014/main" id="{D6C40F85-62E6-4E6A-98CE-9EE5EB16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7" y="10574"/>
            <a:ext cx="1519900" cy="12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Increased speed and efficiency in cluster management and triage</a:t>
            </a:r>
          </a:p>
          <a:p>
            <a:pPr lvl="1"/>
            <a:r>
              <a:rPr lang="en-US" dirty="0"/>
              <a:t>Easy, ad-hoc queries at our fingertips</a:t>
            </a:r>
          </a:p>
          <a:p>
            <a:pPr lvl="1"/>
            <a:r>
              <a:rPr lang="en-US" dirty="0"/>
              <a:t>Search across surveillance sources</a:t>
            </a:r>
          </a:p>
          <a:p>
            <a:pPr lvl="1"/>
            <a:r>
              <a:rPr lang="en-US" dirty="0"/>
              <a:t>Meeting times more effectively utilized </a:t>
            </a:r>
          </a:p>
          <a:p>
            <a:pPr lvl="1"/>
            <a:r>
              <a:rPr lang="en-US" dirty="0"/>
              <a:t>Increased efficiency in creating summaries and visualizations for meetings, presentations, publications</a:t>
            </a:r>
          </a:p>
          <a:p>
            <a:r>
              <a:rPr lang="en-US" dirty="0"/>
              <a:t>Empowering state and local epidemiologists, laboratorians, and food safety staff to easily mine and visualize their own surveillance data</a:t>
            </a:r>
          </a:p>
          <a:p>
            <a:r>
              <a:rPr lang="en-US" b="1" u="sng" dirty="0"/>
              <a:t>Collaboration!</a:t>
            </a:r>
          </a:p>
        </p:txBody>
      </p:sp>
    </p:spTree>
    <p:extLst>
      <p:ext uri="{BB962C8B-B14F-4D97-AF65-F5344CB8AC3E}">
        <p14:creationId xmlns:p14="http://schemas.microsoft.com/office/powerpoint/2010/main" val="604373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for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Incorporation of allele codes for all pathogens, new analysis widgets</a:t>
            </a:r>
          </a:p>
          <a:p>
            <a:r>
              <a:rPr lang="en-US" dirty="0"/>
              <a:t>Integrating COVIS data</a:t>
            </a:r>
          </a:p>
          <a:p>
            <a:r>
              <a:rPr lang="en-US" dirty="0"/>
              <a:t>Integrating Shigella NNDSS data for outbreak response</a:t>
            </a:r>
          </a:p>
          <a:p>
            <a:r>
              <a:rPr lang="en-US" dirty="0"/>
              <a:t>Connection with NCBI Pathogen Detection Pipeline</a:t>
            </a:r>
          </a:p>
          <a:p>
            <a:r>
              <a:rPr lang="en-US" dirty="0"/>
              <a:t>Additional cluster detection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66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885" y="2699238"/>
            <a:ext cx="2628900" cy="7825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885" y="2536498"/>
            <a:ext cx="374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contact:</a:t>
            </a:r>
          </a:p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sedric@cdc.gov</a:t>
            </a:r>
          </a:p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https://sedric.cdc.gov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SEDRIC?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SEDRIC facilitates secure electronic data-sharing among partners during outbreak investigations</a:t>
            </a:r>
          </a:p>
          <a:p>
            <a:r>
              <a:rPr lang="en-US" dirty="0"/>
              <a:t>Partners currently using SEDRIC are epidemiologists, laboratorians, and regulators from</a:t>
            </a:r>
          </a:p>
          <a:p>
            <a:pPr lvl="1"/>
            <a:r>
              <a:rPr lang="en-US" dirty="0"/>
              <a:t>State and local health departments</a:t>
            </a:r>
          </a:p>
          <a:p>
            <a:pPr lvl="1"/>
            <a:r>
              <a:rPr lang="en-US" dirty="0"/>
              <a:t>CDC</a:t>
            </a:r>
          </a:p>
          <a:p>
            <a:pPr lvl="1"/>
            <a:r>
              <a:rPr lang="en-US" dirty="0"/>
              <a:t>FDA</a:t>
            </a:r>
          </a:p>
          <a:p>
            <a:pPr lvl="1"/>
            <a:r>
              <a:rPr lang="en-US" dirty="0"/>
              <a:t>USDA-FSIS, USDA-APHIS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64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SEDRIC work?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CDC partners have access to SEDRIC for free</a:t>
            </a:r>
          </a:p>
          <a:p>
            <a:endParaRPr lang="en-US" dirty="0"/>
          </a:p>
          <a:p>
            <a:r>
              <a:rPr lang="en-US" dirty="0"/>
              <a:t>Data Visualizations</a:t>
            </a:r>
          </a:p>
          <a:p>
            <a:pPr lvl="1"/>
            <a:r>
              <a:rPr lang="en-US" dirty="0"/>
              <a:t>Manage and visualize clusters under investigation</a:t>
            </a:r>
          </a:p>
          <a:p>
            <a:pPr lvl="1"/>
            <a:r>
              <a:rPr lang="en-US" dirty="0"/>
              <a:t>Visualize trends in time and space</a:t>
            </a:r>
          </a:p>
          <a:p>
            <a:pPr lvl="1"/>
            <a:r>
              <a:rPr lang="en-US" dirty="0"/>
              <a:t>Visualize relationships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Secure data sharing across agencies in real-time</a:t>
            </a:r>
          </a:p>
          <a:p>
            <a:pPr lvl="1"/>
            <a:r>
              <a:rPr lang="en-US" dirty="0"/>
              <a:t>Data exploration</a:t>
            </a:r>
          </a:p>
          <a:p>
            <a:pPr lvl="1"/>
            <a:r>
              <a:rPr lang="en-US" dirty="0"/>
              <a:t>Integration of future data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8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8889" r="12006" b="35714"/>
          <a:stretch/>
        </p:blipFill>
        <p:spPr>
          <a:xfrm>
            <a:off x="3158089" y="1885951"/>
            <a:ext cx="2386727" cy="779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447451"/>
          </a:xfrm>
        </p:spPr>
        <p:txBody>
          <a:bodyPr/>
          <a:lstStyle/>
          <a:p>
            <a:r>
              <a:rPr lang="en-US" dirty="0"/>
              <a:t>How does this happen?</a:t>
            </a:r>
          </a:p>
        </p:txBody>
      </p:sp>
      <p:pic>
        <p:nvPicPr>
          <p:cNvPr id="1026" name="Picture 2" descr="https://wwwn.cdc.gov/nors/Images/NORS_Logo_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2" y="2095512"/>
            <a:ext cx="1040824" cy="4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dc.gov/narms/images/narms-logo-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" y="1475445"/>
            <a:ext cx="1212597" cy="5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ulsenetinternational.org/assets/PulseNet/images/picLogo/PN-USA_27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8" y="861227"/>
            <a:ext cx="966713" cy="6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  <a:endCxn id="11" idx="1"/>
          </p:cNvCxnSpPr>
          <p:nvPr/>
        </p:nvCxnSpPr>
        <p:spPr>
          <a:xfrm>
            <a:off x="1979042" y="1397986"/>
            <a:ext cx="1179047" cy="877635"/>
          </a:xfrm>
          <a:prstGeom prst="straightConnector1">
            <a:avLst/>
          </a:prstGeom>
          <a:ln w="25400">
            <a:solidFill>
              <a:srgbClr val="D9531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s://image.freepik.com/free-icon/delivery-truck-with-circular-clock_318-61658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b="10159"/>
          <a:stretch/>
        </p:blipFill>
        <p:spPr bwMode="auto">
          <a:xfrm>
            <a:off x="3557488" y="3807565"/>
            <a:ext cx="712922" cy="5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>
            <a:cxnSpLocks/>
            <a:stCxn id="1028" idx="3"/>
            <a:endCxn id="11" idx="1"/>
          </p:cNvCxnSpPr>
          <p:nvPr/>
        </p:nvCxnSpPr>
        <p:spPr>
          <a:xfrm>
            <a:off x="1321799" y="1736154"/>
            <a:ext cx="1836290" cy="539467"/>
          </a:xfrm>
          <a:prstGeom prst="straightConnector1">
            <a:avLst/>
          </a:prstGeom>
          <a:ln w="25400">
            <a:solidFill>
              <a:srgbClr val="D9531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26" idx="3"/>
            <a:endCxn id="11" idx="1"/>
          </p:cNvCxnSpPr>
          <p:nvPr/>
        </p:nvCxnSpPr>
        <p:spPr>
          <a:xfrm flipV="1">
            <a:off x="1155586" y="2275621"/>
            <a:ext cx="2002503" cy="41658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ttp://toxicalgaenews.com/wp-content/uploads/2014/04/form_icon_25603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6" y="3710160"/>
            <a:ext cx="480292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d30y9cdsu7xlg0.cloudfront.net/png/108279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08" y="4043122"/>
            <a:ext cx="676331" cy="6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app.supervisionassist.com/assets/img/tour/checklist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86" y="4234368"/>
            <a:ext cx="480734" cy="4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V="1">
            <a:off x="2359084" y="2706342"/>
            <a:ext cx="1533212" cy="1399191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0"/>
          </p:cNvCxnSpPr>
          <p:nvPr/>
        </p:nvCxnSpPr>
        <p:spPr>
          <a:xfrm flipV="1">
            <a:off x="3109262" y="2635840"/>
            <a:ext cx="804688" cy="1074320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0"/>
          </p:cNvCxnSpPr>
          <p:nvPr/>
        </p:nvCxnSpPr>
        <p:spPr>
          <a:xfrm flipH="1" flipV="1">
            <a:off x="3892295" y="2674627"/>
            <a:ext cx="21654" cy="1132938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314062" y="2706343"/>
            <a:ext cx="578234" cy="1515695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16905" y="4072922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Investigation data from labs, epidemiologists, environmental health, regulatory agencies from state, federal partners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5736" y="734961"/>
            <a:ext cx="216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National surveillance data</a:t>
            </a:r>
          </a:p>
        </p:txBody>
      </p:sp>
      <p:cxnSp>
        <p:nvCxnSpPr>
          <p:cNvPr id="54" name="Straight Arrow Connector 53"/>
          <p:cNvCxnSpPr>
            <a:cxnSpLocks/>
            <a:stCxn id="11" idx="3"/>
          </p:cNvCxnSpPr>
          <p:nvPr/>
        </p:nvCxnSpPr>
        <p:spPr>
          <a:xfrm flipV="1">
            <a:off x="5544816" y="691248"/>
            <a:ext cx="1074667" cy="1584373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11" idx="3"/>
          </p:cNvCxnSpPr>
          <p:nvPr/>
        </p:nvCxnSpPr>
        <p:spPr>
          <a:xfrm flipV="1">
            <a:off x="5544816" y="1538985"/>
            <a:ext cx="1421454" cy="736636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  <a:stCxn id="11" idx="3"/>
            <a:endCxn id="15" idx="1"/>
          </p:cNvCxnSpPr>
          <p:nvPr/>
        </p:nvCxnSpPr>
        <p:spPr>
          <a:xfrm>
            <a:off x="5544816" y="2275621"/>
            <a:ext cx="1861669" cy="322020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11" idx="3"/>
          </p:cNvCxnSpPr>
          <p:nvPr/>
        </p:nvCxnSpPr>
        <p:spPr>
          <a:xfrm>
            <a:off x="5544816" y="2275621"/>
            <a:ext cx="1523776" cy="1518310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016710" y="3471074"/>
            <a:ext cx="168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Data exploration, secure sharing, and visualization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80661" y="1614930"/>
            <a:ext cx="16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Ingests surveillance and investigation data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8889" r="12006" b="35714"/>
          <a:stretch/>
        </p:blipFill>
        <p:spPr>
          <a:xfrm>
            <a:off x="7886700" y="4503979"/>
            <a:ext cx="1097711" cy="358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5AD02-5412-45AA-BB93-7E51EE27F0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305" y="2681802"/>
            <a:ext cx="724223" cy="362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698C9-A032-43B8-870F-15D521648EDF}"/>
              </a:ext>
            </a:extLst>
          </p:cNvPr>
          <p:cNvSpPr txBox="1"/>
          <p:nvPr/>
        </p:nvSpPr>
        <p:spPr>
          <a:xfrm>
            <a:off x="261996" y="3221271"/>
            <a:ext cx="724223" cy="36933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EDMI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C31BAC-88BC-41F4-976E-DE9669F2FA2A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888528" y="2275621"/>
            <a:ext cx="2269561" cy="587237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FB535DA-26D4-4FB5-9CDB-205C53EDEDD9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 flipV="1">
            <a:off x="986219" y="2275621"/>
            <a:ext cx="2171870" cy="1130316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DDA601F-4AEB-47B8-8AC9-A3AB56D4E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8667" y="134511"/>
            <a:ext cx="1659486" cy="922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73227C-122C-47AC-84FD-9EFB23ED76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2700" y="1081766"/>
            <a:ext cx="1593729" cy="787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5AC079-1BBA-4C6E-81C5-7702E85341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6485" y="1980350"/>
            <a:ext cx="820717" cy="1234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5C767-F415-4775-ACD7-9B125661E3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7776" y="3325999"/>
            <a:ext cx="1846635" cy="996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AFB4D3-68E3-4706-BE82-16E9B86810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102" y="3670481"/>
            <a:ext cx="1138095" cy="30000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C2EDA54-058C-45C6-9DC1-4CBE34F4AA04}"/>
              </a:ext>
            </a:extLst>
          </p:cNvPr>
          <p:cNvCxnSpPr>
            <a:cxnSpLocks/>
            <a:stCxn id="22" idx="0"/>
            <a:endCxn id="11" idx="1"/>
          </p:cNvCxnSpPr>
          <p:nvPr/>
        </p:nvCxnSpPr>
        <p:spPr>
          <a:xfrm flipV="1">
            <a:off x="1247150" y="2275621"/>
            <a:ext cx="1910939" cy="1394860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18ACAB-7457-4BA7-A6A3-E61A8DE73AEC}"/>
              </a:ext>
            </a:extLst>
          </p:cNvPr>
          <p:cNvCxnSpPr>
            <a:cxnSpLocks/>
          </p:cNvCxnSpPr>
          <p:nvPr/>
        </p:nvCxnSpPr>
        <p:spPr>
          <a:xfrm>
            <a:off x="2662424" y="1021288"/>
            <a:ext cx="495665" cy="1254333"/>
          </a:xfrm>
          <a:prstGeom prst="straightConnector1">
            <a:avLst/>
          </a:prstGeom>
          <a:ln w="28575" cap="flat" cmpd="sng" algn="ctr">
            <a:solidFill>
              <a:srgbClr val="E2542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3" grpId="0"/>
      <p:bldP spid="72" grpId="0"/>
      <p:bldP spid="7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49161-5B57-4537-B1C4-C010CDE7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21" y="619561"/>
            <a:ext cx="6759358" cy="390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447451"/>
          </a:xfrm>
        </p:spPr>
        <p:txBody>
          <a:bodyPr/>
          <a:lstStyle/>
          <a:p>
            <a:r>
              <a:rPr lang="en-US" dirty="0"/>
              <a:t>How does this happen?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8889" r="12006" b="35714"/>
          <a:stretch/>
        </p:blipFill>
        <p:spPr>
          <a:xfrm>
            <a:off x="7886700" y="4503979"/>
            <a:ext cx="1097711" cy="3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83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and Limitations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Highlights</a:t>
            </a:r>
          </a:p>
          <a:p>
            <a:pPr lvl="1"/>
            <a:r>
              <a:rPr lang="en-US" sz="1600" dirty="0"/>
              <a:t>Intuitive GUI design, easy to learn</a:t>
            </a:r>
          </a:p>
          <a:p>
            <a:pPr lvl="1"/>
            <a:r>
              <a:rPr lang="en-US" sz="1600" dirty="0"/>
              <a:t>No software to download, entirely web-based</a:t>
            </a:r>
          </a:p>
          <a:p>
            <a:pPr lvl="1"/>
            <a:r>
              <a:rPr lang="en-US" sz="1600" dirty="0"/>
              <a:t>Surveillance data available in almost real-time</a:t>
            </a:r>
          </a:p>
          <a:p>
            <a:pPr lvl="1"/>
            <a:r>
              <a:rPr lang="en-US" sz="1600" dirty="0"/>
              <a:t>Multiple surveillance sources available under a single platform (and more being added!)</a:t>
            </a:r>
          </a:p>
          <a:p>
            <a:pPr lvl="1"/>
            <a:r>
              <a:rPr lang="en-US" sz="1600" dirty="0"/>
              <a:t>Fast (and pretty!) graphics</a:t>
            </a:r>
          </a:p>
          <a:p>
            <a:pPr lvl="1"/>
            <a:r>
              <a:rPr lang="en-US" sz="1600" dirty="0"/>
              <a:t>Secure, real-time data sharing</a:t>
            </a:r>
          </a:p>
          <a:p>
            <a:r>
              <a:rPr lang="en-US" sz="1600" dirty="0"/>
              <a:t>Limitations</a:t>
            </a:r>
          </a:p>
          <a:p>
            <a:pPr lvl="1"/>
            <a:r>
              <a:rPr lang="en-US" sz="1600" dirty="0"/>
              <a:t>Not an analytical platform</a:t>
            </a:r>
          </a:p>
          <a:p>
            <a:pPr lvl="1"/>
            <a:r>
              <a:rPr lang="en-US" sz="1600" dirty="0" err="1"/>
              <a:t>Uni</a:t>
            </a:r>
            <a:r>
              <a:rPr lang="en-US" sz="1600" dirty="0"/>
              <a:t>-directional data flow</a:t>
            </a:r>
          </a:p>
        </p:txBody>
      </p:sp>
    </p:spTree>
    <p:extLst>
      <p:ext uri="{BB962C8B-B14F-4D97-AF65-F5344CB8AC3E}">
        <p14:creationId xmlns:p14="http://schemas.microsoft.com/office/powerpoint/2010/main" val="1346691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486"/>
            <a:ext cx="8229600" cy="548074"/>
          </a:xfrm>
        </p:spPr>
        <p:txBody>
          <a:bodyPr/>
          <a:lstStyle/>
          <a:p>
            <a:r>
              <a:rPr lang="en-US" dirty="0"/>
              <a:t>Tool Comparison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455364"/>
              </p:ext>
            </p:extLst>
          </p:nvPr>
        </p:nvGraphicFramePr>
        <p:xfrm>
          <a:off x="457200" y="960197"/>
          <a:ext cx="8480740" cy="394083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2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26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             Web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CIFOR Epi-Lab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                SEDRIC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Cluster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  <a:r>
                        <a:rPr lang="en-US" sz="140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(sophisticated)</a:t>
                      </a:r>
                      <a:endParaRPr lang="en-US" sz="14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(basic)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(basic)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Cluster detection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Slower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Exposure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2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2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Ad hoc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Joining lab and epi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(single state data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(share multistate data)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31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Automated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  <a:r>
                        <a:rPr lang="en-US" sz="140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(once/day)</a:t>
                      </a:r>
                      <a:endParaRPr lang="en-US" sz="14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</a:t>
                      </a:r>
                      <a:r>
                        <a:rPr lang="en-US" sz="140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(low, but improving?)</a:t>
                      </a:r>
                      <a:endParaRPr lang="en-US" sz="14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Y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(every hour)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Range of agents/serotype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PulseNet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PulseNet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PulseNet </a:t>
                      </a:r>
                      <a:r>
                        <a:rPr lang="en-US" sz="1400" b="0" i="1" u="sng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and </a:t>
                      </a:r>
                      <a:r>
                        <a:rPr lang="en-US" sz="1400" b="0" i="0" baseline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other pathogens</a:t>
                      </a:r>
                      <a:endParaRPr lang="en-US" sz="14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9948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Web Links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hlinkClick r:id="rId2"/>
              </a:rPr>
              <a:t>https://sedric.cdc.gov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3"/>
              </a:rPr>
              <a:t>https://www.cdc.gov/foodsafety/outbreaks/investigating-outbreaks/sedric.html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Information about SEDRIC</a:t>
            </a:r>
          </a:p>
          <a:p>
            <a:pPr lvl="1"/>
            <a:r>
              <a:rPr lang="en-US" dirty="0"/>
              <a:t>Library of Training Documents</a:t>
            </a:r>
          </a:p>
          <a:p>
            <a:pPr lvl="1"/>
            <a:r>
              <a:rPr lang="en-US" dirty="0"/>
              <a:t>Link to login</a:t>
            </a:r>
          </a:p>
        </p:txBody>
      </p:sp>
    </p:spTree>
    <p:extLst>
      <p:ext uri="{BB962C8B-B14F-4D97-AF65-F5344CB8AC3E}">
        <p14:creationId xmlns:p14="http://schemas.microsoft.com/office/powerpoint/2010/main" val="1949650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305A53-CA6F-4A6A-922C-E42F99D664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9959F-1DE2-4165-8E48-0E91E265C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E932DC-8D23-4B53-818D-E5D121F7D1D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6087</TotalTime>
  <Words>1015</Words>
  <Application>Microsoft Office PowerPoint</Application>
  <PresentationFormat>On-screen Show (16:9)</PresentationFormat>
  <Paragraphs>191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Myriad Web Pro</vt:lpstr>
      <vt:lpstr>Wingdings</vt:lpstr>
      <vt:lpstr>Calibri</vt:lpstr>
      <vt:lpstr>Courier New</vt:lpstr>
      <vt:lpstr>Arial</vt:lpstr>
      <vt:lpstr>NCEH_ATSDR_combined</vt:lpstr>
      <vt:lpstr> System for Enteric Disease, Response, Investigation, and Coordination</vt:lpstr>
      <vt:lpstr>What is SEDRIC?</vt:lpstr>
      <vt:lpstr>Who uses SEDRIC?</vt:lpstr>
      <vt:lpstr>How does SEDRIC work?</vt:lpstr>
      <vt:lpstr>How does this happen?</vt:lpstr>
      <vt:lpstr>How does this happen?</vt:lpstr>
      <vt:lpstr>Highlights and Limitations</vt:lpstr>
      <vt:lpstr>Tool Comparison</vt:lpstr>
      <vt:lpstr>Important Web Links</vt:lpstr>
      <vt:lpstr>NEW UPGRADE, FEATURES, AND DATA! </vt:lpstr>
      <vt:lpstr>Data Views and Tools</vt:lpstr>
      <vt:lpstr>Home Screen</vt:lpstr>
      <vt:lpstr>Explore and Update Outbreaks</vt:lpstr>
      <vt:lpstr>Explore and Update Isolates</vt:lpstr>
      <vt:lpstr>Object Explorer</vt:lpstr>
      <vt:lpstr>NHGQ</vt:lpstr>
      <vt:lpstr>Test Results (NARMS)</vt:lpstr>
      <vt:lpstr>NORS Outbreak</vt:lpstr>
      <vt:lpstr>Tools – Cluster Detection</vt:lpstr>
      <vt:lpstr>Tools – Allele Code/PFGE Pattern Crosswalk</vt:lpstr>
      <vt:lpstr>Tools – Pathogen Predictor</vt:lpstr>
      <vt:lpstr>Tools – Text Analysis</vt:lpstr>
      <vt:lpstr>Tools – FoodNet Calculator</vt:lpstr>
      <vt:lpstr>  Experience</vt:lpstr>
      <vt:lpstr>Looking Ahead for 2020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Morrison, Chip (CDC/DDID/NCEZID/DFWED) (CTR)</cp:lastModifiedBy>
  <cp:revision>270</cp:revision>
  <dcterms:created xsi:type="dcterms:W3CDTF">2011-03-17T17:43:16Z</dcterms:created>
  <dcterms:modified xsi:type="dcterms:W3CDTF">2020-04-01T11:40:31Z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