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Lst>
  <p:notesMasterIdLst>
    <p:notesMasterId r:id="rId23"/>
  </p:notesMasterIdLst>
  <p:handoutMasterIdLst>
    <p:handoutMasterId r:id="rId24"/>
  </p:handoutMasterIdLst>
  <p:sldIdLst>
    <p:sldId id="321" r:id="rId2"/>
    <p:sldId id="302" r:id="rId3"/>
    <p:sldId id="303" r:id="rId4"/>
    <p:sldId id="322" r:id="rId5"/>
    <p:sldId id="304" r:id="rId6"/>
    <p:sldId id="305" r:id="rId7"/>
    <p:sldId id="306" r:id="rId8"/>
    <p:sldId id="307" r:id="rId9"/>
    <p:sldId id="308" r:id="rId10"/>
    <p:sldId id="314" r:id="rId11"/>
    <p:sldId id="315" r:id="rId12"/>
    <p:sldId id="311" r:id="rId13"/>
    <p:sldId id="312" r:id="rId14"/>
    <p:sldId id="313" r:id="rId15"/>
    <p:sldId id="316" r:id="rId16"/>
    <p:sldId id="317" r:id="rId17"/>
    <p:sldId id="318" r:id="rId18"/>
    <p:sldId id="323" r:id="rId19"/>
    <p:sldId id="319" r:id="rId20"/>
    <p:sldId id="320" r:id="rId21"/>
    <p:sldId id="324" r:id="rId22"/>
  </p:sldIdLst>
  <p:sldSz cx="9144000" cy="5143500" type="screen16x9"/>
  <p:notesSz cx="7010400" cy="9296400"/>
  <p:embeddedFontLst>
    <p:embeddedFont>
      <p:font typeface="Calibri" panose="020F0502020204030204" pitchFamily="34" charset="0"/>
      <p:regular r:id="rId25"/>
      <p:bold r:id="rId26"/>
      <p:italic r:id="rId27"/>
      <p:boldItalic r:id="rId28"/>
    </p:embeddedFont>
    <p:embeddedFont>
      <p:font typeface="Myriad Web Pro" panose="020B0604020202020204" charset="0"/>
      <p:regular r:id="rId29"/>
      <p:bold r:id="rId30"/>
      <p:italic r:id="rId31"/>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3102"/>
    <a:srgbClr val="006A71"/>
    <a:srgbClr val="CC0000"/>
    <a:srgbClr val="8D8B00"/>
    <a:srgbClr val="E25423"/>
    <a:srgbClr val="56A0D3"/>
    <a:srgbClr val="880039"/>
    <a:srgbClr val="B9728F"/>
    <a:srgbClr val="F6A01A"/>
    <a:srgbClr val="EC88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24" autoAdjust="0"/>
    <p:restoredTop sz="81356" autoAdjust="0"/>
  </p:normalViewPr>
  <p:slideViewPr>
    <p:cSldViewPr snapToGrid="0">
      <p:cViewPr varScale="1">
        <p:scale>
          <a:sx n="125" d="100"/>
          <a:sy n="125" d="100"/>
        </p:scale>
        <p:origin x="276" y="9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CCD9D4F3-1CB6-4E57-BC6A-8FDD6DF1AC39}" type="datetimeFigureOut">
              <a:rPr lang="en-US" smtClean="0"/>
              <a:t>6/14/2017</a:t>
            </a:fld>
            <a:endParaRPr lang="en-US"/>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6/14/2017</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88139" tIns="44070" rIns="88139" bIns="44070" rtlCol="0" anchor="ctr"/>
          <a:lstStyle/>
          <a:p>
            <a:pPr lvl="0"/>
            <a:endParaRPr lang="en-US" noProof="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16130" indent="-275434">
              <a:defRPr>
                <a:solidFill>
                  <a:schemeClr val="tx1"/>
                </a:solidFill>
                <a:latin typeface="Myriad Web Pro" panose="020B0503030403020204" pitchFamily="34" charset="0"/>
              </a:defRPr>
            </a:lvl2pPr>
            <a:lvl3pPr marL="1101738" indent="-220348">
              <a:defRPr>
                <a:solidFill>
                  <a:schemeClr val="tx1"/>
                </a:solidFill>
                <a:latin typeface="Myriad Web Pro" panose="020B0503030403020204" pitchFamily="34" charset="0"/>
              </a:defRPr>
            </a:lvl3pPr>
            <a:lvl4pPr marL="1542433" indent="-220348">
              <a:defRPr>
                <a:solidFill>
                  <a:schemeClr val="tx1"/>
                </a:solidFill>
                <a:latin typeface="Myriad Web Pro" panose="020B0503030403020204" pitchFamily="34" charset="0"/>
              </a:defRPr>
            </a:lvl4pPr>
            <a:lvl5pPr marL="1983128" indent="-220348">
              <a:defRPr>
                <a:solidFill>
                  <a:schemeClr val="tx1"/>
                </a:solidFill>
                <a:latin typeface="Myriad Web Pro" panose="020B0503030403020204" pitchFamily="34" charset="0"/>
              </a:defRPr>
            </a:lvl5pPr>
            <a:lvl6pPr marL="2423823" indent="-220348" fontAlgn="base">
              <a:spcBef>
                <a:spcPct val="0"/>
              </a:spcBef>
              <a:spcAft>
                <a:spcPct val="0"/>
              </a:spcAft>
              <a:defRPr>
                <a:solidFill>
                  <a:schemeClr val="tx1"/>
                </a:solidFill>
                <a:latin typeface="Myriad Web Pro" panose="020B0503030403020204" pitchFamily="34" charset="0"/>
              </a:defRPr>
            </a:lvl6pPr>
            <a:lvl7pPr marL="2864518" indent="-220348" fontAlgn="base">
              <a:spcBef>
                <a:spcPct val="0"/>
              </a:spcBef>
              <a:spcAft>
                <a:spcPct val="0"/>
              </a:spcAft>
              <a:defRPr>
                <a:solidFill>
                  <a:schemeClr val="tx1"/>
                </a:solidFill>
                <a:latin typeface="Myriad Web Pro" panose="020B0503030403020204" pitchFamily="34" charset="0"/>
              </a:defRPr>
            </a:lvl7pPr>
            <a:lvl8pPr marL="3305213" indent="-220348" fontAlgn="base">
              <a:spcBef>
                <a:spcPct val="0"/>
              </a:spcBef>
              <a:spcAft>
                <a:spcPct val="0"/>
              </a:spcAft>
              <a:defRPr>
                <a:solidFill>
                  <a:schemeClr val="tx1"/>
                </a:solidFill>
                <a:latin typeface="Myriad Web Pro" panose="020B0503030403020204" pitchFamily="34" charset="0"/>
              </a:defRPr>
            </a:lvl8pPr>
            <a:lvl9pPr marL="3745908" indent="-220348"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6823321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5918"/>
          <a:stretch/>
        </p:blipFill>
        <p:spPr>
          <a:xfrm>
            <a:off x="0" y="-39329"/>
            <a:ext cx="9144000" cy="908654"/>
          </a:xfrm>
          <a:prstGeom prst="rect">
            <a:avLst/>
          </a:prstGeom>
        </p:spPr>
      </p:pic>
      <p:sp>
        <p:nvSpPr>
          <p:cNvPr id="7" name="Title 1"/>
          <p:cNvSpPr>
            <a:spLocks noGrp="1"/>
          </p:cNvSpPr>
          <p:nvPr>
            <p:ph type="title"/>
          </p:nvPr>
        </p:nvSpPr>
        <p:spPr>
          <a:xfrm>
            <a:off x="457200" y="1026675"/>
            <a:ext cx="8229600" cy="866834"/>
          </a:xfrm>
          <a:prstGeom prst="rect">
            <a:avLst/>
          </a:prstGeom>
        </p:spPr>
        <p:txBody>
          <a:bodyPr/>
          <a:lstStyle>
            <a:lvl1pPr algn="l">
              <a:lnSpc>
                <a:spcPts val="3000"/>
              </a:lnSpc>
              <a:defRPr sz="2800" b="1" baseline="0">
                <a:solidFill>
                  <a:srgbClr val="E25423"/>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D9531E"/>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D9531E"/>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b="1" dirty="0" smtClean="0">
                <a:solidFill>
                  <a:schemeClr val="tx2">
                    <a:lumMod val="95000"/>
                  </a:schemeClr>
                </a:solidFill>
                <a:latin typeface="Calibri" panose="020F0502020204030204" pitchFamily="34" charset="0"/>
              </a:rPr>
              <a:t>National Center for Emerging and Zoonotic Infectious Diseases</a:t>
            </a:r>
          </a:p>
        </p:txBody>
      </p:sp>
    </p:spTree>
    <p:extLst>
      <p:ext uri="{BB962C8B-B14F-4D97-AF65-F5344CB8AC3E}">
        <p14:creationId xmlns:p14="http://schemas.microsoft.com/office/powerpoint/2010/main" val="103656155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D9531E"/>
                </a:solidFill>
                <a:effectLst/>
                <a:latin typeface="Calibri" pitchFamily="34" charset="0"/>
              </a:defRPr>
            </a:lvl1pPr>
          </a:lstStyle>
          <a:p>
            <a:r>
              <a:rPr lang="en-US" dirty="0" smtClean="0"/>
              <a:t>Bottom band: NCEZID</a:t>
            </a:r>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508"/>
          <a:stretch/>
        </p:blipFill>
        <p:spPr>
          <a:xfrm>
            <a:off x="0" y="5019310"/>
            <a:ext cx="9144000" cy="124190"/>
          </a:xfrm>
          <a:prstGeom prst="rect">
            <a:avLst/>
          </a:prstGeom>
        </p:spPr>
      </p:pic>
      <p:sp>
        <p:nvSpPr>
          <p:cNvPr id="7" name="Text Placeholder 7"/>
          <p:cNvSpPr>
            <a:spLocks noGrp="1"/>
          </p:cNvSpPr>
          <p:nvPr>
            <p:ph type="body" sz="quarter" idx="10"/>
          </p:nvPr>
        </p:nvSpPr>
        <p:spPr>
          <a:xfrm>
            <a:off x="457200" y="1158875"/>
            <a:ext cx="8229600" cy="3341688"/>
          </a:xfrm>
        </p:spPr>
        <p:txBody>
          <a:bodyPr/>
          <a:lstStyle>
            <a:lvl1pPr marL="342900" indent="-342900">
              <a:buClr>
                <a:srgbClr val="E25423"/>
              </a:buClr>
              <a:buFont typeface="Wingdings" panose="05000000000000000000" pitchFamily="2" charset="2"/>
              <a:buChar char="§"/>
              <a:defRPr sz="2000">
                <a:solidFill>
                  <a:schemeClr val="accent4">
                    <a:lumMod val="75000"/>
                  </a:schemeClr>
                </a:solidFill>
              </a:defRPr>
            </a:lvl1pPr>
            <a:lvl2pPr>
              <a:buClr>
                <a:srgbClr val="8D8B00"/>
              </a:buClr>
              <a:defRPr sz="2000">
                <a:solidFill>
                  <a:schemeClr val="accent4">
                    <a:lumMod val="75000"/>
                  </a:schemeClr>
                </a:solidFill>
              </a:defRPr>
            </a:lvl2pPr>
            <a:lvl3pPr>
              <a:buClr>
                <a:srgbClr val="006A71"/>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4268289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E25423"/>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6991" b="-4866"/>
          <a:stretch/>
        </p:blipFill>
        <p:spPr>
          <a:xfrm>
            <a:off x="-1" y="5001835"/>
            <a:ext cx="9144001" cy="193183"/>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23" r:id="rId4"/>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EDRIC logo"/>
          <p:cNvPicPr>
            <a:picLocks noChangeAspect="1"/>
          </p:cNvPicPr>
          <p:nvPr/>
        </p:nvPicPr>
        <p:blipFill>
          <a:blip r:embed="rId4"/>
          <a:stretch>
            <a:fillRect/>
          </a:stretch>
        </p:blipFill>
        <p:spPr>
          <a:xfrm>
            <a:off x="6024794" y="3910262"/>
            <a:ext cx="2662005" cy="1047499"/>
          </a:xfrm>
          <a:prstGeom prst="rect">
            <a:avLst/>
          </a:prstGeom>
        </p:spPr>
      </p:pic>
      <p:sp>
        <p:nvSpPr>
          <p:cNvPr id="7170" name="Title 3"/>
          <p:cNvSpPr>
            <a:spLocks noGrp="1"/>
          </p:cNvSpPr>
          <p:nvPr>
            <p:ph type="title"/>
          </p:nvPr>
        </p:nvSpPr>
        <p:spPr>
          <a:xfrm>
            <a:off x="457200" y="1895725"/>
            <a:ext cx="8229600" cy="866834"/>
          </a:xfrm>
        </p:spPr>
        <p:txBody>
          <a:bodyPr/>
          <a:lstStyle/>
          <a:p>
            <a:r>
              <a:rPr lang="en-US" altLang="en-US" sz="7200" dirty="0" smtClean="0">
                <a:solidFill>
                  <a:srgbClr val="6D6E70"/>
                </a:solidFill>
              </a:rPr>
              <a:t>Dashboard</a:t>
            </a:r>
            <a:endParaRPr lang="en-US" altLang="en-US" sz="7200" dirty="0">
              <a:solidFill>
                <a:srgbClr val="6D6E70"/>
              </a:solidFill>
            </a:endParaRPr>
          </a:p>
        </p:txBody>
      </p:sp>
    </p:spTree>
    <p:extLst>
      <p:ext uri="{BB962C8B-B14F-4D97-AF65-F5344CB8AC3E}">
        <p14:creationId xmlns:p14="http://schemas.microsoft.com/office/powerpoint/2010/main" val="269670258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Arrow 10" descr="left arrow"/>
          <p:cNvSpPr/>
          <p:nvPr/>
        </p:nvSpPr>
        <p:spPr>
          <a:xfrm rot="10800000">
            <a:off x="7302779" y="4479137"/>
            <a:ext cx="1089891" cy="252793"/>
          </a:xfrm>
          <a:prstGeom prst="rightArrow">
            <a:avLst/>
          </a:prstGeom>
          <a:solidFill>
            <a:srgbClr val="8D8B00"/>
          </a:solidFill>
          <a:ln>
            <a:solidFill>
              <a:srgbClr val="8D8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560478" y="4265337"/>
            <a:ext cx="1377137" cy="276999"/>
          </a:xfrm>
          <a:prstGeom prst="rect">
            <a:avLst/>
          </a:prstGeom>
          <a:noFill/>
        </p:spPr>
        <p:txBody>
          <a:bodyPr wrap="square" rtlCol="0">
            <a:spAutoFit/>
          </a:bodyPr>
          <a:lstStyle/>
          <a:p>
            <a:r>
              <a:rPr lang="en-US" sz="1200" dirty="0" smtClean="0">
                <a:solidFill>
                  <a:srgbClr val="8D8B00"/>
                </a:solidFill>
                <a:latin typeface="Calibri" panose="020F0502020204030204" pitchFamily="34" charset="0"/>
              </a:rPr>
              <a:t>Cluster</a:t>
            </a:r>
          </a:p>
        </p:txBody>
      </p:sp>
      <p:pic>
        <p:nvPicPr>
          <p:cNvPr id="7" name="Picture 6" descr="Examples Cluster graph"/>
          <p:cNvPicPr>
            <a:picLocks noChangeAspect="1"/>
          </p:cNvPicPr>
          <p:nvPr/>
        </p:nvPicPr>
        <p:blipFill>
          <a:blip r:embed="rId2"/>
          <a:stretch>
            <a:fillRect/>
          </a:stretch>
        </p:blipFill>
        <p:spPr>
          <a:xfrm>
            <a:off x="5175301" y="3948689"/>
            <a:ext cx="2076077" cy="1055073"/>
          </a:xfrm>
          <a:prstGeom prst="rect">
            <a:avLst/>
          </a:prstGeom>
        </p:spPr>
      </p:pic>
      <p:pic>
        <p:nvPicPr>
          <p:cNvPr id="6" name="Picture 5" descr="example stacked graph"/>
          <p:cNvPicPr>
            <a:picLocks noChangeAspect="1"/>
          </p:cNvPicPr>
          <p:nvPr/>
        </p:nvPicPr>
        <p:blipFill>
          <a:blip r:embed="rId3"/>
          <a:stretch>
            <a:fillRect/>
          </a:stretch>
        </p:blipFill>
        <p:spPr>
          <a:xfrm>
            <a:off x="2443936" y="3930452"/>
            <a:ext cx="1872383" cy="1055073"/>
          </a:xfrm>
          <a:prstGeom prst="rect">
            <a:avLst/>
          </a:prstGeom>
        </p:spPr>
      </p:pic>
      <p:sp>
        <p:nvSpPr>
          <p:cNvPr id="9" name="Right Arrow 8" descr="right arrow"/>
          <p:cNvSpPr/>
          <p:nvPr/>
        </p:nvSpPr>
        <p:spPr>
          <a:xfrm>
            <a:off x="1126836" y="4476225"/>
            <a:ext cx="1089891" cy="252793"/>
          </a:xfrm>
          <a:prstGeom prst="rightArrow">
            <a:avLst/>
          </a:prstGeom>
          <a:solidFill>
            <a:srgbClr val="8D8B00"/>
          </a:solidFill>
          <a:ln>
            <a:solidFill>
              <a:srgbClr val="8D8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28895" y="4319210"/>
            <a:ext cx="1377137" cy="276999"/>
          </a:xfrm>
          <a:prstGeom prst="rect">
            <a:avLst/>
          </a:prstGeom>
          <a:noFill/>
        </p:spPr>
        <p:txBody>
          <a:bodyPr wrap="square" rtlCol="0">
            <a:spAutoFit/>
          </a:bodyPr>
          <a:lstStyle/>
          <a:p>
            <a:r>
              <a:rPr lang="en-US" sz="1200" dirty="0" smtClean="0">
                <a:solidFill>
                  <a:srgbClr val="8D8B00"/>
                </a:solidFill>
                <a:latin typeface="Calibri" panose="020F0502020204030204" pitchFamily="34" charset="0"/>
              </a:rPr>
              <a:t>Stack</a:t>
            </a:r>
          </a:p>
        </p:txBody>
      </p:sp>
      <p:pic>
        <p:nvPicPr>
          <p:cNvPr id="4" name="Picture 3" descr="Set up your preferences"/>
          <p:cNvPicPr>
            <a:picLocks noChangeAspect="1"/>
          </p:cNvPicPr>
          <p:nvPr/>
        </p:nvPicPr>
        <p:blipFill>
          <a:blip r:embed="rId4"/>
          <a:stretch>
            <a:fillRect/>
          </a:stretch>
        </p:blipFill>
        <p:spPr>
          <a:xfrm>
            <a:off x="1390991" y="2964873"/>
            <a:ext cx="6362017" cy="983817"/>
          </a:xfrm>
          <a:prstGeom prst="rect">
            <a:avLst/>
          </a:prstGeom>
        </p:spPr>
      </p:pic>
      <p:sp>
        <p:nvSpPr>
          <p:cNvPr id="5" name="Rectangle 4" descr="box around the chart type"/>
          <p:cNvSpPr/>
          <p:nvPr/>
        </p:nvSpPr>
        <p:spPr>
          <a:xfrm>
            <a:off x="5015345" y="3158836"/>
            <a:ext cx="2697019" cy="3048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p:txBody>
          <a:bodyPr/>
          <a:lstStyle/>
          <a:p>
            <a:pPr marL="0" indent="0">
              <a:buNone/>
            </a:pPr>
            <a:r>
              <a:rPr lang="en-US" dirty="0" smtClean="0"/>
              <a:t>In addition to filtering and grouping and changing date ranges, the dashboard is set up to consider your preferences</a:t>
            </a:r>
          </a:p>
          <a:p>
            <a:pPr marL="0" indent="0">
              <a:buNone/>
            </a:pPr>
            <a:endParaRPr lang="en-US" dirty="0"/>
          </a:p>
          <a:p>
            <a:r>
              <a:rPr lang="en-US" dirty="0" smtClean="0"/>
              <a:t>The epi curve can be displayed either in linear or log form and you can choose your graphs to be clustered or stacked</a:t>
            </a:r>
          </a:p>
          <a:p>
            <a:endParaRPr lang="en-US" dirty="0"/>
          </a:p>
        </p:txBody>
      </p:sp>
      <p:sp>
        <p:nvSpPr>
          <p:cNvPr id="2" name="Title 1"/>
          <p:cNvSpPr>
            <a:spLocks noGrp="1"/>
          </p:cNvSpPr>
          <p:nvPr>
            <p:ph type="title"/>
          </p:nvPr>
        </p:nvSpPr>
        <p:spPr/>
        <p:txBody>
          <a:bodyPr/>
          <a:lstStyle/>
          <a:p>
            <a:r>
              <a:rPr lang="en-US" dirty="0" smtClean="0"/>
              <a:t>Dashboard Tips and Tricks</a:t>
            </a:r>
            <a:endParaRPr lang="en-US" dirty="0"/>
          </a:p>
        </p:txBody>
      </p:sp>
    </p:spTree>
    <p:extLst>
      <p:ext uri="{BB962C8B-B14F-4D97-AF65-F5344CB8AC3E}">
        <p14:creationId xmlns:p14="http://schemas.microsoft.com/office/powerpoint/2010/main" val="383281621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ver over a bar to show the value"/>
          <p:cNvPicPr>
            <a:picLocks noChangeAspect="1"/>
          </p:cNvPicPr>
          <p:nvPr/>
        </p:nvPicPr>
        <p:blipFill>
          <a:blip r:embed="rId2"/>
          <a:stretch>
            <a:fillRect/>
          </a:stretch>
        </p:blipFill>
        <p:spPr>
          <a:xfrm>
            <a:off x="7605026" y="4462966"/>
            <a:ext cx="957953" cy="391002"/>
          </a:xfrm>
          <a:prstGeom prst="rect">
            <a:avLst/>
          </a:prstGeom>
        </p:spPr>
      </p:pic>
      <p:pic>
        <p:nvPicPr>
          <p:cNvPr id="11" name="Picture 10" descr="different epi curve"/>
          <p:cNvPicPr>
            <a:picLocks noChangeAspect="1"/>
          </p:cNvPicPr>
          <p:nvPr/>
        </p:nvPicPr>
        <p:blipFill>
          <a:blip r:embed="rId3"/>
          <a:stretch>
            <a:fillRect/>
          </a:stretch>
        </p:blipFill>
        <p:spPr>
          <a:xfrm>
            <a:off x="4759734" y="2481887"/>
            <a:ext cx="3852000" cy="1551276"/>
          </a:xfrm>
          <a:prstGeom prst="rect">
            <a:avLst/>
          </a:prstGeom>
        </p:spPr>
      </p:pic>
      <p:pic>
        <p:nvPicPr>
          <p:cNvPr id="9" name="Picture 8" descr="epi curve by isolation date"/>
          <p:cNvPicPr>
            <a:picLocks noChangeAspect="1"/>
          </p:cNvPicPr>
          <p:nvPr/>
        </p:nvPicPr>
        <p:blipFill>
          <a:blip r:embed="rId4"/>
          <a:stretch>
            <a:fillRect/>
          </a:stretch>
        </p:blipFill>
        <p:spPr>
          <a:xfrm>
            <a:off x="937214" y="2457088"/>
            <a:ext cx="3376833" cy="1348653"/>
          </a:xfrm>
          <a:prstGeom prst="rect">
            <a:avLst/>
          </a:prstGeom>
        </p:spPr>
      </p:pic>
      <p:pic>
        <p:nvPicPr>
          <p:cNvPr id="5" name="Picture 4" descr="example epi curve"/>
          <p:cNvPicPr>
            <a:picLocks noChangeAspect="1"/>
          </p:cNvPicPr>
          <p:nvPr/>
        </p:nvPicPr>
        <p:blipFill>
          <a:blip r:embed="rId5"/>
          <a:stretch>
            <a:fillRect/>
          </a:stretch>
        </p:blipFill>
        <p:spPr>
          <a:xfrm>
            <a:off x="3757204" y="586471"/>
            <a:ext cx="3105325" cy="1708517"/>
          </a:xfrm>
          <a:prstGeom prst="rect">
            <a:avLst/>
          </a:prstGeom>
        </p:spPr>
      </p:pic>
      <p:sp>
        <p:nvSpPr>
          <p:cNvPr id="6" name="Rectangle 5" descr="box around sorting options"/>
          <p:cNvSpPr/>
          <p:nvPr/>
        </p:nvSpPr>
        <p:spPr>
          <a:xfrm>
            <a:off x="5259303" y="1509163"/>
            <a:ext cx="1603226" cy="836463"/>
          </a:xfrm>
          <a:prstGeom prst="rect">
            <a:avLst/>
          </a:prstGeom>
          <a:noFill/>
          <a:ln>
            <a:solidFill>
              <a:srgbClr val="8B31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descr="left arrow"/>
          <p:cNvSpPr/>
          <p:nvPr/>
        </p:nvSpPr>
        <p:spPr>
          <a:xfrm rot="10800000">
            <a:off x="6949239" y="1802703"/>
            <a:ext cx="689308" cy="249381"/>
          </a:xfrm>
          <a:prstGeom prst="rightArrow">
            <a:avLst/>
          </a:prstGeom>
          <a:solidFill>
            <a:srgbClr val="8B3102"/>
          </a:solidFill>
          <a:ln>
            <a:solidFill>
              <a:srgbClr val="8B31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457200" y="86819"/>
            <a:ext cx="8229600" cy="3341688"/>
          </a:xfrm>
        </p:spPr>
        <p:txBody>
          <a:bodyPr/>
          <a:lstStyle/>
          <a:p>
            <a:r>
              <a:rPr lang="en-US" dirty="0" smtClean="0"/>
              <a:t>Your epi curve can be bucketed in different time allotments (day, week, month, or year)</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Finally, if you hover over any bar within a graph, it will have a pop-up window to show you the number of items contained in that bar.</a:t>
            </a:r>
            <a:endParaRPr lang="en-US" dirty="0"/>
          </a:p>
        </p:txBody>
      </p:sp>
      <p:sp>
        <p:nvSpPr>
          <p:cNvPr id="8" name="Title 7" hidden="1"/>
          <p:cNvSpPr>
            <a:spLocks noGrp="1"/>
          </p:cNvSpPr>
          <p:nvPr>
            <p:ph type="title"/>
          </p:nvPr>
        </p:nvSpPr>
        <p:spPr/>
        <p:txBody>
          <a:bodyPr/>
          <a:lstStyle/>
          <a:p>
            <a:r>
              <a:rPr lang="en-US" dirty="0" smtClean="0"/>
              <a:t>Dashboard Tips and Tricks 2</a:t>
            </a:r>
            <a:endParaRPr lang="en-US" dirty="0"/>
          </a:p>
        </p:txBody>
      </p:sp>
    </p:spTree>
    <p:extLst>
      <p:ext uri="{BB962C8B-B14F-4D97-AF65-F5344CB8AC3E}">
        <p14:creationId xmlns:p14="http://schemas.microsoft.com/office/powerpoint/2010/main" val="277704744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usual comparisons"/>
          <p:cNvPicPr>
            <a:picLocks noChangeAspect="1"/>
          </p:cNvPicPr>
          <p:nvPr/>
        </p:nvPicPr>
        <p:blipFill>
          <a:blip r:embed="rId2"/>
          <a:stretch>
            <a:fillRect/>
          </a:stretch>
        </p:blipFill>
        <p:spPr>
          <a:xfrm>
            <a:off x="2645758" y="2937163"/>
            <a:ext cx="3852484" cy="1828511"/>
          </a:xfrm>
          <a:prstGeom prst="rect">
            <a:avLst/>
          </a:prstGeom>
        </p:spPr>
      </p:pic>
      <p:sp>
        <p:nvSpPr>
          <p:cNvPr id="3" name="Text Placeholder 2"/>
          <p:cNvSpPr>
            <a:spLocks noGrp="1"/>
          </p:cNvSpPr>
          <p:nvPr>
            <p:ph type="body" sz="quarter" idx="10"/>
          </p:nvPr>
        </p:nvSpPr>
        <p:spPr/>
        <p:txBody>
          <a:bodyPr/>
          <a:lstStyle/>
          <a:p>
            <a:pPr marL="0" indent="0">
              <a:buNone/>
            </a:pPr>
            <a:r>
              <a:rPr lang="en-US" dirty="0" smtClean="0"/>
              <a:t>Sometimes you may want to compare an outbreak to a PFGE pattern that is not included in the outbreak.  (Like comparing the 2015 Salmonella Poona outbreak to the </a:t>
            </a:r>
            <a:r>
              <a:rPr lang="en-US" dirty="0" err="1" smtClean="0"/>
              <a:t>Saintpaul</a:t>
            </a:r>
            <a:r>
              <a:rPr lang="en-US" dirty="0" smtClean="0"/>
              <a:t> pattern associated with cucumbers)</a:t>
            </a:r>
          </a:p>
          <a:p>
            <a:pPr marL="457200" indent="-457200">
              <a:buFont typeface="+mj-lt"/>
              <a:buAutoNum type="arabicPeriod"/>
            </a:pPr>
            <a:r>
              <a:rPr lang="en-US" dirty="0" smtClean="0"/>
              <a:t>Select outbreak code from the “No Filter” dropdown and then type in 1508MLJL6-1 underneath, like you would normally search an outbreak.</a:t>
            </a:r>
            <a:endParaRPr lang="en-US" dirty="0"/>
          </a:p>
        </p:txBody>
      </p:sp>
      <p:sp>
        <p:nvSpPr>
          <p:cNvPr id="2" name="Title 1"/>
          <p:cNvSpPr>
            <a:spLocks noGrp="1"/>
          </p:cNvSpPr>
          <p:nvPr>
            <p:ph type="title"/>
          </p:nvPr>
        </p:nvSpPr>
        <p:spPr/>
        <p:txBody>
          <a:bodyPr/>
          <a:lstStyle/>
          <a:p>
            <a:r>
              <a:rPr lang="en-US" dirty="0" smtClean="0"/>
              <a:t>Unusual Comparisons in Dashboard</a:t>
            </a:r>
            <a:endParaRPr lang="en-US" dirty="0"/>
          </a:p>
        </p:txBody>
      </p:sp>
    </p:spTree>
    <p:extLst>
      <p:ext uri="{BB962C8B-B14F-4D97-AF65-F5344CB8AC3E}">
        <p14:creationId xmlns:p14="http://schemas.microsoft.com/office/powerpoint/2010/main" val="353677436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ow, use the second filter box like you did the first and select PFGE XBaI pattern from the “No Filter” dropdown and then type in JN6X01.0048 in the box to the right and select it."/>
          <p:cNvPicPr>
            <a:picLocks noChangeAspect="1"/>
          </p:cNvPicPr>
          <p:nvPr/>
        </p:nvPicPr>
        <p:blipFill>
          <a:blip r:embed="rId2"/>
          <a:stretch>
            <a:fillRect/>
          </a:stretch>
        </p:blipFill>
        <p:spPr>
          <a:xfrm>
            <a:off x="1645487" y="3921369"/>
            <a:ext cx="5853025" cy="1070675"/>
          </a:xfrm>
          <a:prstGeom prst="rect">
            <a:avLst/>
          </a:prstGeom>
        </p:spPr>
      </p:pic>
      <p:sp>
        <p:nvSpPr>
          <p:cNvPr id="4" name="Rectangle 3" descr="Rectangle surrounding &quot;Filter Logic&quot;"/>
          <p:cNvSpPr/>
          <p:nvPr/>
        </p:nvSpPr>
        <p:spPr>
          <a:xfrm>
            <a:off x="6109138" y="3878318"/>
            <a:ext cx="1301694" cy="228600"/>
          </a:xfrm>
          <a:prstGeom prst="rect">
            <a:avLst/>
          </a:prstGeom>
          <a:noFill/>
          <a:ln w="38100">
            <a:solidFill>
              <a:srgbClr val="8B31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Click on the “AND/OR” button next to the “Filter Logic” and select OR.  The default is “AND”."/>
          <p:cNvPicPr>
            <a:picLocks noChangeAspect="1"/>
          </p:cNvPicPr>
          <p:nvPr/>
        </p:nvPicPr>
        <p:blipFill>
          <a:blip r:embed="rId3"/>
          <a:stretch>
            <a:fillRect/>
          </a:stretch>
        </p:blipFill>
        <p:spPr>
          <a:xfrm>
            <a:off x="1238081" y="888949"/>
            <a:ext cx="6232386" cy="1100525"/>
          </a:xfrm>
          <a:prstGeom prst="rect">
            <a:avLst/>
          </a:prstGeom>
        </p:spPr>
      </p:pic>
      <p:sp>
        <p:nvSpPr>
          <p:cNvPr id="5" name="Right Arrow 4" descr="left arrow"/>
          <p:cNvSpPr/>
          <p:nvPr/>
        </p:nvSpPr>
        <p:spPr>
          <a:xfrm rot="10800000">
            <a:off x="7410832" y="888949"/>
            <a:ext cx="951346" cy="230909"/>
          </a:xfrm>
          <a:prstGeom prst="rightArrow">
            <a:avLst/>
          </a:prstGeom>
          <a:solidFill>
            <a:srgbClr val="8B3102"/>
          </a:solidFill>
          <a:ln>
            <a:solidFill>
              <a:srgbClr val="8B31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descr="Now, use the second filter box like you did the first and select PFGE XBaI pattern from the “No Filter” dropdown and then type in JN6X01.0048 in the box to the right and select it."/>
          <p:cNvSpPr>
            <a:spLocks noGrp="1"/>
          </p:cNvSpPr>
          <p:nvPr>
            <p:ph type="body" sz="quarter" idx="10"/>
          </p:nvPr>
        </p:nvSpPr>
        <p:spPr>
          <a:xfrm>
            <a:off x="457200" y="2736"/>
            <a:ext cx="8229600" cy="3341688"/>
          </a:xfrm>
        </p:spPr>
        <p:txBody>
          <a:bodyPr/>
          <a:lstStyle/>
          <a:p>
            <a:pPr marL="457200" indent="-457200">
              <a:buFont typeface="+mj-lt"/>
              <a:buAutoNum type="arabicPeriod" startAt="2"/>
            </a:pPr>
            <a:r>
              <a:rPr lang="en-US" dirty="0" smtClean="0"/>
              <a:t>Click on the “AND/OR” button next to the “Filter Logic” and select OR.  The default is “AND”.</a:t>
            </a:r>
          </a:p>
          <a:p>
            <a:pPr marL="457200" indent="-457200">
              <a:buFont typeface="+mj-lt"/>
              <a:buAutoNum type="arabicPeriod" startAt="2"/>
            </a:pPr>
            <a:endParaRPr lang="en-US" dirty="0" smtClean="0"/>
          </a:p>
          <a:p>
            <a:pPr marL="457200" indent="-457200">
              <a:buFont typeface="+mj-lt"/>
              <a:buAutoNum type="arabicPeriod" startAt="2"/>
            </a:pPr>
            <a:endParaRPr lang="en-US" dirty="0" smtClean="0"/>
          </a:p>
          <a:p>
            <a:pPr marL="457200" indent="-457200">
              <a:buFont typeface="+mj-lt"/>
              <a:buAutoNum type="arabicPeriod" startAt="2"/>
            </a:pPr>
            <a:endParaRPr lang="en-US" dirty="0" smtClean="0"/>
          </a:p>
          <a:p>
            <a:pPr marL="457200" indent="-457200">
              <a:buFont typeface="+mj-lt"/>
              <a:buAutoNum type="arabicPeriod" startAt="2"/>
            </a:pPr>
            <a:endParaRPr lang="en-US" dirty="0" smtClean="0"/>
          </a:p>
          <a:p>
            <a:pPr marL="457200" indent="-457200">
              <a:buFont typeface="+mj-lt"/>
              <a:buAutoNum type="arabicPeriod" startAt="2"/>
            </a:pPr>
            <a:endParaRPr lang="en-US" dirty="0" smtClean="0"/>
          </a:p>
          <a:p>
            <a:pPr marL="457200" indent="-457200">
              <a:buFont typeface="+mj-lt"/>
              <a:buAutoNum type="arabicPeriod" startAt="2"/>
            </a:pPr>
            <a:endParaRPr lang="en-US" dirty="0" smtClean="0"/>
          </a:p>
          <a:p>
            <a:pPr marL="457200" indent="-457200">
              <a:buFont typeface="+mj-lt"/>
              <a:buAutoNum type="arabicPeriod" startAt="2"/>
            </a:pPr>
            <a:r>
              <a:rPr lang="en-US" dirty="0" smtClean="0"/>
              <a:t>Now, use the second filter box like you did the first and select PFGE </a:t>
            </a:r>
            <a:r>
              <a:rPr lang="en-US" dirty="0" err="1" smtClean="0"/>
              <a:t>XBaI</a:t>
            </a:r>
            <a:r>
              <a:rPr lang="en-US" dirty="0" smtClean="0"/>
              <a:t> pattern from the “No Filter” dropdown and then type in JN6X01.0048 in the box to the right and select it.</a:t>
            </a:r>
            <a:endParaRPr lang="en-US" dirty="0"/>
          </a:p>
        </p:txBody>
      </p:sp>
      <p:sp>
        <p:nvSpPr>
          <p:cNvPr id="7" name="Title 6" hidden="1"/>
          <p:cNvSpPr>
            <a:spLocks noGrp="1"/>
          </p:cNvSpPr>
          <p:nvPr>
            <p:ph type="title"/>
          </p:nvPr>
        </p:nvSpPr>
        <p:spPr/>
        <p:txBody>
          <a:bodyPr/>
          <a:lstStyle/>
          <a:p>
            <a:r>
              <a:rPr lang="en-US" dirty="0" smtClean="0"/>
              <a:t>Unusual Comparison in Dashboard 2</a:t>
            </a:r>
            <a:endParaRPr lang="en-US" dirty="0"/>
          </a:p>
        </p:txBody>
      </p:sp>
    </p:spTree>
    <p:extLst>
      <p:ext uri="{BB962C8B-B14F-4D97-AF65-F5344CB8AC3E}">
        <p14:creationId xmlns:p14="http://schemas.microsoft.com/office/powerpoint/2010/main" val="145992798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lect &quot;Refresh Information&quot; once done selecting filters.&#10;"/>
          <p:cNvPicPr>
            <a:picLocks noChangeAspect="1"/>
          </p:cNvPicPr>
          <p:nvPr/>
        </p:nvPicPr>
        <p:blipFill>
          <a:blip r:embed="rId2"/>
          <a:stretch>
            <a:fillRect/>
          </a:stretch>
        </p:blipFill>
        <p:spPr>
          <a:xfrm>
            <a:off x="2613728" y="2508917"/>
            <a:ext cx="3884174" cy="2384634"/>
          </a:xfrm>
          <a:prstGeom prst="rect">
            <a:avLst/>
          </a:prstGeom>
        </p:spPr>
      </p:pic>
      <p:pic>
        <p:nvPicPr>
          <p:cNvPr id="4" name="Picture 3" descr="groubed by dropdown"/>
          <p:cNvPicPr>
            <a:picLocks noChangeAspect="1"/>
          </p:cNvPicPr>
          <p:nvPr/>
        </p:nvPicPr>
        <p:blipFill>
          <a:blip r:embed="rId3"/>
          <a:stretch>
            <a:fillRect/>
          </a:stretch>
        </p:blipFill>
        <p:spPr>
          <a:xfrm>
            <a:off x="3227099" y="676056"/>
            <a:ext cx="2689802" cy="1294752"/>
          </a:xfrm>
          <a:prstGeom prst="rect">
            <a:avLst/>
          </a:prstGeom>
        </p:spPr>
      </p:pic>
      <p:sp>
        <p:nvSpPr>
          <p:cNvPr id="5" name="Right Arrow 4" descr="left arrow"/>
          <p:cNvSpPr/>
          <p:nvPr/>
        </p:nvSpPr>
        <p:spPr>
          <a:xfrm rot="10800000">
            <a:off x="5874831" y="639432"/>
            <a:ext cx="951346" cy="230909"/>
          </a:xfrm>
          <a:prstGeom prst="rightArrow">
            <a:avLst/>
          </a:prstGeom>
          <a:solidFill>
            <a:srgbClr val="8B3102"/>
          </a:solidFill>
          <a:ln>
            <a:solidFill>
              <a:srgbClr val="8B31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457200" y="2743"/>
            <a:ext cx="8229600" cy="3341688"/>
          </a:xfrm>
        </p:spPr>
        <p:txBody>
          <a:bodyPr/>
          <a:lstStyle/>
          <a:p>
            <a:pPr marL="457200" indent="-457200">
              <a:buFont typeface="+mj-lt"/>
              <a:buAutoNum type="arabicPeriod" startAt="4"/>
            </a:pPr>
            <a:r>
              <a:rPr lang="en-US" dirty="0" smtClean="0"/>
              <a:t>Now, you will need to go the “Group By” dropdown and select any filter to parse them (like PFGE code or outbreak code).</a:t>
            </a:r>
          </a:p>
          <a:p>
            <a:pPr marL="457200" indent="-457200">
              <a:buFont typeface="+mj-lt"/>
              <a:buAutoNum type="arabicPeriod" startAt="4"/>
            </a:pPr>
            <a:endParaRPr lang="en-US" dirty="0" smtClean="0"/>
          </a:p>
          <a:p>
            <a:pPr marL="457200" indent="-457200">
              <a:buFont typeface="+mj-lt"/>
              <a:buAutoNum type="arabicPeriod" startAt="4"/>
            </a:pPr>
            <a:endParaRPr lang="en-US" dirty="0" smtClean="0"/>
          </a:p>
          <a:p>
            <a:pPr marL="457200" indent="-457200">
              <a:buFont typeface="+mj-lt"/>
              <a:buAutoNum type="arabicPeriod" startAt="4"/>
            </a:pPr>
            <a:endParaRPr lang="en-US" dirty="0" smtClean="0"/>
          </a:p>
          <a:p>
            <a:pPr marL="457200" indent="-457200">
              <a:buFont typeface="+mj-lt"/>
              <a:buAutoNum type="arabicPeriod" startAt="4"/>
            </a:pPr>
            <a:endParaRPr lang="en-US" dirty="0" smtClean="0"/>
          </a:p>
          <a:p>
            <a:pPr marL="457200" indent="-457200">
              <a:buFont typeface="+mj-lt"/>
              <a:buAutoNum type="arabicPeriod" startAt="4"/>
            </a:pPr>
            <a:r>
              <a:rPr lang="en-US" dirty="0" smtClean="0"/>
              <a:t>Don’t forget to click “Refresh Information” once done selecting filters.</a:t>
            </a:r>
            <a:endParaRPr lang="en-US" dirty="0"/>
          </a:p>
        </p:txBody>
      </p:sp>
      <p:sp>
        <p:nvSpPr>
          <p:cNvPr id="7" name="Title 6" hidden="1"/>
          <p:cNvSpPr>
            <a:spLocks noGrp="1"/>
          </p:cNvSpPr>
          <p:nvPr>
            <p:ph type="title"/>
          </p:nvPr>
        </p:nvSpPr>
        <p:spPr/>
        <p:txBody>
          <a:bodyPr/>
          <a:lstStyle/>
          <a:p>
            <a:r>
              <a:rPr lang="en-US" dirty="0" smtClean="0"/>
              <a:t>Unusual Comparisons in the Dashboard 3</a:t>
            </a:r>
            <a:endParaRPr lang="en-US" dirty="0"/>
          </a:p>
        </p:txBody>
      </p:sp>
    </p:spTree>
    <p:extLst>
      <p:ext uri="{BB962C8B-B14F-4D97-AF65-F5344CB8AC3E}">
        <p14:creationId xmlns:p14="http://schemas.microsoft.com/office/powerpoint/2010/main" val="407124312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 of U.S."/>
          <p:cNvPicPr>
            <a:picLocks noChangeAspect="1"/>
          </p:cNvPicPr>
          <p:nvPr/>
        </p:nvPicPr>
        <p:blipFill>
          <a:blip r:embed="rId2"/>
          <a:stretch>
            <a:fillRect/>
          </a:stretch>
        </p:blipFill>
        <p:spPr>
          <a:xfrm>
            <a:off x="5448300" y="3206434"/>
            <a:ext cx="2263524" cy="1778992"/>
          </a:xfrm>
          <a:prstGeom prst="rect">
            <a:avLst/>
          </a:prstGeom>
        </p:spPr>
      </p:pic>
      <p:sp>
        <p:nvSpPr>
          <p:cNvPr id="11" name="Rectangle 10" descr="box around the time and count"/>
          <p:cNvSpPr/>
          <p:nvPr/>
        </p:nvSpPr>
        <p:spPr>
          <a:xfrm>
            <a:off x="5623559" y="4713714"/>
            <a:ext cx="678181" cy="311046"/>
          </a:xfrm>
          <a:prstGeom prst="rect">
            <a:avLst/>
          </a:prstGeom>
          <a:noFill/>
          <a:ln>
            <a:solidFill>
              <a:srgbClr val="8B31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descr="left arrow"/>
          <p:cNvSpPr/>
          <p:nvPr/>
        </p:nvSpPr>
        <p:spPr>
          <a:xfrm rot="10800000">
            <a:off x="4682489" y="4644388"/>
            <a:ext cx="792480" cy="317183"/>
          </a:xfrm>
          <a:prstGeom prst="rightArrow">
            <a:avLst/>
          </a:prstGeom>
          <a:solidFill>
            <a:srgbClr val="8B3102"/>
          </a:solidFill>
          <a:ln>
            <a:solidFill>
              <a:srgbClr val="8B31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91989" y="4336611"/>
            <a:ext cx="982980" cy="307777"/>
          </a:xfrm>
          <a:prstGeom prst="rect">
            <a:avLst/>
          </a:prstGeom>
          <a:noFill/>
        </p:spPr>
        <p:txBody>
          <a:bodyPr wrap="square" rtlCol="0">
            <a:spAutoFit/>
          </a:bodyPr>
          <a:lstStyle/>
          <a:p>
            <a:r>
              <a:rPr lang="en-US" sz="1400" dirty="0" smtClean="0">
                <a:solidFill>
                  <a:srgbClr val="8B3102"/>
                </a:solidFill>
                <a:latin typeface="Calibri" panose="020F0502020204030204" pitchFamily="34" charset="0"/>
              </a:rPr>
              <a:t>Zoomed In</a:t>
            </a:r>
          </a:p>
        </p:txBody>
      </p:sp>
      <p:pic>
        <p:nvPicPr>
          <p:cNvPr id="10" name="Picture 9" descr="Example count selection"/>
          <p:cNvPicPr>
            <a:picLocks noChangeAspect="1"/>
          </p:cNvPicPr>
          <p:nvPr/>
        </p:nvPicPr>
        <p:blipFill>
          <a:blip r:embed="rId3"/>
          <a:stretch>
            <a:fillRect/>
          </a:stretch>
        </p:blipFill>
        <p:spPr>
          <a:xfrm>
            <a:off x="2651781" y="3521966"/>
            <a:ext cx="1676379" cy="1361657"/>
          </a:xfrm>
          <a:prstGeom prst="rect">
            <a:avLst/>
          </a:prstGeom>
        </p:spPr>
      </p:pic>
      <p:pic>
        <p:nvPicPr>
          <p:cNvPr id="9" name="Picture 8" descr="example time period"/>
          <p:cNvPicPr>
            <a:picLocks noChangeAspect="1"/>
          </p:cNvPicPr>
          <p:nvPr/>
        </p:nvPicPr>
        <p:blipFill>
          <a:blip r:embed="rId4"/>
          <a:stretch>
            <a:fillRect/>
          </a:stretch>
        </p:blipFill>
        <p:spPr>
          <a:xfrm>
            <a:off x="1029503" y="3563043"/>
            <a:ext cx="1556378" cy="1378845"/>
          </a:xfrm>
          <a:prstGeom prst="rect">
            <a:avLst/>
          </a:prstGeom>
        </p:spPr>
      </p:pic>
      <p:pic>
        <p:nvPicPr>
          <p:cNvPr id="4" name="Picture 3" descr="time trend map"/>
          <p:cNvPicPr>
            <a:picLocks noChangeAspect="1"/>
          </p:cNvPicPr>
          <p:nvPr/>
        </p:nvPicPr>
        <p:blipFill>
          <a:blip r:embed="rId5"/>
          <a:stretch>
            <a:fillRect/>
          </a:stretch>
        </p:blipFill>
        <p:spPr>
          <a:xfrm>
            <a:off x="2050538" y="1121814"/>
            <a:ext cx="5263899" cy="1080340"/>
          </a:xfrm>
          <a:prstGeom prst="rect">
            <a:avLst/>
          </a:prstGeom>
        </p:spPr>
      </p:pic>
      <p:sp>
        <p:nvSpPr>
          <p:cNvPr id="5" name="Rectangle 4" descr="map"/>
          <p:cNvSpPr/>
          <p:nvPr/>
        </p:nvSpPr>
        <p:spPr>
          <a:xfrm>
            <a:off x="4283095" y="1682818"/>
            <a:ext cx="800100" cy="251460"/>
          </a:xfrm>
          <a:prstGeom prst="rect">
            <a:avLst/>
          </a:prstGeom>
          <a:noFill/>
          <a:ln w="38100">
            <a:solidFill>
              <a:srgbClr val="8B31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457200" y="792879"/>
            <a:ext cx="8229600" cy="3341688"/>
          </a:xfrm>
        </p:spPr>
        <p:txBody>
          <a:bodyPr/>
          <a:lstStyle/>
          <a:p>
            <a:pPr marL="457200" indent="-457200">
              <a:buFont typeface="+mj-lt"/>
              <a:buAutoNum type="arabicPeriod"/>
            </a:pPr>
            <a:r>
              <a:rPr lang="en-US" dirty="0" smtClean="0"/>
              <a:t>The filters for the dashboard control the map, featured on the second tab.</a:t>
            </a:r>
          </a:p>
          <a:p>
            <a:pPr marL="457200" indent="-457200">
              <a:buFont typeface="+mj-lt"/>
              <a:buAutoNum type="arabicPeriod"/>
            </a:pPr>
            <a:endParaRPr lang="en-US" dirty="0"/>
          </a:p>
          <a:p>
            <a:pPr marL="457200" indent="-457200">
              <a:buFont typeface="+mj-lt"/>
              <a:buAutoNum type="arabicPeriod"/>
            </a:pPr>
            <a:endParaRPr lang="en-US" dirty="0" smtClean="0"/>
          </a:p>
          <a:p>
            <a:pPr marL="457200" indent="-457200">
              <a:buFont typeface="+mj-lt"/>
              <a:buAutoNum type="arabicPeriod"/>
            </a:pPr>
            <a:r>
              <a:rPr lang="en-US" dirty="0" smtClean="0"/>
              <a:t>The map is able to show temporal progression of the outbreak or PFGE pattern. You can select the time period buckets (e.g., by week, by month, by year) and how the progression will display (e.g., incrementally or cumulatively).</a:t>
            </a:r>
            <a:endParaRPr lang="en-US" dirty="0"/>
          </a:p>
        </p:txBody>
      </p:sp>
      <p:sp>
        <p:nvSpPr>
          <p:cNvPr id="2" name="Title 1"/>
          <p:cNvSpPr>
            <a:spLocks noGrp="1"/>
          </p:cNvSpPr>
          <p:nvPr>
            <p:ph type="title"/>
          </p:nvPr>
        </p:nvSpPr>
        <p:spPr>
          <a:xfrm>
            <a:off x="457200" y="16610"/>
            <a:ext cx="8229600" cy="857250"/>
          </a:xfrm>
        </p:spPr>
        <p:txBody>
          <a:bodyPr/>
          <a:lstStyle/>
          <a:p>
            <a:r>
              <a:rPr lang="en-US" dirty="0" smtClean="0"/>
              <a:t>Time Trend Map</a:t>
            </a:r>
            <a:endParaRPr lang="en-US" dirty="0"/>
          </a:p>
        </p:txBody>
      </p:sp>
    </p:spTree>
    <p:extLst>
      <p:ext uri="{BB962C8B-B14F-4D97-AF65-F5344CB8AC3E}">
        <p14:creationId xmlns:p14="http://schemas.microsoft.com/office/powerpoint/2010/main" val="33654232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igure of the U.S."/>
          <p:cNvPicPr>
            <a:picLocks noChangeAspect="1"/>
          </p:cNvPicPr>
          <p:nvPr/>
        </p:nvPicPr>
        <p:blipFill>
          <a:blip r:embed="rId2"/>
          <a:stretch>
            <a:fillRect/>
          </a:stretch>
        </p:blipFill>
        <p:spPr>
          <a:xfrm>
            <a:off x="6745775" y="3761129"/>
            <a:ext cx="2169081" cy="1186811"/>
          </a:xfrm>
          <a:prstGeom prst="rect">
            <a:avLst/>
          </a:prstGeom>
        </p:spPr>
      </p:pic>
      <p:pic>
        <p:nvPicPr>
          <p:cNvPr id="4" name="Picture 3" descr="View your selection on a map"/>
          <p:cNvPicPr>
            <a:picLocks noChangeAspect="1"/>
          </p:cNvPicPr>
          <p:nvPr/>
        </p:nvPicPr>
        <p:blipFill>
          <a:blip r:embed="rId3"/>
          <a:stretch>
            <a:fillRect/>
          </a:stretch>
        </p:blipFill>
        <p:spPr>
          <a:xfrm>
            <a:off x="3909059" y="780776"/>
            <a:ext cx="3567535" cy="2268792"/>
          </a:xfrm>
          <a:prstGeom prst="rect">
            <a:avLst/>
          </a:prstGeom>
        </p:spPr>
      </p:pic>
      <p:sp>
        <p:nvSpPr>
          <p:cNvPr id="5" name="Rectangle 4" descr="Box around play"/>
          <p:cNvSpPr/>
          <p:nvPr/>
        </p:nvSpPr>
        <p:spPr>
          <a:xfrm>
            <a:off x="6210300" y="2788920"/>
            <a:ext cx="586740" cy="205740"/>
          </a:xfrm>
          <a:prstGeom prst="rect">
            <a:avLst/>
          </a:prstGeom>
          <a:noFill/>
          <a:ln>
            <a:solidFill>
              <a:srgbClr val="8B31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descr="line underneath the date range"/>
          <p:cNvCxnSpPr/>
          <p:nvPr/>
        </p:nvCxnSpPr>
        <p:spPr>
          <a:xfrm>
            <a:off x="4251960" y="2907030"/>
            <a:ext cx="1287780" cy="0"/>
          </a:xfrm>
          <a:prstGeom prst="line">
            <a:avLst/>
          </a:prstGeom>
          <a:ln w="28575">
            <a:solidFill>
              <a:srgbClr val="8B3102"/>
            </a:solidFill>
          </a:ln>
        </p:spPr>
        <p:style>
          <a:lnRef idx="1">
            <a:schemeClr val="accent1"/>
          </a:lnRef>
          <a:fillRef idx="0">
            <a:schemeClr val="accent1"/>
          </a:fillRef>
          <a:effectRef idx="0">
            <a:schemeClr val="accent1"/>
          </a:effectRef>
          <a:fontRef idx="minor">
            <a:schemeClr val="tx1"/>
          </a:fontRef>
        </p:style>
      </p:cxnSp>
      <p:sp>
        <p:nvSpPr>
          <p:cNvPr id="6" name="Down Arrow 5" descr="down arrow"/>
          <p:cNvSpPr/>
          <p:nvPr/>
        </p:nvSpPr>
        <p:spPr>
          <a:xfrm rot="2675287">
            <a:off x="5820540" y="2133599"/>
            <a:ext cx="190500" cy="441960"/>
          </a:xfrm>
          <a:prstGeom prst="downArrow">
            <a:avLst/>
          </a:prstGeom>
          <a:solidFill>
            <a:srgbClr val="8B3102"/>
          </a:solidFill>
          <a:ln>
            <a:solidFill>
              <a:srgbClr val="8B31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457200" y="2742"/>
            <a:ext cx="8229600" cy="3341688"/>
          </a:xfrm>
        </p:spPr>
        <p:txBody>
          <a:bodyPr/>
          <a:lstStyle/>
          <a:p>
            <a:pPr marL="457200" indent="-457200">
              <a:buFont typeface="+mj-lt"/>
              <a:buAutoNum type="arabicPeriod" startAt="3"/>
            </a:pPr>
            <a:r>
              <a:rPr lang="en-US" dirty="0" smtClean="0"/>
              <a:t>Once you have selected your options, press play/pause to watch the map change.  You could also drag the slider bar to a point in time, indicated by the dates underneath.</a:t>
            </a:r>
          </a:p>
          <a:p>
            <a:pPr marL="457200" indent="-457200">
              <a:buFont typeface="+mj-lt"/>
              <a:buAutoNum type="arabicPeriod" startAt="3"/>
            </a:pPr>
            <a:endParaRPr lang="en-US" dirty="0" smtClean="0"/>
          </a:p>
          <a:p>
            <a:pPr marL="457200" indent="-457200">
              <a:buFont typeface="+mj-lt"/>
              <a:buAutoNum type="arabicPeriod" startAt="3"/>
            </a:pPr>
            <a:endParaRPr lang="en-US" dirty="0" smtClean="0"/>
          </a:p>
          <a:p>
            <a:pPr marL="457200" indent="-457200">
              <a:buFont typeface="+mj-lt"/>
              <a:buAutoNum type="arabicPeriod" startAt="3"/>
            </a:pPr>
            <a:endParaRPr lang="en-US" dirty="0" smtClean="0"/>
          </a:p>
          <a:p>
            <a:pPr marL="457200" indent="-457200">
              <a:buFont typeface="+mj-lt"/>
              <a:buAutoNum type="arabicPeriod" startAt="3"/>
            </a:pPr>
            <a:endParaRPr lang="en-US" dirty="0" smtClean="0"/>
          </a:p>
          <a:p>
            <a:pPr marL="457200" indent="-457200">
              <a:buFont typeface="+mj-lt"/>
              <a:buAutoNum type="arabicPeriod" startAt="3"/>
            </a:pPr>
            <a:endParaRPr lang="en-US" dirty="0" smtClean="0"/>
          </a:p>
          <a:p>
            <a:pPr marL="457200" indent="-457200">
              <a:buFont typeface="+mj-lt"/>
              <a:buAutoNum type="arabicPeriod" startAt="3"/>
            </a:pPr>
            <a:endParaRPr lang="en-US" dirty="0" smtClean="0"/>
          </a:p>
          <a:p>
            <a:pPr marL="457200" indent="-457200">
              <a:buFont typeface="+mj-lt"/>
              <a:buAutoNum type="arabicPeriod" startAt="3"/>
            </a:pPr>
            <a:r>
              <a:rPr lang="en-US" dirty="0" smtClean="0"/>
              <a:t>You can also zoom in or zoom out of the map by using your scroll wheel on your mouse or double clicking within the map frame.</a:t>
            </a:r>
            <a:endParaRPr lang="en-US" dirty="0"/>
          </a:p>
        </p:txBody>
      </p:sp>
      <p:sp>
        <p:nvSpPr>
          <p:cNvPr id="7" name="Title 6" hidden="1"/>
          <p:cNvSpPr>
            <a:spLocks noGrp="1"/>
          </p:cNvSpPr>
          <p:nvPr>
            <p:ph type="title"/>
          </p:nvPr>
        </p:nvSpPr>
        <p:spPr/>
        <p:txBody>
          <a:bodyPr/>
          <a:lstStyle/>
          <a:p>
            <a:r>
              <a:rPr lang="en-US" dirty="0" smtClean="0"/>
              <a:t>Time Trend Map 2</a:t>
            </a:r>
            <a:endParaRPr lang="en-US" dirty="0"/>
          </a:p>
        </p:txBody>
      </p:sp>
    </p:spTree>
    <p:extLst>
      <p:ext uri="{BB962C8B-B14F-4D97-AF65-F5344CB8AC3E}">
        <p14:creationId xmlns:p14="http://schemas.microsoft.com/office/powerpoint/2010/main" val="168286191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ta under the map"/>
          <p:cNvPicPr>
            <a:picLocks noChangeAspect="1"/>
          </p:cNvPicPr>
          <p:nvPr/>
        </p:nvPicPr>
        <p:blipFill>
          <a:blip r:embed="rId2"/>
          <a:stretch>
            <a:fillRect/>
          </a:stretch>
        </p:blipFill>
        <p:spPr>
          <a:xfrm>
            <a:off x="2047685" y="815340"/>
            <a:ext cx="4169441" cy="3680460"/>
          </a:xfrm>
          <a:prstGeom prst="rect">
            <a:avLst/>
          </a:prstGeom>
        </p:spPr>
      </p:pic>
      <p:sp>
        <p:nvSpPr>
          <p:cNvPr id="5" name="Rectangle 4" descr="box around the data"/>
          <p:cNvSpPr/>
          <p:nvPr/>
        </p:nvSpPr>
        <p:spPr>
          <a:xfrm>
            <a:off x="2377440" y="3482340"/>
            <a:ext cx="3489960" cy="1051560"/>
          </a:xfrm>
          <a:prstGeom prst="rect">
            <a:avLst/>
          </a:prstGeom>
          <a:noFill/>
          <a:ln>
            <a:solidFill>
              <a:srgbClr val="8B31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457200" y="2739"/>
            <a:ext cx="8229600" cy="3341688"/>
          </a:xfrm>
        </p:spPr>
        <p:txBody>
          <a:bodyPr/>
          <a:lstStyle/>
          <a:p>
            <a:pPr marL="457200" indent="-457200">
              <a:buFont typeface="+mj-lt"/>
              <a:buAutoNum type="arabicPeriod" startAt="5"/>
            </a:pPr>
            <a:r>
              <a:rPr lang="en-US" dirty="0" smtClean="0"/>
              <a:t>Finally, the table underneath the map changes as the map changes.  You can see which states have cases and the count as each time period passes.</a:t>
            </a:r>
            <a:endParaRPr lang="en-US" dirty="0"/>
          </a:p>
        </p:txBody>
      </p:sp>
      <p:sp>
        <p:nvSpPr>
          <p:cNvPr id="6" name="Title 5" hidden="1"/>
          <p:cNvSpPr>
            <a:spLocks noGrp="1"/>
          </p:cNvSpPr>
          <p:nvPr>
            <p:ph type="title"/>
          </p:nvPr>
        </p:nvSpPr>
        <p:spPr/>
        <p:txBody>
          <a:bodyPr/>
          <a:lstStyle/>
          <a:p>
            <a:r>
              <a:rPr lang="en-US" dirty="0" smtClean="0"/>
              <a:t>Time Trend Map 3</a:t>
            </a:r>
            <a:endParaRPr lang="en-US" dirty="0"/>
          </a:p>
        </p:txBody>
      </p:sp>
    </p:spTree>
    <p:extLst>
      <p:ext uri="{BB962C8B-B14F-4D97-AF65-F5344CB8AC3E}">
        <p14:creationId xmlns:p14="http://schemas.microsoft.com/office/powerpoint/2010/main" val="177183693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ving a PSD of data"/>
          <p:cNvPicPr>
            <a:picLocks noChangeAspect="1"/>
          </p:cNvPicPr>
          <p:nvPr/>
        </p:nvPicPr>
        <p:blipFill>
          <a:blip r:embed="rId2"/>
          <a:stretch>
            <a:fillRect/>
          </a:stretch>
        </p:blipFill>
        <p:spPr>
          <a:xfrm>
            <a:off x="2136228" y="2292938"/>
            <a:ext cx="4650066" cy="2508161"/>
          </a:xfrm>
          <a:prstGeom prst="rect">
            <a:avLst/>
          </a:prstGeom>
        </p:spPr>
      </p:pic>
      <p:sp>
        <p:nvSpPr>
          <p:cNvPr id="5" name="Rectangle 4" descr="box around the menu item to save as PDF"/>
          <p:cNvSpPr/>
          <p:nvPr/>
        </p:nvSpPr>
        <p:spPr>
          <a:xfrm>
            <a:off x="2601310" y="2356945"/>
            <a:ext cx="914400" cy="7409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descr="right arrow"/>
          <p:cNvSpPr/>
          <p:nvPr/>
        </p:nvSpPr>
        <p:spPr>
          <a:xfrm>
            <a:off x="1915510" y="2821836"/>
            <a:ext cx="599090" cy="2916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p:txBody>
          <a:bodyPr/>
          <a:lstStyle/>
          <a:p>
            <a:r>
              <a:rPr lang="en-US" dirty="0" smtClean="0"/>
              <a:t>The dashboard can be saved as a PDF to email or print!</a:t>
            </a:r>
          </a:p>
          <a:p>
            <a:pPr lvl="1"/>
            <a:r>
              <a:rPr lang="en-US" dirty="0" smtClean="0"/>
              <a:t>Click on the Outbreak Dashboard drop-down and select “Save as PDF”</a:t>
            </a:r>
          </a:p>
          <a:p>
            <a:pPr lvl="1"/>
            <a:r>
              <a:rPr lang="en-US" dirty="0" smtClean="0"/>
              <a:t>Select where you want to save to and then open from that location</a:t>
            </a:r>
            <a:endParaRPr lang="en-US" dirty="0"/>
          </a:p>
        </p:txBody>
      </p:sp>
      <p:sp>
        <p:nvSpPr>
          <p:cNvPr id="2" name="Title 1"/>
          <p:cNvSpPr>
            <a:spLocks noGrp="1"/>
          </p:cNvSpPr>
          <p:nvPr>
            <p:ph type="title"/>
          </p:nvPr>
        </p:nvSpPr>
        <p:spPr/>
        <p:txBody>
          <a:bodyPr/>
          <a:lstStyle/>
          <a:p>
            <a:r>
              <a:rPr lang="en-US" dirty="0" smtClean="0"/>
              <a:t>Saving a PDF of the Dashboard</a:t>
            </a:r>
            <a:endParaRPr lang="en-US" dirty="0"/>
          </a:p>
        </p:txBody>
      </p:sp>
    </p:spTree>
    <p:extLst>
      <p:ext uri="{BB962C8B-B14F-4D97-AF65-F5344CB8AC3E}">
        <p14:creationId xmlns:p14="http://schemas.microsoft.com/office/powerpoint/2010/main" val="16833228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Quiz (Answers on Next Slide)</a:t>
            </a:r>
            <a:endParaRPr lang="en-US" dirty="0"/>
          </a:p>
        </p:txBody>
      </p:sp>
      <p:sp>
        <p:nvSpPr>
          <p:cNvPr id="3" name="Text Placeholder 2"/>
          <p:cNvSpPr>
            <a:spLocks noGrp="1"/>
          </p:cNvSpPr>
          <p:nvPr>
            <p:ph type="body" sz="quarter" idx="10"/>
          </p:nvPr>
        </p:nvSpPr>
        <p:spPr/>
        <p:txBody>
          <a:bodyPr/>
          <a:lstStyle/>
          <a:p>
            <a:pPr marL="457200" indent="-457200">
              <a:buFont typeface="+mj-lt"/>
              <a:buAutoNum type="arabicPeriod"/>
            </a:pPr>
            <a:r>
              <a:rPr lang="en-US" dirty="0" smtClean="0"/>
              <a:t>Make the dashboard display outbreak 1404MLJPX-1. (You will need to adjust the dates to give it a more broad window.) What is the date range for this outbreak?</a:t>
            </a:r>
          </a:p>
          <a:p>
            <a:pPr marL="457200" indent="-457200">
              <a:buFont typeface="+mj-lt"/>
              <a:buAutoNum type="arabicPeriod"/>
            </a:pPr>
            <a:r>
              <a:rPr lang="en-US" dirty="0" smtClean="0"/>
              <a:t>Filter this outbreak down to Texas only. How many females are there?</a:t>
            </a:r>
          </a:p>
          <a:p>
            <a:pPr marL="457200" indent="-457200">
              <a:buFont typeface="+mj-lt"/>
              <a:buAutoNum type="arabicPeriod"/>
            </a:pPr>
            <a:r>
              <a:rPr lang="en-US" dirty="0" smtClean="0"/>
              <a:t>Remove the state filter from TX and filter it to NY instead.  What is the age range and median age?</a:t>
            </a:r>
          </a:p>
          <a:p>
            <a:pPr marL="457200" indent="-457200">
              <a:buFont typeface="+mj-lt"/>
              <a:buAutoNum type="arabicPeriod"/>
            </a:pPr>
            <a:r>
              <a:rPr lang="en-US" dirty="0" smtClean="0"/>
              <a:t>Remove the state filter and group by sex.  How many males had “No Resistance Detected” on the NARMS panel?</a:t>
            </a:r>
            <a:endParaRPr lang="en-US" dirty="0"/>
          </a:p>
        </p:txBody>
      </p:sp>
    </p:spTree>
    <p:extLst>
      <p:ext uri="{BB962C8B-B14F-4D97-AF65-F5344CB8AC3E}">
        <p14:creationId xmlns:p14="http://schemas.microsoft.com/office/powerpoint/2010/main" val="154134407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13448" y="2560320"/>
            <a:ext cx="1947672" cy="646331"/>
          </a:xfrm>
          <a:prstGeom prst="rect">
            <a:avLst/>
          </a:prstGeom>
          <a:noFill/>
        </p:spPr>
        <p:txBody>
          <a:bodyPr wrap="square" rtlCol="0">
            <a:spAutoFit/>
          </a:bodyPr>
          <a:lstStyle/>
          <a:p>
            <a:r>
              <a:rPr lang="en-US" i="1" dirty="0" smtClean="0">
                <a:solidFill>
                  <a:srgbClr val="000000"/>
                </a:solidFill>
                <a:latin typeface="Calibri" panose="020F0502020204030204" pitchFamily="34" charset="0"/>
              </a:rPr>
              <a:t>Important Helpers: None</a:t>
            </a:r>
          </a:p>
        </p:txBody>
      </p:sp>
      <p:pic>
        <p:nvPicPr>
          <p:cNvPr id="5" name="Picture 4" descr="State-level view"/>
          <p:cNvPicPr>
            <a:picLocks/>
          </p:cNvPicPr>
          <p:nvPr/>
        </p:nvPicPr>
        <p:blipFill>
          <a:blip r:embed="rId2"/>
          <a:stretch>
            <a:fillRect/>
          </a:stretch>
        </p:blipFill>
        <p:spPr>
          <a:xfrm>
            <a:off x="4047779" y="2277208"/>
            <a:ext cx="2971800" cy="2743200"/>
          </a:xfrm>
          <a:prstGeom prst="rect">
            <a:avLst/>
          </a:prstGeom>
        </p:spPr>
      </p:pic>
      <p:pic>
        <p:nvPicPr>
          <p:cNvPr id="4" name="Picture 3" descr="Dashboard"/>
          <p:cNvPicPr>
            <a:picLocks/>
          </p:cNvPicPr>
          <p:nvPr/>
        </p:nvPicPr>
        <p:blipFill>
          <a:blip r:embed="rId3"/>
          <a:stretch>
            <a:fillRect/>
          </a:stretch>
        </p:blipFill>
        <p:spPr>
          <a:xfrm>
            <a:off x="1011774" y="2277208"/>
            <a:ext cx="2834640" cy="2743200"/>
          </a:xfrm>
          <a:prstGeom prst="rect">
            <a:avLst/>
          </a:prstGeom>
        </p:spPr>
      </p:pic>
      <p:sp>
        <p:nvSpPr>
          <p:cNvPr id="3" name="Text Placeholder 2"/>
          <p:cNvSpPr>
            <a:spLocks noGrp="1"/>
          </p:cNvSpPr>
          <p:nvPr>
            <p:ph type="body" sz="quarter" idx="10"/>
          </p:nvPr>
        </p:nvSpPr>
        <p:spPr>
          <a:xfrm>
            <a:off x="457200" y="1158875"/>
            <a:ext cx="8229600" cy="1118333"/>
          </a:xfrm>
        </p:spPr>
        <p:txBody>
          <a:bodyPr/>
          <a:lstStyle/>
          <a:p>
            <a:r>
              <a:rPr lang="en-US" dirty="0" smtClean="0"/>
              <a:t>Quick look at outbreaks, PFGE patterns, or serotypes</a:t>
            </a:r>
          </a:p>
          <a:p>
            <a:r>
              <a:rPr lang="en-US" dirty="0" smtClean="0"/>
              <a:t>Fast and broad comparisons of outbreaks, patterns, states, sex</a:t>
            </a:r>
          </a:p>
          <a:p>
            <a:r>
              <a:rPr lang="en-US" dirty="0" smtClean="0"/>
              <a:t>Time trend map analysis</a:t>
            </a:r>
            <a:endParaRPr lang="en-US" dirty="0"/>
          </a:p>
        </p:txBody>
      </p:sp>
      <p:sp>
        <p:nvSpPr>
          <p:cNvPr id="2" name="Title 1"/>
          <p:cNvSpPr>
            <a:spLocks noGrp="1"/>
          </p:cNvSpPr>
          <p:nvPr>
            <p:ph type="title"/>
          </p:nvPr>
        </p:nvSpPr>
        <p:spPr/>
        <p:txBody>
          <a:bodyPr/>
          <a:lstStyle/>
          <a:p>
            <a:r>
              <a:rPr lang="en-US" dirty="0" smtClean="0"/>
              <a:t>Dashboard </a:t>
            </a:r>
            <a:endParaRPr lang="en-US" dirty="0"/>
          </a:p>
        </p:txBody>
      </p:sp>
    </p:spTree>
    <p:extLst>
      <p:ext uri="{BB962C8B-B14F-4D97-AF65-F5344CB8AC3E}">
        <p14:creationId xmlns:p14="http://schemas.microsoft.com/office/powerpoint/2010/main" val="401353270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Quiz Answers</a:t>
            </a:r>
            <a:endParaRPr lang="en-US" dirty="0"/>
          </a:p>
        </p:txBody>
      </p:sp>
      <p:sp>
        <p:nvSpPr>
          <p:cNvPr id="3" name="Text Placeholder 2"/>
          <p:cNvSpPr>
            <a:spLocks noGrp="1"/>
          </p:cNvSpPr>
          <p:nvPr>
            <p:ph type="body" sz="quarter" idx="10"/>
          </p:nvPr>
        </p:nvSpPr>
        <p:spPr/>
        <p:txBody>
          <a:bodyPr/>
          <a:lstStyle/>
          <a:p>
            <a:pPr marL="457200" indent="-457200">
              <a:buFont typeface="+mj-lt"/>
              <a:buAutoNum type="arabicPeriod"/>
            </a:pPr>
            <a:r>
              <a:rPr lang="en-US" dirty="0" smtClean="0"/>
              <a:t>06/03/2012 – 09/11/2014</a:t>
            </a:r>
          </a:p>
          <a:p>
            <a:pPr marL="457200" indent="-457200">
              <a:buFont typeface="+mj-lt"/>
              <a:buAutoNum type="arabicPeriod"/>
            </a:pPr>
            <a:r>
              <a:rPr lang="en-US" dirty="0" smtClean="0"/>
              <a:t>Four</a:t>
            </a:r>
          </a:p>
          <a:p>
            <a:pPr marL="457200" indent="-457200">
              <a:buFont typeface="+mj-lt"/>
              <a:buAutoNum type="arabicPeriod"/>
            </a:pPr>
            <a:r>
              <a:rPr lang="en-US" dirty="0" smtClean="0"/>
              <a:t>2-83 (25)</a:t>
            </a:r>
          </a:p>
          <a:p>
            <a:pPr marL="457200" indent="-457200">
              <a:buFont typeface="+mj-lt"/>
              <a:buAutoNum type="arabicPeriod"/>
            </a:pPr>
            <a:r>
              <a:rPr lang="en-US" dirty="0" smtClean="0"/>
              <a:t>Three</a:t>
            </a:r>
            <a:endParaRPr lang="en-US" dirty="0"/>
          </a:p>
        </p:txBody>
      </p:sp>
    </p:spTree>
    <p:extLst>
      <p:ext uri="{BB962C8B-B14F-4D97-AF65-F5344CB8AC3E}">
        <p14:creationId xmlns:p14="http://schemas.microsoft.com/office/powerpoint/2010/main" val="374034684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DC footer background 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65383"/>
            <a:ext cx="9144000" cy="878117"/>
          </a:xfrm>
          <a:prstGeom prst="rect">
            <a:avLst/>
          </a:prstGeom>
        </p:spPr>
      </p:pic>
      <p:sp>
        <p:nvSpPr>
          <p:cNvPr id="5" name="TextBox 4"/>
          <p:cNvSpPr txBox="1"/>
          <p:nvPr/>
        </p:nvSpPr>
        <p:spPr>
          <a:xfrm>
            <a:off x="123934" y="3668698"/>
            <a:ext cx="7008386" cy="461665"/>
          </a:xfrm>
          <a:prstGeom prst="rect">
            <a:avLst/>
          </a:prstGeom>
          <a:noFill/>
        </p:spPr>
        <p:txBody>
          <a:bodyPr wrap="square" rtlCol="0">
            <a:spAutoFit/>
          </a:bodyPr>
          <a:lstStyle/>
          <a:p>
            <a:r>
              <a:rPr lang="en-US" sz="1200" dirty="0" smtClean="0">
                <a:solidFill>
                  <a:srgbClr val="000000"/>
                </a:solidFill>
                <a:latin typeface="Calibri" panose="020F0502020204030204" pitchFamily="34" charset="0"/>
              </a:rPr>
              <a:t>The findings and conclusions in this report are those of the authors and do not necessarily represent the</a:t>
            </a:r>
          </a:p>
          <a:p>
            <a:r>
              <a:rPr lang="en-US" sz="1200" dirty="0" smtClean="0">
                <a:solidFill>
                  <a:srgbClr val="000000"/>
                </a:solidFill>
                <a:latin typeface="Calibri" panose="020F0502020204030204" pitchFamily="34" charset="0"/>
              </a:rPr>
              <a:t>official position of the Centers for Disease Control and Prevention.</a:t>
            </a:r>
            <a:endParaRPr lang="en-US" sz="1200" dirty="0" smtClean="0">
              <a:solidFill>
                <a:srgbClr val="000000"/>
              </a:solidFill>
              <a:latin typeface="Calibri" panose="020F0502020204030204" pitchFamily="34" charset="0"/>
            </a:endParaRPr>
          </a:p>
        </p:txBody>
      </p:sp>
      <p:sp>
        <p:nvSpPr>
          <p:cNvPr id="4" name="TextBox 3"/>
          <p:cNvSpPr txBox="1"/>
          <p:nvPr/>
        </p:nvSpPr>
        <p:spPr>
          <a:xfrm>
            <a:off x="131885" y="2536498"/>
            <a:ext cx="3745523" cy="1107996"/>
          </a:xfrm>
          <a:prstGeom prst="rect">
            <a:avLst/>
          </a:prstGeom>
          <a:noFill/>
        </p:spPr>
        <p:txBody>
          <a:bodyPr wrap="square" rtlCol="0">
            <a:spAutoFit/>
          </a:bodyPr>
          <a:lstStyle/>
          <a:p>
            <a:r>
              <a:rPr lang="en-US" sz="1200" dirty="0" smtClean="0">
                <a:solidFill>
                  <a:srgbClr val="695E4A"/>
                </a:solidFill>
                <a:latin typeface="Calibri" panose="020F0502020204030204" pitchFamily="34" charset="0"/>
              </a:rPr>
              <a:t>For more information, contact:</a:t>
            </a:r>
          </a:p>
          <a:p>
            <a:r>
              <a:rPr lang="en-US" sz="1200" dirty="0" smtClean="0">
                <a:solidFill>
                  <a:srgbClr val="695E4A"/>
                </a:solidFill>
                <a:latin typeface="Calibri" panose="020F0502020204030204" pitchFamily="34" charset="0"/>
              </a:rPr>
              <a:t>Lyndsay Bottichio (xmm8@cdc.gov)</a:t>
            </a:r>
          </a:p>
          <a:p>
            <a:r>
              <a:rPr lang="en-US" sz="1200" dirty="0" smtClean="0">
                <a:solidFill>
                  <a:srgbClr val="695E4A"/>
                </a:solidFill>
                <a:latin typeface="Calibri" panose="020F0502020204030204" pitchFamily="34" charset="0"/>
              </a:rPr>
              <a:t>404-639-0570</a:t>
            </a:r>
          </a:p>
          <a:p>
            <a:r>
              <a:rPr lang="en-US" sz="1200" dirty="0" smtClean="0">
                <a:solidFill>
                  <a:srgbClr val="695E4A"/>
                </a:solidFill>
                <a:latin typeface="Calibri" panose="020F0502020204030204" pitchFamily="34" charset="0"/>
              </a:rPr>
              <a:t>https://sedric.cdc.gov</a:t>
            </a:r>
          </a:p>
          <a:p>
            <a:endParaRPr lang="en-US" dirty="0" smtClean="0">
              <a:solidFill>
                <a:srgbClr val="000000"/>
              </a:solidFill>
              <a:latin typeface="Calibri" panose="020F0502020204030204" pitchFamily="34" charset="0"/>
            </a:endParaRPr>
          </a:p>
        </p:txBody>
      </p:sp>
      <p:sp>
        <p:nvSpPr>
          <p:cNvPr id="2" name="Title 1" hidden="1"/>
          <p:cNvSpPr>
            <a:spLocks noGrp="1"/>
          </p:cNvSpPr>
          <p:nvPr>
            <p:ph type="title"/>
          </p:nvPr>
        </p:nvSpPr>
        <p:spPr/>
        <p:txBody>
          <a:bodyPr/>
          <a:lstStyle/>
          <a:p>
            <a:r>
              <a:rPr lang="en-US" dirty="0" smtClean="0"/>
              <a:t>Closing slide</a:t>
            </a:r>
            <a:endParaRPr lang="en-US" dirty="0"/>
          </a:p>
        </p:txBody>
      </p:sp>
    </p:spTree>
    <p:extLst>
      <p:ext uri="{BB962C8B-B14F-4D97-AF65-F5344CB8AC3E}">
        <p14:creationId xmlns:p14="http://schemas.microsoft.com/office/powerpoint/2010/main" val="225359894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ate-level data view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0681" y="114300"/>
            <a:ext cx="1746119" cy="42191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Dashboard first look"/>
          <p:cNvPicPr>
            <a:picLocks noChangeAspect="1"/>
          </p:cNvPicPr>
          <p:nvPr/>
        </p:nvPicPr>
        <p:blipFill>
          <a:blip r:embed="rId3"/>
          <a:stretch>
            <a:fillRect/>
          </a:stretch>
        </p:blipFill>
        <p:spPr>
          <a:xfrm>
            <a:off x="4953000" y="114300"/>
            <a:ext cx="1498211" cy="4732020"/>
          </a:xfrm>
          <a:prstGeom prst="rect">
            <a:avLst/>
          </a:prstGeom>
        </p:spPr>
      </p:pic>
      <p:sp>
        <p:nvSpPr>
          <p:cNvPr id="3" name="Text Placeholder 2"/>
          <p:cNvSpPr>
            <a:spLocks noGrp="1"/>
          </p:cNvSpPr>
          <p:nvPr>
            <p:ph type="body" sz="quarter" idx="10"/>
          </p:nvPr>
        </p:nvSpPr>
        <p:spPr>
          <a:xfrm>
            <a:off x="457200" y="1158874"/>
            <a:ext cx="4006330" cy="3687445"/>
          </a:xfrm>
        </p:spPr>
        <p:txBody>
          <a:bodyPr/>
          <a:lstStyle/>
          <a:p>
            <a:r>
              <a:rPr lang="en-US" sz="1900" dirty="0" smtClean="0"/>
              <a:t>On sign in, you currently do </a:t>
            </a:r>
            <a:r>
              <a:rPr lang="en-US" sz="1900" b="1" u="sng" dirty="0" smtClean="0"/>
              <a:t>NOT</a:t>
            </a:r>
            <a:r>
              <a:rPr lang="en-US" sz="1900" dirty="0" smtClean="0"/>
              <a:t> see any data displayed </a:t>
            </a:r>
          </a:p>
          <a:p>
            <a:r>
              <a:rPr lang="en-US" sz="1900" dirty="0" smtClean="0"/>
              <a:t>Current data streams are PulseNet and NARMS</a:t>
            </a:r>
          </a:p>
          <a:p>
            <a:r>
              <a:rPr lang="en-US" sz="1900" dirty="0" smtClean="0"/>
              <a:t>Multiple filtering techniques can be employed to see a 30,000 foot view of sub-sets of data</a:t>
            </a:r>
          </a:p>
          <a:p>
            <a:r>
              <a:rPr lang="en-US" sz="1900" dirty="0" smtClean="0"/>
              <a:t>A time-trend map feature is available on the second tab</a:t>
            </a:r>
            <a:endParaRPr lang="en-US" sz="1900" dirty="0"/>
          </a:p>
        </p:txBody>
      </p:sp>
      <p:sp>
        <p:nvSpPr>
          <p:cNvPr id="2" name="Title 1"/>
          <p:cNvSpPr>
            <a:spLocks noGrp="1"/>
          </p:cNvSpPr>
          <p:nvPr>
            <p:ph type="title"/>
          </p:nvPr>
        </p:nvSpPr>
        <p:spPr/>
        <p:txBody>
          <a:bodyPr/>
          <a:lstStyle/>
          <a:p>
            <a:r>
              <a:rPr lang="en-US" dirty="0" smtClean="0"/>
              <a:t>Dashboard First Look</a:t>
            </a:r>
            <a:endParaRPr lang="en-US" dirty="0"/>
          </a:p>
        </p:txBody>
      </p:sp>
    </p:spTree>
    <p:extLst>
      <p:ext uri="{BB962C8B-B14F-4D97-AF65-F5344CB8AC3E}">
        <p14:creationId xmlns:p14="http://schemas.microsoft.com/office/powerpoint/2010/main" val="425429762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ow to turn on the dashboard"/>
          <p:cNvPicPr>
            <a:picLocks noChangeAspect="1"/>
          </p:cNvPicPr>
          <p:nvPr/>
        </p:nvPicPr>
        <p:blipFill>
          <a:blip r:embed="rId2"/>
          <a:stretch>
            <a:fillRect/>
          </a:stretch>
        </p:blipFill>
        <p:spPr>
          <a:xfrm>
            <a:off x="2030760" y="2547934"/>
            <a:ext cx="6155142" cy="2373348"/>
          </a:xfrm>
          <a:prstGeom prst="rect">
            <a:avLst/>
          </a:prstGeom>
        </p:spPr>
      </p:pic>
      <p:sp>
        <p:nvSpPr>
          <p:cNvPr id="6" name="TextBox 5"/>
          <p:cNvSpPr txBox="1"/>
          <p:nvPr/>
        </p:nvSpPr>
        <p:spPr>
          <a:xfrm>
            <a:off x="5394834" y="3159987"/>
            <a:ext cx="835269" cy="369332"/>
          </a:xfrm>
          <a:prstGeom prst="rect">
            <a:avLst/>
          </a:prstGeom>
          <a:noFill/>
        </p:spPr>
        <p:txBody>
          <a:bodyPr wrap="square" rtlCol="0">
            <a:spAutoFit/>
          </a:bodyPr>
          <a:lstStyle/>
          <a:p>
            <a:r>
              <a:rPr lang="en-US" dirty="0" smtClean="0">
                <a:solidFill>
                  <a:srgbClr val="D9531E"/>
                </a:solidFill>
                <a:latin typeface="Calibri" panose="020F0502020204030204" pitchFamily="34" charset="0"/>
              </a:rPr>
              <a:t>Step 1</a:t>
            </a:r>
          </a:p>
        </p:txBody>
      </p:sp>
      <p:sp>
        <p:nvSpPr>
          <p:cNvPr id="5" name="Rectangle 4" descr="purple overlapping circles indicate it is turned on"/>
          <p:cNvSpPr/>
          <p:nvPr/>
        </p:nvSpPr>
        <p:spPr>
          <a:xfrm>
            <a:off x="5489625" y="2953903"/>
            <a:ext cx="335734" cy="262262"/>
          </a:xfrm>
          <a:prstGeom prst="rect">
            <a:avLst/>
          </a:prstGeom>
          <a:noFill/>
          <a:ln>
            <a:solidFill>
              <a:srgbClr val="D953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344261" y="4475638"/>
            <a:ext cx="1041888" cy="369332"/>
          </a:xfrm>
          <a:prstGeom prst="rect">
            <a:avLst/>
          </a:prstGeom>
          <a:noFill/>
          <a:ln>
            <a:noFill/>
          </a:ln>
        </p:spPr>
        <p:txBody>
          <a:bodyPr wrap="square" rtlCol="0">
            <a:spAutoFit/>
          </a:bodyPr>
          <a:lstStyle/>
          <a:p>
            <a:r>
              <a:rPr lang="en-US" dirty="0" smtClean="0">
                <a:solidFill>
                  <a:schemeClr val="bg1"/>
                </a:solidFill>
                <a:latin typeface="Calibri" panose="020F0502020204030204" pitchFamily="34" charset="0"/>
              </a:rPr>
              <a:t>Step 2</a:t>
            </a:r>
          </a:p>
        </p:txBody>
      </p:sp>
      <p:sp>
        <p:nvSpPr>
          <p:cNvPr id="7" name="Rectangle 6" descr="purple overlapping circles indicate it is on"/>
          <p:cNvSpPr/>
          <p:nvPr/>
        </p:nvSpPr>
        <p:spPr>
          <a:xfrm>
            <a:off x="3439035" y="2707183"/>
            <a:ext cx="2050590" cy="179387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457199" y="1158875"/>
            <a:ext cx="8592208" cy="1623739"/>
          </a:xfrm>
        </p:spPr>
        <p:txBody>
          <a:bodyPr/>
          <a:lstStyle/>
          <a:p>
            <a:pPr marL="457200" indent="-457200">
              <a:buFont typeface="+mj-lt"/>
              <a:buAutoNum type="arabicPeriod"/>
            </a:pPr>
            <a:r>
              <a:rPr lang="en-US" dirty="0" smtClean="0"/>
              <a:t>In your top application icon list, you should see an icon that looks like purple overlapping circles.  If you do, you are good to go to the next slide!</a:t>
            </a:r>
          </a:p>
          <a:p>
            <a:pPr marL="457200" indent="-457200">
              <a:buFont typeface="+mj-lt"/>
              <a:buAutoNum type="arabicPeriod"/>
            </a:pPr>
            <a:r>
              <a:rPr lang="en-US" dirty="0" smtClean="0"/>
              <a:t>If you do not see the dashboard icon, go to Applications and select the Outbreak Dashboard.  If it does not automatically open, click the icon to now open it.</a:t>
            </a:r>
            <a:endParaRPr lang="en-US" dirty="0"/>
          </a:p>
        </p:txBody>
      </p:sp>
      <p:sp>
        <p:nvSpPr>
          <p:cNvPr id="2" name="Title 1"/>
          <p:cNvSpPr>
            <a:spLocks noGrp="1"/>
          </p:cNvSpPr>
          <p:nvPr>
            <p:ph type="title"/>
          </p:nvPr>
        </p:nvSpPr>
        <p:spPr/>
        <p:txBody>
          <a:bodyPr/>
          <a:lstStyle/>
          <a:p>
            <a:r>
              <a:rPr lang="en-US" sz="2600" dirty="0" smtClean="0"/>
              <a:t>But first – let’s make sure you have Dashboard turned on!</a:t>
            </a:r>
            <a:endParaRPr lang="en-US" sz="2600" dirty="0"/>
          </a:p>
        </p:txBody>
      </p:sp>
    </p:spTree>
    <p:extLst>
      <p:ext uri="{BB962C8B-B14F-4D97-AF65-F5344CB8AC3E}">
        <p14:creationId xmlns:p14="http://schemas.microsoft.com/office/powerpoint/2010/main" val="119728849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utbreak code"/>
          <p:cNvPicPr>
            <a:picLocks noChangeAspect="1"/>
          </p:cNvPicPr>
          <p:nvPr/>
        </p:nvPicPr>
        <p:blipFill>
          <a:blip r:embed="rId2"/>
          <a:stretch>
            <a:fillRect/>
          </a:stretch>
        </p:blipFill>
        <p:spPr>
          <a:xfrm>
            <a:off x="8355361" y="4396209"/>
            <a:ext cx="495238" cy="400000"/>
          </a:xfrm>
          <a:prstGeom prst="rect">
            <a:avLst/>
          </a:prstGeom>
          <a:ln>
            <a:noFill/>
          </a:ln>
        </p:spPr>
      </p:pic>
      <p:sp>
        <p:nvSpPr>
          <p:cNvPr id="7" name="Right Arrow 6" descr="right arrow"/>
          <p:cNvSpPr/>
          <p:nvPr/>
        </p:nvSpPr>
        <p:spPr>
          <a:xfrm rot="5400000">
            <a:off x="8463900" y="3991706"/>
            <a:ext cx="391885" cy="217714"/>
          </a:xfrm>
          <a:prstGeom prst="rightArrow">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o filter"/>
          <p:cNvPicPr>
            <a:picLocks noChangeAspect="1"/>
          </p:cNvPicPr>
          <p:nvPr/>
        </p:nvPicPr>
        <p:blipFill>
          <a:blip r:embed="rId3"/>
          <a:stretch>
            <a:fillRect/>
          </a:stretch>
        </p:blipFill>
        <p:spPr>
          <a:xfrm>
            <a:off x="3101339" y="2211896"/>
            <a:ext cx="2484121" cy="2261187"/>
          </a:xfrm>
          <a:prstGeom prst="rect">
            <a:avLst/>
          </a:prstGeom>
        </p:spPr>
      </p:pic>
      <p:sp>
        <p:nvSpPr>
          <p:cNvPr id="5" name="Right Arrow 4" descr="right arrow"/>
          <p:cNvSpPr/>
          <p:nvPr/>
        </p:nvSpPr>
        <p:spPr>
          <a:xfrm>
            <a:off x="2263140" y="2857500"/>
            <a:ext cx="960120" cy="175260"/>
          </a:xfrm>
          <a:prstGeom prst="rightArrow">
            <a:avLst/>
          </a:prstGeom>
          <a:solidFill>
            <a:srgbClr val="8D8B00"/>
          </a:solidFill>
          <a:ln>
            <a:solidFill>
              <a:srgbClr val="8D8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p:txBody>
          <a:bodyPr/>
          <a:lstStyle/>
          <a:p>
            <a:pPr marL="457200" indent="-457200">
              <a:buFont typeface="+mj-lt"/>
              <a:buAutoNum type="arabicPeriod"/>
            </a:pPr>
            <a:r>
              <a:rPr lang="en-US" dirty="0" smtClean="0"/>
              <a:t>Filtering on an outbreak code can give you a quick, 30,000 foot view of the descriptive epidemiology of that outbreak.</a:t>
            </a:r>
          </a:p>
          <a:p>
            <a:pPr marL="457200" indent="-457200">
              <a:buFont typeface="+mj-lt"/>
              <a:buAutoNum type="arabicPeriod"/>
            </a:pPr>
            <a:r>
              <a:rPr lang="en-US" dirty="0" smtClean="0"/>
              <a:t>Click on the “No Filter” button and select “Outbreak Code”.</a:t>
            </a:r>
          </a:p>
          <a:p>
            <a:pPr marL="457200" indent="-457200">
              <a:buFont typeface="+mj-lt"/>
              <a:buAutoNum type="arabicPeriod"/>
            </a:pPr>
            <a:endParaRPr lang="en-US" dirty="0"/>
          </a:p>
          <a:p>
            <a:pPr marL="457200" indent="-457200">
              <a:buFont typeface="+mj-lt"/>
              <a:buAutoNum type="arabicPeriod"/>
            </a:pPr>
            <a:endParaRPr lang="en-US" dirty="0" smtClean="0"/>
          </a:p>
          <a:p>
            <a:pPr marL="457200" indent="-457200">
              <a:buFont typeface="+mj-lt"/>
              <a:buAutoNum type="arabicPeriod"/>
            </a:pPr>
            <a:endParaRPr lang="en-US" dirty="0"/>
          </a:p>
          <a:p>
            <a:pPr marL="457200" indent="-457200">
              <a:buFont typeface="+mj-lt"/>
              <a:buAutoNum type="arabicPeriod"/>
            </a:pPr>
            <a:endParaRPr lang="en-US" dirty="0" smtClean="0"/>
          </a:p>
          <a:p>
            <a:pPr marL="457200" indent="-457200">
              <a:buFont typeface="+mj-lt"/>
              <a:buAutoNum type="arabicPeriod"/>
            </a:pPr>
            <a:endParaRPr lang="en-US" dirty="0"/>
          </a:p>
          <a:p>
            <a:pPr marL="457200" indent="-457200">
              <a:buFont typeface="+mj-lt"/>
              <a:buAutoNum type="arabicPeriod"/>
            </a:pPr>
            <a:endParaRPr lang="en-US" dirty="0" smtClean="0"/>
          </a:p>
          <a:p>
            <a:pPr marL="457200" indent="-457200">
              <a:buFont typeface="+mj-lt"/>
              <a:buAutoNum type="arabicPeriod"/>
            </a:pPr>
            <a:r>
              <a:rPr lang="en-US" dirty="0" smtClean="0"/>
              <a:t>The dashboard will show you spinning wheels to indicate it is working</a:t>
            </a:r>
            <a:endParaRPr lang="en-US" dirty="0"/>
          </a:p>
        </p:txBody>
      </p:sp>
      <p:sp>
        <p:nvSpPr>
          <p:cNvPr id="2" name="Title 1"/>
          <p:cNvSpPr>
            <a:spLocks noGrp="1"/>
          </p:cNvSpPr>
          <p:nvPr>
            <p:ph type="title"/>
          </p:nvPr>
        </p:nvSpPr>
        <p:spPr/>
        <p:txBody>
          <a:bodyPr/>
          <a:lstStyle/>
          <a:p>
            <a:r>
              <a:rPr lang="en-US" dirty="0" smtClean="0"/>
              <a:t>Filtering by Outbreak Code</a:t>
            </a:r>
            <a:endParaRPr lang="en-US" dirty="0"/>
          </a:p>
        </p:txBody>
      </p:sp>
    </p:spTree>
    <p:extLst>
      <p:ext uri="{BB962C8B-B14F-4D97-AF65-F5344CB8AC3E}">
        <p14:creationId xmlns:p14="http://schemas.microsoft.com/office/powerpoint/2010/main" val="385751412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f you wanted to look at which isolates in the dashboard were food, environmental, and human, select “Source Type” from the drop down list under Grouped By and again click “Refresh Information”."/>
          <p:cNvPicPr>
            <a:picLocks noChangeAspect="1"/>
          </p:cNvPicPr>
          <p:nvPr/>
        </p:nvPicPr>
        <p:blipFill>
          <a:blip r:embed="rId2"/>
          <a:stretch>
            <a:fillRect/>
          </a:stretch>
        </p:blipFill>
        <p:spPr>
          <a:xfrm>
            <a:off x="2079653" y="3362217"/>
            <a:ext cx="5388916" cy="1618704"/>
          </a:xfrm>
          <a:prstGeom prst="rect">
            <a:avLst/>
          </a:prstGeom>
        </p:spPr>
      </p:pic>
      <p:sp>
        <p:nvSpPr>
          <p:cNvPr id="6" name="Right Arrow 5" descr="right arrow"/>
          <p:cNvSpPr/>
          <p:nvPr/>
        </p:nvSpPr>
        <p:spPr>
          <a:xfrm>
            <a:off x="1407534" y="3953564"/>
            <a:ext cx="720671" cy="193729"/>
          </a:xfrm>
          <a:prstGeom prst="rightArrow">
            <a:avLst/>
          </a:prstGeom>
          <a:solidFill>
            <a:srgbClr val="8B3102"/>
          </a:solidFill>
          <a:ln>
            <a:solidFill>
              <a:srgbClr val="8B31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In the box below where it now says Outbreak Code, begin typing 1612MLJN6-2.  A list should appear and you can click that code to select it. Click “Refresh Information” and our dashboard will adjust to only show that outbreak.&#10;"/>
          <p:cNvPicPr>
            <a:picLocks noChangeAspect="1"/>
          </p:cNvPicPr>
          <p:nvPr/>
        </p:nvPicPr>
        <p:blipFill>
          <a:blip r:embed="rId3"/>
          <a:stretch>
            <a:fillRect/>
          </a:stretch>
        </p:blipFill>
        <p:spPr>
          <a:xfrm>
            <a:off x="4757312" y="1175513"/>
            <a:ext cx="3694971" cy="1321559"/>
          </a:xfrm>
          <a:prstGeom prst="rect">
            <a:avLst/>
          </a:prstGeom>
        </p:spPr>
      </p:pic>
      <p:sp>
        <p:nvSpPr>
          <p:cNvPr id="7" name="Rectangle 6" descr="Rectangle highlighting &quot;Refresh Information&quot;"/>
          <p:cNvSpPr/>
          <p:nvPr/>
        </p:nvSpPr>
        <p:spPr>
          <a:xfrm>
            <a:off x="7161021" y="1986456"/>
            <a:ext cx="1234117" cy="29223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Outbreak code"/>
          <p:cNvPicPr>
            <a:picLocks noChangeAspect="1"/>
          </p:cNvPicPr>
          <p:nvPr/>
        </p:nvPicPr>
        <p:blipFill>
          <a:blip r:embed="rId4"/>
          <a:stretch>
            <a:fillRect/>
          </a:stretch>
        </p:blipFill>
        <p:spPr>
          <a:xfrm>
            <a:off x="2743200" y="1096831"/>
            <a:ext cx="3861598" cy="1390385"/>
          </a:xfrm>
          <a:prstGeom prst="rect">
            <a:avLst/>
          </a:prstGeom>
        </p:spPr>
      </p:pic>
      <p:sp>
        <p:nvSpPr>
          <p:cNvPr id="10" name="Rectangle 9" descr="Rectangle highlighting Outbreak Code"/>
          <p:cNvSpPr/>
          <p:nvPr/>
        </p:nvSpPr>
        <p:spPr>
          <a:xfrm>
            <a:off x="2743201" y="1194347"/>
            <a:ext cx="1166648" cy="108434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99089" y="1342374"/>
            <a:ext cx="2144110" cy="954107"/>
          </a:xfrm>
          <a:prstGeom prst="rect">
            <a:avLst/>
          </a:prstGeom>
          <a:noFill/>
        </p:spPr>
        <p:txBody>
          <a:bodyPr wrap="square" rtlCol="0">
            <a:spAutoFit/>
          </a:bodyPr>
          <a:lstStyle/>
          <a:p>
            <a:r>
              <a:rPr lang="en-US" sz="1400" dirty="0" smtClean="0">
                <a:solidFill>
                  <a:srgbClr val="006A71"/>
                </a:solidFill>
                <a:latin typeface="Calibri" panose="020F0502020204030204" pitchFamily="34" charset="0"/>
              </a:rPr>
              <a:t>Note: You will need to click “Refresh Information” when you change any filters!</a:t>
            </a:r>
          </a:p>
        </p:txBody>
      </p:sp>
      <p:sp>
        <p:nvSpPr>
          <p:cNvPr id="3" name="Text Placeholder 2" descr="If you wanted to look at which isolates in the dashboard were food, environmental, and human, select “Source Type” from the drop down list under Grouped By and again click “Refresh Information”.&#10;"/>
          <p:cNvSpPr>
            <a:spLocks noGrp="1"/>
          </p:cNvSpPr>
          <p:nvPr>
            <p:ph type="body" sz="quarter" idx="10"/>
          </p:nvPr>
        </p:nvSpPr>
        <p:spPr>
          <a:xfrm>
            <a:off x="457200" y="2739"/>
            <a:ext cx="8229600" cy="3341688"/>
          </a:xfrm>
        </p:spPr>
        <p:txBody>
          <a:bodyPr/>
          <a:lstStyle/>
          <a:p>
            <a:pPr marL="457200" indent="-457200">
              <a:buFont typeface="+mj-lt"/>
              <a:buAutoNum type="arabicPeriod" startAt="4"/>
            </a:pPr>
            <a:r>
              <a:rPr lang="en-US" dirty="0" smtClean="0"/>
              <a:t>In the box below where it now says Outbreak Code, begin typing 1612MLJN6-2.  A list should appear and you can click that code to select it. Click “Refresh Information” and our dashboard will adjust to only show that outbreak.</a:t>
            </a:r>
          </a:p>
          <a:p>
            <a:pPr marL="457200" indent="-457200">
              <a:buFont typeface="+mj-lt"/>
              <a:buAutoNum type="arabicPeriod" startAt="4"/>
            </a:pPr>
            <a:endParaRPr lang="en-US" dirty="0" smtClean="0"/>
          </a:p>
          <a:p>
            <a:pPr marL="457200" indent="-457200">
              <a:buFont typeface="+mj-lt"/>
              <a:buAutoNum type="arabicPeriod" startAt="4"/>
            </a:pPr>
            <a:endParaRPr lang="en-US" dirty="0" smtClean="0"/>
          </a:p>
          <a:p>
            <a:pPr marL="0" indent="0">
              <a:buNone/>
            </a:pPr>
            <a:endParaRPr lang="en-US" dirty="0" smtClean="0"/>
          </a:p>
          <a:p>
            <a:pPr marL="457200" indent="-457200">
              <a:buFont typeface="+mj-lt"/>
              <a:buAutoNum type="arabicPeriod" startAt="5"/>
            </a:pPr>
            <a:r>
              <a:rPr lang="en-US" dirty="0" smtClean="0"/>
              <a:t>If you wanted to look at which isolates in the dashboard were food, environmental, and human, select “Source Type” from the drop down list under Grouped By and again click “Refresh Information”.</a:t>
            </a:r>
            <a:endParaRPr lang="en-US" dirty="0"/>
          </a:p>
        </p:txBody>
      </p:sp>
      <p:sp>
        <p:nvSpPr>
          <p:cNvPr id="9" name="Title 8" hidden="1"/>
          <p:cNvSpPr>
            <a:spLocks noGrp="1"/>
          </p:cNvSpPr>
          <p:nvPr>
            <p:ph type="title"/>
          </p:nvPr>
        </p:nvSpPr>
        <p:spPr/>
        <p:txBody>
          <a:bodyPr/>
          <a:lstStyle/>
          <a:p>
            <a:r>
              <a:rPr lang="en-US" dirty="0"/>
              <a:t>Filtering by Outbreak </a:t>
            </a:r>
            <a:r>
              <a:rPr lang="en-US" dirty="0" smtClean="0"/>
              <a:t>Code 1</a:t>
            </a:r>
            <a:endParaRPr lang="en-US" dirty="0"/>
          </a:p>
        </p:txBody>
      </p:sp>
    </p:spTree>
    <p:extLst>
      <p:ext uri="{BB962C8B-B14F-4D97-AF65-F5344CB8AC3E}">
        <p14:creationId xmlns:p14="http://schemas.microsoft.com/office/powerpoint/2010/main" val="129764088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y state"/>
          <p:cNvPicPr>
            <a:picLocks noChangeAspect="1"/>
          </p:cNvPicPr>
          <p:nvPr/>
        </p:nvPicPr>
        <p:blipFill>
          <a:blip r:embed="rId2"/>
          <a:stretch>
            <a:fillRect/>
          </a:stretch>
        </p:blipFill>
        <p:spPr>
          <a:xfrm>
            <a:off x="5394959" y="1048435"/>
            <a:ext cx="2820021" cy="1655560"/>
          </a:xfrm>
          <a:prstGeom prst="rect">
            <a:avLst/>
          </a:prstGeom>
        </p:spPr>
      </p:pic>
      <p:pic>
        <p:nvPicPr>
          <p:cNvPr id="5" name="Picture 4" descr="no filter box"/>
          <p:cNvPicPr>
            <a:picLocks noChangeAspect="1"/>
          </p:cNvPicPr>
          <p:nvPr/>
        </p:nvPicPr>
        <p:blipFill>
          <a:blip r:embed="rId3"/>
          <a:stretch>
            <a:fillRect/>
          </a:stretch>
        </p:blipFill>
        <p:spPr>
          <a:xfrm>
            <a:off x="651904" y="1315297"/>
            <a:ext cx="4461116" cy="1624756"/>
          </a:xfrm>
          <a:prstGeom prst="rect">
            <a:avLst/>
          </a:prstGeom>
        </p:spPr>
      </p:pic>
      <p:sp>
        <p:nvSpPr>
          <p:cNvPr id="6" name="Down Arrow 5" descr="up arrow"/>
          <p:cNvSpPr/>
          <p:nvPr/>
        </p:nvSpPr>
        <p:spPr>
          <a:xfrm rot="10800000">
            <a:off x="1805940" y="1624755"/>
            <a:ext cx="228600" cy="502920"/>
          </a:xfrm>
          <a:prstGeom prst="downArrow">
            <a:avLst/>
          </a:prstGeom>
          <a:solidFill>
            <a:srgbClr val="8B3102"/>
          </a:solidFill>
          <a:ln>
            <a:solidFill>
              <a:srgbClr val="8B31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457200" y="2739"/>
            <a:ext cx="8229600" cy="3341688"/>
          </a:xfrm>
        </p:spPr>
        <p:txBody>
          <a:bodyPr/>
          <a:lstStyle/>
          <a:p>
            <a:pPr marL="457200" indent="-457200">
              <a:buFont typeface="+mj-lt"/>
              <a:buAutoNum type="arabicPeriod" startAt="6"/>
            </a:pPr>
            <a:r>
              <a:rPr lang="en-US" dirty="0" smtClean="0"/>
              <a:t>The filters along the top are all conditional to the filters before it, so if I wanted to now filter on Source State, I would select that from the next “No Filter” dropdown and then I will only have the states in this outbreak available to choose from.</a:t>
            </a:r>
          </a:p>
          <a:p>
            <a:pPr marL="457200" indent="-457200">
              <a:buFont typeface="+mj-lt"/>
              <a:buAutoNum type="arabicPeriod" startAt="6"/>
            </a:pPr>
            <a:endParaRPr lang="en-US" dirty="0" smtClean="0"/>
          </a:p>
          <a:p>
            <a:pPr marL="457200" indent="-457200">
              <a:buFont typeface="+mj-lt"/>
              <a:buAutoNum type="arabicPeriod" startAt="6"/>
            </a:pPr>
            <a:endParaRPr lang="en-US" dirty="0" smtClean="0"/>
          </a:p>
          <a:p>
            <a:pPr marL="457200" indent="-457200">
              <a:buFont typeface="+mj-lt"/>
              <a:buAutoNum type="arabicPeriod" startAt="6"/>
            </a:pPr>
            <a:endParaRPr lang="en-US" dirty="0" smtClean="0"/>
          </a:p>
          <a:p>
            <a:pPr marL="457200" indent="-457200">
              <a:buFont typeface="+mj-lt"/>
              <a:buAutoNum type="arabicPeriod" startAt="6"/>
            </a:pPr>
            <a:endParaRPr lang="en-US" dirty="0" smtClean="0"/>
          </a:p>
          <a:p>
            <a:pPr marL="457200" indent="-457200">
              <a:buFont typeface="+mj-lt"/>
              <a:buAutoNum type="arabicPeriod" startAt="6"/>
            </a:pPr>
            <a:endParaRPr lang="en-US" dirty="0" smtClean="0"/>
          </a:p>
          <a:p>
            <a:pPr marL="457200" indent="-457200">
              <a:buFont typeface="+mj-lt"/>
              <a:buAutoNum type="arabicPeriod" startAt="6"/>
            </a:pPr>
            <a:endParaRPr lang="en-US" dirty="0" smtClean="0"/>
          </a:p>
          <a:p>
            <a:pPr marL="457200" indent="-457200">
              <a:buFont typeface="+mj-lt"/>
              <a:buAutoNum type="arabicPeriod" startAt="6"/>
            </a:pPr>
            <a:r>
              <a:rPr lang="en-US" sz="1700" dirty="0"/>
              <a:t>Note: The date ranges will automatically adjust to include the (isolate date/onset date range) for the data subset in the filter (in this case the outbreak code). The date range cannot be adjusted to include dates earlier than the earliest isolation date/onset date in the data subset. </a:t>
            </a:r>
            <a:r>
              <a:rPr lang="en-US" sz="1700" i="1" u="sng" dirty="0"/>
              <a:t>Additionally, the default is the last two years of data, so please adjust your dates to include outbreaks or other filters outside that range.  </a:t>
            </a:r>
          </a:p>
        </p:txBody>
      </p:sp>
      <p:sp>
        <p:nvSpPr>
          <p:cNvPr id="4" name="Title 3" hidden="1"/>
          <p:cNvSpPr>
            <a:spLocks noGrp="1"/>
          </p:cNvSpPr>
          <p:nvPr>
            <p:ph type="title"/>
          </p:nvPr>
        </p:nvSpPr>
        <p:spPr/>
        <p:txBody>
          <a:bodyPr/>
          <a:lstStyle/>
          <a:p>
            <a:r>
              <a:rPr lang="en-US" dirty="0"/>
              <a:t>Filtering by Outbreak </a:t>
            </a:r>
            <a:r>
              <a:rPr lang="en-US" dirty="0" smtClean="0"/>
              <a:t>Code 2</a:t>
            </a:r>
            <a:endParaRPr lang="en-US" dirty="0"/>
          </a:p>
        </p:txBody>
      </p:sp>
    </p:spTree>
    <p:extLst>
      <p:ext uri="{BB962C8B-B14F-4D97-AF65-F5344CB8AC3E}">
        <p14:creationId xmlns:p14="http://schemas.microsoft.com/office/powerpoint/2010/main" val="153532165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FGE Xbal pattern selection"/>
          <p:cNvPicPr>
            <a:picLocks noChangeAspect="1"/>
          </p:cNvPicPr>
          <p:nvPr/>
        </p:nvPicPr>
        <p:blipFill>
          <a:blip r:embed="rId2"/>
          <a:stretch>
            <a:fillRect/>
          </a:stretch>
        </p:blipFill>
        <p:spPr>
          <a:xfrm>
            <a:off x="3657408" y="3412023"/>
            <a:ext cx="3002663" cy="1622128"/>
          </a:xfrm>
          <a:prstGeom prst="rect">
            <a:avLst/>
          </a:prstGeom>
        </p:spPr>
      </p:pic>
      <p:sp>
        <p:nvSpPr>
          <p:cNvPr id="9" name="TextBox 8"/>
          <p:cNvSpPr txBox="1"/>
          <p:nvPr/>
        </p:nvSpPr>
        <p:spPr>
          <a:xfrm>
            <a:off x="1091076" y="3915196"/>
            <a:ext cx="2184850" cy="1015663"/>
          </a:xfrm>
          <a:prstGeom prst="rect">
            <a:avLst/>
          </a:prstGeom>
          <a:noFill/>
        </p:spPr>
        <p:txBody>
          <a:bodyPr wrap="square" rtlCol="0">
            <a:spAutoFit/>
          </a:bodyPr>
          <a:lstStyle/>
          <a:p>
            <a:r>
              <a:rPr lang="en-US" sz="1500" dirty="0" smtClean="0">
                <a:solidFill>
                  <a:srgbClr val="006A71"/>
                </a:solidFill>
                <a:latin typeface="Calibri" panose="020F0502020204030204" pitchFamily="34" charset="0"/>
              </a:rPr>
              <a:t>Remember to adjust your dates if you need more than two years of information!</a:t>
            </a:r>
          </a:p>
        </p:txBody>
      </p:sp>
      <p:pic>
        <p:nvPicPr>
          <p:cNvPr id="4" name="Picture 3" descr="X next to the filtered item"/>
          <p:cNvPicPr>
            <a:picLocks noChangeAspect="1"/>
          </p:cNvPicPr>
          <p:nvPr/>
        </p:nvPicPr>
        <p:blipFill>
          <a:blip r:embed="rId3"/>
          <a:stretch>
            <a:fillRect/>
          </a:stretch>
        </p:blipFill>
        <p:spPr>
          <a:xfrm>
            <a:off x="3824163" y="693420"/>
            <a:ext cx="3023908" cy="2082839"/>
          </a:xfrm>
          <a:prstGeom prst="rect">
            <a:avLst/>
          </a:prstGeom>
        </p:spPr>
      </p:pic>
      <p:sp>
        <p:nvSpPr>
          <p:cNvPr id="5" name="Rectangle 4" descr="X"/>
          <p:cNvSpPr/>
          <p:nvPr/>
        </p:nvSpPr>
        <p:spPr>
          <a:xfrm>
            <a:off x="4297680" y="960120"/>
            <a:ext cx="121920" cy="106680"/>
          </a:xfrm>
          <a:prstGeom prst="rect">
            <a:avLst/>
          </a:prstGeom>
          <a:noFill/>
          <a:ln>
            <a:solidFill>
              <a:srgbClr val="8B31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descr="left arrow"/>
          <p:cNvSpPr/>
          <p:nvPr/>
        </p:nvSpPr>
        <p:spPr>
          <a:xfrm rot="10800000">
            <a:off x="4564380" y="769620"/>
            <a:ext cx="594360" cy="243840"/>
          </a:xfrm>
          <a:prstGeom prst="rightArrow">
            <a:avLst/>
          </a:prstGeom>
          <a:solidFill>
            <a:srgbClr val="8B3102"/>
          </a:solidFill>
          <a:ln>
            <a:solidFill>
              <a:srgbClr val="8B31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302817" y="1213805"/>
            <a:ext cx="2184850" cy="784830"/>
          </a:xfrm>
          <a:prstGeom prst="rect">
            <a:avLst/>
          </a:prstGeom>
          <a:noFill/>
        </p:spPr>
        <p:txBody>
          <a:bodyPr wrap="square" rtlCol="0">
            <a:spAutoFit/>
          </a:bodyPr>
          <a:lstStyle/>
          <a:p>
            <a:r>
              <a:rPr lang="en-US" sz="1500" dirty="0" smtClean="0">
                <a:solidFill>
                  <a:srgbClr val="006A71"/>
                </a:solidFill>
                <a:latin typeface="Calibri" panose="020F0502020204030204" pitchFamily="34" charset="0"/>
              </a:rPr>
              <a:t>Don’t forget to click “refresh information” after each filter change!</a:t>
            </a:r>
          </a:p>
        </p:txBody>
      </p:sp>
      <p:sp>
        <p:nvSpPr>
          <p:cNvPr id="3" name="Text Placeholder 2"/>
          <p:cNvSpPr>
            <a:spLocks noGrp="1"/>
          </p:cNvSpPr>
          <p:nvPr>
            <p:ph type="body" sz="quarter" idx="10"/>
          </p:nvPr>
        </p:nvSpPr>
        <p:spPr>
          <a:xfrm>
            <a:off x="457200" y="-39307"/>
            <a:ext cx="8229600" cy="3341688"/>
          </a:xfrm>
        </p:spPr>
        <p:txBody>
          <a:bodyPr/>
          <a:lstStyle/>
          <a:p>
            <a:pPr marL="457200" indent="-457200">
              <a:buFont typeface="+mj-lt"/>
              <a:buAutoNum type="arabicPeriod" startAt="8"/>
            </a:pPr>
            <a:r>
              <a:rPr lang="en-US" dirty="0" smtClean="0"/>
              <a:t>If you want to clear the filters, you can just click the “X” next to the filtered item, or select “No Filter” from the dropdown where you had previously selected one.</a:t>
            </a:r>
          </a:p>
          <a:p>
            <a:pPr marL="457200" indent="-457200">
              <a:buFont typeface="+mj-lt"/>
              <a:buAutoNum type="arabicPeriod" startAt="8"/>
            </a:pPr>
            <a:endParaRPr lang="en-US" dirty="0" smtClean="0"/>
          </a:p>
          <a:p>
            <a:pPr marL="457200" indent="-457200">
              <a:buFont typeface="+mj-lt"/>
              <a:buAutoNum type="arabicPeriod" startAt="8"/>
            </a:pPr>
            <a:endParaRPr lang="en-US" dirty="0" smtClean="0"/>
          </a:p>
          <a:p>
            <a:pPr marL="457200" indent="-457200">
              <a:buFont typeface="+mj-lt"/>
              <a:buAutoNum type="arabicPeriod" startAt="8"/>
            </a:pPr>
            <a:endParaRPr lang="en-US" dirty="0" smtClean="0"/>
          </a:p>
          <a:p>
            <a:pPr marL="457200" indent="-457200">
              <a:buFont typeface="+mj-lt"/>
              <a:buAutoNum type="arabicPeriod" startAt="8"/>
            </a:pPr>
            <a:endParaRPr lang="en-US" dirty="0" smtClean="0"/>
          </a:p>
          <a:p>
            <a:pPr marL="457200" indent="-457200">
              <a:buFont typeface="+mj-lt"/>
              <a:buAutoNum type="arabicPeriod" startAt="8"/>
            </a:pPr>
            <a:endParaRPr lang="en-US" dirty="0" smtClean="0"/>
          </a:p>
          <a:p>
            <a:pPr marL="457200" indent="-457200">
              <a:buFont typeface="+mj-lt"/>
              <a:buAutoNum type="arabicPeriod" startAt="8"/>
            </a:pPr>
            <a:r>
              <a:rPr lang="en-US" dirty="0" smtClean="0"/>
              <a:t>If you wanted to search for a PFGE pattern instead of an outbreak code, you can select “PFGE </a:t>
            </a:r>
            <a:r>
              <a:rPr lang="en-US" dirty="0" err="1" smtClean="0"/>
              <a:t>XbaI</a:t>
            </a:r>
            <a:r>
              <a:rPr lang="en-US" dirty="0" smtClean="0"/>
              <a:t> pattern” from the dropdown list (I used JPXX01.1314 here.)</a:t>
            </a:r>
          </a:p>
        </p:txBody>
      </p:sp>
      <p:sp>
        <p:nvSpPr>
          <p:cNvPr id="8" name="Title 7" hidden="1"/>
          <p:cNvSpPr>
            <a:spLocks noGrp="1"/>
          </p:cNvSpPr>
          <p:nvPr>
            <p:ph type="title"/>
          </p:nvPr>
        </p:nvSpPr>
        <p:spPr/>
        <p:txBody>
          <a:bodyPr/>
          <a:lstStyle/>
          <a:p>
            <a:r>
              <a:rPr lang="en-US" dirty="0"/>
              <a:t>Filtering by Outbreak </a:t>
            </a:r>
            <a:r>
              <a:rPr lang="en-US" dirty="0" smtClean="0"/>
              <a:t>Code 3</a:t>
            </a:r>
            <a:endParaRPr lang="en-US" dirty="0"/>
          </a:p>
        </p:txBody>
      </p:sp>
    </p:spTree>
    <p:extLst>
      <p:ext uri="{BB962C8B-B14F-4D97-AF65-F5344CB8AC3E}">
        <p14:creationId xmlns:p14="http://schemas.microsoft.com/office/powerpoint/2010/main" val="140990193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elect the date"/>
          <p:cNvPicPr>
            <a:picLocks noChangeAspect="1"/>
          </p:cNvPicPr>
          <p:nvPr/>
        </p:nvPicPr>
        <p:blipFill>
          <a:blip r:embed="rId2"/>
          <a:stretch>
            <a:fillRect/>
          </a:stretch>
        </p:blipFill>
        <p:spPr>
          <a:xfrm>
            <a:off x="1912620" y="3179611"/>
            <a:ext cx="4896230" cy="1283923"/>
          </a:xfrm>
          <a:prstGeom prst="rect">
            <a:avLst/>
          </a:prstGeom>
        </p:spPr>
      </p:pic>
      <p:sp>
        <p:nvSpPr>
          <p:cNvPr id="2" name="Rectangle 1" descr="box around the date"/>
          <p:cNvSpPr/>
          <p:nvPr/>
        </p:nvSpPr>
        <p:spPr>
          <a:xfrm>
            <a:off x="4556234" y="3179611"/>
            <a:ext cx="1931276" cy="1084961"/>
          </a:xfrm>
          <a:prstGeom prst="rect">
            <a:avLst/>
          </a:prstGeom>
          <a:noFill/>
          <a:ln>
            <a:solidFill>
              <a:srgbClr val="8B31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Figure showing what states are selected"/>
          <p:cNvPicPr>
            <a:picLocks noChangeAspect="1"/>
          </p:cNvPicPr>
          <p:nvPr/>
        </p:nvPicPr>
        <p:blipFill>
          <a:blip r:embed="rId3"/>
          <a:stretch>
            <a:fillRect/>
          </a:stretch>
        </p:blipFill>
        <p:spPr>
          <a:xfrm>
            <a:off x="4758690" y="1073578"/>
            <a:ext cx="3552381" cy="1238095"/>
          </a:xfrm>
          <a:prstGeom prst="rect">
            <a:avLst/>
          </a:prstGeom>
        </p:spPr>
      </p:pic>
      <p:sp>
        <p:nvSpPr>
          <p:cNvPr id="8" name="Rectangle 7" descr="Box aroun d the states selected"/>
          <p:cNvSpPr/>
          <p:nvPr/>
        </p:nvSpPr>
        <p:spPr>
          <a:xfrm>
            <a:off x="6668813" y="1327720"/>
            <a:ext cx="1281469" cy="785225"/>
          </a:xfrm>
          <a:prstGeom prst="rect">
            <a:avLst/>
          </a:prstGeom>
          <a:noFill/>
          <a:ln>
            <a:solidFill>
              <a:srgbClr val="8B31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you can select multiple states or any filter"/>
          <p:cNvPicPr>
            <a:picLocks noChangeAspect="1"/>
          </p:cNvPicPr>
          <p:nvPr/>
        </p:nvPicPr>
        <p:blipFill>
          <a:blip r:embed="rId4"/>
          <a:stretch>
            <a:fillRect/>
          </a:stretch>
        </p:blipFill>
        <p:spPr>
          <a:xfrm>
            <a:off x="1356083" y="959767"/>
            <a:ext cx="3262949" cy="1422153"/>
          </a:xfrm>
          <a:prstGeom prst="rect">
            <a:avLst/>
          </a:prstGeom>
        </p:spPr>
      </p:pic>
      <p:sp>
        <p:nvSpPr>
          <p:cNvPr id="5" name="Rectangle 4" descr="box around states"/>
          <p:cNvSpPr/>
          <p:nvPr/>
        </p:nvSpPr>
        <p:spPr>
          <a:xfrm>
            <a:off x="2576072" y="1272540"/>
            <a:ext cx="1196340" cy="1109380"/>
          </a:xfrm>
          <a:prstGeom prst="rect">
            <a:avLst/>
          </a:prstGeom>
          <a:noFill/>
          <a:ln>
            <a:solidFill>
              <a:srgbClr val="8B31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457200" y="2739"/>
            <a:ext cx="8229600" cy="3341688"/>
          </a:xfrm>
        </p:spPr>
        <p:txBody>
          <a:bodyPr/>
          <a:lstStyle/>
          <a:p>
            <a:pPr marL="457200" indent="-457200">
              <a:buFont typeface="+mj-lt"/>
              <a:buAutoNum type="arabicPeriod" startAt="10"/>
            </a:pPr>
            <a:r>
              <a:rPr lang="en-US" dirty="0" smtClean="0"/>
              <a:t>If you want to select multiple PFGE patterns or multiple states (or multiple of any filter you selected), you can just continue clicking on the options you want from the list or keep typing and select those options.</a:t>
            </a:r>
          </a:p>
          <a:p>
            <a:pPr marL="457200" indent="-457200">
              <a:buFont typeface="+mj-lt"/>
              <a:buAutoNum type="arabicPeriod" startAt="10"/>
            </a:pPr>
            <a:endParaRPr lang="en-US" dirty="0" smtClean="0"/>
          </a:p>
          <a:p>
            <a:pPr marL="457200" indent="-457200">
              <a:buFont typeface="+mj-lt"/>
              <a:buAutoNum type="arabicPeriod" startAt="10"/>
            </a:pPr>
            <a:endParaRPr lang="en-US" dirty="0" smtClean="0"/>
          </a:p>
          <a:p>
            <a:pPr marL="457200" indent="-457200">
              <a:buFont typeface="+mj-lt"/>
              <a:buAutoNum type="arabicPeriod" startAt="10"/>
            </a:pPr>
            <a:endParaRPr lang="en-US" dirty="0" smtClean="0"/>
          </a:p>
          <a:p>
            <a:pPr marL="457200" indent="-457200">
              <a:buFont typeface="+mj-lt"/>
              <a:buAutoNum type="arabicPeriod" startAt="10"/>
            </a:pPr>
            <a:endParaRPr lang="en-US" dirty="0" smtClean="0"/>
          </a:p>
          <a:p>
            <a:pPr marL="457200" indent="-457200">
              <a:buFont typeface="+mj-lt"/>
              <a:buAutoNum type="arabicPeriod" startAt="10"/>
            </a:pPr>
            <a:r>
              <a:rPr lang="en-US" dirty="0" smtClean="0"/>
              <a:t>If you only wanted to look at a PFGE pattern in a specific time period, you can select the date range that you want in the top right hand corner.</a:t>
            </a:r>
            <a:endParaRPr lang="en-US" dirty="0"/>
          </a:p>
        </p:txBody>
      </p:sp>
      <p:sp>
        <p:nvSpPr>
          <p:cNvPr id="10" name="Title 9" hidden="1"/>
          <p:cNvSpPr>
            <a:spLocks noGrp="1"/>
          </p:cNvSpPr>
          <p:nvPr>
            <p:ph type="title"/>
          </p:nvPr>
        </p:nvSpPr>
        <p:spPr/>
        <p:txBody>
          <a:bodyPr/>
          <a:lstStyle/>
          <a:p>
            <a:r>
              <a:rPr lang="en-US" dirty="0"/>
              <a:t>Filtering by Outbreak </a:t>
            </a:r>
            <a:r>
              <a:rPr lang="en-US" dirty="0" smtClean="0"/>
              <a:t>Code - </a:t>
            </a:r>
            <a:r>
              <a:rPr lang="en-US" dirty="0" err="1" smtClean="0"/>
              <a:t>contunued</a:t>
            </a:r>
            <a:endParaRPr lang="en-US" dirty="0"/>
          </a:p>
        </p:txBody>
      </p:sp>
    </p:spTree>
    <p:extLst>
      <p:ext uri="{BB962C8B-B14F-4D97-AF65-F5344CB8AC3E}">
        <p14:creationId xmlns:p14="http://schemas.microsoft.com/office/powerpoint/2010/main" val="3021037376"/>
      </p:ext>
    </p:extLst>
  </p:cSld>
  <p:clrMapOvr>
    <a:masterClrMapping/>
  </p:clrMapOvr>
  <p:transition>
    <p:fade/>
  </p:transition>
</p:sld>
</file>

<file path=ppt/theme/theme1.xml><?xml version="1.0" encoding="utf-8"?>
<a:theme xmlns:a="http://schemas.openxmlformats.org/drawingml/2006/main" name="NCEH_ATSDR_combined">
  <a:themeElements>
    <a:clrScheme name="Custom 10">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4587</TotalTime>
  <Words>1293</Words>
  <Application>Microsoft Office PowerPoint</Application>
  <PresentationFormat>On-screen Show (16:9)</PresentationFormat>
  <Paragraphs>135</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vt:lpstr>
      <vt:lpstr>Wingdings</vt:lpstr>
      <vt:lpstr>Arial</vt:lpstr>
      <vt:lpstr>Myriad Web Pro</vt:lpstr>
      <vt:lpstr>Courier New</vt:lpstr>
      <vt:lpstr>NCEH_ATSDR_combined</vt:lpstr>
      <vt:lpstr>Dashboard</vt:lpstr>
      <vt:lpstr>Dashboard </vt:lpstr>
      <vt:lpstr>Dashboard First Look</vt:lpstr>
      <vt:lpstr>But first – let’s make sure you have Dashboard turned on!</vt:lpstr>
      <vt:lpstr>Filtering by Outbreak Code</vt:lpstr>
      <vt:lpstr>Filtering by Outbreak Code 1</vt:lpstr>
      <vt:lpstr>Filtering by Outbreak Code 2</vt:lpstr>
      <vt:lpstr>Filtering by Outbreak Code 3</vt:lpstr>
      <vt:lpstr>Filtering by Outbreak Code - contunued</vt:lpstr>
      <vt:lpstr>Dashboard Tips and Tricks</vt:lpstr>
      <vt:lpstr>Dashboard Tips and Tricks 2</vt:lpstr>
      <vt:lpstr>Unusual Comparisons in Dashboard</vt:lpstr>
      <vt:lpstr>Unusual Comparison in Dashboard 2</vt:lpstr>
      <vt:lpstr>Unusual Comparisons in the Dashboard 3</vt:lpstr>
      <vt:lpstr>Time Trend Map</vt:lpstr>
      <vt:lpstr>Time Trend Map 2</vt:lpstr>
      <vt:lpstr>Time Trend Map 3</vt:lpstr>
      <vt:lpstr>Saving a PDF of the Dashboard</vt:lpstr>
      <vt:lpstr>Self Quiz (Answers on Next Slide)</vt:lpstr>
      <vt:lpstr>Self Quiz Answers</vt:lpstr>
      <vt:lpstr>Closing slide</vt:lpstr>
    </vt:vector>
  </TitlesOfParts>
  <Company>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Morrison, Chip (CDC/OID/NCEZID) (CTR)</cp:lastModifiedBy>
  <cp:revision>254</cp:revision>
  <cp:lastPrinted>2016-10-21T13:45:41Z</cp:lastPrinted>
  <dcterms:created xsi:type="dcterms:W3CDTF">2011-03-17T17:43:16Z</dcterms:created>
  <dcterms:modified xsi:type="dcterms:W3CDTF">2017-06-14T18:19:01Z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