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0"/>
  </p:notesMasterIdLst>
  <p:handoutMasterIdLst>
    <p:handoutMasterId r:id="rId21"/>
  </p:handoutMasterIdLst>
  <p:sldIdLst>
    <p:sldId id="257" r:id="rId2"/>
    <p:sldId id="300" r:id="rId3"/>
    <p:sldId id="301" r:id="rId4"/>
    <p:sldId id="302" r:id="rId5"/>
    <p:sldId id="303" r:id="rId6"/>
    <p:sldId id="304" r:id="rId7"/>
    <p:sldId id="307" r:id="rId8"/>
    <p:sldId id="308" r:id="rId9"/>
    <p:sldId id="305" r:id="rId10"/>
    <p:sldId id="309" r:id="rId11"/>
    <p:sldId id="306" r:id="rId12"/>
    <p:sldId id="310" r:id="rId13"/>
    <p:sldId id="311" r:id="rId14"/>
    <p:sldId id="313" r:id="rId15"/>
    <p:sldId id="314" r:id="rId16"/>
    <p:sldId id="315" r:id="rId17"/>
    <p:sldId id="317" r:id="rId18"/>
    <p:sldId id="318" r:id="rId19"/>
  </p:sldIdLst>
  <p:sldSz cx="9144000" cy="5143500" type="screen16x9"/>
  <p:notesSz cx="7010400" cy="9296400"/>
  <p:embeddedFontLst>
    <p:embeddedFont>
      <p:font typeface="Calibri" panose="020F0502020204030204" pitchFamily="34" charset="0"/>
      <p:regular r:id="rId22"/>
      <p:bold r:id="rId23"/>
      <p:italic r:id="rId24"/>
      <p:boldItalic r:id="rId25"/>
    </p:embeddedFont>
    <p:embeddedFont>
      <p:font typeface="Myriad Web Pro" panose="020B0604020202020204" charset="0"/>
      <p:regular r:id="rId26"/>
      <p:bold r:id="rId27"/>
      <p: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005DAA"/>
    <a:srgbClr val="E25423"/>
    <a:srgbClr val="5F5F5F"/>
    <a:srgbClr val="000000"/>
    <a:srgbClr val="006A71"/>
    <a:srgbClr val="781D7E"/>
    <a:srgbClr val="D9531E"/>
    <a:srgbClr val="8D8B00"/>
    <a:srgbClr val="8B3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1" autoAdjust="0"/>
    <p:restoredTop sz="81356" autoAdjust="0"/>
  </p:normalViewPr>
  <p:slideViewPr>
    <p:cSldViewPr snapToGrid="0">
      <p:cViewPr varScale="1">
        <p:scale>
          <a:sx n="97" d="100"/>
          <a:sy n="97" d="100"/>
        </p:scale>
        <p:origin x="96" y="5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6/14/2017</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6/14/2017</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159310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39329"/>
            <a:ext cx="9144000" cy="908654"/>
          </a:xfrm>
          <a:prstGeom prst="rect">
            <a:avLst/>
          </a:prstGeom>
        </p:spPr>
      </p:pic>
      <p:sp>
        <p:nvSpPr>
          <p:cNvPr id="7" name="Title 1"/>
          <p:cNvSpPr>
            <a:spLocks noGrp="1"/>
          </p:cNvSpPr>
          <p:nvPr>
            <p:ph type="title"/>
          </p:nvPr>
        </p:nvSpPr>
        <p:spPr>
          <a:xfrm>
            <a:off x="457200" y="1026675"/>
            <a:ext cx="8229600" cy="866834"/>
          </a:xfrm>
          <a:prstGeom prst="rect">
            <a:avLst/>
          </a:prstGeom>
        </p:spPr>
        <p:txBody>
          <a:bodyPr/>
          <a:lstStyle>
            <a:lvl1pPr algn="l">
              <a:lnSpc>
                <a:spcPts val="3000"/>
              </a:lnSpc>
              <a:defRPr sz="2800"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D9531E"/>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36561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5019310"/>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4268289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5001835"/>
            <a:ext cx="9144001" cy="193183"/>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DRIC logo"/>
          <p:cNvPicPr>
            <a:picLocks noChangeAspect="1"/>
          </p:cNvPicPr>
          <p:nvPr/>
        </p:nvPicPr>
        <p:blipFill>
          <a:blip r:embed="rId4"/>
          <a:stretch>
            <a:fillRect/>
          </a:stretch>
        </p:blipFill>
        <p:spPr>
          <a:xfrm>
            <a:off x="6024794" y="3910262"/>
            <a:ext cx="2662005" cy="1047499"/>
          </a:xfrm>
          <a:prstGeom prst="rect">
            <a:avLst/>
          </a:prstGeom>
        </p:spPr>
      </p:pic>
      <p:sp>
        <p:nvSpPr>
          <p:cNvPr id="7170" name="Title 3"/>
          <p:cNvSpPr>
            <a:spLocks noGrp="1"/>
          </p:cNvSpPr>
          <p:nvPr>
            <p:ph type="title"/>
          </p:nvPr>
        </p:nvSpPr>
        <p:spPr>
          <a:xfrm>
            <a:off x="457200" y="1895725"/>
            <a:ext cx="8229600" cy="866834"/>
          </a:xfrm>
        </p:spPr>
        <p:txBody>
          <a:bodyPr/>
          <a:lstStyle/>
          <a:p>
            <a:r>
              <a:rPr lang="en-US" altLang="en-US" sz="7200" dirty="0" smtClean="0">
                <a:solidFill>
                  <a:srgbClr val="6D6E70"/>
                </a:solidFill>
              </a:rPr>
              <a:t>Line List Editor</a:t>
            </a:r>
            <a:endParaRPr lang="en-US" altLang="en-US" sz="7200" dirty="0">
              <a:solidFill>
                <a:srgbClr val="6D6E70"/>
              </a:solidFill>
            </a:endParaRP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lect all updates and publish"/>
          <p:cNvPicPr>
            <a:picLocks noChangeAspect="1"/>
          </p:cNvPicPr>
          <p:nvPr/>
        </p:nvPicPr>
        <p:blipFill>
          <a:blip r:embed="rId2"/>
          <a:stretch>
            <a:fillRect/>
          </a:stretch>
        </p:blipFill>
        <p:spPr>
          <a:xfrm>
            <a:off x="1260648" y="2230920"/>
            <a:ext cx="6465283" cy="2714149"/>
          </a:xfrm>
          <a:prstGeom prst="rect">
            <a:avLst/>
          </a:prstGeom>
        </p:spPr>
      </p:pic>
      <p:sp>
        <p:nvSpPr>
          <p:cNvPr id="11" name="Rectangle 10" descr="box around accept"/>
          <p:cNvSpPr/>
          <p:nvPr/>
        </p:nvSpPr>
        <p:spPr>
          <a:xfrm>
            <a:off x="7060223" y="4615962"/>
            <a:ext cx="345935" cy="211015"/>
          </a:xfrm>
          <a:prstGeom prst="rect">
            <a:avLst/>
          </a:prstGeom>
          <a:no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descr="down arrow"/>
          <p:cNvSpPr/>
          <p:nvPr/>
        </p:nvSpPr>
        <p:spPr>
          <a:xfrm>
            <a:off x="3886201" y="3015761"/>
            <a:ext cx="237392" cy="474784"/>
          </a:xfrm>
          <a:prstGeom prst="downArrow">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member to publish your updates"/>
          <p:cNvPicPr>
            <a:picLocks noChangeAspect="1"/>
          </p:cNvPicPr>
          <p:nvPr/>
        </p:nvPicPr>
        <p:blipFill>
          <a:blip r:embed="rId3"/>
          <a:stretch>
            <a:fillRect/>
          </a:stretch>
        </p:blipFill>
        <p:spPr>
          <a:xfrm>
            <a:off x="1260648" y="662429"/>
            <a:ext cx="6517196" cy="1089303"/>
          </a:xfrm>
          <a:prstGeom prst="rect">
            <a:avLst/>
          </a:prstGeom>
        </p:spPr>
      </p:pic>
      <p:sp>
        <p:nvSpPr>
          <p:cNvPr id="7" name="Right Arrow 6" descr="left arrow"/>
          <p:cNvSpPr/>
          <p:nvPr/>
        </p:nvSpPr>
        <p:spPr>
          <a:xfrm rot="10800000">
            <a:off x="7655379" y="908736"/>
            <a:ext cx="659423" cy="1934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Remember to publish your updates"/>
          <p:cNvSpPr/>
          <p:nvPr/>
        </p:nvSpPr>
        <p:spPr>
          <a:xfrm>
            <a:off x="7268517" y="832735"/>
            <a:ext cx="275283" cy="345434"/>
          </a:xfrm>
          <a:prstGeom prst="rect">
            <a:avLst/>
          </a:prstGeom>
          <a:no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right arrow"/>
          <p:cNvSpPr/>
          <p:nvPr/>
        </p:nvSpPr>
        <p:spPr>
          <a:xfrm>
            <a:off x="6510705" y="935112"/>
            <a:ext cx="659423" cy="1934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43"/>
            <a:ext cx="8229600" cy="3341688"/>
          </a:xfrm>
        </p:spPr>
        <p:txBody>
          <a:bodyPr/>
          <a:lstStyle/>
          <a:p>
            <a:pPr marL="457200" indent="-457200">
              <a:buFont typeface="+mj-lt"/>
              <a:buAutoNum type="arabicPeriod" startAt="2"/>
            </a:pPr>
            <a:r>
              <a:rPr lang="en-US" dirty="0" smtClean="0"/>
              <a:t>MOST IMPORTANT STEP!  Once you have finished making updates, you MUST publish your changes in order for others to see your updates.</a:t>
            </a:r>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r>
              <a:rPr lang="en-US" dirty="0" smtClean="0"/>
              <a:t>Select all updates to publish and then click accept.</a:t>
            </a:r>
            <a:endParaRPr lang="en-US" dirty="0"/>
          </a:p>
        </p:txBody>
      </p:sp>
      <p:sp>
        <p:nvSpPr>
          <p:cNvPr id="8" name="Title 7" hidden="1"/>
          <p:cNvSpPr>
            <a:spLocks noGrp="1"/>
          </p:cNvSpPr>
          <p:nvPr>
            <p:ph type="title"/>
          </p:nvPr>
        </p:nvSpPr>
        <p:spPr/>
        <p:txBody>
          <a:bodyPr/>
          <a:lstStyle/>
          <a:p>
            <a:r>
              <a:rPr lang="en-US" dirty="0" smtClean="0"/>
              <a:t>Method 2 cont.</a:t>
            </a:r>
            <a:endParaRPr lang="en-US" dirty="0"/>
          </a:p>
        </p:txBody>
      </p:sp>
    </p:spTree>
    <p:extLst>
      <p:ext uri="{BB962C8B-B14F-4D97-AF65-F5344CB8AC3E}">
        <p14:creationId xmlns:p14="http://schemas.microsoft.com/office/powerpoint/2010/main" val="41288244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lick export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l="37500" r="50000" b="80000"/>
          <a:stretch/>
        </p:blipFill>
        <p:spPr bwMode="auto">
          <a:xfrm>
            <a:off x="4765430" y="2319703"/>
            <a:ext cx="4088423" cy="204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box around export line list"/>
          <p:cNvSpPr/>
          <p:nvPr/>
        </p:nvSpPr>
        <p:spPr>
          <a:xfrm>
            <a:off x="6488723" y="3376246"/>
            <a:ext cx="931985" cy="325316"/>
          </a:xfrm>
          <a:prstGeom prst="rect">
            <a:avLst/>
          </a:prstGeom>
          <a:noFill/>
          <a:ln w="38100">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053" y="2523241"/>
            <a:ext cx="4659924" cy="1754326"/>
          </a:xfrm>
          <a:prstGeom prst="rect">
            <a:avLst/>
          </a:prstGeom>
          <a:noFill/>
        </p:spPr>
        <p:txBody>
          <a:bodyPr wrap="square" rtlCol="0">
            <a:spAutoFit/>
          </a:bodyPr>
          <a:lstStyle/>
          <a:p>
            <a:pPr marL="457200" indent="-457200">
              <a:buClr>
                <a:srgbClr val="C00000"/>
              </a:buClr>
              <a:buFont typeface="+mj-lt"/>
              <a:buAutoNum type="arabicPeriod"/>
            </a:pPr>
            <a:r>
              <a:rPr lang="en-US" dirty="0">
                <a:solidFill>
                  <a:srgbClr val="5F5F5F"/>
                </a:solidFill>
              </a:rPr>
              <a:t>Click Export Line List </a:t>
            </a:r>
            <a:r>
              <a:rPr lang="en-US" dirty="0" smtClean="0">
                <a:solidFill>
                  <a:srgbClr val="5F5F5F"/>
                </a:solidFill>
              </a:rPr>
              <a:t>(near the upper right corner) and </a:t>
            </a:r>
            <a:r>
              <a:rPr lang="en-US" dirty="0">
                <a:solidFill>
                  <a:srgbClr val="5F5F5F"/>
                </a:solidFill>
              </a:rPr>
              <a:t>follow the prompts:</a:t>
            </a:r>
          </a:p>
          <a:p>
            <a:pPr marL="857250" lvl="1" indent="-457200">
              <a:buClr>
                <a:srgbClr val="8D8B00"/>
              </a:buClr>
              <a:buFont typeface="+mj-lt"/>
              <a:buAutoNum type="alphaLcParenR"/>
            </a:pPr>
            <a:r>
              <a:rPr lang="en-US" dirty="0">
                <a:solidFill>
                  <a:srgbClr val="5F5F5F"/>
                </a:solidFill>
              </a:rPr>
              <a:t>Which state do you want to edit?</a:t>
            </a:r>
          </a:p>
          <a:p>
            <a:pPr marL="857250" lvl="1" indent="-457200">
              <a:buClr>
                <a:srgbClr val="8D8B00"/>
              </a:buClr>
              <a:buFont typeface="+mj-lt"/>
              <a:buAutoNum type="alphaLcParenR"/>
            </a:pPr>
            <a:r>
              <a:rPr lang="en-US" dirty="0">
                <a:solidFill>
                  <a:srgbClr val="5F5F5F"/>
                </a:solidFill>
              </a:rPr>
              <a:t>Where do you want the file saved</a:t>
            </a:r>
            <a:r>
              <a:rPr lang="en-US" dirty="0" smtClean="0">
                <a:solidFill>
                  <a:srgbClr val="5F5F5F"/>
                </a:solidFill>
              </a:rPr>
              <a:t>?   </a:t>
            </a:r>
            <a:r>
              <a:rPr lang="en-US" i="1" dirty="0" smtClean="0"/>
              <a:t>(I usually recommend your desktop.)</a:t>
            </a:r>
            <a:endParaRPr lang="en-US" i="1" dirty="0"/>
          </a:p>
          <a:p>
            <a:endParaRPr lang="en-US" dirty="0" smtClean="0">
              <a:solidFill>
                <a:srgbClr val="000000"/>
              </a:solidFill>
              <a:latin typeface="Calibri" panose="020F0502020204030204" pitchFamily="34" charset="0"/>
            </a:endParaRPr>
          </a:p>
        </p:txBody>
      </p:sp>
      <p:sp>
        <p:nvSpPr>
          <p:cNvPr id="3" name="Text Placeholder 2"/>
          <p:cNvSpPr>
            <a:spLocks noGrp="1"/>
          </p:cNvSpPr>
          <p:nvPr>
            <p:ph type="body" sz="quarter" idx="10"/>
          </p:nvPr>
        </p:nvSpPr>
        <p:spPr>
          <a:xfrm>
            <a:off x="457200" y="1158875"/>
            <a:ext cx="8229600" cy="1294179"/>
          </a:xfrm>
        </p:spPr>
        <p:txBody>
          <a:bodyPr/>
          <a:lstStyle/>
          <a:p>
            <a:pPr marL="0" indent="0">
              <a:buNone/>
            </a:pPr>
            <a:r>
              <a:rPr lang="en-US" dirty="0" smtClean="0"/>
              <a:t>For outbreaks where a state may need to update many isolates at once, you can export to Excel, make updates, and upload these changes.  States can copy and paste from their own state database, but cannot add new variables or new isolates.</a:t>
            </a:r>
          </a:p>
          <a:p>
            <a:pPr marL="0" indent="0">
              <a:buNone/>
            </a:pPr>
            <a:endParaRPr lang="en-US" dirty="0"/>
          </a:p>
        </p:txBody>
      </p:sp>
      <p:sp>
        <p:nvSpPr>
          <p:cNvPr id="2" name="Title 1"/>
          <p:cNvSpPr>
            <a:spLocks noGrp="1"/>
          </p:cNvSpPr>
          <p:nvPr>
            <p:ph type="title"/>
          </p:nvPr>
        </p:nvSpPr>
        <p:spPr/>
        <p:txBody>
          <a:bodyPr/>
          <a:lstStyle/>
          <a:p>
            <a:r>
              <a:rPr lang="en-US" dirty="0" smtClean="0"/>
              <a:t>Method Three: Exporting and Importing</a:t>
            </a:r>
            <a:endParaRPr lang="en-US" dirty="0"/>
          </a:p>
        </p:txBody>
      </p:sp>
    </p:spTree>
    <p:extLst>
      <p:ext uri="{BB962C8B-B14F-4D97-AF65-F5344CB8AC3E}">
        <p14:creationId xmlns:p14="http://schemas.microsoft.com/office/powerpoint/2010/main" val="3189347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ke updates in excel sheet and then save"/>
          <p:cNvPicPr>
            <a:picLocks noChangeAspect="1"/>
          </p:cNvPicPr>
          <p:nvPr/>
        </p:nvPicPr>
        <p:blipFill>
          <a:blip r:embed="rId2"/>
          <a:stretch>
            <a:fillRect/>
          </a:stretch>
        </p:blipFill>
        <p:spPr>
          <a:xfrm>
            <a:off x="1564613" y="3658358"/>
            <a:ext cx="5047619" cy="1247619"/>
          </a:xfrm>
          <a:prstGeom prst="rect">
            <a:avLst/>
          </a:prstGeom>
        </p:spPr>
      </p:pic>
      <p:pic>
        <p:nvPicPr>
          <p:cNvPr id="4" name="Picture 3" descr="click export"/>
          <p:cNvPicPr>
            <a:picLocks noChangeAspect="1"/>
          </p:cNvPicPr>
          <p:nvPr/>
        </p:nvPicPr>
        <p:blipFill>
          <a:blip r:embed="rId3"/>
          <a:stretch>
            <a:fillRect/>
          </a:stretch>
        </p:blipFill>
        <p:spPr>
          <a:xfrm>
            <a:off x="1629652" y="812042"/>
            <a:ext cx="5849526" cy="2470508"/>
          </a:xfrm>
          <a:prstGeom prst="rect">
            <a:avLst/>
          </a:prstGeom>
        </p:spPr>
      </p:pic>
      <p:sp>
        <p:nvSpPr>
          <p:cNvPr id="5" name="Rectangle 4" descr="box around export"/>
          <p:cNvSpPr/>
          <p:nvPr/>
        </p:nvSpPr>
        <p:spPr>
          <a:xfrm>
            <a:off x="4879731" y="2971800"/>
            <a:ext cx="334107" cy="2022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descr="down arrow"/>
          <p:cNvSpPr/>
          <p:nvPr/>
        </p:nvSpPr>
        <p:spPr>
          <a:xfrm>
            <a:off x="5130311" y="2435469"/>
            <a:ext cx="167053" cy="42780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42"/>
            <a:ext cx="8229600" cy="3341688"/>
          </a:xfrm>
        </p:spPr>
        <p:txBody>
          <a:bodyPr/>
          <a:lstStyle/>
          <a:p>
            <a:pPr marL="457200" indent="-457200">
              <a:buFont typeface="+mj-lt"/>
              <a:buAutoNum type="arabicPeriod" startAt="2"/>
            </a:pPr>
            <a:r>
              <a:rPr lang="en-US" dirty="0" smtClean="0"/>
              <a:t>Hit Export.  The file should automatically open, but you may need to open it from your saved location.</a:t>
            </a:r>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r>
              <a:rPr lang="en-US" dirty="0" smtClean="0"/>
              <a:t>Make your updates in the excel sheet, then save.</a:t>
            </a:r>
            <a:endParaRPr lang="en-US" dirty="0"/>
          </a:p>
        </p:txBody>
      </p:sp>
      <p:sp>
        <p:nvSpPr>
          <p:cNvPr id="8" name="Title 7" hidden="1"/>
          <p:cNvSpPr>
            <a:spLocks noGrp="1"/>
          </p:cNvSpPr>
          <p:nvPr>
            <p:ph type="title"/>
          </p:nvPr>
        </p:nvSpPr>
        <p:spPr/>
        <p:txBody>
          <a:bodyPr/>
          <a:lstStyle/>
          <a:p>
            <a:r>
              <a:rPr lang="en-US" dirty="0" smtClean="0"/>
              <a:t>Method 3 cont.</a:t>
            </a:r>
            <a:endParaRPr lang="en-US" dirty="0"/>
          </a:p>
        </p:txBody>
      </p:sp>
    </p:spTree>
    <p:extLst>
      <p:ext uri="{BB962C8B-B14F-4D97-AF65-F5344CB8AC3E}">
        <p14:creationId xmlns:p14="http://schemas.microsoft.com/office/powerpoint/2010/main" val="7635599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pdate confirmation"/>
          <p:cNvPicPr>
            <a:picLocks noChangeAspect="1"/>
          </p:cNvPicPr>
          <p:nvPr/>
        </p:nvPicPr>
        <p:blipFill>
          <a:blip r:embed="rId2"/>
          <a:stretch>
            <a:fillRect/>
          </a:stretch>
        </p:blipFill>
        <p:spPr>
          <a:xfrm>
            <a:off x="2789392" y="3640016"/>
            <a:ext cx="4244455" cy="1358226"/>
          </a:xfrm>
          <a:prstGeom prst="rect">
            <a:avLst/>
          </a:prstGeom>
        </p:spPr>
      </p:pic>
      <p:pic>
        <p:nvPicPr>
          <p:cNvPr id="4" name="Picture 3" descr="import line list"/>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r="50000" b="80000"/>
          <a:stretch/>
        </p:blipFill>
        <p:spPr bwMode="auto">
          <a:xfrm>
            <a:off x="2510203" y="717367"/>
            <a:ext cx="4088423" cy="204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box around import line list"/>
          <p:cNvSpPr/>
          <p:nvPr/>
        </p:nvSpPr>
        <p:spPr>
          <a:xfrm>
            <a:off x="3420208" y="1811215"/>
            <a:ext cx="861646" cy="290147"/>
          </a:xfrm>
          <a:prstGeom prst="rect">
            <a:avLst/>
          </a:prstGeom>
          <a:noFill/>
          <a:ln w="38100">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36"/>
            <a:ext cx="8229600" cy="3341688"/>
          </a:xfrm>
        </p:spPr>
        <p:txBody>
          <a:bodyPr/>
          <a:lstStyle/>
          <a:p>
            <a:pPr marL="457200" indent="-457200">
              <a:buFont typeface="+mj-lt"/>
              <a:buAutoNum type="arabicPeriod" startAt="4"/>
            </a:pPr>
            <a:r>
              <a:rPr lang="en-US" dirty="0" smtClean="0"/>
              <a:t>To upload your changes, click Import Line List and follow the same prompts (which state, location of the file).</a:t>
            </a:r>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r>
              <a:rPr lang="en-US" dirty="0" smtClean="0"/>
              <a:t>A message will appear to indicate that information was uploaded to the line list.  Check to make sure your updates loaded correctly (dates can be tricky!).</a:t>
            </a:r>
            <a:endParaRPr lang="en-US" dirty="0"/>
          </a:p>
        </p:txBody>
      </p:sp>
      <p:sp>
        <p:nvSpPr>
          <p:cNvPr id="7" name="Title 6" hidden="1"/>
          <p:cNvSpPr>
            <a:spLocks noGrp="1"/>
          </p:cNvSpPr>
          <p:nvPr>
            <p:ph type="title"/>
          </p:nvPr>
        </p:nvSpPr>
        <p:spPr/>
        <p:txBody>
          <a:bodyPr/>
          <a:lstStyle/>
          <a:p>
            <a:r>
              <a:rPr lang="en-US" dirty="0" smtClean="0"/>
              <a:t>Method 3 cont. 2</a:t>
            </a:r>
            <a:endParaRPr lang="en-US" dirty="0"/>
          </a:p>
        </p:txBody>
      </p:sp>
    </p:spTree>
    <p:extLst>
      <p:ext uri="{BB962C8B-B14F-4D97-AF65-F5344CB8AC3E}">
        <p14:creationId xmlns:p14="http://schemas.microsoft.com/office/powerpoint/2010/main" val="24683730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lect all updates and publish"/>
          <p:cNvPicPr>
            <a:picLocks noChangeAspect="1"/>
          </p:cNvPicPr>
          <p:nvPr/>
        </p:nvPicPr>
        <p:blipFill>
          <a:blip r:embed="rId2"/>
          <a:stretch>
            <a:fillRect/>
          </a:stretch>
        </p:blipFill>
        <p:spPr>
          <a:xfrm>
            <a:off x="1260648" y="2230920"/>
            <a:ext cx="6465283" cy="2714149"/>
          </a:xfrm>
          <a:prstGeom prst="rect">
            <a:avLst/>
          </a:prstGeom>
        </p:spPr>
      </p:pic>
      <p:sp>
        <p:nvSpPr>
          <p:cNvPr id="11" name="Rectangle 10" descr="box around accept"/>
          <p:cNvSpPr/>
          <p:nvPr/>
        </p:nvSpPr>
        <p:spPr>
          <a:xfrm>
            <a:off x="7060223" y="4615962"/>
            <a:ext cx="345935" cy="211015"/>
          </a:xfrm>
          <a:prstGeom prst="rect">
            <a:avLst/>
          </a:prstGeom>
          <a:no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descr="down arrow"/>
          <p:cNvSpPr/>
          <p:nvPr/>
        </p:nvSpPr>
        <p:spPr>
          <a:xfrm>
            <a:off x="3886201" y="3015761"/>
            <a:ext cx="237392" cy="474784"/>
          </a:xfrm>
          <a:prstGeom prst="downArrow">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member to publish your updates"/>
          <p:cNvPicPr>
            <a:picLocks noChangeAspect="1"/>
          </p:cNvPicPr>
          <p:nvPr/>
        </p:nvPicPr>
        <p:blipFill>
          <a:blip r:embed="rId3"/>
          <a:stretch>
            <a:fillRect/>
          </a:stretch>
        </p:blipFill>
        <p:spPr>
          <a:xfrm>
            <a:off x="1260648" y="662429"/>
            <a:ext cx="6517196" cy="1089303"/>
          </a:xfrm>
          <a:prstGeom prst="rect">
            <a:avLst/>
          </a:prstGeom>
        </p:spPr>
      </p:pic>
      <p:sp>
        <p:nvSpPr>
          <p:cNvPr id="7" name="Right Arrow 6" descr="left arrow"/>
          <p:cNvSpPr/>
          <p:nvPr/>
        </p:nvSpPr>
        <p:spPr>
          <a:xfrm rot="10800000">
            <a:off x="7655379" y="908736"/>
            <a:ext cx="659423" cy="1934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Remember to publish your updates"/>
          <p:cNvSpPr/>
          <p:nvPr/>
        </p:nvSpPr>
        <p:spPr>
          <a:xfrm>
            <a:off x="7268517" y="832735"/>
            <a:ext cx="275283" cy="345434"/>
          </a:xfrm>
          <a:prstGeom prst="rect">
            <a:avLst/>
          </a:prstGeom>
          <a:no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right arrow"/>
          <p:cNvSpPr/>
          <p:nvPr/>
        </p:nvSpPr>
        <p:spPr>
          <a:xfrm>
            <a:off x="6510705" y="935112"/>
            <a:ext cx="659423" cy="1934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39"/>
            <a:ext cx="8229600" cy="3341688"/>
          </a:xfrm>
        </p:spPr>
        <p:txBody>
          <a:bodyPr/>
          <a:lstStyle/>
          <a:p>
            <a:pPr marL="457200" indent="-457200">
              <a:buFont typeface="+mj-lt"/>
              <a:buAutoNum type="arabicPeriod" startAt="6"/>
            </a:pPr>
            <a:r>
              <a:rPr lang="en-US" dirty="0" smtClean="0"/>
              <a:t>MOST IMPORTANT STEP!  Once you have finished making updates, you MUST publish your changes in order for others to see your updates.</a:t>
            </a:r>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r>
              <a:rPr lang="en-US" dirty="0" smtClean="0"/>
              <a:t>Select all updates to publish and then click accept.</a:t>
            </a:r>
            <a:endParaRPr lang="en-US" dirty="0"/>
          </a:p>
        </p:txBody>
      </p:sp>
      <p:sp>
        <p:nvSpPr>
          <p:cNvPr id="8" name="Title 7"/>
          <p:cNvSpPr>
            <a:spLocks noGrp="1"/>
          </p:cNvSpPr>
          <p:nvPr>
            <p:ph type="title"/>
          </p:nvPr>
        </p:nvSpPr>
        <p:spPr/>
        <p:txBody>
          <a:bodyPr/>
          <a:lstStyle/>
          <a:p>
            <a:r>
              <a:rPr lang="en-US" dirty="0" smtClean="0"/>
              <a:t>Method 3 cont. 3</a:t>
            </a:r>
            <a:endParaRPr lang="en-US" dirty="0"/>
          </a:p>
        </p:txBody>
      </p:sp>
    </p:spTree>
    <p:extLst>
      <p:ext uri="{BB962C8B-B14F-4D97-AF65-F5344CB8AC3E}">
        <p14:creationId xmlns:p14="http://schemas.microsoft.com/office/powerpoint/2010/main" val="15102980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ear filter selection"/>
          <p:cNvPicPr>
            <a:picLocks noChangeAspect="1"/>
          </p:cNvPicPr>
          <p:nvPr/>
        </p:nvPicPr>
        <p:blipFill>
          <a:blip r:embed="rId2"/>
          <a:stretch>
            <a:fillRect/>
          </a:stretch>
        </p:blipFill>
        <p:spPr>
          <a:xfrm>
            <a:off x="4422129" y="3918552"/>
            <a:ext cx="1624971" cy="936424"/>
          </a:xfrm>
          <a:prstGeom prst="rect">
            <a:avLst/>
          </a:prstGeom>
        </p:spPr>
      </p:pic>
      <p:sp>
        <p:nvSpPr>
          <p:cNvPr id="10" name="Right Arrow 9" descr="left arrow"/>
          <p:cNvSpPr/>
          <p:nvPr/>
        </p:nvSpPr>
        <p:spPr>
          <a:xfrm rot="10800000">
            <a:off x="6047100" y="4573622"/>
            <a:ext cx="711043" cy="256599"/>
          </a:xfrm>
          <a:prstGeom prst="rightArrow">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ltering options"/>
          <p:cNvPicPr>
            <a:picLocks noChangeAspect="1"/>
          </p:cNvPicPr>
          <p:nvPr/>
        </p:nvPicPr>
        <p:blipFill>
          <a:blip r:embed="rId3"/>
          <a:stretch>
            <a:fillRect/>
          </a:stretch>
        </p:blipFill>
        <p:spPr>
          <a:xfrm>
            <a:off x="457200" y="3877785"/>
            <a:ext cx="2886145" cy="1017959"/>
          </a:xfrm>
          <a:prstGeom prst="rect">
            <a:avLst/>
          </a:prstGeom>
        </p:spPr>
      </p:pic>
      <p:sp>
        <p:nvSpPr>
          <p:cNvPr id="9" name="Right Arrow 8" descr="left arrow"/>
          <p:cNvSpPr/>
          <p:nvPr/>
        </p:nvSpPr>
        <p:spPr>
          <a:xfrm rot="10800000">
            <a:off x="1900271" y="4695092"/>
            <a:ext cx="711043" cy="256599"/>
          </a:xfrm>
          <a:prstGeom prst="rightArrow">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4638" y="3182815"/>
            <a:ext cx="8897816" cy="984885"/>
          </a:xfrm>
          <a:prstGeom prst="rect">
            <a:avLst/>
          </a:prstGeom>
          <a:noFill/>
        </p:spPr>
        <p:txBody>
          <a:bodyPr wrap="square" rtlCol="0">
            <a:spAutoFit/>
          </a:bodyPr>
          <a:lstStyle/>
          <a:p>
            <a:r>
              <a:rPr lang="en-US" sz="2000" dirty="0">
                <a:solidFill>
                  <a:srgbClr val="E25423"/>
                </a:solidFill>
                <a:latin typeface="Calibri" panose="020F0502020204030204" pitchFamily="34" charset="0"/>
              </a:rPr>
              <a:t>2</a:t>
            </a:r>
            <a:r>
              <a:rPr lang="en-US" sz="2000" dirty="0">
                <a:solidFill>
                  <a:schemeClr val="accent4">
                    <a:lumMod val="75000"/>
                  </a:schemeClr>
                </a:solidFill>
                <a:latin typeface="Calibri" panose="020F0502020204030204" pitchFamily="34" charset="0"/>
              </a:rPr>
              <a:t>. You can filter by right clicking on any piece of information and selecting “Filter by” that piece of information</a:t>
            </a:r>
            <a:r>
              <a:rPr lang="en-US" sz="2000" dirty="0" smtClean="0">
                <a:solidFill>
                  <a:schemeClr val="accent4">
                    <a:lumMod val="75000"/>
                  </a:schemeClr>
                </a:solidFill>
                <a:latin typeface="Calibri" panose="020F0502020204030204" pitchFamily="34" charset="0"/>
              </a:rPr>
              <a:t>. Right click and select “Clear Filter” to undo it.</a:t>
            </a:r>
            <a:endParaRPr lang="en-US" sz="2000" dirty="0">
              <a:solidFill>
                <a:schemeClr val="accent4">
                  <a:lumMod val="75000"/>
                </a:schemeClr>
              </a:solidFill>
              <a:latin typeface="Calibri" panose="020F0502020204030204" pitchFamily="34" charset="0"/>
            </a:endParaRPr>
          </a:p>
          <a:p>
            <a:endParaRPr lang="en-US" dirty="0" smtClean="0">
              <a:solidFill>
                <a:srgbClr val="000000"/>
              </a:solidFill>
              <a:latin typeface="Calibri" panose="020F0502020204030204" pitchFamily="34" charset="0"/>
            </a:endParaRPr>
          </a:p>
        </p:txBody>
      </p:sp>
      <p:pic>
        <p:nvPicPr>
          <p:cNvPr id="4" name="Picture 3" descr="Sorting options"/>
          <p:cNvPicPr>
            <a:picLocks noChangeAspect="1"/>
          </p:cNvPicPr>
          <p:nvPr/>
        </p:nvPicPr>
        <p:blipFill>
          <a:blip r:embed="rId4"/>
          <a:stretch>
            <a:fillRect/>
          </a:stretch>
        </p:blipFill>
        <p:spPr>
          <a:xfrm>
            <a:off x="4291514" y="1158875"/>
            <a:ext cx="1755586" cy="1957924"/>
          </a:xfrm>
          <a:prstGeom prst="rect">
            <a:avLst/>
          </a:prstGeom>
        </p:spPr>
      </p:pic>
      <p:sp>
        <p:nvSpPr>
          <p:cNvPr id="3" name="Text Placeholder 2"/>
          <p:cNvSpPr>
            <a:spLocks noGrp="1"/>
          </p:cNvSpPr>
          <p:nvPr>
            <p:ph type="body" sz="quarter" idx="10"/>
          </p:nvPr>
        </p:nvSpPr>
        <p:spPr>
          <a:xfrm>
            <a:off x="457200" y="1158876"/>
            <a:ext cx="3763976" cy="1892056"/>
          </a:xfrm>
        </p:spPr>
        <p:txBody>
          <a:bodyPr/>
          <a:lstStyle/>
          <a:p>
            <a:pPr marL="457200" indent="-457200">
              <a:buFont typeface="+mj-lt"/>
              <a:buAutoNum type="arabicPeriod"/>
            </a:pPr>
            <a:r>
              <a:rPr lang="en-US" dirty="0" smtClean="0"/>
              <a:t>You can sort by any of the column names by clicking on the header.  One click will sort A-Z (or oldest to newest) and two clicks will reverse the order.</a:t>
            </a:r>
          </a:p>
        </p:txBody>
      </p:sp>
      <p:sp>
        <p:nvSpPr>
          <p:cNvPr id="2" name="Title 1"/>
          <p:cNvSpPr>
            <a:spLocks noGrp="1"/>
          </p:cNvSpPr>
          <p:nvPr>
            <p:ph type="title"/>
          </p:nvPr>
        </p:nvSpPr>
        <p:spPr/>
        <p:txBody>
          <a:bodyPr/>
          <a:lstStyle/>
          <a:p>
            <a:r>
              <a:rPr lang="en-US" dirty="0" smtClean="0"/>
              <a:t>LLE Tips and Tricks</a:t>
            </a:r>
            <a:endParaRPr lang="en-US" dirty="0"/>
          </a:p>
        </p:txBody>
      </p:sp>
    </p:spTree>
    <p:extLst>
      <p:ext uri="{BB962C8B-B14F-4D97-AF65-F5344CB8AC3E}">
        <p14:creationId xmlns:p14="http://schemas.microsoft.com/office/powerpoint/2010/main" val="36886217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ARMS resistant pattern"/>
          <p:cNvPicPr>
            <a:picLocks noChangeAspect="1"/>
          </p:cNvPicPr>
          <p:nvPr/>
        </p:nvPicPr>
        <p:blipFill>
          <a:blip r:embed="rId2"/>
          <a:stretch>
            <a:fillRect/>
          </a:stretch>
        </p:blipFill>
        <p:spPr>
          <a:xfrm>
            <a:off x="880707" y="4133819"/>
            <a:ext cx="7382586" cy="763554"/>
          </a:xfrm>
          <a:prstGeom prst="rect">
            <a:avLst/>
          </a:prstGeom>
        </p:spPr>
      </p:pic>
      <p:sp>
        <p:nvSpPr>
          <p:cNvPr id="10" name="Rectangle 9" descr="box around NARMS resistant pattern"/>
          <p:cNvSpPr/>
          <p:nvPr/>
        </p:nvSpPr>
        <p:spPr>
          <a:xfrm>
            <a:off x="7280033" y="4324902"/>
            <a:ext cx="944808" cy="5548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 to line list"/>
          <p:cNvPicPr>
            <a:picLocks noChangeAspect="1"/>
          </p:cNvPicPr>
          <p:nvPr/>
        </p:nvPicPr>
        <p:blipFill>
          <a:blip r:embed="rId3"/>
          <a:stretch>
            <a:fillRect/>
          </a:stretch>
        </p:blipFill>
        <p:spPr>
          <a:xfrm>
            <a:off x="776173" y="2116323"/>
            <a:ext cx="7510212" cy="1246395"/>
          </a:xfrm>
          <a:prstGeom prst="rect">
            <a:avLst/>
          </a:prstGeom>
        </p:spPr>
      </p:pic>
      <p:sp>
        <p:nvSpPr>
          <p:cNvPr id="8" name="Rectangle 7" descr="box around back to line list"/>
          <p:cNvSpPr/>
          <p:nvPr/>
        </p:nvSpPr>
        <p:spPr>
          <a:xfrm>
            <a:off x="7728438" y="2116323"/>
            <a:ext cx="597877" cy="2400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ick statistics example"/>
          <p:cNvPicPr>
            <a:picLocks noChangeAspect="1"/>
          </p:cNvPicPr>
          <p:nvPr/>
        </p:nvPicPr>
        <p:blipFill>
          <a:blip r:embed="rId4"/>
          <a:stretch>
            <a:fillRect/>
          </a:stretch>
        </p:blipFill>
        <p:spPr>
          <a:xfrm>
            <a:off x="776173" y="892484"/>
            <a:ext cx="7427050" cy="452738"/>
          </a:xfrm>
          <a:prstGeom prst="rect">
            <a:avLst/>
          </a:prstGeom>
        </p:spPr>
      </p:pic>
      <p:sp>
        <p:nvSpPr>
          <p:cNvPr id="5" name="Rectangle 4" descr="box around statistics"/>
          <p:cNvSpPr/>
          <p:nvPr/>
        </p:nvSpPr>
        <p:spPr>
          <a:xfrm>
            <a:off x="7341577" y="931985"/>
            <a:ext cx="386861"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181415"/>
            <a:ext cx="8229600" cy="3341688"/>
          </a:xfrm>
        </p:spPr>
        <p:txBody>
          <a:bodyPr/>
          <a:lstStyle/>
          <a:p>
            <a:pPr marL="457200" indent="-457200">
              <a:buFont typeface="+mj-lt"/>
              <a:buAutoNum type="arabicPeriod" startAt="3"/>
            </a:pPr>
            <a:r>
              <a:rPr lang="en-US" dirty="0" smtClean="0"/>
              <a:t>To get a quick count of variables that are Y/N/U (not including standard variables like hospitalized and died), click Statistics.</a:t>
            </a:r>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r>
              <a:rPr lang="en-US" dirty="0" smtClean="0"/>
              <a:t>To leave the statistics page, click “Back to Line List”</a:t>
            </a:r>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r>
              <a:rPr lang="en-US" dirty="0" smtClean="0"/>
              <a:t>If an isolate has been tested for antimicrobial susceptibility, the results will be near the end of the line list for that isolate.</a:t>
            </a:r>
            <a:endParaRPr lang="en-US" dirty="0"/>
          </a:p>
        </p:txBody>
      </p:sp>
      <p:sp>
        <p:nvSpPr>
          <p:cNvPr id="6" name="Title 5"/>
          <p:cNvSpPr>
            <a:spLocks noGrp="1"/>
          </p:cNvSpPr>
          <p:nvPr>
            <p:ph type="title"/>
          </p:nvPr>
        </p:nvSpPr>
        <p:spPr/>
        <p:txBody>
          <a:bodyPr/>
          <a:lstStyle/>
          <a:p>
            <a:r>
              <a:rPr lang="en-US" dirty="0" smtClean="0"/>
              <a:t>LLE Tips and Tricks cont.</a:t>
            </a:r>
            <a:endParaRPr lang="en-US" dirty="0"/>
          </a:p>
        </p:txBody>
      </p:sp>
    </p:spTree>
    <p:extLst>
      <p:ext uri="{BB962C8B-B14F-4D97-AF65-F5344CB8AC3E}">
        <p14:creationId xmlns:p14="http://schemas.microsoft.com/office/powerpoint/2010/main" val="28365806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048513"/>
            <a:ext cx="8229600" cy="3341688"/>
          </a:xfrm>
        </p:spPr>
        <p:txBody>
          <a:bodyPr/>
          <a:lstStyle/>
          <a:p>
            <a:r>
              <a:rPr lang="en-US" sz="1650" dirty="0" smtClean="0"/>
              <a:t>Everyone can view all the data in the line list</a:t>
            </a:r>
          </a:p>
          <a:p>
            <a:r>
              <a:rPr lang="en-US" sz="1650" dirty="0" smtClean="0"/>
              <a:t>Rules are set in place to limit who can edit the data</a:t>
            </a:r>
          </a:p>
          <a:p>
            <a:pPr lvl="1"/>
            <a:r>
              <a:rPr lang="en-US" sz="1650" dirty="0" smtClean="0"/>
              <a:t>Each state user can edit their own state’s data</a:t>
            </a:r>
          </a:p>
          <a:p>
            <a:pPr lvl="1"/>
            <a:r>
              <a:rPr lang="en-US" sz="1650" dirty="0" smtClean="0"/>
              <a:t>Each state user cannot edit any other state’s data</a:t>
            </a:r>
          </a:p>
          <a:p>
            <a:pPr lvl="1"/>
            <a:r>
              <a:rPr lang="en-US" sz="1650" dirty="0" smtClean="0"/>
              <a:t>If a local user has access, they can edit the state’s data and not just their own jurisdiction</a:t>
            </a:r>
          </a:p>
          <a:p>
            <a:r>
              <a:rPr lang="en-US" sz="1650" dirty="0" smtClean="0"/>
              <a:t>All changes are tracked in history, so changes can be reversed or nullified (contact Lyndsay for this)</a:t>
            </a:r>
          </a:p>
          <a:p>
            <a:r>
              <a:rPr lang="en-US" sz="1650" dirty="0" smtClean="0"/>
              <a:t>Please enter as many exposures as you have data on in the “Exposures of Note, Grocery Stores, Restaurants, and Animals” variables, as these are free-text fields that can be analyzed with Text Cloud (will learn this later)</a:t>
            </a:r>
          </a:p>
          <a:p>
            <a:r>
              <a:rPr lang="en-US" sz="1650" dirty="0" smtClean="0"/>
              <a:t>Note if you have attached a questionnaire to an individual isolate in the “Comments” variable (will learn this later)</a:t>
            </a:r>
          </a:p>
          <a:p>
            <a:r>
              <a:rPr lang="en-US" sz="1650" dirty="0" smtClean="0"/>
              <a:t>Note if this isolate is a duplicate or secondary case in the “Comments” </a:t>
            </a:r>
            <a:r>
              <a:rPr lang="en-US" sz="1650" dirty="0"/>
              <a:t>v</a:t>
            </a:r>
            <a:r>
              <a:rPr lang="en-US" sz="1650" dirty="0" smtClean="0"/>
              <a:t>ariable</a:t>
            </a:r>
            <a:endParaRPr lang="en-US" sz="1650" dirty="0"/>
          </a:p>
        </p:txBody>
      </p:sp>
      <p:sp>
        <p:nvSpPr>
          <p:cNvPr id="2" name="Title 1"/>
          <p:cNvSpPr>
            <a:spLocks noGrp="1"/>
          </p:cNvSpPr>
          <p:nvPr>
            <p:ph type="title"/>
          </p:nvPr>
        </p:nvSpPr>
        <p:spPr>
          <a:xfrm>
            <a:off x="457200" y="135032"/>
            <a:ext cx="8229600" cy="857250"/>
          </a:xfrm>
        </p:spPr>
        <p:txBody>
          <a:bodyPr/>
          <a:lstStyle/>
          <a:p>
            <a:r>
              <a:rPr lang="en-US" dirty="0" smtClean="0"/>
              <a:t>Important Notes about LLE</a:t>
            </a:r>
            <a:endParaRPr lang="en-US" dirty="0"/>
          </a:p>
        </p:txBody>
      </p:sp>
    </p:spTree>
    <p:extLst>
      <p:ext uri="{BB962C8B-B14F-4D97-AF65-F5344CB8AC3E}">
        <p14:creationId xmlns:p14="http://schemas.microsoft.com/office/powerpoint/2010/main" val="19520208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C footer background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65383"/>
            <a:ext cx="9144000" cy="878117"/>
          </a:xfrm>
          <a:prstGeom prst="rect">
            <a:avLst/>
          </a:prstGeom>
        </p:spPr>
      </p:pic>
      <p:sp>
        <p:nvSpPr>
          <p:cNvPr id="5" name="TextBox 4"/>
          <p:cNvSpPr txBox="1"/>
          <p:nvPr/>
        </p:nvSpPr>
        <p:spPr>
          <a:xfrm>
            <a:off x="123934" y="3668698"/>
            <a:ext cx="7008386" cy="461665"/>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The findings and conclusions in this report are those of the authors and do not necessarily represent the</a:t>
            </a:r>
          </a:p>
          <a:p>
            <a:r>
              <a:rPr lang="en-US" sz="1200" dirty="0" smtClean="0">
                <a:solidFill>
                  <a:srgbClr val="000000"/>
                </a:solidFill>
                <a:latin typeface="Calibri" panose="020F0502020204030204" pitchFamily="34" charset="0"/>
              </a:rPr>
              <a:t>official position of the Centers for Disease Control and Prevention.</a:t>
            </a:r>
            <a:endParaRPr lang="en-US" sz="1200" dirty="0" smtClean="0">
              <a:solidFill>
                <a:srgbClr val="000000"/>
              </a:solidFill>
              <a:latin typeface="Calibri" panose="020F0502020204030204" pitchFamily="34" charset="0"/>
            </a:endParaRPr>
          </a:p>
        </p:txBody>
      </p:sp>
      <p:sp>
        <p:nvSpPr>
          <p:cNvPr id="4" name="TextBox 3"/>
          <p:cNvSpPr txBox="1"/>
          <p:nvPr/>
        </p:nvSpPr>
        <p:spPr>
          <a:xfrm>
            <a:off x="131885" y="2536498"/>
            <a:ext cx="3745523" cy="1107996"/>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a:t>
            </a:r>
          </a:p>
          <a:p>
            <a:r>
              <a:rPr lang="en-US" sz="1200" dirty="0" smtClean="0">
                <a:solidFill>
                  <a:srgbClr val="695E4A"/>
                </a:solidFill>
                <a:latin typeface="Calibri" panose="020F0502020204030204" pitchFamily="34" charset="0"/>
              </a:rPr>
              <a:t>Lyndsay Bottichio (xmm8@cdc.gov)</a:t>
            </a:r>
          </a:p>
          <a:p>
            <a:r>
              <a:rPr lang="en-US" sz="1200" dirty="0" smtClean="0">
                <a:solidFill>
                  <a:srgbClr val="695E4A"/>
                </a:solidFill>
                <a:latin typeface="Calibri" panose="020F0502020204030204" pitchFamily="34" charset="0"/>
              </a:rPr>
              <a:t>404-639-0570</a:t>
            </a:r>
          </a:p>
          <a:p>
            <a:r>
              <a:rPr lang="en-US" sz="1200" dirty="0" smtClean="0">
                <a:solidFill>
                  <a:srgbClr val="695E4A"/>
                </a:solidFill>
                <a:latin typeface="Calibri" panose="020F0502020204030204" pitchFamily="34" charset="0"/>
              </a:rPr>
              <a:t>https://sedric.cdc.gov</a:t>
            </a:r>
          </a:p>
          <a:p>
            <a:endParaRPr lang="en-US" dirty="0" smtClean="0">
              <a:solidFill>
                <a:srgbClr val="000000"/>
              </a:solidFill>
              <a:latin typeface="Calibri" panose="020F0502020204030204" pitchFamily="34" charset="0"/>
            </a:endParaRPr>
          </a:p>
        </p:txBody>
      </p:sp>
      <p:sp>
        <p:nvSpPr>
          <p:cNvPr id="2" name="Title 1" hidden="1"/>
          <p:cNvSpPr>
            <a:spLocks noGrp="1"/>
          </p:cNvSpPr>
          <p:nvPr>
            <p:ph type="title"/>
          </p:nvPr>
        </p:nvSpPr>
        <p:spPr/>
        <p:txBody>
          <a:bodyPr/>
          <a:lstStyle/>
          <a:p>
            <a:r>
              <a:rPr lang="en-US" dirty="0" smtClean="0"/>
              <a:t>Closing slide</a:t>
            </a:r>
            <a:endParaRPr lang="en-US" dirty="0"/>
          </a:p>
        </p:txBody>
      </p:sp>
    </p:spTree>
    <p:extLst>
      <p:ext uri="{BB962C8B-B14F-4D97-AF65-F5344CB8AC3E}">
        <p14:creationId xmlns:p14="http://schemas.microsoft.com/office/powerpoint/2010/main" val="136987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3448" y="2560320"/>
            <a:ext cx="1947672" cy="646331"/>
          </a:xfrm>
          <a:prstGeom prst="rect">
            <a:avLst/>
          </a:prstGeom>
          <a:noFill/>
        </p:spPr>
        <p:txBody>
          <a:bodyPr wrap="square" rtlCol="0">
            <a:spAutoFit/>
          </a:bodyPr>
          <a:lstStyle/>
          <a:p>
            <a:r>
              <a:rPr lang="en-US" i="1" dirty="0" smtClean="0">
                <a:solidFill>
                  <a:srgbClr val="000000"/>
                </a:solidFill>
                <a:latin typeface="Calibri" panose="020F0502020204030204" pitchFamily="34" charset="0"/>
              </a:rPr>
              <a:t>Important Helpers: None</a:t>
            </a:r>
          </a:p>
        </p:txBody>
      </p:sp>
      <p:pic>
        <p:nvPicPr>
          <p:cNvPr id="5" name="Picture 4" descr="Line List Ed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86000"/>
            <a:ext cx="4572000" cy="2743200"/>
          </a:xfrm>
          <a:prstGeom prst="rect">
            <a:avLst/>
          </a:prstGeom>
          <a:noFill/>
          <a:ln>
            <a:noFill/>
          </a:ln>
        </p:spPr>
      </p:pic>
      <p:sp>
        <p:nvSpPr>
          <p:cNvPr id="3" name="Text Placeholder 2"/>
          <p:cNvSpPr>
            <a:spLocks noGrp="1"/>
          </p:cNvSpPr>
          <p:nvPr>
            <p:ph type="body" sz="quarter" idx="10"/>
          </p:nvPr>
        </p:nvSpPr>
        <p:spPr>
          <a:xfrm>
            <a:off x="457200" y="1158875"/>
            <a:ext cx="8229600" cy="1127125"/>
          </a:xfrm>
        </p:spPr>
        <p:txBody>
          <a:bodyPr/>
          <a:lstStyle/>
          <a:p>
            <a:r>
              <a:rPr lang="en-US" dirty="0" smtClean="0"/>
              <a:t>Manage line lists for outbreaks</a:t>
            </a:r>
          </a:p>
          <a:p>
            <a:r>
              <a:rPr lang="en-US" dirty="0" smtClean="0"/>
              <a:t>Identify isolates belong within outbreaks</a:t>
            </a:r>
          </a:p>
          <a:p>
            <a:r>
              <a:rPr lang="en-US" dirty="0" smtClean="0"/>
              <a:t>Quickly analyze yes/no variables</a:t>
            </a:r>
            <a:endParaRPr lang="en-US" dirty="0"/>
          </a:p>
        </p:txBody>
      </p:sp>
      <p:sp>
        <p:nvSpPr>
          <p:cNvPr id="2" name="Title 1"/>
          <p:cNvSpPr>
            <a:spLocks noGrp="1"/>
          </p:cNvSpPr>
          <p:nvPr>
            <p:ph type="title"/>
          </p:nvPr>
        </p:nvSpPr>
        <p:spPr/>
        <p:txBody>
          <a:bodyPr/>
          <a:lstStyle/>
          <a:p>
            <a:r>
              <a:rPr lang="en-US" dirty="0" smtClean="0"/>
              <a:t>Line List Editor (LLE)</a:t>
            </a:r>
            <a:endParaRPr lang="en-US" dirty="0"/>
          </a:p>
        </p:txBody>
      </p:sp>
    </p:spTree>
    <p:extLst>
      <p:ext uri="{BB962C8B-B14F-4D97-AF65-F5344CB8AC3E}">
        <p14:creationId xmlns:p14="http://schemas.microsoft.com/office/powerpoint/2010/main" val="21179267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Edit Isolate Pop-Out Box</a:t>
            </a:r>
          </a:p>
          <a:p>
            <a:pPr marL="457200" indent="-457200">
              <a:buFont typeface="+mj-lt"/>
              <a:buAutoNum type="arabicPeriod"/>
            </a:pPr>
            <a:r>
              <a:rPr lang="en-US" dirty="0" smtClean="0"/>
              <a:t>Type directly in the line list</a:t>
            </a:r>
          </a:p>
          <a:p>
            <a:pPr marL="457200" indent="-457200">
              <a:buFont typeface="+mj-lt"/>
              <a:buAutoNum type="arabicPeriod"/>
            </a:pPr>
            <a:r>
              <a:rPr lang="en-US" dirty="0" smtClean="0"/>
              <a:t>Export a line list and re-import when completed</a:t>
            </a:r>
            <a:endParaRPr lang="en-US" dirty="0"/>
          </a:p>
        </p:txBody>
      </p:sp>
      <p:sp>
        <p:nvSpPr>
          <p:cNvPr id="2" name="Title 1"/>
          <p:cNvSpPr>
            <a:spLocks noGrp="1"/>
          </p:cNvSpPr>
          <p:nvPr>
            <p:ph type="title"/>
          </p:nvPr>
        </p:nvSpPr>
        <p:spPr/>
        <p:txBody>
          <a:bodyPr/>
          <a:lstStyle/>
          <a:p>
            <a:r>
              <a:rPr lang="en-US" dirty="0" smtClean="0"/>
              <a:t>Three Ways to Edit a Line List</a:t>
            </a:r>
            <a:endParaRPr lang="en-US" dirty="0"/>
          </a:p>
        </p:txBody>
      </p:sp>
    </p:spTree>
    <p:extLst>
      <p:ext uri="{BB962C8B-B14F-4D97-AF65-F5344CB8AC3E}">
        <p14:creationId xmlns:p14="http://schemas.microsoft.com/office/powerpoint/2010/main" val="36441681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s dropdown menu"/>
          <p:cNvPicPr>
            <a:picLocks noChangeAspect="1"/>
          </p:cNvPicPr>
          <p:nvPr/>
        </p:nvPicPr>
        <p:blipFill>
          <a:blip r:embed="rId2"/>
          <a:stretch>
            <a:fillRect/>
          </a:stretch>
        </p:blipFill>
        <p:spPr>
          <a:xfrm>
            <a:off x="2286000" y="2634222"/>
            <a:ext cx="5442394" cy="2394977"/>
          </a:xfrm>
          <a:prstGeom prst="rect">
            <a:avLst/>
          </a:prstGeom>
          <a:ln>
            <a:noFill/>
          </a:ln>
        </p:spPr>
      </p:pic>
      <p:sp>
        <p:nvSpPr>
          <p:cNvPr id="5" name="Rectangle 4" descr="Example Excel icon"/>
          <p:cNvSpPr/>
          <p:nvPr/>
        </p:nvSpPr>
        <p:spPr>
          <a:xfrm>
            <a:off x="5108331" y="2878260"/>
            <a:ext cx="290146" cy="199048"/>
          </a:xfrm>
          <a:prstGeom prst="rect">
            <a:avLst/>
          </a:prstGeom>
          <a:no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06108" y="3026648"/>
            <a:ext cx="835269" cy="369332"/>
          </a:xfrm>
          <a:prstGeom prst="rect">
            <a:avLst/>
          </a:prstGeom>
          <a:noFill/>
        </p:spPr>
        <p:txBody>
          <a:bodyPr wrap="square" rtlCol="0">
            <a:spAutoFit/>
          </a:bodyPr>
          <a:lstStyle/>
          <a:p>
            <a:r>
              <a:rPr lang="en-US" dirty="0" smtClean="0">
                <a:solidFill>
                  <a:srgbClr val="D9531E"/>
                </a:solidFill>
                <a:latin typeface="Calibri" panose="020F0502020204030204" pitchFamily="34" charset="0"/>
              </a:rPr>
              <a:t>Step 1</a:t>
            </a:r>
          </a:p>
        </p:txBody>
      </p:sp>
      <p:sp>
        <p:nvSpPr>
          <p:cNvPr id="7" name="Rectangle 6" descr="Example Applications menu"/>
          <p:cNvSpPr/>
          <p:nvPr/>
        </p:nvSpPr>
        <p:spPr>
          <a:xfrm>
            <a:off x="3006969" y="2708031"/>
            <a:ext cx="1046285" cy="9056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28950" y="3640015"/>
            <a:ext cx="1041888" cy="369332"/>
          </a:xfrm>
          <a:prstGeom prst="rect">
            <a:avLst/>
          </a:prstGeom>
          <a:noFill/>
          <a:ln>
            <a:noFill/>
          </a:ln>
        </p:spPr>
        <p:txBody>
          <a:bodyPr wrap="square" rtlCol="0">
            <a:spAutoFit/>
          </a:bodyPr>
          <a:lstStyle/>
          <a:p>
            <a:r>
              <a:rPr lang="en-US" dirty="0" smtClean="0">
                <a:solidFill>
                  <a:schemeClr val="bg1"/>
                </a:solidFill>
                <a:latin typeface="Calibri" panose="020F0502020204030204" pitchFamily="34" charset="0"/>
              </a:rPr>
              <a:t>Step 2</a:t>
            </a:r>
          </a:p>
        </p:txBody>
      </p:sp>
      <p:sp>
        <p:nvSpPr>
          <p:cNvPr id="3" name="Text Placeholder 2"/>
          <p:cNvSpPr>
            <a:spLocks noGrp="1"/>
          </p:cNvSpPr>
          <p:nvPr>
            <p:ph type="body" sz="quarter" idx="10"/>
          </p:nvPr>
        </p:nvSpPr>
        <p:spPr>
          <a:xfrm>
            <a:off x="457200" y="1158875"/>
            <a:ext cx="8229600" cy="1623739"/>
          </a:xfrm>
        </p:spPr>
        <p:txBody>
          <a:bodyPr/>
          <a:lstStyle/>
          <a:p>
            <a:pPr marL="457200" indent="-457200">
              <a:buFont typeface="+mj-lt"/>
              <a:buAutoNum type="arabicPeriod"/>
            </a:pPr>
            <a:r>
              <a:rPr lang="en-US" dirty="0" smtClean="0"/>
              <a:t>In your top application icon list, you should see an icon that looks like an excel spreadsheet.  If you do, you are good to go to the next slide!</a:t>
            </a:r>
          </a:p>
          <a:p>
            <a:pPr marL="457200" indent="-457200">
              <a:buFont typeface="+mj-lt"/>
              <a:buAutoNum type="arabicPeriod"/>
            </a:pPr>
            <a:r>
              <a:rPr lang="en-US" dirty="0" smtClean="0"/>
              <a:t>If you do not see the LLE icon, go to Applications and select the LLE application.  If it does not automatically open, click the icon to now open it.</a:t>
            </a:r>
            <a:endParaRPr lang="en-US" dirty="0"/>
          </a:p>
        </p:txBody>
      </p:sp>
      <p:sp>
        <p:nvSpPr>
          <p:cNvPr id="2" name="Title 1"/>
          <p:cNvSpPr>
            <a:spLocks noGrp="1"/>
          </p:cNvSpPr>
          <p:nvPr>
            <p:ph type="title"/>
          </p:nvPr>
        </p:nvSpPr>
        <p:spPr/>
        <p:txBody>
          <a:bodyPr/>
          <a:lstStyle/>
          <a:p>
            <a:r>
              <a:rPr lang="en-US" dirty="0" smtClean="0"/>
              <a:t>But first – let’s make sure you have LLE turned on!</a:t>
            </a:r>
            <a:endParaRPr lang="en-US" dirty="0"/>
          </a:p>
        </p:txBody>
      </p:sp>
    </p:spTree>
    <p:extLst>
      <p:ext uri="{BB962C8B-B14F-4D97-AF65-F5344CB8AC3E}">
        <p14:creationId xmlns:p14="http://schemas.microsoft.com/office/powerpoint/2010/main" val="35059160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witch outbreak button on right"/>
          <p:cNvPicPr>
            <a:picLocks noChangeAspect="1"/>
          </p:cNvPicPr>
          <p:nvPr/>
        </p:nvPicPr>
        <p:blipFill>
          <a:blip r:embed="rId2"/>
          <a:stretch>
            <a:fillRect/>
          </a:stretch>
        </p:blipFill>
        <p:spPr>
          <a:xfrm>
            <a:off x="137877" y="4140612"/>
            <a:ext cx="8868244" cy="911193"/>
          </a:xfrm>
          <a:prstGeom prst="rect">
            <a:avLst/>
          </a:prstGeom>
        </p:spPr>
      </p:pic>
      <p:sp>
        <p:nvSpPr>
          <p:cNvPr id="9" name="Right Arrow 8" descr="down arrow"/>
          <p:cNvSpPr/>
          <p:nvPr/>
        </p:nvSpPr>
        <p:spPr>
          <a:xfrm rot="5400000">
            <a:off x="8135340" y="4197266"/>
            <a:ext cx="888905" cy="407443"/>
          </a:xfrm>
          <a:prstGeom prst="rightArrow">
            <a:avLst/>
          </a:prstGeom>
          <a:solidFill>
            <a:srgbClr val="D9531E"/>
          </a:solid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nter the outbreak code here"/>
          <p:cNvPicPr>
            <a:picLocks noChangeAspect="1"/>
          </p:cNvPicPr>
          <p:nvPr/>
        </p:nvPicPr>
        <p:blipFill>
          <a:blip r:embed="rId3"/>
          <a:stretch>
            <a:fillRect/>
          </a:stretch>
        </p:blipFill>
        <p:spPr>
          <a:xfrm>
            <a:off x="2273047" y="1854266"/>
            <a:ext cx="4597905" cy="1399110"/>
          </a:xfrm>
          <a:prstGeom prst="rect">
            <a:avLst/>
          </a:prstGeom>
        </p:spPr>
      </p:pic>
      <p:sp>
        <p:nvSpPr>
          <p:cNvPr id="6" name="Rectangle 5" descr="Box around where to enter outbreak code"/>
          <p:cNvSpPr/>
          <p:nvPr/>
        </p:nvSpPr>
        <p:spPr>
          <a:xfrm>
            <a:off x="2373923" y="2646485"/>
            <a:ext cx="2057400" cy="413238"/>
          </a:xfrm>
          <a:prstGeom prst="rect">
            <a:avLst/>
          </a:prstGeom>
          <a:no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sz="1900" dirty="0" smtClean="0"/>
              <a:t>Once LLE is open, enter the outbreak code into the search box and then click “Search”.  </a:t>
            </a:r>
            <a:r>
              <a:rPr lang="en-US" sz="1900" i="1" u="sng" dirty="0" smtClean="0"/>
              <a:t>Note</a:t>
            </a:r>
            <a:r>
              <a:rPr lang="en-US" sz="1900" i="1" dirty="0" smtClean="0"/>
              <a:t>: This search bar is NOT case sensitive.</a:t>
            </a:r>
          </a:p>
          <a:p>
            <a:pPr marL="457200" indent="-457200">
              <a:buFont typeface="+mj-lt"/>
              <a:buAutoNum type="arabicPeriod"/>
            </a:pPr>
            <a:endParaRPr lang="en-US" sz="1900" dirty="0"/>
          </a:p>
          <a:p>
            <a:pPr marL="457200" indent="-457200">
              <a:buFont typeface="+mj-lt"/>
              <a:buAutoNum type="arabicPeriod"/>
            </a:pPr>
            <a:endParaRPr lang="en-US" sz="1900" dirty="0" smtClean="0"/>
          </a:p>
          <a:p>
            <a:pPr marL="457200" indent="-457200">
              <a:buFont typeface="+mj-lt"/>
              <a:buAutoNum type="arabicPeriod"/>
            </a:pPr>
            <a:endParaRPr lang="en-US" sz="1900" dirty="0"/>
          </a:p>
          <a:p>
            <a:pPr marL="457200" indent="-457200">
              <a:buFont typeface="+mj-lt"/>
              <a:buAutoNum type="arabicPeriod"/>
            </a:pPr>
            <a:endParaRPr lang="en-US" sz="1900" dirty="0" smtClean="0"/>
          </a:p>
          <a:p>
            <a:pPr marL="457200" indent="-457200">
              <a:buFont typeface="+mj-lt"/>
              <a:buAutoNum type="arabicPeriod"/>
            </a:pPr>
            <a:endParaRPr lang="en-US" sz="1900" dirty="0" smtClean="0"/>
          </a:p>
          <a:p>
            <a:pPr marL="457200" indent="-457200">
              <a:buFont typeface="+mj-lt"/>
              <a:buAutoNum type="arabicPeriod"/>
            </a:pPr>
            <a:r>
              <a:rPr lang="en-US" sz="1900" dirty="0" smtClean="0"/>
              <a:t>If you want to change the line list you are viewing, click “Switch Outbreak”, and repeat Step 1.</a:t>
            </a:r>
            <a:endParaRPr lang="en-US" sz="1900" dirty="0"/>
          </a:p>
        </p:txBody>
      </p:sp>
      <p:sp>
        <p:nvSpPr>
          <p:cNvPr id="2" name="Title 1"/>
          <p:cNvSpPr>
            <a:spLocks noGrp="1"/>
          </p:cNvSpPr>
          <p:nvPr>
            <p:ph type="title"/>
          </p:nvPr>
        </p:nvSpPr>
        <p:spPr/>
        <p:txBody>
          <a:bodyPr/>
          <a:lstStyle/>
          <a:p>
            <a:r>
              <a:rPr lang="en-US" dirty="0" smtClean="0"/>
              <a:t>Finding an Outbreak in LLE</a:t>
            </a:r>
            <a:endParaRPr lang="en-US" dirty="0"/>
          </a:p>
        </p:txBody>
      </p:sp>
    </p:spTree>
    <p:extLst>
      <p:ext uri="{BB962C8B-B14F-4D97-AF65-F5344CB8AC3E}">
        <p14:creationId xmlns:p14="http://schemas.microsoft.com/office/powerpoint/2010/main" val="9627694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olate pop-out box"/>
          <p:cNvPicPr>
            <a:picLocks noChangeAspect="1" noChangeArrowheads="1"/>
          </p:cNvPicPr>
          <p:nvPr/>
        </p:nvPicPr>
        <p:blipFill rotWithShape="1">
          <a:blip r:embed="rId2">
            <a:extLst>
              <a:ext uri="{28A0092B-C50C-407E-A947-70E740481C1C}">
                <a14:useLocalDpi xmlns:a14="http://schemas.microsoft.com/office/drawing/2010/main" val="0"/>
              </a:ext>
            </a:extLst>
          </a:blip>
          <a:srcRect r="88516" b="56500"/>
          <a:stretch/>
        </p:blipFill>
        <p:spPr bwMode="auto">
          <a:xfrm>
            <a:off x="3222722" y="1916801"/>
            <a:ext cx="2562615" cy="303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Scroll through the isolates on the line list you have selected until you find the isolate you want to edit.  Right click on the isolate and select “Edit Isolate”.</a:t>
            </a:r>
            <a:endParaRPr lang="en-US" dirty="0"/>
          </a:p>
        </p:txBody>
      </p:sp>
      <p:sp>
        <p:nvSpPr>
          <p:cNvPr id="2" name="Title 1"/>
          <p:cNvSpPr>
            <a:spLocks noGrp="1"/>
          </p:cNvSpPr>
          <p:nvPr>
            <p:ph type="title"/>
          </p:nvPr>
        </p:nvSpPr>
        <p:spPr/>
        <p:txBody>
          <a:bodyPr/>
          <a:lstStyle/>
          <a:p>
            <a:r>
              <a:rPr lang="en-US" dirty="0" smtClean="0"/>
              <a:t>Method One: Edit Isolate Pop-Out Box</a:t>
            </a:r>
            <a:endParaRPr lang="en-US" dirty="0"/>
          </a:p>
        </p:txBody>
      </p:sp>
    </p:spTree>
    <p:extLst>
      <p:ext uri="{BB962C8B-B14F-4D97-AF65-F5344CB8AC3E}">
        <p14:creationId xmlns:p14="http://schemas.microsoft.com/office/powerpoint/2010/main" val="8823465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line list"/>
          <p:cNvPicPr>
            <a:picLocks noChangeAspect="1" noChangeArrowheads="1"/>
          </p:cNvPicPr>
          <p:nvPr/>
        </p:nvPicPr>
        <p:blipFill rotWithShape="1">
          <a:blip r:embed="rId2">
            <a:extLst>
              <a:ext uri="{28A0092B-C50C-407E-A947-70E740481C1C}">
                <a14:useLocalDpi xmlns:a14="http://schemas.microsoft.com/office/drawing/2010/main" val="0"/>
              </a:ext>
            </a:extLst>
          </a:blip>
          <a:srcRect t="28463" r="57813" b="43073"/>
          <a:stretch/>
        </p:blipFill>
        <p:spPr bwMode="auto">
          <a:xfrm>
            <a:off x="457200" y="3209193"/>
            <a:ext cx="7761126" cy="163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descr="Save location"/>
          <p:cNvGrpSpPr/>
          <p:nvPr/>
        </p:nvGrpSpPr>
        <p:grpSpPr>
          <a:xfrm>
            <a:off x="5389685" y="319118"/>
            <a:ext cx="3297115" cy="3188917"/>
            <a:chOff x="914400" y="1236881"/>
            <a:chExt cx="3974400" cy="3487519"/>
          </a:xfrm>
        </p:grpSpPr>
        <p:pic>
          <p:nvPicPr>
            <p:cNvPr id="5" name="Picture 2" descr="Save loc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00" b="31750"/>
            <a:stretch/>
          </p:blipFill>
          <p:spPr bwMode="auto">
            <a:xfrm>
              <a:off x="914400" y="1236881"/>
              <a:ext cx="3974400" cy="282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600200" y="3657600"/>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Down Arrow 6"/>
            <p:cNvSpPr/>
            <p:nvPr/>
          </p:nvSpPr>
          <p:spPr>
            <a:xfrm>
              <a:off x="1676400" y="4062430"/>
              <a:ext cx="190500" cy="661970"/>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p:cNvSpPr>
            <a:spLocks noGrp="1"/>
          </p:cNvSpPr>
          <p:nvPr>
            <p:ph type="body" sz="quarter" idx="10"/>
          </p:nvPr>
        </p:nvSpPr>
        <p:spPr>
          <a:xfrm>
            <a:off x="457200" y="318046"/>
            <a:ext cx="8229600" cy="3341688"/>
          </a:xfrm>
        </p:spPr>
        <p:txBody>
          <a:bodyPr/>
          <a:lstStyle/>
          <a:p>
            <a:pPr marL="457200" indent="-457200">
              <a:buFont typeface="+mj-lt"/>
              <a:buAutoNum type="arabicPeriod" startAt="2"/>
            </a:pPr>
            <a:r>
              <a:rPr lang="en-US" dirty="0" smtClean="0"/>
              <a:t>A pop-out box will appear where you can </a:t>
            </a:r>
            <a:br>
              <a:rPr lang="en-US" dirty="0" smtClean="0"/>
            </a:br>
            <a:r>
              <a:rPr lang="en-US" dirty="0" smtClean="0"/>
              <a:t>fill and update information into the line </a:t>
            </a:r>
            <a:br>
              <a:rPr lang="en-US" dirty="0" smtClean="0"/>
            </a:br>
            <a:r>
              <a:rPr lang="en-US" dirty="0" smtClean="0"/>
              <a:t>list.  Click save when done entering data </a:t>
            </a:r>
            <a:br>
              <a:rPr lang="en-US" dirty="0" smtClean="0"/>
            </a:br>
            <a:r>
              <a:rPr lang="en-US" dirty="0" smtClean="0"/>
              <a:t>and you can see it in the line list.</a:t>
            </a:r>
            <a:endParaRPr lang="en-US" dirty="0"/>
          </a:p>
        </p:txBody>
      </p:sp>
      <p:sp>
        <p:nvSpPr>
          <p:cNvPr id="9" name="Title 8" hidden="1"/>
          <p:cNvSpPr>
            <a:spLocks noGrp="1"/>
          </p:cNvSpPr>
          <p:nvPr>
            <p:ph type="title"/>
          </p:nvPr>
        </p:nvSpPr>
        <p:spPr/>
        <p:txBody>
          <a:bodyPr/>
          <a:lstStyle/>
          <a:p>
            <a:r>
              <a:rPr lang="en-US" dirty="0" smtClean="0"/>
              <a:t>Method One cont.</a:t>
            </a:r>
            <a:endParaRPr lang="en-US" dirty="0"/>
          </a:p>
        </p:txBody>
      </p:sp>
    </p:spTree>
    <p:extLst>
      <p:ext uri="{BB962C8B-B14F-4D97-AF65-F5344CB8AC3E}">
        <p14:creationId xmlns:p14="http://schemas.microsoft.com/office/powerpoint/2010/main" val="14661623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lect updates and then publish"/>
          <p:cNvPicPr>
            <a:picLocks noChangeAspect="1"/>
          </p:cNvPicPr>
          <p:nvPr/>
        </p:nvPicPr>
        <p:blipFill>
          <a:blip r:embed="rId2"/>
          <a:stretch>
            <a:fillRect/>
          </a:stretch>
        </p:blipFill>
        <p:spPr>
          <a:xfrm>
            <a:off x="1260648" y="2230920"/>
            <a:ext cx="6465283" cy="2714149"/>
          </a:xfrm>
          <a:prstGeom prst="rect">
            <a:avLst/>
          </a:prstGeom>
        </p:spPr>
      </p:pic>
      <p:sp>
        <p:nvSpPr>
          <p:cNvPr id="11" name="Rectangle 10" descr="box around accept"/>
          <p:cNvSpPr/>
          <p:nvPr/>
        </p:nvSpPr>
        <p:spPr>
          <a:xfrm>
            <a:off x="7060223" y="4615962"/>
            <a:ext cx="345935" cy="211015"/>
          </a:xfrm>
          <a:prstGeom prst="rect">
            <a:avLst/>
          </a:prstGeom>
          <a:no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descr="down arrow"/>
          <p:cNvSpPr/>
          <p:nvPr/>
        </p:nvSpPr>
        <p:spPr>
          <a:xfrm>
            <a:off x="3886201" y="3015761"/>
            <a:ext cx="237392" cy="474784"/>
          </a:xfrm>
          <a:prstGeom prst="downArrow">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member to publish your updates"/>
          <p:cNvPicPr>
            <a:picLocks noChangeAspect="1"/>
          </p:cNvPicPr>
          <p:nvPr/>
        </p:nvPicPr>
        <p:blipFill>
          <a:blip r:embed="rId3"/>
          <a:stretch>
            <a:fillRect/>
          </a:stretch>
        </p:blipFill>
        <p:spPr>
          <a:xfrm>
            <a:off x="1260648" y="662429"/>
            <a:ext cx="6517196" cy="1089303"/>
          </a:xfrm>
          <a:prstGeom prst="rect">
            <a:avLst/>
          </a:prstGeom>
        </p:spPr>
      </p:pic>
      <p:sp>
        <p:nvSpPr>
          <p:cNvPr id="7" name="Right Arrow 6" descr="left arrow"/>
          <p:cNvSpPr/>
          <p:nvPr/>
        </p:nvSpPr>
        <p:spPr>
          <a:xfrm rot="10800000">
            <a:off x="7655379" y="908736"/>
            <a:ext cx="659423" cy="1934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Remember to publish your updates"/>
          <p:cNvSpPr/>
          <p:nvPr/>
        </p:nvSpPr>
        <p:spPr>
          <a:xfrm>
            <a:off x="7268517" y="832735"/>
            <a:ext cx="275283" cy="345434"/>
          </a:xfrm>
          <a:prstGeom prst="rect">
            <a:avLst/>
          </a:prstGeom>
          <a:no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right arrow"/>
          <p:cNvSpPr/>
          <p:nvPr/>
        </p:nvSpPr>
        <p:spPr>
          <a:xfrm>
            <a:off x="6510705" y="935112"/>
            <a:ext cx="659423" cy="1934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36"/>
            <a:ext cx="8229600" cy="3341688"/>
          </a:xfrm>
        </p:spPr>
        <p:txBody>
          <a:bodyPr/>
          <a:lstStyle/>
          <a:p>
            <a:pPr marL="457200" indent="-457200">
              <a:buFont typeface="+mj-lt"/>
              <a:buAutoNum type="arabicPeriod" startAt="3"/>
            </a:pPr>
            <a:r>
              <a:rPr lang="en-US" dirty="0" smtClean="0"/>
              <a:t>MOST IMPORTANT STEP!  Once you have finished making updates, you MUST publish your changes in order for others to see your updates.</a:t>
            </a:r>
          </a:p>
          <a:p>
            <a:endParaRPr lang="en-US" dirty="0" smtClean="0"/>
          </a:p>
          <a:p>
            <a:endParaRPr lang="en-US" dirty="0" smtClean="0"/>
          </a:p>
          <a:p>
            <a:endParaRPr lang="en-US" dirty="0" smtClean="0"/>
          </a:p>
          <a:p>
            <a:pPr marL="457200" indent="-457200">
              <a:buFont typeface="+mj-lt"/>
              <a:buAutoNum type="arabicPeriod" startAt="4"/>
            </a:pPr>
            <a:r>
              <a:rPr lang="en-US" dirty="0" smtClean="0"/>
              <a:t>Select all updates to publish and then click accept.</a:t>
            </a:r>
            <a:endParaRPr lang="en-US" dirty="0"/>
          </a:p>
        </p:txBody>
      </p:sp>
      <p:sp>
        <p:nvSpPr>
          <p:cNvPr id="8" name="Title 7" hidden="1"/>
          <p:cNvSpPr>
            <a:spLocks noGrp="1"/>
          </p:cNvSpPr>
          <p:nvPr>
            <p:ph type="title"/>
          </p:nvPr>
        </p:nvSpPr>
        <p:spPr/>
        <p:txBody>
          <a:bodyPr/>
          <a:lstStyle/>
          <a:p>
            <a:r>
              <a:rPr lang="en-US" dirty="0" smtClean="0"/>
              <a:t>Method One Cont. 2</a:t>
            </a:r>
            <a:endParaRPr lang="en-US" dirty="0"/>
          </a:p>
        </p:txBody>
      </p:sp>
    </p:spTree>
    <p:extLst>
      <p:ext uri="{BB962C8B-B14F-4D97-AF65-F5344CB8AC3E}">
        <p14:creationId xmlns:p14="http://schemas.microsoft.com/office/powerpoint/2010/main" val="3006257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 list entry"/>
          <p:cNvPicPr>
            <a:picLocks noChangeAspect="1"/>
          </p:cNvPicPr>
          <p:nvPr/>
        </p:nvPicPr>
        <p:blipFill>
          <a:blip r:embed="rId2"/>
          <a:stretch>
            <a:fillRect/>
          </a:stretch>
        </p:blipFill>
        <p:spPr>
          <a:xfrm>
            <a:off x="1592341" y="2301445"/>
            <a:ext cx="5959318" cy="1743417"/>
          </a:xfrm>
          <a:prstGeom prst="rect">
            <a:avLst/>
          </a:prstGeom>
        </p:spPr>
      </p:pic>
      <p:pic>
        <p:nvPicPr>
          <p:cNvPr id="1026"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201" y="3622430"/>
            <a:ext cx="190368" cy="217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box around an editable field in line list"/>
          <p:cNvSpPr/>
          <p:nvPr/>
        </p:nvSpPr>
        <p:spPr>
          <a:xfrm>
            <a:off x="6312877" y="3332285"/>
            <a:ext cx="773723" cy="641838"/>
          </a:xfrm>
          <a:prstGeom prst="rect">
            <a:avLst/>
          </a:prstGeom>
          <a:noFill/>
          <a:ln w="57150">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As before, find the isolate you wish to edit.  Scroll to the right and then double click in the field you want to edit.  Type as you would in an excel spreadsheet.</a:t>
            </a:r>
            <a:endParaRPr lang="en-US" dirty="0"/>
          </a:p>
        </p:txBody>
      </p:sp>
      <p:sp>
        <p:nvSpPr>
          <p:cNvPr id="2" name="Title 1"/>
          <p:cNvSpPr>
            <a:spLocks noGrp="1"/>
          </p:cNvSpPr>
          <p:nvPr>
            <p:ph type="title"/>
          </p:nvPr>
        </p:nvSpPr>
        <p:spPr/>
        <p:txBody>
          <a:bodyPr/>
          <a:lstStyle/>
          <a:p>
            <a:r>
              <a:rPr lang="en-US" dirty="0" smtClean="0"/>
              <a:t>Method Two: Directly in the Line List</a:t>
            </a:r>
            <a:endParaRPr lang="en-US" dirty="0"/>
          </a:p>
        </p:txBody>
      </p:sp>
    </p:spTree>
    <p:extLst>
      <p:ext uri="{BB962C8B-B14F-4D97-AF65-F5344CB8AC3E}">
        <p14:creationId xmlns:p14="http://schemas.microsoft.com/office/powerpoint/2010/main" val="3732649334"/>
      </p:ext>
    </p:extLst>
  </p:cSld>
  <p:clrMapOvr>
    <a:masterClrMapping/>
  </p:clrMapOvr>
  <p:transition>
    <p:fade/>
  </p:transition>
</p:sld>
</file>

<file path=ppt/theme/theme1.xml><?xml version="1.0" encoding="utf-8"?>
<a:theme xmlns:a="http://schemas.openxmlformats.org/drawingml/2006/main" name="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3888</TotalTime>
  <Words>946</Words>
  <Application>Microsoft Office PowerPoint</Application>
  <PresentationFormat>On-screen Show (16:9)</PresentationFormat>
  <Paragraphs>103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Wingdings</vt:lpstr>
      <vt:lpstr>Arial</vt:lpstr>
      <vt:lpstr>Myriad Web Pro</vt:lpstr>
      <vt:lpstr>Courier New</vt:lpstr>
      <vt:lpstr>NCEH_ATSDR_combined</vt:lpstr>
      <vt:lpstr>Line List Editor</vt:lpstr>
      <vt:lpstr>Line List Editor (LLE)</vt:lpstr>
      <vt:lpstr>Three Ways to Edit a Line List</vt:lpstr>
      <vt:lpstr>But first – let’s make sure you have LLE turned on!</vt:lpstr>
      <vt:lpstr>Finding an Outbreak in LLE</vt:lpstr>
      <vt:lpstr>Method One: Edit Isolate Pop-Out Box</vt:lpstr>
      <vt:lpstr>Method One cont.</vt:lpstr>
      <vt:lpstr>Method One Cont. 2</vt:lpstr>
      <vt:lpstr>Method Two: Directly in the Line List</vt:lpstr>
      <vt:lpstr>Method 2 cont.</vt:lpstr>
      <vt:lpstr>Method Three: Exporting and Importing</vt:lpstr>
      <vt:lpstr>Method 3 cont.</vt:lpstr>
      <vt:lpstr>Method 3 cont. 2</vt:lpstr>
      <vt:lpstr>Method 3 cont. 3</vt:lpstr>
      <vt:lpstr>LLE Tips and Tricks</vt:lpstr>
      <vt:lpstr>LLE Tips and Tricks cont.</vt:lpstr>
      <vt:lpstr>Important Notes about LLE</vt:lpstr>
      <vt:lpstr>Closing slide</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Morrison, Chip (CDC/OID/NCEZID) (CTR)</cp:lastModifiedBy>
  <cp:revision>226</cp:revision>
  <cp:lastPrinted>2016-10-18T14:33:31Z</cp:lastPrinted>
  <dcterms:created xsi:type="dcterms:W3CDTF">2011-03-17T17:43:16Z</dcterms:created>
  <dcterms:modified xsi:type="dcterms:W3CDTF">2017-06-14T18:15:07Z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