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13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3" r:id="rId12"/>
  </p:sldIdLst>
  <p:sldSz cx="9144000" cy="6858000" type="screen4x3"/>
  <p:notesSz cx="7010400" cy="92964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yriad Web Pro" pitchFamily="34" charset="0"/>
      <p:regular r:id="rId18"/>
      <p:bold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71" autoAdjust="0"/>
  </p:normalViewPr>
  <p:slideViewPr>
    <p:cSldViewPr>
      <p:cViewPr>
        <p:scale>
          <a:sx n="100" d="100"/>
          <a:sy n="100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E32C4D2-879B-4936-8060-684C396CEF45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F77F22CC-7996-4904-A98F-CA747A00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22CC-7996-4904-A98F-CA747A00A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22CC-7996-4904-A98F-CA747A00A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6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2028825"/>
            <a:ext cx="6400800" cy="457200"/>
          </a:xfrm>
        </p:spPr>
        <p:txBody>
          <a:bodyPr/>
          <a:lstStyle/>
          <a:p>
            <a:r>
              <a:rPr lang="en-US" dirty="0" smtClean="0"/>
              <a:t>Wellington </a:t>
            </a:r>
            <a:r>
              <a:rPr lang="en-US" dirty="0"/>
              <a:t>S. </a:t>
            </a:r>
            <a:r>
              <a:rPr lang="en-US" dirty="0" smtClean="0"/>
              <a:t> </a:t>
            </a:r>
            <a:r>
              <a:rPr lang="en-US" dirty="0" err="1" smtClean="0"/>
              <a:t>Tichenor</a:t>
            </a:r>
            <a:r>
              <a:rPr lang="en-US" dirty="0" smtClean="0"/>
              <a:t>,  M.D.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0" y="2409825"/>
            <a:ext cx="6400800" cy="762000"/>
          </a:xfrm>
        </p:spPr>
        <p:txBody>
          <a:bodyPr/>
          <a:lstStyle/>
          <a:p>
            <a:r>
              <a:rPr lang="en-US" dirty="0" smtClean="0"/>
              <a:t>Associate Clinical Professor of Medicine,</a:t>
            </a:r>
          </a:p>
          <a:p>
            <a:r>
              <a:rPr lang="en-US" dirty="0" smtClean="0"/>
              <a:t>New York Medical College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676400"/>
          </a:xfrm>
        </p:spPr>
        <p:txBody>
          <a:bodyPr/>
          <a:lstStyle/>
          <a:p>
            <a:r>
              <a:rPr lang="en-US" dirty="0" smtClean="0"/>
              <a:t>Sinusitis from </a:t>
            </a:r>
            <a:r>
              <a:rPr lang="en-US" dirty="0" err="1" smtClean="0"/>
              <a:t>Nontuberculous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Mycobacteria </a:t>
            </a:r>
            <a:r>
              <a:rPr lang="en-US" dirty="0"/>
              <a:t>in Tap Water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Emerging Infectious Diseases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81150" y="5486400"/>
            <a:ext cx="6400800" cy="685800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Emerging Infectious Diseases </a:t>
            </a:r>
            <a:endParaRPr lang="en-US" sz="1600" dirty="0" smtClean="0"/>
          </a:p>
          <a:p>
            <a:r>
              <a:rPr lang="en-US" sz="1600" dirty="0" smtClean="0"/>
              <a:t>October 2012</a:t>
            </a:r>
            <a:endParaRPr lang="en-US" sz="16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066800" y="3486150"/>
            <a:ext cx="7239000" cy="1733550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Based on the article</a:t>
            </a:r>
          </a:p>
          <a:p>
            <a:pPr>
              <a:spcBef>
                <a:spcPts val="600"/>
              </a:spcBef>
            </a:pPr>
            <a:r>
              <a:rPr lang="en-US" b="1" i="1" dirty="0" err="1" smtClean="0"/>
              <a:t>Nontuberculous</a:t>
            </a:r>
            <a:r>
              <a:rPr lang="en-US" b="1" i="1" dirty="0" smtClean="0"/>
              <a:t> </a:t>
            </a:r>
            <a:r>
              <a:rPr lang="en-US" b="1" i="1" dirty="0"/>
              <a:t>Mycobacteria </a:t>
            </a:r>
            <a:r>
              <a:rPr lang="en-US" b="1" i="1" dirty="0" smtClean="0"/>
              <a:t>in Household Plumbing </a:t>
            </a:r>
          </a:p>
          <a:p>
            <a:pPr>
              <a:spcBef>
                <a:spcPts val="600"/>
              </a:spcBef>
            </a:pPr>
            <a:r>
              <a:rPr lang="en-US" b="1" i="1" dirty="0" smtClean="0"/>
              <a:t>as Possible Cause </a:t>
            </a:r>
            <a:r>
              <a:rPr lang="en-US" b="1" i="1" dirty="0"/>
              <a:t>of Chronic </a:t>
            </a:r>
            <a:r>
              <a:rPr lang="en-US" b="1" i="1" dirty="0" err="1" smtClean="0"/>
              <a:t>Rhinosinusitis</a:t>
            </a:r>
            <a:endParaRPr lang="en-US" b="1" i="1" dirty="0" smtClean="0"/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Wellington </a:t>
            </a:r>
            <a:r>
              <a:rPr lang="en-US" b="1" dirty="0">
                <a:solidFill>
                  <a:schemeClr val="bg2"/>
                </a:solidFill>
              </a:rPr>
              <a:t>S. </a:t>
            </a:r>
            <a:r>
              <a:rPr lang="en-US" b="1" dirty="0" err="1">
                <a:solidFill>
                  <a:schemeClr val="bg2"/>
                </a:solidFill>
              </a:rPr>
              <a:t>Tichenor</a:t>
            </a:r>
            <a:r>
              <a:rPr lang="en-US" b="1" dirty="0" smtClean="0">
                <a:solidFill>
                  <a:schemeClr val="bg2"/>
                </a:solidFill>
              </a:rPr>
              <a:t>, </a:t>
            </a:r>
            <a:r>
              <a:rPr lang="en-US" b="1" dirty="0">
                <a:solidFill>
                  <a:schemeClr val="bg2"/>
                </a:solidFill>
              </a:rPr>
              <a:t>Jennifer </a:t>
            </a:r>
            <a:r>
              <a:rPr lang="en-US" b="1" dirty="0" err="1">
                <a:solidFill>
                  <a:schemeClr val="bg2"/>
                </a:solidFill>
              </a:rPr>
              <a:t>Thurlow</a:t>
            </a:r>
            <a:r>
              <a:rPr lang="en-US" b="1" dirty="0" smtClean="0">
                <a:solidFill>
                  <a:schemeClr val="bg2"/>
                </a:solidFill>
              </a:rPr>
              <a:t>, </a:t>
            </a:r>
            <a:r>
              <a:rPr lang="en-US" b="1" dirty="0">
                <a:solidFill>
                  <a:schemeClr val="bg2"/>
                </a:solidFill>
              </a:rPr>
              <a:t>Steven McNulty, Barbara A. </a:t>
            </a:r>
            <a:r>
              <a:rPr lang="en-US" b="1" dirty="0" smtClean="0">
                <a:solidFill>
                  <a:schemeClr val="bg2"/>
                </a:solidFill>
              </a:rPr>
              <a:t>Brown-Elliott, Richard </a:t>
            </a:r>
            <a:r>
              <a:rPr lang="en-US" b="1" dirty="0">
                <a:solidFill>
                  <a:schemeClr val="bg2"/>
                </a:solidFill>
              </a:rPr>
              <a:t>J. Wallace, Jr., and Joseph O. </a:t>
            </a:r>
            <a:r>
              <a:rPr lang="en-US" b="1" dirty="0" err="1" smtClean="0">
                <a:solidFill>
                  <a:schemeClr val="bg2"/>
                </a:solidFill>
              </a:rPr>
              <a:t>Falkinham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III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People </a:t>
            </a:r>
            <a:r>
              <a:rPr lang="en-US" dirty="0"/>
              <a:t>should not </a:t>
            </a:r>
            <a:r>
              <a:rPr lang="en-US" dirty="0" smtClean="0"/>
              <a:t>irrigate </a:t>
            </a:r>
            <a:r>
              <a:rPr lang="en-US" dirty="0" smtClean="0"/>
              <a:t>the </a:t>
            </a:r>
            <a:r>
              <a:rPr lang="en-US" dirty="0"/>
              <a:t>nose with tap </a:t>
            </a:r>
            <a:r>
              <a:rPr lang="en-US" dirty="0" smtClean="0"/>
              <a:t>water or distilled water, </a:t>
            </a:r>
            <a:r>
              <a:rPr lang="en-US" dirty="0"/>
              <a:t>but with sterile water prescribed by their doctors.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endParaRPr lang="en-US" sz="400" dirty="0"/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Using filtered water for irrigation </a:t>
            </a:r>
            <a:r>
              <a:rPr lang="en-US" dirty="0"/>
              <a:t>is not a good </a:t>
            </a:r>
            <a:r>
              <a:rPr lang="en-US" dirty="0" smtClean="0"/>
              <a:t>idea. Several </a:t>
            </a:r>
            <a:r>
              <a:rPr lang="en-US" dirty="0"/>
              <a:t>patients </a:t>
            </a:r>
            <a:r>
              <a:rPr lang="en-US" dirty="0" smtClean="0"/>
              <a:t>had </a:t>
            </a:r>
            <a:r>
              <a:rPr lang="en-US" dirty="0"/>
              <a:t>NTM growing in their water filters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58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2057400"/>
            <a:ext cx="8229600" cy="121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48100"/>
            <a:ext cx="6400800" cy="2057400"/>
          </a:xfrm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For more information, please contact:</a:t>
            </a:r>
          </a:p>
          <a:p>
            <a:pPr algn="l"/>
            <a:r>
              <a:rPr lang="en-US" sz="1200" i="1" dirty="0" smtClean="0">
                <a:solidFill>
                  <a:schemeClr val="tx1"/>
                </a:solidFill>
              </a:rPr>
              <a:t>Emerging Infectious Diseases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Centers for Disease Control and Prevention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</a:rPr>
              <a:t>1600 Clifton Road NE, Mailstop D61, Atlanta,  GA  30333, USA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</a:rPr>
              <a:t>Telephone: 1-404-639-1960/Fax: 1-404-639-1954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</a:rPr>
              <a:t>E-mail:  eideditor@cdc.gov 	Web:  http://www.cdc.gov/eid/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900" b="0" dirty="0" smtClean="0">
                <a:solidFill>
                  <a:schemeClr val="tx1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Emerging Infectious Diseases</a:t>
            </a:r>
            <a:endParaRPr lang="en-US" i="1" dirty="0"/>
          </a:p>
        </p:txBody>
      </p:sp>
      <p:pic>
        <p:nvPicPr>
          <p:cNvPr id="10" name="Picture 9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219200" y="2057400"/>
            <a:ext cx="67818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>Thank you to all authors</a:t>
            </a:r>
          </a:p>
          <a:p>
            <a:r>
              <a:rPr lang="en-US" sz="1800" b="1" dirty="0" smtClean="0">
                <a:solidFill>
                  <a:schemeClr val="bg2"/>
                </a:solidFill>
              </a:rPr>
              <a:t>Wellington </a:t>
            </a:r>
            <a:r>
              <a:rPr lang="en-US" sz="1800" b="1" dirty="0">
                <a:solidFill>
                  <a:schemeClr val="bg2"/>
                </a:solidFill>
              </a:rPr>
              <a:t>S. </a:t>
            </a:r>
            <a:r>
              <a:rPr lang="en-US" sz="1800" b="1" dirty="0" err="1">
                <a:solidFill>
                  <a:schemeClr val="bg2"/>
                </a:solidFill>
              </a:rPr>
              <a:t>Tichenor</a:t>
            </a:r>
            <a:r>
              <a:rPr lang="en-US" sz="1800" b="1" dirty="0" smtClean="0">
                <a:solidFill>
                  <a:schemeClr val="bg2"/>
                </a:solidFill>
              </a:rPr>
              <a:t>, </a:t>
            </a:r>
            <a:r>
              <a:rPr lang="en-US" sz="1800" b="1" dirty="0">
                <a:solidFill>
                  <a:schemeClr val="bg2"/>
                </a:solidFill>
              </a:rPr>
              <a:t>Jennifer </a:t>
            </a:r>
            <a:r>
              <a:rPr lang="en-US" sz="1800" b="1" dirty="0" err="1">
                <a:solidFill>
                  <a:schemeClr val="bg2"/>
                </a:solidFill>
              </a:rPr>
              <a:t>Thurlow</a:t>
            </a:r>
            <a:r>
              <a:rPr lang="en-US" sz="1800" b="1" dirty="0" smtClean="0">
                <a:solidFill>
                  <a:schemeClr val="bg2"/>
                </a:solidFill>
              </a:rPr>
              <a:t>, </a:t>
            </a:r>
            <a:r>
              <a:rPr lang="en-US" sz="1800" b="1" dirty="0">
                <a:solidFill>
                  <a:schemeClr val="bg2"/>
                </a:solidFill>
              </a:rPr>
              <a:t>Steven McNulty, </a:t>
            </a:r>
            <a:endParaRPr lang="en-US" sz="1800" b="1" dirty="0" smtClean="0">
              <a:solidFill>
                <a:schemeClr val="bg2"/>
              </a:solidFill>
            </a:endParaRPr>
          </a:p>
          <a:p>
            <a:r>
              <a:rPr lang="en-US" sz="1800" b="1" dirty="0" smtClean="0">
                <a:solidFill>
                  <a:schemeClr val="bg2"/>
                </a:solidFill>
              </a:rPr>
              <a:t>Barbara A. Brown-Elliott, Richard </a:t>
            </a:r>
            <a:r>
              <a:rPr lang="en-US" sz="1800" b="1" dirty="0">
                <a:solidFill>
                  <a:schemeClr val="bg2"/>
                </a:solidFill>
              </a:rPr>
              <a:t>J. Wallace, Jr., and Joseph O. </a:t>
            </a:r>
            <a:r>
              <a:rPr lang="en-US" sz="1800" b="1" dirty="0" err="1">
                <a:solidFill>
                  <a:schemeClr val="bg2"/>
                </a:solidFill>
              </a:rPr>
              <a:t>Falkinham</a:t>
            </a:r>
            <a:r>
              <a:rPr lang="en-US" sz="1800" b="1" dirty="0">
                <a:solidFill>
                  <a:schemeClr val="bg2"/>
                </a:solidFill>
              </a:rPr>
              <a:t> III</a:t>
            </a:r>
            <a:r>
              <a:rPr lang="en-US" sz="1800" b="1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> </a:t>
            </a:r>
            <a:endParaRPr lang="en-US" sz="1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What are </a:t>
            </a:r>
            <a:r>
              <a:rPr lang="en-US" dirty="0" err="1"/>
              <a:t>n</a:t>
            </a:r>
            <a:r>
              <a:rPr lang="en-US" dirty="0" err="1" smtClean="0"/>
              <a:t>ontuberculous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ycobacteria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 err="1"/>
              <a:t>Nontuberculous</a:t>
            </a:r>
            <a:r>
              <a:rPr lang="en-US" dirty="0"/>
              <a:t> mycobacteria (NTM) are a group of organisms that are in the same family as </a:t>
            </a:r>
            <a:r>
              <a:rPr lang="en-US" dirty="0" smtClean="0"/>
              <a:t>tuberculosis </a:t>
            </a:r>
            <a:r>
              <a:rPr lang="en-US" dirty="0"/>
              <a:t>(TB) but are slightly different. Typically they do not cause the severe disease which TB usually causes.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 smtClean="0"/>
              <a:t>NTM </a:t>
            </a:r>
            <a:r>
              <a:rPr lang="en-US" dirty="0"/>
              <a:t>are best known for causing lung disease.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 smtClean="0"/>
              <a:t>They </a:t>
            </a:r>
            <a:r>
              <a:rPr lang="en-US" dirty="0"/>
              <a:t>rarely have been shown to cause sinusitis, but if they </a:t>
            </a:r>
            <a:r>
              <a:rPr lang="en-US" dirty="0" smtClean="0"/>
              <a:t>do, </a:t>
            </a:r>
            <a:r>
              <a:rPr lang="en-US" dirty="0"/>
              <a:t>the condition can </a:t>
            </a:r>
            <a:r>
              <a:rPr lang="en-US" dirty="0" smtClean="0"/>
              <a:t>be </a:t>
            </a:r>
            <a:r>
              <a:rPr lang="en-US" dirty="0"/>
              <a:t>debilitating in some patients.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Why </a:t>
            </a:r>
            <a:r>
              <a:rPr lang="en-US" dirty="0" smtClean="0"/>
              <a:t>are NTM </a:t>
            </a:r>
            <a:r>
              <a:rPr lang="en-US" dirty="0"/>
              <a:t>difficult to diagnose </a:t>
            </a:r>
            <a:br>
              <a:rPr lang="en-US" dirty="0"/>
            </a:br>
            <a:r>
              <a:rPr lang="en-US" dirty="0"/>
              <a:t>in patients with sinusitis?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900" dirty="0" smtClean="0"/>
              <a:t>Patients </a:t>
            </a:r>
            <a:r>
              <a:rPr lang="en-US" sz="1900" dirty="0"/>
              <a:t>with sinusitis </a:t>
            </a:r>
            <a:r>
              <a:rPr lang="en-US" sz="1900" dirty="0" smtClean="0"/>
              <a:t>caused by NTM need </a:t>
            </a:r>
            <a:r>
              <a:rPr lang="en-US" sz="1900" dirty="0"/>
              <a:t>to </a:t>
            </a:r>
            <a:r>
              <a:rPr lang="en-US" sz="1900" dirty="0" smtClean="0"/>
              <a:t>have cultures performed to </a:t>
            </a:r>
            <a:r>
              <a:rPr lang="en-US" sz="1900" dirty="0"/>
              <a:t>find </a:t>
            </a:r>
            <a:r>
              <a:rPr lang="en-US" sz="1900" dirty="0" smtClean="0"/>
              <a:t>NTM.  Samples for culturing are obtained during a nasal and sinus </a:t>
            </a:r>
            <a:r>
              <a:rPr lang="en-US" sz="1900" dirty="0"/>
              <a:t>endoscopy, </a:t>
            </a:r>
            <a:r>
              <a:rPr lang="en-US" sz="1900" dirty="0" smtClean="0"/>
              <a:t> which is an </a:t>
            </a:r>
            <a:r>
              <a:rPr lang="en-US" sz="1900" dirty="0"/>
              <a:t>examination of the nose and sinuses with a flexible tube</a:t>
            </a:r>
            <a:r>
              <a:rPr lang="en-US" sz="1900" dirty="0" smtClean="0"/>
              <a:t>.  Samples may need to be obtained and cultured on a number of different occasions in order to find NTM.</a:t>
            </a:r>
          </a:p>
          <a:p>
            <a:pPr>
              <a:spcBef>
                <a:spcPts val="1500"/>
              </a:spcBef>
            </a:pPr>
            <a:r>
              <a:rPr lang="en-US" sz="1900" dirty="0" smtClean="0"/>
              <a:t>NTM Cultures:</a:t>
            </a: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/>
              <a:t>need a large amount of mucus and tissue </a:t>
            </a:r>
            <a:r>
              <a:rPr lang="en-US" sz="1900" dirty="0" smtClean="0"/>
              <a:t>to increase the chances of recovering NTM.</a:t>
            </a: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/>
              <a:t>have to be specifically requested </a:t>
            </a:r>
            <a:r>
              <a:rPr lang="en-US" sz="1900" dirty="0" smtClean="0"/>
              <a:t>because </a:t>
            </a:r>
            <a:r>
              <a:rPr lang="en-US" sz="1900" dirty="0"/>
              <a:t>many laboratory technicians do not know how to recognize </a:t>
            </a:r>
            <a:r>
              <a:rPr lang="en-US" sz="1900" dirty="0" smtClean="0"/>
              <a:t>these organisms.</a:t>
            </a: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/>
              <a:t>may take months to get </a:t>
            </a:r>
            <a:r>
              <a:rPr lang="en-US" sz="1900" dirty="0" smtClean="0"/>
              <a:t>NTM </a:t>
            </a:r>
            <a:r>
              <a:rPr lang="en-US" sz="1900" dirty="0"/>
              <a:t>to </a:t>
            </a:r>
            <a:r>
              <a:rPr lang="en-US" sz="1900" dirty="0" smtClean="0"/>
              <a:t>grow.</a:t>
            </a:r>
            <a:endParaRPr lang="en-US" sz="2000" dirty="0"/>
          </a:p>
          <a:p>
            <a:pPr>
              <a:spcBef>
                <a:spcPts val="1500"/>
              </a:spcBef>
            </a:pPr>
            <a:r>
              <a:rPr lang="en-US" sz="1900" dirty="0"/>
              <a:t>There are </a:t>
            </a:r>
            <a:r>
              <a:rPr lang="en-US" sz="1900" dirty="0" smtClean="0"/>
              <a:t>no specific </a:t>
            </a:r>
            <a:r>
              <a:rPr lang="en-US" sz="1900" dirty="0"/>
              <a:t>findings in history, physical examination, or standard tests which point to NTM as </a:t>
            </a:r>
            <a:r>
              <a:rPr lang="en-US" sz="1900" dirty="0" smtClean="0"/>
              <a:t>the cause of sinusitis. Endoscopic </a:t>
            </a:r>
            <a:r>
              <a:rPr lang="en-US" sz="1900" dirty="0"/>
              <a:t>examination of the nose and sinuses or CT </a:t>
            </a:r>
            <a:r>
              <a:rPr lang="en-US" sz="1900" dirty="0" smtClean="0"/>
              <a:t>scan also can’t show a specific characteristic that indicates that NTM caused the infections.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619674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Why </a:t>
            </a:r>
            <a:r>
              <a:rPr lang="en-US" dirty="0" smtClean="0"/>
              <a:t>are NTM </a:t>
            </a:r>
            <a:r>
              <a:rPr lang="en-US" dirty="0"/>
              <a:t>hard to treat?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NTM need to be suspected in </a:t>
            </a:r>
            <a:r>
              <a:rPr lang="en-US" dirty="0" smtClean="0"/>
              <a:t>cases of sinusitis, </a:t>
            </a:r>
            <a:r>
              <a:rPr lang="en-US" dirty="0"/>
              <a:t>but </a:t>
            </a:r>
            <a:r>
              <a:rPr lang="en-US" dirty="0" smtClean="0"/>
              <a:t>because they have been infrequently reported as a cause of </a:t>
            </a:r>
            <a:r>
              <a:rPr lang="en-US" dirty="0"/>
              <a:t>sinusitis, not many doctors in the United States think of NTM as a potential cause of </a:t>
            </a:r>
            <a:r>
              <a:rPr lang="en-US" dirty="0" smtClean="0"/>
              <a:t>this disease.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sz="400" dirty="0"/>
          </a:p>
          <a:p>
            <a:pPr>
              <a:spcBef>
                <a:spcPts val="1200"/>
              </a:spcBef>
            </a:pPr>
            <a:r>
              <a:rPr lang="en-US" dirty="0"/>
              <a:t>It may take several months to find out which antibiotics </a:t>
            </a:r>
            <a:r>
              <a:rPr lang="en-US" dirty="0" smtClean="0"/>
              <a:t>are effective in treating the infection.</a:t>
            </a:r>
          </a:p>
          <a:p>
            <a:pPr>
              <a:spcBef>
                <a:spcPts val="1200"/>
              </a:spcBef>
            </a:pPr>
            <a:endParaRPr lang="en-US" sz="4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Most </a:t>
            </a:r>
            <a:r>
              <a:rPr lang="en-US" dirty="0"/>
              <a:t>patients have to </a:t>
            </a:r>
            <a:r>
              <a:rPr lang="en-US" dirty="0" smtClean="0"/>
              <a:t>take several different antibiotics</a:t>
            </a:r>
            <a:r>
              <a:rPr lang="en-US" dirty="0"/>
              <a:t>, often for as long as </a:t>
            </a:r>
            <a:r>
              <a:rPr lang="en-US" dirty="0" smtClean="0"/>
              <a:t>1 </a:t>
            </a:r>
            <a:r>
              <a:rPr lang="en-US" dirty="0"/>
              <a:t>year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628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Objectives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dirty="0" smtClean="0"/>
              <a:t>About </a:t>
            </a:r>
            <a:r>
              <a:rPr lang="en-US" sz="2300" dirty="0"/>
              <a:t>15 years </a:t>
            </a:r>
            <a:r>
              <a:rPr lang="en-US" sz="2300" dirty="0" smtClean="0"/>
              <a:t>ago, we began looking for </a:t>
            </a:r>
            <a:r>
              <a:rPr lang="en-US" sz="2300" dirty="0"/>
              <a:t>causes of sinusitis that other doctors might not </a:t>
            </a:r>
            <a:r>
              <a:rPr lang="en-US" sz="2300" dirty="0" smtClean="0"/>
              <a:t>suspect, </a:t>
            </a:r>
            <a:r>
              <a:rPr lang="en-US" sz="2300" dirty="0"/>
              <a:t>including: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immune system problems </a:t>
            </a:r>
            <a:r>
              <a:rPr lang="en-US" sz="2200" dirty="0" smtClean="0"/>
              <a:t>(not HIV </a:t>
            </a:r>
            <a:r>
              <a:rPr lang="en-US" sz="2200" dirty="0" smtClean="0"/>
              <a:t>infection) </a:t>
            </a:r>
            <a:endParaRPr lang="en-US" sz="2200" dirty="0"/>
          </a:p>
          <a:p>
            <a:pPr lvl="1">
              <a:spcBef>
                <a:spcPts val="600"/>
              </a:spcBef>
            </a:pPr>
            <a:r>
              <a:rPr lang="en-US" sz="2200" dirty="0" smtClean="0"/>
              <a:t>allergies </a:t>
            </a:r>
            <a:r>
              <a:rPr lang="en-US" sz="2200" dirty="0"/>
              <a:t>to medications or </a:t>
            </a:r>
            <a:r>
              <a:rPr lang="en-US" sz="2200" dirty="0" smtClean="0"/>
              <a:t>foods</a:t>
            </a:r>
            <a:endParaRPr lang="en-US" sz="2200" dirty="0"/>
          </a:p>
          <a:p>
            <a:pPr lvl="1">
              <a:spcBef>
                <a:spcPts val="600"/>
              </a:spcBef>
            </a:pPr>
            <a:r>
              <a:rPr lang="en-US" sz="2200" dirty="0"/>
              <a:t>exposure to environmental agents (mold or </a:t>
            </a:r>
            <a:r>
              <a:rPr lang="en-US" sz="2200" dirty="0" smtClean="0"/>
              <a:t>chemicals) </a:t>
            </a:r>
            <a:endParaRPr lang="en-US" sz="2200" dirty="0"/>
          </a:p>
          <a:p>
            <a:pPr lvl="1">
              <a:spcBef>
                <a:spcPts val="600"/>
              </a:spcBef>
            </a:pPr>
            <a:r>
              <a:rPr lang="en-US" sz="2200" dirty="0"/>
              <a:t>unusual bacteria or </a:t>
            </a:r>
            <a:r>
              <a:rPr lang="en-US" sz="2200" dirty="0" smtClean="0"/>
              <a:t>fungi</a:t>
            </a:r>
            <a:endParaRPr lang="en-US" sz="2200" dirty="0"/>
          </a:p>
          <a:p>
            <a:pPr lvl="2">
              <a:spcBef>
                <a:spcPts val="600"/>
              </a:spcBef>
            </a:pPr>
            <a:r>
              <a:rPr lang="en-US" sz="2000" dirty="0"/>
              <a:t>NTM were found in the course of looking for fungi.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We also looked for ways to treat the condition: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sz="2200" dirty="0" smtClean="0"/>
              <a:t>antibiotics </a:t>
            </a:r>
            <a:endParaRPr lang="en-US" sz="2200" dirty="0"/>
          </a:p>
          <a:p>
            <a:pPr lvl="1">
              <a:spcBef>
                <a:spcPts val="1000"/>
              </a:spcBef>
            </a:pPr>
            <a:r>
              <a:rPr lang="en-US" sz="2200" dirty="0"/>
              <a:t>unusual medications or delivery </a:t>
            </a:r>
            <a:r>
              <a:rPr lang="en-US" sz="2200" dirty="0" smtClean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42666708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This study had two parts: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2300" dirty="0"/>
              <a:t>f</a:t>
            </a:r>
            <a:r>
              <a:rPr lang="en-US" sz="2300" dirty="0" smtClean="0"/>
              <a:t>inding </a:t>
            </a:r>
            <a:r>
              <a:rPr lang="en-US" sz="2300" dirty="0"/>
              <a:t>the NTM and treating the </a:t>
            </a:r>
            <a:r>
              <a:rPr lang="en-US" sz="2300" dirty="0" smtClean="0"/>
              <a:t>patients</a:t>
            </a:r>
            <a:endParaRPr lang="en-US" sz="2300" dirty="0"/>
          </a:p>
          <a:p>
            <a:pPr lvl="1">
              <a:spcBef>
                <a:spcPts val="1200"/>
              </a:spcBef>
            </a:pPr>
            <a:r>
              <a:rPr lang="en-US" sz="2300" dirty="0"/>
              <a:t>t</a:t>
            </a:r>
            <a:r>
              <a:rPr lang="en-US" sz="2300" dirty="0" smtClean="0"/>
              <a:t>rying </a:t>
            </a:r>
            <a:r>
              <a:rPr lang="en-US" sz="2300" dirty="0"/>
              <a:t>to determine how patients </a:t>
            </a:r>
            <a:r>
              <a:rPr lang="en-US" sz="2300" dirty="0" smtClean="0"/>
              <a:t>got </a:t>
            </a:r>
            <a:r>
              <a:rPr lang="en-US" sz="2300" dirty="0"/>
              <a:t>NTM in the first </a:t>
            </a:r>
            <a:r>
              <a:rPr lang="en-US" sz="2300" dirty="0" smtClean="0"/>
              <a:t>place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54580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Methods of Identification and </a:t>
            </a:r>
            <a:br>
              <a:rPr lang="en-US" dirty="0"/>
            </a:br>
            <a:r>
              <a:rPr lang="en-US" dirty="0"/>
              <a:t>Isolation of NTM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NTM </a:t>
            </a:r>
            <a:r>
              <a:rPr lang="en-US" dirty="0"/>
              <a:t>can be cultured in a </a:t>
            </a:r>
            <a:r>
              <a:rPr lang="en-US" dirty="0" smtClean="0"/>
              <a:t>manner similar to the way that other </a:t>
            </a:r>
            <a:r>
              <a:rPr lang="en-US" dirty="0"/>
              <a:t>bacteria can be cultured, but </a:t>
            </a:r>
            <a:r>
              <a:rPr lang="en-US" dirty="0" smtClean="0"/>
              <a:t>they 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more </a:t>
            </a:r>
            <a:r>
              <a:rPr lang="en-US" dirty="0"/>
              <a:t>difficult to identify.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NTM can be </a:t>
            </a:r>
            <a:r>
              <a:rPr lang="en-US" dirty="0"/>
              <a:t>identified in several </a:t>
            </a:r>
            <a:r>
              <a:rPr lang="en-US" dirty="0" smtClean="0"/>
              <a:t>ways. In this study, PCR analysis </a:t>
            </a:r>
            <a:r>
              <a:rPr lang="en-US" dirty="0" smtClean="0"/>
              <a:t>was </a:t>
            </a:r>
            <a:r>
              <a:rPr lang="en-US" dirty="0" smtClean="0"/>
              <a:t>used for identifying NTM.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17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Findings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502919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/>
              <a:t>Many of the patients had used tap water to irrigate their sinuses.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We found that </a:t>
            </a:r>
            <a:r>
              <a:rPr lang="en-US" dirty="0"/>
              <a:t>the same organisms in the patients’ lungs were also in the tap </a:t>
            </a:r>
            <a:r>
              <a:rPr lang="en-US" dirty="0" smtClean="0"/>
              <a:t>water in their homes. </a:t>
            </a:r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probably got NTM in their lungs as a result of </a:t>
            </a:r>
            <a:r>
              <a:rPr lang="en-US" dirty="0" smtClean="0"/>
              <a:t>inhaling </a:t>
            </a:r>
            <a:r>
              <a:rPr lang="en-US" dirty="0"/>
              <a:t>water </a:t>
            </a:r>
            <a:r>
              <a:rPr lang="en-US" dirty="0" smtClean="0"/>
              <a:t>droplets from </a:t>
            </a:r>
            <a:r>
              <a:rPr lang="en-US" dirty="0"/>
              <a:t>the shower.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Several patients had the </a:t>
            </a:r>
            <a:r>
              <a:rPr lang="en-US" dirty="0"/>
              <a:t>same NTM organism in their sinuses as the one in the water supply in their house.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386074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Public Health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59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NTM are commonly found in water supplies. They can </a:t>
            </a:r>
            <a:r>
              <a:rPr lang="en-US" sz="2200" dirty="0" smtClean="0"/>
              <a:t>attach themselves to the pipes and grow there. </a:t>
            </a:r>
            <a:r>
              <a:rPr lang="en-US" sz="2200" dirty="0"/>
              <a:t>Attempting to remove them is difficult because it </a:t>
            </a:r>
            <a:r>
              <a:rPr lang="en-US" sz="2200" dirty="0" smtClean="0"/>
              <a:t>involves </a:t>
            </a:r>
            <a:r>
              <a:rPr lang="en-US" sz="2200" dirty="0"/>
              <a:t>both changing the plumbing and removing NTM from the water supply. The former might be possible, but the latter is not since NTM are </a:t>
            </a:r>
            <a:r>
              <a:rPr lang="en-US" sz="2200" dirty="0" smtClean="0"/>
              <a:t>very </a:t>
            </a:r>
            <a:r>
              <a:rPr lang="en-US" sz="2200" dirty="0"/>
              <a:t>difficult to kill.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limited number of people in the population </a:t>
            </a:r>
            <a:r>
              <a:rPr lang="en-US" sz="2200" dirty="0" smtClean="0"/>
              <a:t>are </a:t>
            </a:r>
            <a:r>
              <a:rPr lang="en-US" sz="2200" dirty="0"/>
              <a:t>susceptible to </a:t>
            </a:r>
            <a:r>
              <a:rPr lang="en-US" sz="2200" dirty="0" smtClean="0"/>
              <a:t>becoming infected with NTM. In this study, we found about 1% of the patients whose samples were cultured were susceptible.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We suspect </a:t>
            </a:r>
            <a:r>
              <a:rPr lang="en-US" sz="2200" dirty="0"/>
              <a:t>that patients </a:t>
            </a:r>
            <a:r>
              <a:rPr lang="en-US" sz="2200" dirty="0" smtClean="0"/>
              <a:t>who </a:t>
            </a:r>
            <a:r>
              <a:rPr lang="en-US" sz="2200" dirty="0"/>
              <a:t>have a primary immune </a:t>
            </a:r>
            <a:r>
              <a:rPr lang="en-US" sz="2200" dirty="0" smtClean="0"/>
              <a:t>deficiency </a:t>
            </a:r>
            <a:r>
              <a:rPr lang="en-US" sz="2200" dirty="0"/>
              <a:t>are more likely to </a:t>
            </a:r>
            <a:r>
              <a:rPr lang="en-US" sz="2200" dirty="0" smtClean="0"/>
              <a:t>be infected with </a:t>
            </a:r>
            <a:r>
              <a:rPr lang="en-US" sz="2200" dirty="0"/>
              <a:t>NTM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46253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DC OD Light Frame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875</Words>
  <Application>Microsoft Office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Wingdings</vt:lpstr>
      <vt:lpstr>Calibri</vt:lpstr>
      <vt:lpstr>Courier New</vt:lpstr>
      <vt:lpstr>Myriad Web Pro</vt:lpstr>
      <vt:lpstr>CDC OD Light Frame</vt:lpstr>
      <vt:lpstr>Sinusitis from Nontuberculous  Mycobacteria in Tap Water</vt:lpstr>
      <vt:lpstr>What are nontuberculous mycobacteria?</vt:lpstr>
      <vt:lpstr>Why are NTM difficult to diagnose  in patients with sinusitis?</vt:lpstr>
      <vt:lpstr>Why are NTM hard to treat?</vt:lpstr>
      <vt:lpstr>Objectives of the Study</vt:lpstr>
      <vt:lpstr>Study Design</vt:lpstr>
      <vt:lpstr>Methods of Identification and  Isolation of NTM</vt:lpstr>
      <vt:lpstr>Findings of the Study</vt:lpstr>
      <vt:lpstr>Public Health Threat</vt:lpstr>
      <vt:lpstr>Suggestions</vt:lpstr>
      <vt:lpstr>  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CDC User</cp:lastModifiedBy>
  <cp:revision>41</cp:revision>
  <cp:lastPrinted>2013-01-22T18:12:49Z</cp:lastPrinted>
  <dcterms:created xsi:type="dcterms:W3CDTF">2010-02-19T19:04:22Z</dcterms:created>
  <dcterms:modified xsi:type="dcterms:W3CDTF">2013-01-22T18:15:25Z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