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52" r:id="rId1"/>
  </p:sldMasterIdLst>
  <p:sldIdLst>
    <p:sldId id="278" r:id="rId2"/>
    <p:sldId id="258" r:id="rId3"/>
    <p:sldId id="264" r:id="rId4"/>
    <p:sldId id="265" r:id="rId5"/>
    <p:sldId id="266" r:id="rId6"/>
    <p:sldId id="267" r:id="rId7"/>
    <p:sldId id="268" r:id="rId8"/>
    <p:sldId id="279" r:id="rId9"/>
  </p:sldIdLst>
  <p:sldSz cx="9144000" cy="6858000" type="screen4x3"/>
  <p:notesSz cx="7315200" cy="9601200"/>
  <p:embeddedFontLst>
    <p:embeddedFont>
      <p:font typeface="Myriad Web Pro" pitchFamily="34" charset="0"/>
      <p:regular r:id="rId10"/>
      <p:bold r:id="rId11"/>
      <p:italic r:id="rId1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0752" autoAdjust="0"/>
    <p:restoredTop sz="86471" autoAdjust="0"/>
  </p:normalViewPr>
  <p:slideViewPr>
    <p:cSldViewPr>
      <p:cViewPr>
        <p:scale>
          <a:sx n="100" d="100"/>
          <a:sy n="100" d="100"/>
        </p:scale>
        <p:origin x="-2094" y="-372"/>
      </p:cViewPr>
      <p:guideLst>
        <p:guide orient="horz" pos="2160"/>
        <p:guide pos="2880"/>
      </p:guideLst>
    </p:cSldViewPr>
  </p:slideViewPr>
  <p:outlineViewPr>
    <p:cViewPr>
      <p:scale>
        <a:sx n="33" d="100"/>
        <a:sy n="33" d="100"/>
      </p:scale>
      <p:origin x="0" y="17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effectLst/>
              </a:defRPr>
            </a:lvl1pPr>
          </a:lstStyle>
          <a:p>
            <a:r>
              <a:rPr lang="en-US" dirty="0" smtClean="0"/>
              <a:t>Title of Presentation – Myriad Pro</a:t>
            </a:r>
            <a:br>
              <a:rPr lang="en-US" dirty="0" smtClean="0"/>
            </a:br>
            <a:r>
              <a:rPr lang="en-US" dirty="0" smtClean="0"/>
              <a:t> Bold, Shadow 28pt</a:t>
            </a:r>
            <a:endParaRPr lang="en-US" dirty="0"/>
          </a:p>
        </p:txBody>
      </p:sp>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8" name="Text Placeholder 5"/>
          <p:cNvSpPr>
            <a:spLocks noGrp="1"/>
          </p:cNvSpPr>
          <p:nvPr>
            <p:ph type="body" sz="quarter" idx="11" hasCustomPrompt="1"/>
          </p:nvPr>
        </p:nvSpPr>
        <p:spPr>
          <a:xfrm>
            <a:off x="2286000" y="6281928"/>
            <a:ext cx="5105400" cy="182880"/>
          </a:xfrm>
          <a:prstGeom prst="rect">
            <a:avLst/>
          </a:prstGeom>
        </p:spPr>
        <p:txBody>
          <a:bodyPr/>
          <a:lstStyle>
            <a:lvl1pPr>
              <a:buNone/>
              <a:defRPr sz="1000" baseline="0">
                <a:solidFill>
                  <a:schemeClr val="bg1"/>
                </a:solidFill>
              </a:defRPr>
            </a:lvl1pPr>
          </a:lstStyle>
          <a:p>
            <a:r>
              <a:rPr lang="en-US" dirty="0" smtClean="0"/>
              <a:t>Place Descriptor Here</a:t>
            </a:r>
            <a:endParaRPr lang="en-US" dirty="0"/>
          </a:p>
        </p:txBody>
      </p:sp>
      <p:sp>
        <p:nvSpPr>
          <p:cNvPr id="10" name="Text Placeholder 6"/>
          <p:cNvSpPr>
            <a:spLocks noGrp="1"/>
          </p:cNvSpPr>
          <p:nvPr>
            <p:ph type="body" sz="quarter" idx="12" hasCustomPrompt="1"/>
          </p:nvPr>
        </p:nvSpPr>
        <p:spPr>
          <a:xfrm>
            <a:off x="2286000" y="6473952"/>
            <a:ext cx="5105400" cy="228600"/>
          </a:xfrm>
          <a:prstGeom prst="rect">
            <a:avLst/>
          </a:prstGeom>
        </p:spPr>
        <p:txBody>
          <a:bodyPr/>
          <a:lstStyle>
            <a:lvl1pPr>
              <a:buNone/>
              <a:defRPr sz="1000" baseline="0">
                <a:solidFill>
                  <a:schemeClr val="bg1"/>
                </a:solidFill>
              </a:defRPr>
            </a:lvl1pPr>
          </a:lstStyle>
          <a:p>
            <a:r>
              <a:rPr lang="en-US" dirty="0" smtClean="0"/>
              <a:t>Place Descriptor Here</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Presenters Name – Myriad Pro, Bold, 20pt</a:t>
            </a:r>
          </a:p>
        </p:txBody>
      </p:sp>
      <p:sp>
        <p:nvSpPr>
          <p:cNvPr id="9" name="Text Placeholder 8"/>
          <p:cNvSpPr>
            <a:spLocks noGrp="1"/>
          </p:cNvSpPr>
          <p:nvPr>
            <p:ph type="body" sz="quarter" idx="10" hasCustomPrompt="1"/>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z="1800" dirty="0" smtClean="0"/>
              <a:t>Title of Presenter –Myriad Pro, 18pt</a:t>
            </a:r>
          </a:p>
          <a:p>
            <a:pPr lvl="0"/>
            <a:endParaRPr lang="en-US" sz="1800" dirty="0" smtClean="0"/>
          </a:p>
          <a:p>
            <a:pPr lvl="0"/>
            <a:r>
              <a:rPr lang="en-US" sz="1800" dirty="0" smtClean="0"/>
              <a:t>Title of Event</a:t>
            </a:r>
          </a:p>
          <a:p>
            <a:pPr lvl="0"/>
            <a:r>
              <a:rPr lang="en-US" sz="1800" dirty="0" smtClean="0"/>
              <a:t>Date of Event</a:t>
            </a:r>
            <a:endParaRPr lang="en-US" dirty="0"/>
          </a:p>
        </p:txBody>
      </p:sp>
      <p:sp>
        <p:nvSpPr>
          <p:cNvPr id="11" name="Title 1"/>
          <p:cNvSpPr>
            <a:spLocks noGrp="1"/>
          </p:cNvSpPr>
          <p:nvPr>
            <p:ph type="title" hasCustomPrompt="1"/>
          </p:nvPr>
        </p:nvSpPr>
        <p:spPr>
          <a:xfrm>
            <a:off x="457200" y="1981200"/>
            <a:ext cx="8229600" cy="1676400"/>
          </a:xfrm>
          <a:prstGeom prst="rect">
            <a:avLst/>
          </a:prstGeom>
        </p:spPr>
        <p:txBody>
          <a:bodyPr/>
          <a:lstStyle>
            <a:lvl1pPr>
              <a:lnSpc>
                <a:spcPts val="3000"/>
              </a:lnSpc>
              <a:defRPr sz="2800" b="1" baseline="0">
                <a:effectLst/>
              </a:defRPr>
            </a:lvl1pPr>
          </a:lstStyle>
          <a:p>
            <a:r>
              <a:rPr lang="en-US" dirty="0" smtClean="0"/>
              <a:t>Title of Presentation – Myriad Pro</a:t>
            </a:r>
            <a:br>
              <a:rPr lang="en-US" dirty="0" smtClean="0"/>
            </a:br>
            <a:r>
              <a:rPr lang="en-US" dirty="0" smtClean="0"/>
              <a:t> Bold, Shadow 28pt</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sic Content Badg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6" name="Text Placeholder 5"/>
          <p:cNvSpPr>
            <a:spLocks noGrp="1"/>
          </p:cNvSpPr>
          <p:nvPr userDrawn="1">
            <p:ph type="body" sz="quarter" idx="11" hasCustomPrompt="1"/>
          </p:nvPr>
        </p:nvSpPr>
        <p:spPr>
          <a:xfrm>
            <a:off x="1905000" y="5791200"/>
            <a:ext cx="67818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 </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5"/>
          <p:cNvSpPr>
            <a:spLocks noGrp="1"/>
          </p:cNvSpPr>
          <p:nvPr userDrawn="1">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20574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11" name="Text Placeholder 5"/>
          <p:cNvSpPr>
            <a:spLocks noGrp="1"/>
          </p:cNvSpPr>
          <p:nvPr>
            <p:ph type="body" sz="quarter" idx="11" hasCustomPrompt="1"/>
          </p:nvPr>
        </p:nvSpPr>
        <p:spPr>
          <a:xfrm>
            <a:off x="2286000" y="6281928"/>
            <a:ext cx="5105400" cy="182880"/>
          </a:xfrm>
          <a:prstGeom prst="rect">
            <a:avLst/>
          </a:prstGeom>
        </p:spPr>
        <p:txBody>
          <a:bodyPr/>
          <a:lstStyle>
            <a:lvl1pPr>
              <a:buNone/>
              <a:defRPr sz="1000" baseline="0">
                <a:solidFill>
                  <a:schemeClr val="bg1"/>
                </a:solidFill>
              </a:defRPr>
            </a:lvl1pPr>
          </a:lstStyle>
          <a:p>
            <a:r>
              <a:rPr lang="en-US" dirty="0" smtClean="0"/>
              <a:t>Place Descriptor Here</a:t>
            </a:r>
            <a:endParaRPr lang="en-US" dirty="0"/>
          </a:p>
        </p:txBody>
      </p:sp>
      <p:sp>
        <p:nvSpPr>
          <p:cNvPr id="12" name="Text Placeholder 6"/>
          <p:cNvSpPr>
            <a:spLocks noGrp="1"/>
          </p:cNvSpPr>
          <p:nvPr>
            <p:ph type="body" sz="quarter" idx="12" hasCustomPrompt="1"/>
          </p:nvPr>
        </p:nvSpPr>
        <p:spPr>
          <a:xfrm>
            <a:off x="2286000" y="6473952"/>
            <a:ext cx="5105400" cy="228600"/>
          </a:xfrm>
          <a:prstGeom prst="rect">
            <a:avLst/>
          </a:prstGeom>
        </p:spPr>
        <p:txBody>
          <a:bodyPr/>
          <a:lstStyle>
            <a:lvl1pPr>
              <a:buNone/>
              <a:defRPr sz="1000" baseline="0">
                <a:solidFill>
                  <a:schemeClr val="bg1"/>
                </a:solidFill>
              </a:defRPr>
            </a:lvl1pPr>
          </a:lstStyle>
          <a:p>
            <a:r>
              <a:rPr lang="en-US" dirty="0" smtClean="0"/>
              <a:t>Place Descriptor Here</a:t>
            </a:r>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print">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4" r:id="rId1"/>
    <p:sldLayoutId id="2147483665" r:id="rId2"/>
    <p:sldLayoutId id="2147483686" r:id="rId3"/>
    <p:sldLayoutId id="2147483684" r:id="rId4"/>
    <p:sldLayoutId id="2147483685" r:id="rId5"/>
    <p:sldLayoutId id="2147483655" r:id="rId6"/>
    <p:sldLayoutId id="2147483660" r:id="rId7"/>
    <p:sldLayoutId id="2147483661" r:id="rId8"/>
    <p:sldLayoutId id="2147483666" r:id="rId9"/>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24000" y="2028825"/>
            <a:ext cx="6400800" cy="457200"/>
          </a:xfrm>
        </p:spPr>
        <p:txBody>
          <a:bodyPr/>
          <a:lstStyle/>
          <a:p>
            <a:r>
              <a:rPr lang="en-US" dirty="0" smtClean="0"/>
              <a:t>Lore Elizabeth Lee</a:t>
            </a:r>
            <a:endParaRPr lang="en-US" dirty="0"/>
          </a:p>
        </p:txBody>
      </p:sp>
      <p:sp>
        <p:nvSpPr>
          <p:cNvPr id="3" name="Text Placeholder 2"/>
          <p:cNvSpPr>
            <a:spLocks noGrp="1"/>
          </p:cNvSpPr>
          <p:nvPr>
            <p:ph type="body" sz="quarter" idx="10"/>
          </p:nvPr>
        </p:nvSpPr>
        <p:spPr>
          <a:xfrm>
            <a:off x="1524000" y="2409825"/>
            <a:ext cx="6400800" cy="762000"/>
          </a:xfrm>
        </p:spPr>
        <p:txBody>
          <a:bodyPr/>
          <a:lstStyle/>
          <a:p>
            <a:r>
              <a:rPr lang="en-US" dirty="0" smtClean="0"/>
              <a:t>Clinical Epidemiologist</a:t>
            </a:r>
          </a:p>
          <a:p>
            <a:r>
              <a:rPr lang="en-US" dirty="0" smtClean="0"/>
              <a:t>Oregon Public Health Division</a:t>
            </a:r>
            <a:endParaRPr lang="en-US" dirty="0"/>
          </a:p>
        </p:txBody>
      </p:sp>
      <p:sp>
        <p:nvSpPr>
          <p:cNvPr id="4" name="Title 3"/>
          <p:cNvSpPr>
            <a:spLocks noGrp="1"/>
          </p:cNvSpPr>
          <p:nvPr>
            <p:ph type="title"/>
          </p:nvPr>
        </p:nvSpPr>
        <p:spPr>
          <a:xfrm>
            <a:off x="609600" y="762000"/>
            <a:ext cx="8229600" cy="914400"/>
          </a:xfrm>
        </p:spPr>
        <p:txBody>
          <a:bodyPr/>
          <a:lstStyle/>
          <a:p>
            <a:r>
              <a:rPr lang="en-US" dirty="0" err="1" smtClean="0"/>
              <a:t>Sapovirus</a:t>
            </a:r>
            <a:r>
              <a:rPr lang="en-US" dirty="0" smtClean="0"/>
              <a:t> Outbreaks in Long-Term Care Facilities</a:t>
            </a:r>
            <a:endParaRPr lang="en-US" dirty="0"/>
          </a:p>
        </p:txBody>
      </p:sp>
      <p:sp>
        <p:nvSpPr>
          <p:cNvPr id="7" name="Text Placeholder 6"/>
          <p:cNvSpPr>
            <a:spLocks noGrp="1"/>
          </p:cNvSpPr>
          <p:nvPr>
            <p:ph type="body" sz="quarter" idx="12"/>
          </p:nvPr>
        </p:nvSpPr>
        <p:spPr/>
        <p:txBody>
          <a:bodyPr/>
          <a:lstStyle/>
          <a:p>
            <a:r>
              <a:rPr lang="en-US" i="1" dirty="0" smtClean="0"/>
              <a:t>Emerging Infectious Diseases</a:t>
            </a:r>
            <a:endParaRPr lang="en-US" i="1" dirty="0"/>
          </a:p>
        </p:txBody>
      </p:sp>
      <p:sp>
        <p:nvSpPr>
          <p:cNvPr id="8" name="Text Placeholder 7"/>
          <p:cNvSpPr>
            <a:spLocks noGrp="1"/>
          </p:cNvSpPr>
          <p:nvPr>
            <p:ph type="body" sz="quarter" idx="11"/>
          </p:nvPr>
        </p:nvSpPr>
        <p:spPr/>
        <p:txBody>
          <a:bodyPr/>
          <a:lstStyle/>
          <a:p>
            <a:r>
              <a:rPr lang="en-US" dirty="0" smtClean="0"/>
              <a:t>National Center for Emerging and </a:t>
            </a:r>
            <a:r>
              <a:rPr lang="en-US" dirty="0" err="1" smtClean="0"/>
              <a:t>Zoonotic</a:t>
            </a:r>
            <a:r>
              <a:rPr lang="en-US" dirty="0" smtClean="0"/>
              <a:t> Infectious Diseases</a:t>
            </a:r>
            <a:endParaRPr lang="en-US" dirty="0"/>
          </a:p>
        </p:txBody>
      </p:sp>
      <p:sp>
        <p:nvSpPr>
          <p:cNvPr id="9" name="Text Placeholder 2"/>
          <p:cNvSpPr txBox="1">
            <a:spLocks/>
          </p:cNvSpPr>
          <p:nvPr/>
        </p:nvSpPr>
        <p:spPr>
          <a:xfrm>
            <a:off x="1581150" y="5486400"/>
            <a:ext cx="6400800" cy="685800"/>
          </a:xfrm>
          <a:prstGeom prst="rect">
            <a:avLst/>
          </a:prstGeom>
        </p:spPr>
        <p:txBody>
          <a:bodyPr/>
          <a:lstStyle>
            <a:lvl1pPr marL="342900" indent="-342900" algn="ctr" defTabSz="914400" rtl="0" eaLnBrk="1" latinLnBrk="0" hangingPunct="1">
              <a:lnSpc>
                <a:spcPts val="2000"/>
              </a:lnSpc>
              <a:spcBef>
                <a:spcPct val="20000"/>
              </a:spcBef>
              <a:buFont typeface="Arial" pitchFamily="34" charset="0"/>
              <a:buNone/>
              <a:defRPr sz="1800" kern="1200" baseline="0">
                <a:solidFill>
                  <a:schemeClr val="tx1"/>
                </a:solidFill>
                <a:latin typeface="+mn-lt"/>
                <a:ea typeface="+mn-ea"/>
                <a:cs typeface="+mn-cs"/>
              </a:defRPr>
            </a:lvl1pPr>
            <a:lvl2pPr marL="742950" indent="-285750" algn="ctr"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ctr"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ctr"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ctr"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600" i="1" dirty="0" smtClean="0"/>
              <a:t>Emerging Infectious Diseases </a:t>
            </a:r>
            <a:endParaRPr lang="en-US" sz="1600" dirty="0" smtClean="0"/>
          </a:p>
          <a:p>
            <a:r>
              <a:rPr lang="en-US" sz="1600" dirty="0" smtClean="0"/>
              <a:t>May 2012</a:t>
            </a:r>
            <a:endParaRPr lang="en-US" sz="1600" dirty="0"/>
          </a:p>
        </p:txBody>
      </p:sp>
      <p:sp>
        <p:nvSpPr>
          <p:cNvPr id="10" name="Text Placeholder 2"/>
          <p:cNvSpPr txBox="1">
            <a:spLocks/>
          </p:cNvSpPr>
          <p:nvPr/>
        </p:nvSpPr>
        <p:spPr>
          <a:xfrm>
            <a:off x="1828800" y="3486150"/>
            <a:ext cx="6153150" cy="704850"/>
          </a:xfrm>
          <a:prstGeom prst="rect">
            <a:avLst/>
          </a:prstGeom>
        </p:spPr>
        <p:txBody>
          <a:bodyPr/>
          <a:lstStyle>
            <a:lvl1pPr marL="342900" indent="-342900" algn="ctr" defTabSz="914400" rtl="0" eaLnBrk="1" latinLnBrk="0" hangingPunct="1">
              <a:lnSpc>
                <a:spcPts val="2000"/>
              </a:lnSpc>
              <a:spcBef>
                <a:spcPct val="20000"/>
              </a:spcBef>
              <a:buFont typeface="Arial" pitchFamily="34" charset="0"/>
              <a:buNone/>
              <a:defRPr sz="1800" kern="1200" baseline="0">
                <a:solidFill>
                  <a:schemeClr val="tx1"/>
                </a:solidFill>
                <a:latin typeface="+mn-lt"/>
                <a:ea typeface="+mn-ea"/>
                <a:cs typeface="+mn-cs"/>
              </a:defRPr>
            </a:lvl1pPr>
            <a:lvl2pPr marL="742950" indent="-285750" algn="ctr" defTabSz="914400" rtl="0" eaLnBrk="1" latinLnBrk="0" hangingPunct="1">
              <a:spcBef>
                <a:spcPct val="20000"/>
              </a:spcBef>
              <a:buFont typeface="Arial" pitchFamily="34" charset="0"/>
              <a:buChar char="–"/>
              <a:defRPr sz="2800" kern="1200">
                <a:solidFill>
                  <a:schemeClr val="tx2"/>
                </a:solidFill>
                <a:latin typeface="+mn-lt"/>
                <a:ea typeface="+mn-ea"/>
                <a:cs typeface="+mn-cs"/>
              </a:defRPr>
            </a:lvl2pPr>
            <a:lvl3pPr marL="1143000" indent="-228600" algn="ctr" defTabSz="914400" rtl="0" eaLnBrk="1" latinLnBrk="0" hangingPunct="1">
              <a:spcBef>
                <a:spcPct val="20000"/>
              </a:spcBef>
              <a:buFont typeface="Arial" pitchFamily="34" charset="0"/>
              <a:buChar char="•"/>
              <a:defRPr sz="2400" kern="1200">
                <a:solidFill>
                  <a:schemeClr val="tx2"/>
                </a:solidFill>
                <a:latin typeface="+mn-lt"/>
                <a:ea typeface="+mn-ea"/>
                <a:cs typeface="+mn-cs"/>
              </a:defRPr>
            </a:lvl3pPr>
            <a:lvl4pPr marL="1600200" indent="-228600" algn="ctr" defTabSz="914400" rtl="0" eaLnBrk="1" latinLnBrk="0" hangingPunct="1">
              <a:spcBef>
                <a:spcPct val="20000"/>
              </a:spcBef>
              <a:buFont typeface="Arial" pitchFamily="34" charset="0"/>
              <a:buChar char="–"/>
              <a:defRPr sz="2000" kern="1200">
                <a:solidFill>
                  <a:schemeClr val="tx2"/>
                </a:solidFill>
                <a:latin typeface="+mn-lt"/>
                <a:ea typeface="+mn-ea"/>
                <a:cs typeface="+mn-cs"/>
              </a:defRPr>
            </a:lvl4pPr>
            <a:lvl5pPr marL="2057400" indent="-228600" algn="ctr" defTabSz="914400" rtl="0" eaLnBrk="1" latinLnBrk="0" hangingPunct="1">
              <a:spcBef>
                <a:spcPct val="20000"/>
              </a:spcBef>
              <a:buFont typeface="Arial"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US" dirty="0" smtClean="0"/>
              <a:t>Based on the article</a:t>
            </a:r>
          </a:p>
          <a:p>
            <a:r>
              <a:rPr lang="en-US" b="1" i="1" dirty="0" smtClean="0"/>
              <a:t>       </a:t>
            </a:r>
            <a:r>
              <a:rPr lang="en-US" b="1" i="1" dirty="0" err="1"/>
              <a:t>Sapovirus</a:t>
            </a:r>
            <a:r>
              <a:rPr lang="en-US" b="1" i="1" dirty="0"/>
              <a:t> Outbreaks in Long-Term Care Facilities, Oregon and Minnesota, USA, 2002–2009</a:t>
            </a:r>
            <a:endParaRPr lang="en-US" b="1" i="1" dirty="0">
              <a:effectLst/>
            </a:endParaRPr>
          </a:p>
        </p:txBody>
      </p:sp>
      <p:sp>
        <p:nvSpPr>
          <p:cNvPr id="12" name="Subtitle 1"/>
          <p:cNvSpPr txBox="1">
            <a:spLocks/>
          </p:cNvSpPr>
          <p:nvPr/>
        </p:nvSpPr>
        <p:spPr>
          <a:xfrm>
            <a:off x="1828800" y="4419600"/>
            <a:ext cx="6248400" cy="1066800"/>
          </a:xfrm>
          <a:prstGeom prst="rect">
            <a:avLst/>
          </a:prstGeom>
        </p:spPr>
        <p:txBody>
          <a:bodyPr/>
          <a:lstStyle>
            <a:lvl1pPr marL="0" indent="0" algn="ctr" defTabSz="914400" rtl="0" eaLnBrk="1" latinLnBrk="0" hangingPunct="1">
              <a:spcBef>
                <a:spcPct val="20000"/>
              </a:spcBef>
              <a:buFont typeface="Arial" pitchFamily="34" charset="0"/>
              <a:buNone/>
              <a:defRPr sz="2000" b="1" kern="1200" baseline="0">
                <a:solidFill>
                  <a:schemeClr val="bg2"/>
                </a:solidFill>
                <a:effectLst/>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a:t>Lore E. Lee, Elizabeth A. </a:t>
            </a:r>
            <a:r>
              <a:rPr lang="en-US" sz="1800" dirty="0" err="1" smtClean="0"/>
              <a:t>Cebelinski</a:t>
            </a:r>
            <a:r>
              <a:rPr lang="en-US" sz="1800" dirty="0" smtClean="0"/>
              <a:t>, Candace </a:t>
            </a:r>
            <a:r>
              <a:rPr lang="en-US" sz="1800" dirty="0"/>
              <a:t>Fuller, William E. Keene, Kirk </a:t>
            </a:r>
            <a:r>
              <a:rPr lang="en-US" sz="1800" dirty="0" smtClean="0"/>
              <a:t>Smith, Jan </a:t>
            </a:r>
            <a:r>
              <a:rPr lang="en-US" sz="1800" dirty="0" err="1"/>
              <a:t>Vinjé</a:t>
            </a:r>
            <a:r>
              <a:rPr lang="en-US" sz="1800" dirty="0"/>
              <a:t>, and John M. </a:t>
            </a:r>
            <a:r>
              <a:rPr lang="en-US" sz="1800" dirty="0" err="1"/>
              <a:t>Besser</a:t>
            </a:r>
            <a:endParaRPr lang="en-US" sz="1800" dirty="0"/>
          </a:p>
        </p:txBody>
      </p:sp>
    </p:spTree>
    <p:extLst>
      <p:ext uri="{BB962C8B-B14F-4D97-AF65-F5344CB8AC3E}">
        <p14:creationId xmlns:p14="http://schemas.microsoft.com/office/powerpoint/2010/main" val="32792330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Outbreak Investigation</a:t>
            </a:r>
            <a:endParaRPr lang="en-US" dirty="0"/>
          </a:p>
        </p:txBody>
      </p:sp>
      <p:sp>
        <p:nvSpPr>
          <p:cNvPr id="5" name="Content Placeholder 4"/>
          <p:cNvSpPr>
            <a:spLocks noGrp="1"/>
          </p:cNvSpPr>
          <p:nvPr>
            <p:ph idx="1"/>
          </p:nvPr>
        </p:nvSpPr>
        <p:spPr>
          <a:xfrm>
            <a:off x="457200" y="1447800"/>
            <a:ext cx="8382000" cy="5105399"/>
          </a:xfrm>
        </p:spPr>
        <p:txBody>
          <a:bodyPr/>
          <a:lstStyle/>
          <a:p>
            <a:pPr>
              <a:lnSpc>
                <a:spcPct val="120000"/>
              </a:lnSpc>
              <a:spcBef>
                <a:spcPts val="1600"/>
              </a:spcBef>
            </a:pPr>
            <a:r>
              <a:rPr lang="en-US" sz="2200" dirty="0" smtClean="0"/>
              <a:t>Investigation:</a:t>
            </a:r>
          </a:p>
          <a:p>
            <a:pPr lvl="1">
              <a:lnSpc>
                <a:spcPct val="120000"/>
              </a:lnSpc>
              <a:spcBef>
                <a:spcPts val="500"/>
              </a:spcBef>
            </a:pPr>
            <a:r>
              <a:rPr lang="en-US" dirty="0" smtClean="0"/>
              <a:t>Stool samples from 93 </a:t>
            </a:r>
            <a:r>
              <a:rPr lang="en-US" dirty="0" err="1" smtClean="0"/>
              <a:t>norovirus</a:t>
            </a:r>
            <a:r>
              <a:rPr lang="en-US" dirty="0" smtClean="0"/>
              <a:t>-negative gastroenteritis outbreaks were re-tested using a new test panel for “novel pathogens”.</a:t>
            </a:r>
            <a:endParaRPr lang="en-US" dirty="0" smtClean="0"/>
          </a:p>
          <a:p>
            <a:pPr>
              <a:lnSpc>
                <a:spcPct val="120000"/>
              </a:lnSpc>
              <a:spcBef>
                <a:spcPts val="1600"/>
              </a:spcBef>
            </a:pPr>
            <a:r>
              <a:rPr lang="en-US" sz="2200" dirty="0" smtClean="0"/>
              <a:t>Time period of the study:</a:t>
            </a:r>
          </a:p>
          <a:p>
            <a:pPr lvl="1">
              <a:lnSpc>
                <a:spcPct val="120000"/>
              </a:lnSpc>
              <a:spcBef>
                <a:spcPts val="500"/>
              </a:spcBef>
            </a:pPr>
            <a:r>
              <a:rPr lang="en-US" dirty="0" smtClean="0"/>
              <a:t>Outbreaks occurring from 2002 through 2009 were investigated. </a:t>
            </a:r>
          </a:p>
          <a:p>
            <a:pPr marL="457200" lvl="1" indent="0">
              <a:lnSpc>
                <a:spcPct val="120000"/>
              </a:lnSpc>
              <a:spcBef>
                <a:spcPts val="500"/>
              </a:spcBef>
              <a:buNone/>
            </a:pPr>
            <a:r>
              <a:rPr lang="en-US" dirty="0" smtClean="0"/>
              <a:t>(because we still had stool specimens that were collected while these outbreaks were being investigated)</a:t>
            </a:r>
          </a:p>
          <a:p>
            <a:pPr>
              <a:lnSpc>
                <a:spcPct val="120000"/>
              </a:lnSpc>
              <a:spcBef>
                <a:spcPts val="1600"/>
              </a:spcBef>
            </a:pPr>
            <a:r>
              <a:rPr lang="en-US" sz="2200" dirty="0" smtClean="0"/>
              <a:t>Findings:</a:t>
            </a:r>
          </a:p>
          <a:p>
            <a:pPr lvl="1">
              <a:lnSpc>
                <a:spcPct val="120000"/>
              </a:lnSpc>
              <a:spcBef>
                <a:spcPts val="500"/>
              </a:spcBef>
            </a:pPr>
            <a:r>
              <a:rPr lang="en-US" dirty="0" err="1"/>
              <a:t>S</a:t>
            </a:r>
            <a:r>
              <a:rPr lang="en-US" dirty="0" err="1" smtClean="0"/>
              <a:t>apovirus</a:t>
            </a:r>
            <a:r>
              <a:rPr lang="en-US" dirty="0" smtClean="0"/>
              <a:t> caused 23% of these </a:t>
            </a:r>
            <a:r>
              <a:rPr lang="en-US" dirty="0" smtClean="0"/>
              <a:t>93 outbreaks</a:t>
            </a:r>
            <a:r>
              <a:rPr lang="en-US" dirty="0" smtClean="0"/>
              <a:t>.</a:t>
            </a:r>
          </a:p>
          <a:p>
            <a:pPr lvl="1">
              <a:lnSpc>
                <a:spcPct val="120000"/>
              </a:lnSpc>
              <a:spcBef>
                <a:spcPts val="500"/>
              </a:spcBef>
            </a:pPr>
            <a:r>
              <a:rPr lang="en-US" dirty="0" err="1" smtClean="0"/>
              <a:t>Sapovirus</a:t>
            </a:r>
            <a:r>
              <a:rPr lang="en-US" dirty="0" smtClean="0"/>
              <a:t> infection could also occur along with enteric adenoviruses and </a:t>
            </a:r>
            <a:r>
              <a:rPr lang="en-US" dirty="0" err="1" smtClean="0"/>
              <a:t>norovirus</a:t>
            </a:r>
            <a:r>
              <a:rPr lang="en-US" dirty="0" smtClean="0"/>
              <a:t> infections.</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What are </a:t>
            </a:r>
            <a:r>
              <a:rPr lang="en-US" dirty="0" err="1" smtClean="0"/>
              <a:t>norovirus</a:t>
            </a:r>
            <a:r>
              <a:rPr lang="en-US" dirty="0" smtClean="0"/>
              <a:t> and </a:t>
            </a:r>
            <a:r>
              <a:rPr lang="en-US" dirty="0" err="1" smtClean="0"/>
              <a:t>sapovirus</a:t>
            </a:r>
            <a:r>
              <a:rPr lang="en-US" dirty="0" smtClean="0"/>
              <a:t>?</a:t>
            </a:r>
            <a:endParaRPr lang="en-US" dirty="0"/>
          </a:p>
        </p:txBody>
      </p:sp>
      <p:sp>
        <p:nvSpPr>
          <p:cNvPr id="5" name="Content Placeholder 4"/>
          <p:cNvSpPr>
            <a:spLocks noGrp="1"/>
          </p:cNvSpPr>
          <p:nvPr>
            <p:ph idx="1"/>
          </p:nvPr>
        </p:nvSpPr>
        <p:spPr>
          <a:xfrm>
            <a:off x="381000" y="1447800"/>
            <a:ext cx="8382000" cy="5105399"/>
          </a:xfrm>
        </p:spPr>
        <p:txBody>
          <a:bodyPr/>
          <a:lstStyle/>
          <a:p>
            <a:pPr>
              <a:lnSpc>
                <a:spcPct val="120000"/>
              </a:lnSpc>
              <a:spcBef>
                <a:spcPts val="1500"/>
              </a:spcBef>
            </a:pPr>
            <a:r>
              <a:rPr lang="en-US" sz="2200" dirty="0" err="1" smtClean="0"/>
              <a:t>Norovirus</a:t>
            </a:r>
            <a:r>
              <a:rPr lang="en-US" sz="2200" dirty="0" smtClean="0"/>
              <a:t> and </a:t>
            </a:r>
            <a:r>
              <a:rPr lang="en-US" sz="2200" dirty="0" err="1" smtClean="0"/>
              <a:t>sapovirus</a:t>
            </a:r>
            <a:r>
              <a:rPr lang="en-US" sz="2200" dirty="0" smtClean="0"/>
              <a:t>:</a:t>
            </a:r>
          </a:p>
          <a:p>
            <a:pPr lvl="1">
              <a:lnSpc>
                <a:spcPct val="120000"/>
              </a:lnSpc>
              <a:spcBef>
                <a:spcPts val="500"/>
              </a:spcBef>
            </a:pPr>
            <a:r>
              <a:rPr lang="en-US" dirty="0"/>
              <a:t>Members of the virus family </a:t>
            </a:r>
            <a:r>
              <a:rPr lang="en-US" i="1" dirty="0" err="1" smtClean="0"/>
              <a:t>Caliciviridae</a:t>
            </a:r>
            <a:r>
              <a:rPr lang="en-US" dirty="0" smtClean="0"/>
              <a:t> </a:t>
            </a:r>
            <a:endParaRPr lang="en-US" dirty="0" smtClean="0">
              <a:solidFill>
                <a:srgbClr val="FF0000"/>
              </a:solidFill>
            </a:endParaRPr>
          </a:p>
          <a:p>
            <a:pPr lvl="1">
              <a:lnSpc>
                <a:spcPct val="120000"/>
              </a:lnSpc>
              <a:spcBef>
                <a:spcPts val="500"/>
              </a:spcBef>
            </a:pPr>
            <a:r>
              <a:rPr lang="en-US" dirty="0" smtClean="0"/>
              <a:t>Highly infectious and easy to spread in settings where people have close contact with each other, such as schools, childcare centers, long-term care facilities</a:t>
            </a:r>
          </a:p>
          <a:p>
            <a:pPr lvl="1">
              <a:lnSpc>
                <a:spcPct val="120000"/>
              </a:lnSpc>
              <a:spcBef>
                <a:spcPts val="500"/>
              </a:spcBef>
            </a:pPr>
            <a:r>
              <a:rPr lang="en-US" dirty="0" smtClean="0"/>
              <a:t>Symptoms</a:t>
            </a:r>
            <a:r>
              <a:rPr lang="en-US" dirty="0" smtClean="0"/>
              <a:t>:</a:t>
            </a:r>
          </a:p>
          <a:p>
            <a:pPr lvl="2">
              <a:lnSpc>
                <a:spcPct val="120000"/>
              </a:lnSpc>
              <a:spcBef>
                <a:spcPts val="0"/>
              </a:spcBef>
            </a:pPr>
            <a:r>
              <a:rPr lang="en-US" sz="1900" dirty="0"/>
              <a:t>vomiting and diarrhea for 2-3 days</a:t>
            </a:r>
          </a:p>
          <a:p>
            <a:pPr lvl="2">
              <a:lnSpc>
                <a:spcPct val="120000"/>
              </a:lnSpc>
              <a:spcBef>
                <a:spcPts val="300"/>
              </a:spcBef>
            </a:pPr>
            <a:r>
              <a:rPr lang="en-US" sz="1900" dirty="0"/>
              <a:t>usually no fever </a:t>
            </a:r>
          </a:p>
          <a:p>
            <a:pPr lvl="2">
              <a:lnSpc>
                <a:spcPct val="120000"/>
              </a:lnSpc>
              <a:spcBef>
                <a:spcPts val="300"/>
              </a:spcBef>
            </a:pPr>
            <a:r>
              <a:rPr lang="en-US" sz="1900" dirty="0"/>
              <a:t>feeling ill for several days after the vomiting and diarrhea stop</a:t>
            </a:r>
          </a:p>
          <a:p>
            <a:pPr lvl="1">
              <a:lnSpc>
                <a:spcPct val="120000"/>
              </a:lnSpc>
              <a:spcBef>
                <a:spcPts val="500"/>
              </a:spcBef>
            </a:pPr>
            <a:r>
              <a:rPr lang="en-US" dirty="0" smtClean="0"/>
              <a:t>Treatments: preventing dehydration and treating it if it occurs</a:t>
            </a:r>
            <a:endParaRPr lang="en-US" dirty="0"/>
          </a:p>
          <a:p>
            <a:pPr>
              <a:lnSpc>
                <a:spcPct val="120000"/>
              </a:lnSpc>
              <a:spcBef>
                <a:spcPts val="1200"/>
              </a:spcBef>
            </a:pPr>
            <a:r>
              <a:rPr lang="en-US" sz="2200" dirty="0" smtClean="0"/>
              <a:t>The clinical symptoms of </a:t>
            </a:r>
            <a:r>
              <a:rPr lang="en-US" sz="2200" dirty="0" err="1" smtClean="0"/>
              <a:t>norovirus</a:t>
            </a:r>
            <a:r>
              <a:rPr lang="en-US" sz="2200" dirty="0" smtClean="0"/>
              <a:t> and </a:t>
            </a:r>
            <a:r>
              <a:rPr lang="en-US" sz="2200" dirty="0" err="1" smtClean="0"/>
              <a:t>sapovirus</a:t>
            </a:r>
            <a:r>
              <a:rPr lang="en-US" sz="2200" dirty="0" smtClean="0"/>
              <a:t> are indistinguishable without testing.</a:t>
            </a:r>
          </a:p>
        </p:txBody>
      </p:sp>
    </p:spTree>
    <p:extLst>
      <p:ext uri="{BB962C8B-B14F-4D97-AF65-F5344CB8AC3E}">
        <p14:creationId xmlns:p14="http://schemas.microsoft.com/office/powerpoint/2010/main" val="20593638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Why do we hear a lot about </a:t>
            </a:r>
            <a:r>
              <a:rPr lang="en-US" dirty="0" err="1" smtClean="0"/>
              <a:t>norovirus</a:t>
            </a:r>
            <a:r>
              <a:rPr lang="en-US" dirty="0" smtClean="0"/>
              <a:t>, </a:t>
            </a:r>
            <a:br>
              <a:rPr lang="en-US" dirty="0" smtClean="0"/>
            </a:br>
            <a:r>
              <a:rPr lang="en-US" dirty="0" smtClean="0"/>
              <a:t>but not about </a:t>
            </a:r>
            <a:r>
              <a:rPr lang="en-US" dirty="0" err="1" smtClean="0"/>
              <a:t>sapovirus</a:t>
            </a:r>
            <a:r>
              <a:rPr lang="en-US" dirty="0" smtClean="0"/>
              <a:t>?</a:t>
            </a:r>
            <a:endParaRPr lang="en-US" dirty="0"/>
          </a:p>
        </p:txBody>
      </p:sp>
      <p:sp>
        <p:nvSpPr>
          <p:cNvPr id="5" name="Content Placeholder 4"/>
          <p:cNvSpPr>
            <a:spLocks noGrp="1"/>
          </p:cNvSpPr>
          <p:nvPr>
            <p:ph idx="1"/>
          </p:nvPr>
        </p:nvSpPr>
        <p:spPr>
          <a:xfrm>
            <a:off x="457200" y="1752600"/>
            <a:ext cx="8229600" cy="4800599"/>
          </a:xfrm>
        </p:spPr>
        <p:txBody>
          <a:bodyPr/>
          <a:lstStyle/>
          <a:p>
            <a:pPr>
              <a:lnSpc>
                <a:spcPct val="130000"/>
              </a:lnSpc>
            </a:pPr>
            <a:r>
              <a:rPr lang="en-US" dirty="0" smtClean="0"/>
              <a:t>Advanced tests for </a:t>
            </a:r>
            <a:r>
              <a:rPr lang="en-US" dirty="0" err="1" smtClean="0"/>
              <a:t>norovirus</a:t>
            </a:r>
            <a:r>
              <a:rPr lang="en-US" dirty="0" smtClean="0"/>
              <a:t> have been available for a long time, but an advanced test for </a:t>
            </a:r>
            <a:r>
              <a:rPr lang="en-US" dirty="0" err="1" smtClean="0"/>
              <a:t>sapovirus</a:t>
            </a:r>
            <a:r>
              <a:rPr lang="en-US" dirty="0" smtClean="0"/>
              <a:t> has only been available since 2006.</a:t>
            </a:r>
            <a:endParaRPr lang="en-US" dirty="0"/>
          </a:p>
        </p:txBody>
      </p:sp>
    </p:spTree>
    <p:extLst>
      <p:ext uri="{BB962C8B-B14F-4D97-AF65-F5344CB8AC3E}">
        <p14:creationId xmlns:p14="http://schemas.microsoft.com/office/powerpoint/2010/main" val="205936386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74638"/>
            <a:ext cx="7924800" cy="1143000"/>
          </a:xfrm>
        </p:spPr>
        <p:txBody>
          <a:bodyPr anchor="ctr"/>
          <a:lstStyle/>
          <a:p>
            <a:r>
              <a:rPr lang="en-US" dirty="0" smtClean="0"/>
              <a:t>Does </a:t>
            </a:r>
            <a:r>
              <a:rPr lang="en-US" dirty="0" err="1" smtClean="0"/>
              <a:t>sapovirus</a:t>
            </a:r>
            <a:r>
              <a:rPr lang="en-US" dirty="0" smtClean="0"/>
              <a:t> infection affect only older people who live in care facilities?</a:t>
            </a:r>
            <a:endParaRPr lang="en-US" dirty="0"/>
          </a:p>
        </p:txBody>
      </p:sp>
      <p:sp>
        <p:nvSpPr>
          <p:cNvPr id="5" name="Content Placeholder 4"/>
          <p:cNvSpPr>
            <a:spLocks noGrp="1"/>
          </p:cNvSpPr>
          <p:nvPr>
            <p:ph idx="1"/>
          </p:nvPr>
        </p:nvSpPr>
        <p:spPr>
          <a:xfrm>
            <a:off x="457200" y="1600200"/>
            <a:ext cx="8229600" cy="4952999"/>
          </a:xfrm>
        </p:spPr>
        <p:txBody>
          <a:bodyPr/>
          <a:lstStyle/>
          <a:p>
            <a:pPr>
              <a:lnSpc>
                <a:spcPct val="130000"/>
              </a:lnSpc>
              <a:spcBef>
                <a:spcPts val="2000"/>
              </a:spcBef>
            </a:pPr>
            <a:r>
              <a:rPr lang="en-US" dirty="0" smtClean="0"/>
              <a:t>This infection can affect people of all ages.</a:t>
            </a:r>
          </a:p>
          <a:p>
            <a:pPr>
              <a:lnSpc>
                <a:spcPct val="130000"/>
              </a:lnSpc>
              <a:spcBef>
                <a:spcPts val="2000"/>
              </a:spcBef>
            </a:pPr>
            <a:r>
              <a:rPr lang="en-US" dirty="0" smtClean="0"/>
              <a:t>We found high rates of </a:t>
            </a:r>
            <a:r>
              <a:rPr lang="en-US" dirty="0" err="1" smtClean="0"/>
              <a:t>sapovirus</a:t>
            </a:r>
            <a:r>
              <a:rPr lang="en-US" dirty="0" smtClean="0"/>
              <a:t> infection among older people who live in care facilities because gastroenteritis outbreaks in health care facilities are reportable to public health authorities, so we were more likely to test such people.</a:t>
            </a:r>
            <a:endParaRPr lang="en-US" dirty="0"/>
          </a:p>
        </p:txBody>
      </p:sp>
    </p:spTree>
    <p:extLst>
      <p:ext uri="{BB962C8B-B14F-4D97-AF65-F5344CB8AC3E}">
        <p14:creationId xmlns:p14="http://schemas.microsoft.com/office/powerpoint/2010/main" val="205936386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chor="ctr"/>
          <a:lstStyle/>
          <a:p>
            <a:r>
              <a:rPr lang="en-US" dirty="0" smtClean="0"/>
              <a:t>Is </a:t>
            </a:r>
            <a:r>
              <a:rPr lang="en-US" dirty="0" err="1" smtClean="0"/>
              <a:t>sapovirus</a:t>
            </a:r>
            <a:r>
              <a:rPr lang="en-US" dirty="0" smtClean="0"/>
              <a:t> becoming more prevalent?</a:t>
            </a:r>
            <a:endParaRPr lang="en-US" dirty="0"/>
          </a:p>
        </p:txBody>
      </p:sp>
      <p:sp>
        <p:nvSpPr>
          <p:cNvPr id="5" name="Content Placeholder 4"/>
          <p:cNvSpPr>
            <a:spLocks noGrp="1"/>
          </p:cNvSpPr>
          <p:nvPr>
            <p:ph idx="1"/>
          </p:nvPr>
        </p:nvSpPr>
        <p:spPr>
          <a:xfrm>
            <a:off x="457200" y="1600200"/>
            <a:ext cx="8229600" cy="4952999"/>
          </a:xfrm>
        </p:spPr>
        <p:txBody>
          <a:bodyPr/>
          <a:lstStyle/>
          <a:p>
            <a:pPr>
              <a:lnSpc>
                <a:spcPct val="130000"/>
              </a:lnSpc>
              <a:spcBef>
                <a:spcPts val="2000"/>
              </a:spcBef>
            </a:pPr>
            <a:r>
              <a:rPr lang="en-US" dirty="0" smtClean="0"/>
              <a:t>It is difficult to say whether </a:t>
            </a:r>
            <a:r>
              <a:rPr lang="en-US" dirty="0" err="1" smtClean="0"/>
              <a:t>sapovirus</a:t>
            </a:r>
            <a:r>
              <a:rPr lang="en-US" dirty="0" smtClean="0"/>
              <a:t> is actually occurring more often or whether it is found more often because we are now looking for it.</a:t>
            </a:r>
          </a:p>
          <a:p>
            <a:pPr>
              <a:lnSpc>
                <a:spcPct val="130000"/>
              </a:lnSpc>
              <a:spcBef>
                <a:spcPts val="2000"/>
              </a:spcBef>
            </a:pPr>
            <a:r>
              <a:rPr lang="en-US" dirty="0" smtClean="0"/>
              <a:t>To compare the occurrence between </a:t>
            </a:r>
            <a:r>
              <a:rPr lang="en-US" dirty="0" err="1" smtClean="0"/>
              <a:t>sapovirus</a:t>
            </a:r>
            <a:r>
              <a:rPr lang="en-US" dirty="0" smtClean="0"/>
              <a:t> and </a:t>
            </a:r>
            <a:r>
              <a:rPr lang="en-US" dirty="0" err="1" smtClean="0"/>
              <a:t>norovirus</a:t>
            </a:r>
            <a:r>
              <a:rPr lang="en-US" dirty="0" smtClean="0"/>
              <a:t>, we need to do routine laboratory testing of both viruses for several years to establish the baseline level of occurrence.</a:t>
            </a:r>
            <a:endParaRPr lang="en-US" dirty="0"/>
          </a:p>
        </p:txBody>
      </p:sp>
    </p:spTree>
    <p:extLst>
      <p:ext uri="{BB962C8B-B14F-4D97-AF65-F5344CB8AC3E}">
        <p14:creationId xmlns:p14="http://schemas.microsoft.com/office/powerpoint/2010/main" val="205936386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5900" y="274638"/>
            <a:ext cx="5486400" cy="1143000"/>
          </a:xfrm>
        </p:spPr>
        <p:txBody>
          <a:bodyPr anchor="ctr"/>
          <a:lstStyle/>
          <a:p>
            <a:r>
              <a:rPr lang="en-US" dirty="0" smtClean="0"/>
              <a:t>Are there any ways to prevent the spread of </a:t>
            </a:r>
            <a:r>
              <a:rPr lang="en-US" dirty="0" err="1" smtClean="0"/>
              <a:t>sapovirus</a:t>
            </a:r>
            <a:r>
              <a:rPr lang="en-US" dirty="0" smtClean="0"/>
              <a:t>?</a:t>
            </a:r>
            <a:endParaRPr lang="en-US" dirty="0"/>
          </a:p>
        </p:txBody>
      </p:sp>
      <p:sp>
        <p:nvSpPr>
          <p:cNvPr id="5" name="Content Placeholder 4"/>
          <p:cNvSpPr>
            <a:spLocks noGrp="1"/>
          </p:cNvSpPr>
          <p:nvPr>
            <p:ph idx="1"/>
          </p:nvPr>
        </p:nvSpPr>
        <p:spPr>
          <a:xfrm>
            <a:off x="457200" y="1600200"/>
            <a:ext cx="8229600" cy="4952999"/>
          </a:xfrm>
        </p:spPr>
        <p:txBody>
          <a:bodyPr/>
          <a:lstStyle/>
          <a:p>
            <a:pPr>
              <a:lnSpc>
                <a:spcPct val="130000"/>
              </a:lnSpc>
              <a:spcBef>
                <a:spcPts val="1500"/>
              </a:spcBef>
            </a:pPr>
            <a:r>
              <a:rPr lang="en-US" dirty="0" smtClean="0"/>
              <a:t>Individuals with </a:t>
            </a:r>
            <a:r>
              <a:rPr lang="en-US" dirty="0" err="1" smtClean="0"/>
              <a:t>sapovirus</a:t>
            </a:r>
            <a:r>
              <a:rPr lang="en-US" dirty="0" smtClean="0"/>
              <a:t> symptoms can prevent spread to others by:</a:t>
            </a:r>
          </a:p>
          <a:p>
            <a:pPr lvl="1">
              <a:lnSpc>
                <a:spcPct val="130000"/>
              </a:lnSpc>
              <a:spcBef>
                <a:spcPts val="1500"/>
              </a:spcBef>
            </a:pPr>
            <a:r>
              <a:rPr lang="en-US" sz="2200" dirty="0"/>
              <a:t>s</a:t>
            </a:r>
            <a:r>
              <a:rPr lang="en-US" sz="2200" dirty="0" smtClean="0"/>
              <a:t>crupulous personal hygiene</a:t>
            </a:r>
          </a:p>
          <a:p>
            <a:pPr lvl="1">
              <a:lnSpc>
                <a:spcPct val="130000"/>
              </a:lnSpc>
              <a:spcBef>
                <a:spcPts val="1500"/>
              </a:spcBef>
            </a:pPr>
            <a:r>
              <a:rPr lang="en-US" sz="2200" dirty="0"/>
              <a:t>r</a:t>
            </a:r>
            <a:r>
              <a:rPr lang="en-US" sz="2200" dirty="0" smtClean="0"/>
              <a:t>emaining apart from others while having vomiting and diarrhea</a:t>
            </a:r>
          </a:p>
          <a:p>
            <a:pPr lvl="1">
              <a:lnSpc>
                <a:spcPct val="130000"/>
              </a:lnSpc>
              <a:spcBef>
                <a:spcPts val="1500"/>
              </a:spcBef>
            </a:pPr>
            <a:r>
              <a:rPr lang="en-US" sz="2200" dirty="0"/>
              <a:t>s</a:t>
            </a:r>
            <a:r>
              <a:rPr lang="en-US" sz="2200" dirty="0" smtClean="0"/>
              <a:t>taying home from work</a:t>
            </a:r>
          </a:p>
          <a:p>
            <a:pPr lvl="1">
              <a:lnSpc>
                <a:spcPct val="130000"/>
              </a:lnSpc>
              <a:spcBef>
                <a:spcPts val="1500"/>
              </a:spcBef>
            </a:pPr>
            <a:r>
              <a:rPr lang="en-US" sz="2200" dirty="0"/>
              <a:t>i</a:t>
            </a:r>
            <a:r>
              <a:rPr lang="en-US" sz="2200" dirty="0" smtClean="0"/>
              <a:t>solating long-term care facility patients with </a:t>
            </a:r>
            <a:r>
              <a:rPr lang="en-US" sz="2200" dirty="0" err="1" smtClean="0"/>
              <a:t>sapovirus</a:t>
            </a:r>
            <a:r>
              <a:rPr lang="en-US" sz="2200" dirty="0" smtClean="0"/>
              <a:t> symptoms from others</a:t>
            </a:r>
            <a:endParaRPr lang="en-US" sz="2200" dirty="0"/>
          </a:p>
        </p:txBody>
      </p:sp>
    </p:spTree>
    <p:extLst>
      <p:ext uri="{BB962C8B-B14F-4D97-AF65-F5344CB8AC3E}">
        <p14:creationId xmlns:p14="http://schemas.microsoft.com/office/powerpoint/2010/main" val="205936386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3842984"/>
            <a:ext cx="6400800" cy="2057400"/>
          </a:xfrm>
        </p:spPr>
        <p:txBody>
          <a:bodyPr/>
          <a:lstStyle/>
          <a:p>
            <a:pPr algn="l"/>
            <a:r>
              <a:rPr lang="en-US" sz="1200" dirty="0">
                <a:solidFill>
                  <a:schemeClr val="tx1"/>
                </a:solidFill>
              </a:rPr>
              <a:t>For more information, please contact:</a:t>
            </a:r>
          </a:p>
          <a:p>
            <a:pPr algn="l"/>
            <a:r>
              <a:rPr lang="en-US" sz="1200" i="1" dirty="0">
                <a:solidFill>
                  <a:schemeClr val="tx1"/>
                </a:solidFill>
              </a:rPr>
              <a:t>Emerging Infectious Diseases</a:t>
            </a:r>
            <a:endParaRPr lang="en-US" sz="1200" dirty="0">
              <a:solidFill>
                <a:schemeClr val="tx1"/>
              </a:solidFill>
            </a:endParaRPr>
          </a:p>
          <a:p>
            <a:pPr algn="l"/>
            <a:r>
              <a:rPr lang="en-US" sz="1200" dirty="0">
                <a:solidFill>
                  <a:schemeClr val="tx1"/>
                </a:solidFill>
              </a:rPr>
              <a:t>Centers for Disease Control and Prevention</a:t>
            </a:r>
          </a:p>
          <a:p>
            <a:pPr lvl="0" algn="l"/>
            <a:r>
              <a:rPr lang="en-US" sz="1200" b="0" dirty="0">
                <a:solidFill>
                  <a:schemeClr val="tx1"/>
                </a:solidFill>
              </a:rPr>
              <a:t>1600 Clifton Road NE, Mailstop D61, Atlanta,  GA  </a:t>
            </a:r>
            <a:r>
              <a:rPr lang="en-US" sz="1200" b="0" dirty="0" smtClean="0">
                <a:solidFill>
                  <a:schemeClr val="tx1"/>
                </a:solidFill>
              </a:rPr>
              <a:t>30333, USA</a:t>
            </a:r>
            <a:endParaRPr lang="en-US" sz="1200" b="0" dirty="0">
              <a:solidFill>
                <a:schemeClr val="tx1"/>
              </a:solidFill>
            </a:endParaRPr>
          </a:p>
          <a:p>
            <a:pPr lvl="0" algn="l"/>
            <a:r>
              <a:rPr lang="en-US" sz="1200" b="0" dirty="0">
                <a:solidFill>
                  <a:schemeClr val="tx1"/>
                </a:solidFill>
              </a:rPr>
              <a:t>Telephone: 1-404-639-1960/Fax: 1-404-639-1954</a:t>
            </a:r>
          </a:p>
          <a:p>
            <a:pPr lvl="0" algn="l"/>
            <a:r>
              <a:rPr lang="en-US" sz="1200" b="0" dirty="0">
                <a:solidFill>
                  <a:schemeClr val="tx1"/>
                </a:solidFill>
              </a:rPr>
              <a:t>E-mail:  eideditor@cdc.gov 	Web:  http://www.cdc.gov/eid/</a:t>
            </a:r>
          </a:p>
          <a:p>
            <a:pPr lvl="0" algn="l"/>
            <a:endParaRPr lang="en-US" sz="1200" b="0" dirty="0">
              <a:solidFill>
                <a:schemeClr val="tx1"/>
              </a:solidFill>
            </a:endParaRPr>
          </a:p>
          <a:p>
            <a:pPr lvl="0" algn="l"/>
            <a:r>
              <a:rPr lang="en-US" sz="900" b="0" dirty="0">
                <a:solidFill>
                  <a:schemeClr val="tx1"/>
                </a:solidFill>
              </a:rPr>
              <a:t>The findings and conclusions in this report are those of the authors and do not necessarily represent the official position of the Centers for Disease Control and Prevention.</a:t>
            </a:r>
          </a:p>
        </p:txBody>
      </p:sp>
      <p:sp>
        <p:nvSpPr>
          <p:cNvPr id="8" name="Text Placeholder 7"/>
          <p:cNvSpPr>
            <a:spLocks noGrp="1"/>
          </p:cNvSpPr>
          <p:nvPr>
            <p:ph type="body" sz="quarter" idx="11"/>
          </p:nvPr>
        </p:nvSpPr>
        <p:spPr/>
        <p:txBody>
          <a:bodyPr/>
          <a:lstStyle/>
          <a:p>
            <a:r>
              <a:rPr lang="en-US" dirty="0" smtClean="0"/>
              <a:t>National Center for Emerging and </a:t>
            </a:r>
            <a:r>
              <a:rPr lang="en-US" dirty="0" err="1" smtClean="0"/>
              <a:t>Zoonotic</a:t>
            </a:r>
            <a:r>
              <a:rPr lang="en-US" dirty="0" smtClean="0"/>
              <a:t> Infectious Diseases</a:t>
            </a:r>
          </a:p>
          <a:p>
            <a:endParaRPr lang="en-US" dirty="0"/>
          </a:p>
        </p:txBody>
      </p:sp>
      <p:sp>
        <p:nvSpPr>
          <p:cNvPr id="14" name="Text Placeholder 13"/>
          <p:cNvSpPr>
            <a:spLocks noGrp="1"/>
          </p:cNvSpPr>
          <p:nvPr>
            <p:ph type="body" sz="quarter" idx="12"/>
          </p:nvPr>
        </p:nvSpPr>
        <p:spPr/>
        <p:txBody>
          <a:bodyPr/>
          <a:lstStyle/>
          <a:p>
            <a:r>
              <a:rPr lang="en-US" i="1" dirty="0" smtClean="0"/>
              <a:t>Emerging Infectious Diseases</a:t>
            </a:r>
            <a:endParaRPr lang="en-US" i="1" dirty="0"/>
          </a:p>
        </p:txBody>
      </p:sp>
      <p:pic>
        <p:nvPicPr>
          <p:cNvPr id="10" name="Picture 9" descr="Logos of the United States Department of Health and Human Services and Centers for Disease Control and Prevention&#10;"/>
          <p:cNvPicPr>
            <a:picLocks noChangeAspect="1"/>
          </p:cNvPicPr>
          <p:nvPr/>
        </p:nvPicPr>
        <p:blipFill>
          <a:blip r:embed="rId2" cstate="print"/>
          <a:stretch>
            <a:fillRect/>
          </a:stretch>
        </p:blipFill>
        <p:spPr>
          <a:xfrm>
            <a:off x="8763000" y="6477000"/>
            <a:ext cx="190500" cy="190500"/>
          </a:xfrm>
          <a:prstGeom prst="rect">
            <a:avLst/>
          </a:prstGeom>
        </p:spPr>
      </p:pic>
      <p:sp>
        <p:nvSpPr>
          <p:cNvPr id="11" name="Subtitle 1"/>
          <p:cNvSpPr txBox="1">
            <a:spLocks/>
          </p:cNvSpPr>
          <p:nvPr/>
        </p:nvSpPr>
        <p:spPr>
          <a:xfrm>
            <a:off x="1447800" y="1676400"/>
            <a:ext cx="6248400" cy="914400"/>
          </a:xfrm>
          <a:prstGeom prst="rect">
            <a:avLst/>
          </a:prstGeom>
        </p:spPr>
        <p:txBody>
          <a:bodyPr/>
          <a:lstStyle>
            <a:lvl1pPr marL="0" indent="0" algn="ctr" defTabSz="914400" rtl="0" eaLnBrk="1" latinLnBrk="0" hangingPunct="1">
              <a:spcBef>
                <a:spcPct val="20000"/>
              </a:spcBef>
              <a:buFont typeface="Arial" pitchFamily="34" charset="0"/>
              <a:buNone/>
              <a:defRPr sz="2000" b="1" kern="1200" baseline="0">
                <a:solidFill>
                  <a:schemeClr val="bg2"/>
                </a:solidFill>
                <a:effectLst/>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800" dirty="0" smtClean="0"/>
              <a:t>Thank you to all authors</a:t>
            </a:r>
          </a:p>
          <a:p>
            <a:r>
              <a:rPr lang="en-US" sz="1800" dirty="0"/>
              <a:t>Lore E. Lee, Elizabeth A. </a:t>
            </a:r>
            <a:r>
              <a:rPr lang="en-US" sz="1800" dirty="0" err="1"/>
              <a:t>Cebelinski</a:t>
            </a:r>
            <a:r>
              <a:rPr lang="en-US" sz="1800" dirty="0"/>
              <a:t>, Candace Fuller, William E. Keene, Kirk Smith, Jan </a:t>
            </a:r>
            <a:r>
              <a:rPr lang="en-US" sz="1800" dirty="0" err="1"/>
              <a:t>Vinjé</a:t>
            </a:r>
            <a:r>
              <a:rPr lang="en-US" sz="1800" dirty="0"/>
              <a:t>, and John M. </a:t>
            </a:r>
            <a:r>
              <a:rPr lang="en-US" sz="1800" dirty="0" err="1"/>
              <a:t>Besser</a:t>
            </a:r>
            <a:endParaRPr lang="en-US" sz="1800" dirty="0"/>
          </a:p>
          <a:p>
            <a:endParaRPr lang="en-US" sz="1800" dirty="0"/>
          </a:p>
        </p:txBody>
      </p:sp>
    </p:spTree>
    <p:extLst>
      <p:ext uri="{BB962C8B-B14F-4D97-AF65-F5344CB8AC3E}">
        <p14:creationId xmlns:p14="http://schemas.microsoft.com/office/powerpoint/2010/main" val="400445161"/>
      </p:ext>
    </p:extLst>
  </p:cSld>
  <p:clrMapOvr>
    <a:masterClrMapping/>
  </p:clrMapOvr>
  <p:transition>
    <p:fade/>
  </p:transition>
</p:sld>
</file>

<file path=ppt/theme/theme1.xml><?xml version="1.0" encoding="utf-8"?>
<a:theme xmlns:a="http://schemas.openxmlformats.org/drawingml/2006/main" name="CDC OD Light Frame">
  <a:themeElements>
    <a:clrScheme name="NCEZID Light PPT Colors">
      <a:dk1>
        <a:srgbClr val="0039A6"/>
      </a:dk1>
      <a:lt1>
        <a:srgbClr val="FFFFFF"/>
      </a:lt1>
      <a:dk2>
        <a:srgbClr val="3077FF"/>
      </a:dk2>
      <a:lt2>
        <a:srgbClr val="4B4B4B"/>
      </a:lt2>
      <a:accent1>
        <a:srgbClr val="BD3632"/>
      </a:accent1>
      <a:accent2>
        <a:srgbClr val="782327"/>
      </a:accent2>
      <a:accent3>
        <a:srgbClr val="7D7A00"/>
      </a:accent3>
      <a:accent4>
        <a:srgbClr val="156570"/>
      </a:accent4>
      <a:accent5>
        <a:srgbClr val="6E267B"/>
      </a:accent5>
      <a:accent6>
        <a:srgbClr val="002060"/>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TotalTime>
  <Words>534</Words>
  <Application>Microsoft Office PowerPoint</Application>
  <PresentationFormat>On-screen Show (4:3)</PresentationFormat>
  <Paragraphs>56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Myriad Web Pro</vt:lpstr>
      <vt:lpstr>Courier New</vt:lpstr>
      <vt:lpstr>Wingdings</vt:lpstr>
      <vt:lpstr>CDC OD Light Frame</vt:lpstr>
      <vt:lpstr>Sapovirus Outbreaks in Long-Term Care Facilities</vt:lpstr>
      <vt:lpstr>Outbreak Investigation</vt:lpstr>
      <vt:lpstr>What are norovirus and sapovirus?</vt:lpstr>
      <vt:lpstr>Why do we hear a lot about norovirus,  but not about sapovirus?</vt:lpstr>
      <vt:lpstr>Does sapovirus infection affect only older people who live in care facilities?</vt:lpstr>
      <vt:lpstr>Is sapovirus becoming more prevalent?</vt:lpstr>
      <vt:lpstr>Are there any ways to prevent the spread of sapovirus?</vt:lpstr>
      <vt:lpstr>PowerPoint Presentation</vt:lpstr>
    </vt:vector>
  </TitlesOfParts>
  <Company>CDC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CDC Presentation</dc:title>
  <dc:creator>Centers for Disease Control and Prevention</dc:creator>
  <cp:lastModifiedBy>CDC User</cp:lastModifiedBy>
  <cp:revision>44</cp:revision>
  <dcterms:created xsi:type="dcterms:W3CDTF">2010-02-19T19:04:22Z</dcterms:created>
  <dcterms:modified xsi:type="dcterms:W3CDTF">2013-02-22T20:19:05Z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