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2" r:id="rId1"/>
  </p:sldMasterIdLst>
  <p:sldIdLst>
    <p:sldId id="278" r:id="rId2"/>
    <p:sldId id="258" r:id="rId3"/>
    <p:sldId id="264" r:id="rId4"/>
    <p:sldId id="265" r:id="rId5"/>
    <p:sldId id="266" r:id="rId6"/>
    <p:sldId id="267" r:id="rId7"/>
    <p:sldId id="268" r:id="rId8"/>
    <p:sldId id="269" r:id="rId9"/>
    <p:sldId id="279" r:id="rId10"/>
  </p:sldIdLst>
  <p:sldSz cx="9144000" cy="6858000" type="screen4x3"/>
  <p:notesSz cx="7315200" cy="9601200"/>
  <p:embeddedFontLst>
    <p:embeddedFont>
      <p:font typeface="Myriad Web Pro" pitchFamily="34" charset="0"/>
      <p:regular r:id="rId11"/>
      <p:bold r:id="rId12"/>
      <p: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15" autoAdjust="0"/>
    <p:restoredTop sz="86471" autoAdjust="0"/>
  </p:normalViewPr>
  <p:slideViewPr>
    <p:cSldViewPr>
      <p:cViewPr>
        <p:scale>
          <a:sx n="100" d="100"/>
          <a:sy n="100" d="100"/>
        </p:scale>
        <p:origin x="-12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9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 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0574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86" r:id="rId3"/>
    <p:sldLayoutId id="2147483684" r:id="rId4"/>
    <p:sldLayoutId id="2147483685" r:id="rId5"/>
    <p:sldLayoutId id="2147483655" r:id="rId6"/>
    <p:sldLayoutId id="2147483660" r:id="rId7"/>
    <p:sldLayoutId id="2147483661" r:id="rId8"/>
    <p:sldLayoutId id="2147483666" r:id="rId9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2028825"/>
            <a:ext cx="6400800" cy="457200"/>
          </a:xfrm>
        </p:spPr>
        <p:txBody>
          <a:bodyPr/>
          <a:lstStyle/>
          <a:p>
            <a:r>
              <a:rPr lang="en-US" dirty="0"/>
              <a:t>Dr. </a:t>
            </a:r>
            <a:r>
              <a:rPr lang="en-US" dirty="0" err="1"/>
              <a:t>Amesh</a:t>
            </a:r>
            <a:r>
              <a:rPr lang="en-US" dirty="0"/>
              <a:t> </a:t>
            </a:r>
            <a:r>
              <a:rPr lang="en-US" dirty="0" err="1"/>
              <a:t>Adalja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66800" y="2409825"/>
            <a:ext cx="7239000" cy="762000"/>
          </a:xfrm>
        </p:spPr>
        <p:txBody>
          <a:bodyPr/>
          <a:lstStyle/>
          <a:p>
            <a:r>
              <a:rPr lang="en-US" dirty="0" smtClean="0"/>
              <a:t>Senior associate, </a:t>
            </a:r>
            <a:r>
              <a:rPr lang="en-US" dirty="0"/>
              <a:t>Center for </a:t>
            </a:r>
            <a:r>
              <a:rPr lang="en-US" dirty="0" smtClean="0"/>
              <a:t>Biosecurity, </a:t>
            </a:r>
            <a:r>
              <a:rPr lang="en-US" dirty="0"/>
              <a:t>and 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linical </a:t>
            </a:r>
            <a:r>
              <a:rPr lang="en-US" dirty="0"/>
              <a:t>assistant </a:t>
            </a:r>
            <a:r>
              <a:rPr lang="en-US" dirty="0" smtClean="0"/>
              <a:t>professor, </a:t>
            </a:r>
            <a:r>
              <a:rPr lang="en-US" dirty="0"/>
              <a:t>University of Pittsburgh School of Medicine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914400"/>
          </a:xfrm>
        </p:spPr>
        <p:txBody>
          <a:bodyPr/>
          <a:lstStyle/>
          <a:p>
            <a:r>
              <a:rPr lang="en-US" dirty="0"/>
              <a:t>Dengue Fever in the United States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i="1" dirty="0" smtClean="0"/>
              <a:t>Emerging Infectious Diseases</a:t>
            </a:r>
            <a:endParaRPr lang="en-US" i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National Center for Emerging and </a:t>
            </a:r>
            <a:r>
              <a:rPr lang="en-US" dirty="0" err="1" smtClean="0"/>
              <a:t>Zoonotic</a:t>
            </a:r>
            <a:r>
              <a:rPr lang="en-US" dirty="0" smtClean="0"/>
              <a:t> Infectious Diseases</a:t>
            </a:r>
            <a:endParaRPr lang="en-US" dirty="0"/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1581150" y="5486400"/>
            <a:ext cx="6400800" cy="685800"/>
          </a:xfrm>
          <a:prstGeom prst="rect">
            <a:avLst/>
          </a:prstGeom>
        </p:spPr>
        <p:txBody>
          <a:bodyPr/>
          <a:lstStyle>
            <a:lvl1pPr marL="342900" indent="-342900" algn="ctr" defTabSz="914400" rtl="0" eaLnBrk="1" latinLnBrk="0" hangingPunct="1">
              <a:lnSpc>
                <a:spcPts val="2000"/>
              </a:lnSpc>
              <a:spcBef>
                <a:spcPct val="20000"/>
              </a:spcBef>
              <a:buFont typeface="Arial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1" dirty="0" smtClean="0"/>
              <a:t>Emerging Infectious Diseases </a:t>
            </a:r>
            <a:endParaRPr lang="en-US" sz="1600" dirty="0" smtClean="0"/>
          </a:p>
          <a:p>
            <a:r>
              <a:rPr lang="en-US" sz="1600" dirty="0" smtClean="0"/>
              <a:t>April 2012</a:t>
            </a:r>
            <a:endParaRPr lang="en-US" sz="1600" dirty="0"/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457200" y="3486150"/>
            <a:ext cx="8305800" cy="704850"/>
          </a:xfrm>
          <a:prstGeom prst="rect">
            <a:avLst/>
          </a:prstGeom>
        </p:spPr>
        <p:txBody>
          <a:bodyPr/>
          <a:lstStyle>
            <a:lvl1pPr marL="342900" indent="-342900" algn="ctr" defTabSz="914400" rtl="0" eaLnBrk="1" latinLnBrk="0" hangingPunct="1">
              <a:lnSpc>
                <a:spcPts val="2000"/>
              </a:lnSpc>
              <a:spcBef>
                <a:spcPct val="20000"/>
              </a:spcBef>
              <a:buFont typeface="Arial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dirty="0" smtClean="0"/>
              <a:t>Based on the article</a:t>
            </a:r>
          </a:p>
          <a:p>
            <a:r>
              <a:rPr lang="en-US" b="1" i="1" dirty="0"/>
              <a:t>Lessons Learned during Dengue Outbreaks in the United States, 2001–2011</a:t>
            </a:r>
            <a:endParaRPr lang="en-US" b="1" i="1" dirty="0">
              <a:effectLst/>
            </a:endParaRPr>
          </a:p>
        </p:txBody>
      </p:sp>
      <p:sp>
        <p:nvSpPr>
          <p:cNvPr id="12" name="Subtitle 1"/>
          <p:cNvSpPr txBox="1">
            <a:spLocks/>
          </p:cNvSpPr>
          <p:nvPr/>
        </p:nvSpPr>
        <p:spPr>
          <a:xfrm>
            <a:off x="1295400" y="4176660"/>
            <a:ext cx="6775938" cy="4572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 baseline="0">
                <a:solidFill>
                  <a:schemeClr val="bg2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/>
              <a:t>Amesh</a:t>
            </a:r>
            <a:r>
              <a:rPr lang="en-US" sz="1800" dirty="0"/>
              <a:t> A. </a:t>
            </a:r>
            <a:r>
              <a:rPr lang="en-US" sz="1800" dirty="0" err="1"/>
              <a:t>Adalja</a:t>
            </a:r>
            <a:r>
              <a:rPr lang="en-US" sz="1800" dirty="0"/>
              <a:t>, Tara Kirk Sell, </a:t>
            </a:r>
            <a:r>
              <a:rPr lang="en-US" sz="1800" dirty="0" err="1"/>
              <a:t>Nidhi</a:t>
            </a:r>
            <a:r>
              <a:rPr lang="en-US" sz="1800" dirty="0"/>
              <a:t> </a:t>
            </a:r>
            <a:r>
              <a:rPr lang="en-US" sz="1800" dirty="0" err="1"/>
              <a:t>Bouri</a:t>
            </a:r>
            <a:r>
              <a:rPr lang="en-US" sz="1800" dirty="0"/>
              <a:t>, and Crystal Franco</a:t>
            </a:r>
          </a:p>
        </p:txBody>
      </p:sp>
    </p:spTree>
    <p:extLst>
      <p:ext uri="{BB962C8B-B14F-4D97-AF65-F5344CB8AC3E}">
        <p14:creationId xmlns:p14="http://schemas.microsoft.com/office/powerpoint/2010/main" val="3279233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What is dengue?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2999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Widespread viral disease carried by mosquitoes </a:t>
            </a:r>
            <a:r>
              <a:rPr lang="en-US" dirty="0" smtClean="0"/>
              <a:t>worldwide.</a:t>
            </a:r>
            <a:endParaRPr lang="en-US" dirty="0"/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Causes a spectrum of </a:t>
            </a:r>
            <a:r>
              <a:rPr lang="en-US" dirty="0" smtClean="0"/>
              <a:t>illnesses.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sz="2200" dirty="0"/>
              <a:t>Some people do not experience any </a:t>
            </a:r>
            <a:r>
              <a:rPr lang="en-US" sz="2200" dirty="0" smtClean="0"/>
              <a:t>symptoms. </a:t>
            </a:r>
            <a:endParaRPr lang="en-US" sz="2200" dirty="0"/>
          </a:p>
          <a:p>
            <a:pPr lvl="1">
              <a:lnSpc>
                <a:spcPct val="120000"/>
              </a:lnSpc>
            </a:pPr>
            <a:r>
              <a:rPr lang="en-US" sz="2200" dirty="0"/>
              <a:t>Typical dengue: fever, rash, body aches lasting about a </a:t>
            </a:r>
            <a:r>
              <a:rPr lang="en-US" sz="2200" dirty="0" smtClean="0"/>
              <a:t>week.</a:t>
            </a:r>
            <a:endParaRPr lang="en-US" sz="2200" dirty="0"/>
          </a:p>
          <a:p>
            <a:pPr lvl="1">
              <a:lnSpc>
                <a:spcPct val="120000"/>
              </a:lnSpc>
            </a:pPr>
            <a:r>
              <a:rPr lang="en-US" sz="2200" dirty="0"/>
              <a:t>Dengue hemorrhagic fever (severe): leaking blood vessels, destruction of platelets result in blood clotting abnormalities and cause patient to go into potentially fatal shock because of fluid </a:t>
            </a:r>
            <a:r>
              <a:rPr lang="en-US" sz="2200" dirty="0" smtClean="0"/>
              <a:t>loss.</a:t>
            </a:r>
            <a:endParaRPr lang="en-US" sz="2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History of </a:t>
            </a:r>
            <a:r>
              <a:rPr lang="en-US" dirty="0" smtClean="0"/>
              <a:t>dengue </a:t>
            </a:r>
            <a:r>
              <a:rPr lang="en-US" dirty="0"/>
              <a:t>in the </a:t>
            </a:r>
            <a:r>
              <a:rPr lang="en-US" dirty="0" smtClean="0"/>
              <a:t>United States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952999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In the last few decades, dengue has not been a problem in the continental </a:t>
            </a:r>
            <a:r>
              <a:rPr lang="en-US" dirty="0" smtClean="0"/>
              <a:t>United States.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/>
              <a:t>Last significant outbreak before 2001 occurred in </a:t>
            </a:r>
            <a:r>
              <a:rPr lang="en-US" dirty="0" smtClean="0"/>
              <a:t>1940s.</a:t>
            </a:r>
            <a:endParaRPr lang="en-US" dirty="0"/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Found recently only in: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Florida, Texas-Mexico border, </a:t>
            </a:r>
            <a:r>
              <a:rPr lang="en-US" dirty="0" smtClean="0"/>
              <a:t>Hawaii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/>
              <a:t>Puerto Rico, US Virgin </a:t>
            </a:r>
            <a:r>
              <a:rPr lang="en-US" dirty="0" smtClean="0"/>
              <a:t>Islands</a:t>
            </a:r>
            <a:endParaRPr lang="en-US" dirty="0"/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However, the means to start a US epidemic are in </a:t>
            </a:r>
            <a:r>
              <a:rPr lang="en-US" dirty="0" smtClean="0"/>
              <a:t>place.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/>
              <a:t>Mosquitoes that can carry the virus reside all over the </a:t>
            </a:r>
            <a:r>
              <a:rPr lang="en-US" dirty="0" smtClean="0"/>
              <a:t>United States.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/>
              <a:t>If an infected individual arrives from a different place and is bitten by one of these mosquitoes, it can set off a local </a:t>
            </a:r>
            <a:r>
              <a:rPr lang="en-US" dirty="0" smtClean="0"/>
              <a:t>epidemic.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363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Outbreaks of dengue </a:t>
            </a:r>
            <a:r>
              <a:rPr lang="en-US" dirty="0" smtClean="0"/>
              <a:t>in the United States</a:t>
            </a:r>
            <a:br>
              <a:rPr lang="en-US" dirty="0" smtClean="0"/>
            </a:br>
            <a:r>
              <a:rPr lang="en-US" dirty="0" smtClean="0"/>
              <a:t>since </a:t>
            </a:r>
            <a:r>
              <a:rPr lang="en-US" dirty="0"/>
              <a:t>2000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399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200" dirty="0"/>
              <a:t>Hawaii, 2001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Centered in rural </a:t>
            </a:r>
            <a:r>
              <a:rPr lang="en-US" dirty="0" smtClean="0"/>
              <a:t>area.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/>
              <a:t>Spread by a secondary mosquito (not the most common/efficient one</a:t>
            </a:r>
            <a:r>
              <a:rPr lang="en-US" dirty="0" smtClean="0"/>
              <a:t>).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/>
              <a:t>Major response from health authorities on </a:t>
            </a:r>
            <a:r>
              <a:rPr lang="en-US" dirty="0" smtClean="0"/>
              <a:t>island.</a:t>
            </a:r>
            <a:endParaRPr lang="en-US" dirty="0"/>
          </a:p>
          <a:p>
            <a:pPr lvl="2">
              <a:lnSpc>
                <a:spcPct val="110000"/>
              </a:lnSpc>
            </a:pPr>
            <a:r>
              <a:rPr lang="en-US" dirty="0"/>
              <a:t>Had to balance health concerns with interests of tourist bureaus since Hawaii depends highly on revenue from </a:t>
            </a:r>
            <a:r>
              <a:rPr lang="en-US" dirty="0" smtClean="0"/>
              <a:t>tourism.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/>
              <a:t>122 cases identified on three </a:t>
            </a:r>
            <a:r>
              <a:rPr lang="en-US" dirty="0" smtClean="0"/>
              <a:t>islands.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sz="2200" dirty="0"/>
              <a:t>Texas, 2005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First case: woman contracted dengue hemorrhagic fever in Texas, then traveled to Mexico to be </a:t>
            </a:r>
            <a:r>
              <a:rPr lang="en-US" dirty="0" smtClean="0"/>
              <a:t>treated.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/>
              <a:t>Outbreak was not unexpected – health authorities and public were highly aware of risk of cross-border </a:t>
            </a:r>
            <a:r>
              <a:rPr lang="en-US" dirty="0" smtClean="0"/>
              <a:t>dengue.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363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Outbreaks of dengue in the United States since </a:t>
            </a:r>
            <a:r>
              <a:rPr lang="en-US" dirty="0" smtClean="0"/>
              <a:t>2000 (cont.)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2999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Florida, 2009-2010</a:t>
            </a:r>
          </a:p>
          <a:p>
            <a:pPr lvl="1">
              <a:lnSpc>
                <a:spcPct val="120000"/>
              </a:lnSpc>
            </a:pPr>
            <a:r>
              <a:rPr lang="en-US" sz="2200" dirty="0"/>
              <a:t>Began in Key </a:t>
            </a:r>
            <a:r>
              <a:rPr lang="en-US" sz="2200" dirty="0" smtClean="0"/>
              <a:t>West.</a:t>
            </a:r>
            <a:endParaRPr lang="en-US" sz="2200" dirty="0"/>
          </a:p>
          <a:p>
            <a:pPr lvl="2">
              <a:lnSpc>
                <a:spcPct val="120000"/>
              </a:lnSpc>
            </a:pPr>
            <a:r>
              <a:rPr lang="en-US" sz="2000" dirty="0"/>
              <a:t>Key West way of life particularly risky: open air lifestyle, windows left open without </a:t>
            </a:r>
            <a:r>
              <a:rPr lang="en-US" sz="2000" dirty="0" smtClean="0"/>
              <a:t>screens.</a:t>
            </a:r>
            <a:endParaRPr lang="en-US" sz="2000" dirty="0"/>
          </a:p>
          <a:p>
            <a:pPr lvl="2">
              <a:lnSpc>
                <a:spcPct val="120000"/>
              </a:lnSpc>
            </a:pPr>
            <a:r>
              <a:rPr lang="en-US" sz="2000" dirty="0"/>
              <a:t>Environment ripe for an outbreak if infected mosquitoes are </a:t>
            </a:r>
            <a:r>
              <a:rPr lang="en-US" sz="2000" dirty="0" smtClean="0"/>
              <a:t>around.</a:t>
            </a:r>
            <a:endParaRPr lang="en-US" sz="2000" dirty="0"/>
          </a:p>
          <a:p>
            <a:pPr lvl="1">
              <a:lnSpc>
                <a:spcPct val="120000"/>
              </a:lnSpc>
            </a:pPr>
            <a:r>
              <a:rPr lang="en-US" sz="2200" dirty="0"/>
              <a:t>Outbreak was managed aggressively, health authorities got communities involved in getting rid of areas where mosquitoes were </a:t>
            </a:r>
            <a:r>
              <a:rPr lang="en-US" sz="2200" dirty="0" smtClean="0"/>
              <a:t>breeding.</a:t>
            </a:r>
            <a:endParaRPr lang="en-US" sz="2200" dirty="0"/>
          </a:p>
          <a:p>
            <a:pPr lvl="1">
              <a:lnSpc>
                <a:spcPct val="120000"/>
              </a:lnSpc>
            </a:pPr>
            <a:r>
              <a:rPr lang="en-US" sz="2200" dirty="0"/>
              <a:t>More cases have occurred since end of this </a:t>
            </a:r>
            <a:r>
              <a:rPr lang="en-US" sz="2200" dirty="0" smtClean="0"/>
              <a:t>outbreak.</a:t>
            </a:r>
            <a:endParaRPr lang="en-US" sz="2200" dirty="0"/>
          </a:p>
          <a:p>
            <a:pPr lvl="1">
              <a:lnSpc>
                <a:spcPct val="120000"/>
              </a:lnSpc>
            </a:pPr>
            <a:r>
              <a:rPr lang="en-US" sz="2200" dirty="0"/>
              <a:t>Likely more undiagnosed cases are </a:t>
            </a:r>
            <a:r>
              <a:rPr lang="en-US" sz="2200" dirty="0" smtClean="0"/>
              <a:t>occurring.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59363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Why has dengue resurfaced in the </a:t>
            </a:r>
            <a:r>
              <a:rPr lang="en-US" dirty="0" smtClean="0"/>
              <a:t>United States </a:t>
            </a:r>
            <a:r>
              <a:rPr lang="en-US" dirty="0"/>
              <a:t>after 60 years of absence?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2999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200" dirty="0"/>
              <a:t>Late 1940’s – 2000: no </a:t>
            </a:r>
            <a:r>
              <a:rPr lang="en-US" sz="2200" dirty="0" smtClean="0"/>
              <a:t>outbreak </a:t>
            </a:r>
            <a:r>
              <a:rPr lang="en-US" sz="2200" dirty="0"/>
              <a:t>of dengue in the </a:t>
            </a:r>
            <a:r>
              <a:rPr lang="en-US" sz="2200" dirty="0" smtClean="0"/>
              <a:t>United States.</a:t>
            </a:r>
            <a:endParaRPr lang="en-US" sz="2200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200" dirty="0"/>
              <a:t>Dengue reappeared likely due to return of mosquito </a:t>
            </a:r>
            <a:r>
              <a:rPr lang="en-US" sz="2200" dirty="0" smtClean="0"/>
              <a:t>vector.</a:t>
            </a:r>
            <a:endParaRPr lang="en-US" sz="2200" dirty="0"/>
          </a:p>
          <a:p>
            <a:pPr lvl="1">
              <a:lnSpc>
                <a:spcPct val="120000"/>
              </a:lnSpc>
            </a:pPr>
            <a:r>
              <a:rPr lang="en-US" sz="2200" dirty="0"/>
              <a:t>Aggressive yellow fever and malaria mosquito eradication campaigns were </a:t>
            </a:r>
            <a:r>
              <a:rPr lang="en-US" sz="2200" dirty="0" smtClean="0"/>
              <a:t>discontinued.</a:t>
            </a:r>
            <a:endParaRPr lang="en-US" sz="2200" dirty="0"/>
          </a:p>
          <a:p>
            <a:pPr lvl="2">
              <a:lnSpc>
                <a:spcPct val="120000"/>
              </a:lnSpc>
            </a:pPr>
            <a:r>
              <a:rPr lang="en-US" sz="2000" dirty="0"/>
              <a:t>Partially due to anxiety over DDT use after publication of </a:t>
            </a:r>
            <a:r>
              <a:rPr lang="en-US" sz="2000" i="1" dirty="0"/>
              <a:t>Silent </a:t>
            </a:r>
            <a:r>
              <a:rPr lang="en-US" sz="2000" i="1" dirty="0" smtClean="0"/>
              <a:t>Spring.</a:t>
            </a:r>
            <a:endParaRPr lang="en-US" sz="2000" dirty="0"/>
          </a:p>
          <a:p>
            <a:pPr lvl="2">
              <a:lnSpc>
                <a:spcPct val="120000"/>
              </a:lnSpc>
            </a:pPr>
            <a:r>
              <a:rPr lang="en-US" sz="2000" dirty="0"/>
              <a:t>Victim of </a:t>
            </a:r>
            <a:r>
              <a:rPr lang="en-US" sz="2000" dirty="0" smtClean="0"/>
              <a:t>its </a:t>
            </a:r>
            <a:r>
              <a:rPr lang="en-US" sz="2000" dirty="0"/>
              <a:t>own success – mosquito eradication became less of a priority, vigilance </a:t>
            </a:r>
            <a:r>
              <a:rPr lang="en-US" sz="2000" dirty="0" smtClean="0"/>
              <a:t>decreased.</a:t>
            </a:r>
            <a:endParaRPr lang="en-US" sz="2000" dirty="0"/>
          </a:p>
          <a:p>
            <a:pPr lvl="1">
              <a:lnSpc>
                <a:spcPct val="120000"/>
              </a:lnSpc>
            </a:pPr>
            <a:r>
              <a:rPr lang="en-US" sz="2200" dirty="0"/>
              <a:t>Travelers to dengue-endemic regions bring illness back to </a:t>
            </a:r>
            <a:r>
              <a:rPr lang="en-US" sz="2200" dirty="0" smtClean="0"/>
              <a:t>the United States. People </a:t>
            </a:r>
            <a:r>
              <a:rPr lang="en-US" sz="2200" dirty="0"/>
              <a:t>are bitten, disease </a:t>
            </a:r>
            <a:r>
              <a:rPr lang="en-US" sz="2200" dirty="0" smtClean="0"/>
              <a:t>spreads.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59363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Recommendations for dealing with outbreaks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2999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Promptly involve clinical and laboratory communities to begin testing and tracking potential </a:t>
            </a:r>
            <a:r>
              <a:rPr lang="en-US" dirty="0" smtClean="0"/>
              <a:t>epidemic.</a:t>
            </a:r>
            <a:endParaRPr lang="en-US" dirty="0"/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Provide accurate information to the </a:t>
            </a:r>
            <a:r>
              <a:rPr lang="en-US" dirty="0" smtClean="0"/>
              <a:t>public.</a:t>
            </a:r>
            <a:endParaRPr lang="en-US" dirty="0"/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Engage affected communities in vector control, case identification and </a:t>
            </a:r>
            <a:r>
              <a:rPr lang="en-US" dirty="0" smtClean="0"/>
              <a:t>reporting.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363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How to protect yourself from </a:t>
            </a:r>
            <a:r>
              <a:rPr lang="en-US" dirty="0" smtClean="0"/>
              <a:t>dengue?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2999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Keep </a:t>
            </a:r>
            <a:r>
              <a:rPr lang="en-US" dirty="0" smtClean="0"/>
              <a:t>windows </a:t>
            </a:r>
            <a:r>
              <a:rPr lang="en-US" dirty="0"/>
              <a:t>closed or use intact </a:t>
            </a:r>
            <a:r>
              <a:rPr lang="en-US" dirty="0" smtClean="0"/>
              <a:t>screens.</a:t>
            </a:r>
            <a:endParaRPr lang="en-US" dirty="0"/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In areas with high mosquito densities:</a:t>
            </a:r>
          </a:p>
          <a:p>
            <a:pPr lvl="1">
              <a:lnSpc>
                <a:spcPct val="120000"/>
              </a:lnSpc>
            </a:pPr>
            <a:r>
              <a:rPr lang="en-US" sz="2200" dirty="0"/>
              <a:t>u</a:t>
            </a:r>
            <a:r>
              <a:rPr lang="en-US" sz="2200" dirty="0" smtClean="0"/>
              <a:t>se </a:t>
            </a:r>
            <a:r>
              <a:rPr lang="en-US" sz="2200" dirty="0"/>
              <a:t>mosquito </a:t>
            </a:r>
            <a:r>
              <a:rPr lang="en-US" sz="2200" dirty="0" smtClean="0"/>
              <a:t>repellents.</a:t>
            </a:r>
            <a:endParaRPr lang="en-US" sz="2200" dirty="0"/>
          </a:p>
          <a:p>
            <a:pPr lvl="1">
              <a:lnSpc>
                <a:spcPct val="120000"/>
              </a:lnSpc>
            </a:pPr>
            <a:r>
              <a:rPr lang="en-US" sz="2200" dirty="0"/>
              <a:t>w</a:t>
            </a:r>
            <a:r>
              <a:rPr lang="en-US" sz="2200" dirty="0" smtClean="0"/>
              <a:t>ear </a:t>
            </a:r>
            <a:r>
              <a:rPr lang="en-US" sz="2200" dirty="0"/>
              <a:t>clothing that minimizes skin </a:t>
            </a:r>
            <a:r>
              <a:rPr lang="en-US" sz="2200" dirty="0" smtClean="0"/>
              <a:t>exposure.</a:t>
            </a:r>
            <a:endParaRPr lang="en-US" sz="2200" dirty="0"/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Do not allow standing water to accumulate around your </a:t>
            </a:r>
            <a:r>
              <a:rPr lang="en-US" dirty="0" smtClean="0"/>
              <a:t>home.</a:t>
            </a:r>
            <a:endParaRPr lang="en-US" dirty="0"/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Be aware of warnings issued by state and local health </a:t>
            </a:r>
            <a:r>
              <a:rPr lang="en-US" dirty="0" smtClean="0"/>
              <a:t>departments.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363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idx="4294967295"/>
          </p:nvPr>
        </p:nvSpPr>
        <p:spPr>
          <a:xfrm>
            <a:off x="457200" y="2057400"/>
            <a:ext cx="8229600" cy="121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endParaRPr lang="en-US" sz="1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2057400"/>
          </a:xfrm>
        </p:spPr>
        <p:txBody>
          <a:bodyPr/>
          <a:lstStyle/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For more information please contact</a:t>
            </a:r>
          </a:p>
          <a:p>
            <a:pPr algn="l"/>
            <a:r>
              <a:rPr lang="en-US" sz="1200" i="1" dirty="0" smtClean="0">
                <a:solidFill>
                  <a:schemeClr val="tx1"/>
                </a:solidFill>
              </a:rPr>
              <a:t>Emerging Infectious Diseases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Centers for Disease Control and Prevention</a:t>
            </a:r>
          </a:p>
          <a:p>
            <a:pPr lvl="0" algn="l"/>
            <a:r>
              <a:rPr lang="en-US" sz="1200" b="0" dirty="0" smtClean="0">
                <a:solidFill>
                  <a:schemeClr val="tx1"/>
                </a:solidFill>
              </a:rPr>
              <a:t>1600 Clifton Road NE, Mailstop D61, Atlanta,  GA  30333, USA</a:t>
            </a:r>
          </a:p>
          <a:p>
            <a:pPr lvl="0" algn="l"/>
            <a:r>
              <a:rPr lang="en-US" sz="1200" b="0" dirty="0" smtClean="0">
                <a:solidFill>
                  <a:schemeClr val="tx1"/>
                </a:solidFill>
              </a:rPr>
              <a:t>Telephone: 1-404-639-1960/Fax: 1-404-639-1954</a:t>
            </a:r>
          </a:p>
          <a:p>
            <a:pPr lvl="0" algn="l"/>
            <a:r>
              <a:rPr lang="en-US" sz="1200" b="0" dirty="0" smtClean="0">
                <a:solidFill>
                  <a:schemeClr val="tx1"/>
                </a:solidFill>
              </a:rPr>
              <a:t>E-mail:  eideditor@cdc.gov 	Web:  http://www.cdc.gov/eid/</a:t>
            </a:r>
          </a:p>
          <a:p>
            <a:pPr lvl="0" algn="l"/>
            <a:endParaRPr lang="en-US" sz="1200" b="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900" b="0" dirty="0" smtClean="0">
                <a:solidFill>
                  <a:schemeClr val="tx1"/>
                </a:solidFill>
              </a:rPr>
              <a:t>The findings and conclusions in this report are those of the authors and do not necessarily represent the official position of the Centers for Disease Control and Prevention.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National Center for Emerging and </a:t>
            </a:r>
            <a:r>
              <a:rPr lang="en-US" dirty="0" err="1" smtClean="0"/>
              <a:t>Zoonotic</a:t>
            </a:r>
            <a:r>
              <a:rPr lang="en-US" dirty="0" smtClean="0"/>
              <a:t> Infectious Diseases</a:t>
            </a:r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i="1" dirty="0" smtClean="0"/>
              <a:t>Emerging Infectious Diseases</a:t>
            </a:r>
            <a:endParaRPr lang="en-US" i="1" dirty="0"/>
          </a:p>
        </p:txBody>
      </p:sp>
      <p:pic>
        <p:nvPicPr>
          <p:cNvPr id="10" name="Picture 9" descr="Logos of the United States Department of Health and Human Services and Centers for Disease Control and Prevention&#10;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63000" y="6477000"/>
            <a:ext cx="190500" cy="190500"/>
          </a:xfrm>
          <a:prstGeom prst="rect">
            <a:avLst/>
          </a:prstGeom>
        </p:spPr>
      </p:pic>
      <p:sp>
        <p:nvSpPr>
          <p:cNvPr id="7" name="Title 8"/>
          <p:cNvSpPr txBox="1">
            <a:spLocks/>
          </p:cNvSpPr>
          <p:nvPr/>
        </p:nvSpPr>
        <p:spPr>
          <a:xfrm>
            <a:off x="457200" y="2057400"/>
            <a:ext cx="8229600" cy="990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chemeClr val="bg2"/>
                </a:solidFill>
                <a:latin typeface="Myriad Web Pro"/>
                <a:ea typeface="+mn-ea"/>
                <a:cs typeface="+mn-cs"/>
              </a:rPr>
              <a:t>Thank you to all authors</a:t>
            </a:r>
          </a:p>
          <a:p>
            <a:r>
              <a:rPr lang="en-US" sz="1800" b="1" dirty="0" err="1">
                <a:solidFill>
                  <a:schemeClr val="bg2"/>
                </a:solidFill>
              </a:rPr>
              <a:t>Amesh</a:t>
            </a:r>
            <a:r>
              <a:rPr lang="en-US" sz="1800" b="1" dirty="0">
                <a:solidFill>
                  <a:schemeClr val="bg2"/>
                </a:solidFill>
              </a:rPr>
              <a:t> A. </a:t>
            </a:r>
            <a:r>
              <a:rPr lang="en-US" sz="1800" b="1" dirty="0" err="1">
                <a:solidFill>
                  <a:schemeClr val="bg2"/>
                </a:solidFill>
              </a:rPr>
              <a:t>Adalja</a:t>
            </a:r>
            <a:r>
              <a:rPr lang="en-US" sz="1800" b="1" dirty="0">
                <a:solidFill>
                  <a:schemeClr val="bg2"/>
                </a:solidFill>
              </a:rPr>
              <a:t>, Tara Kirk Sell, </a:t>
            </a:r>
            <a:r>
              <a:rPr lang="en-US" sz="1800" b="1" dirty="0" err="1">
                <a:solidFill>
                  <a:schemeClr val="bg2"/>
                </a:solidFill>
              </a:rPr>
              <a:t>Nidhi</a:t>
            </a:r>
            <a:r>
              <a:rPr lang="en-US" sz="1800" b="1" dirty="0">
                <a:solidFill>
                  <a:schemeClr val="bg2"/>
                </a:solidFill>
              </a:rPr>
              <a:t> </a:t>
            </a:r>
            <a:r>
              <a:rPr lang="en-US" sz="1800" b="1" dirty="0" err="1">
                <a:solidFill>
                  <a:schemeClr val="bg2"/>
                </a:solidFill>
              </a:rPr>
              <a:t>Bouri</a:t>
            </a:r>
            <a:r>
              <a:rPr lang="en-US" sz="1800" b="1" dirty="0">
                <a:solidFill>
                  <a:schemeClr val="bg2"/>
                </a:solidFill>
              </a:rPr>
              <a:t>, and Crystal Franco</a:t>
            </a:r>
          </a:p>
        </p:txBody>
      </p:sp>
    </p:spTree>
    <p:extLst>
      <p:ext uri="{BB962C8B-B14F-4D97-AF65-F5344CB8AC3E}">
        <p14:creationId xmlns:p14="http://schemas.microsoft.com/office/powerpoint/2010/main" val="40044516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DC OD Light Frame">
  <a:themeElements>
    <a:clrScheme name="NCEZID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BD3632"/>
      </a:accent1>
      <a:accent2>
        <a:srgbClr val="782327"/>
      </a:accent2>
      <a:accent3>
        <a:srgbClr val="7D7A00"/>
      </a:accent3>
      <a:accent4>
        <a:srgbClr val="156570"/>
      </a:accent4>
      <a:accent5>
        <a:srgbClr val="6E267B"/>
      </a:accent5>
      <a:accent6>
        <a:srgbClr val="002060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695</Words>
  <Application>Microsoft Office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Wingdings</vt:lpstr>
      <vt:lpstr>Myriad Web Pro</vt:lpstr>
      <vt:lpstr>Courier New</vt:lpstr>
      <vt:lpstr>CDC OD Light Frame</vt:lpstr>
      <vt:lpstr>Dengue Fever in the United States</vt:lpstr>
      <vt:lpstr>What is dengue?</vt:lpstr>
      <vt:lpstr>History of dengue in the United States</vt:lpstr>
      <vt:lpstr>Outbreaks of dengue in the United States since 2000</vt:lpstr>
      <vt:lpstr>Outbreaks of dengue in the United States since 2000 (cont.)</vt:lpstr>
      <vt:lpstr>Why has dengue resurfaced in the United States after 60 years of absence?</vt:lpstr>
      <vt:lpstr>Recommendations for dealing with outbreaks</vt:lpstr>
      <vt:lpstr>How to protect yourself from dengue?</vt:lpstr>
      <vt:lpstr>  </vt:lpstr>
    </vt:vector>
  </TitlesOfParts>
  <Company>CDC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CDC Presentation</dc:title>
  <dc:creator>Centers for Disease Control and Prevention</dc:creator>
  <cp:lastModifiedBy>CDC User</cp:lastModifiedBy>
  <cp:revision>28</cp:revision>
  <dcterms:created xsi:type="dcterms:W3CDTF">2010-02-19T19:04:22Z</dcterms:created>
  <dcterms:modified xsi:type="dcterms:W3CDTF">2013-02-05T13:59:35Z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