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2" r:id="rId1"/>
  </p:sldMasterIdLst>
  <p:sldIdLst>
    <p:sldId id="278" r:id="rId2"/>
    <p:sldId id="258" r:id="rId3"/>
    <p:sldId id="264" r:id="rId4"/>
    <p:sldId id="265" r:id="rId5"/>
    <p:sldId id="266" r:id="rId6"/>
    <p:sldId id="267" r:id="rId7"/>
    <p:sldId id="268" r:id="rId8"/>
    <p:sldId id="279" r:id="rId9"/>
  </p:sldIdLst>
  <p:sldSz cx="9144000" cy="6858000" type="screen4x3"/>
  <p:notesSz cx="7010400" cy="9296400"/>
  <p:embeddedFontLst>
    <p:embeddedFont>
      <p:font typeface="Myriad Web Pro" pitchFamily="34" charset="0"/>
      <p:regular r:id="rId10"/>
      <p:bold r:id="rId11"/>
      <p: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6471" autoAdjust="0"/>
  </p:normalViewPr>
  <p:slideViewPr>
    <p:cSldViewPr>
      <p:cViewPr>
        <p:scale>
          <a:sx n="100" d="100"/>
          <a:sy n="100" d="100"/>
        </p:scale>
        <p:origin x="-129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 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86" r:id="rId3"/>
    <p:sldLayoutId id="2147483684" r:id="rId4"/>
    <p:sldLayoutId id="2147483685" r:id="rId5"/>
    <p:sldLayoutId id="2147483655" r:id="rId6"/>
    <p:sldLayoutId id="2147483660" r:id="rId7"/>
    <p:sldLayoutId id="2147483661" r:id="rId8"/>
    <p:sldLayoutId id="2147483666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vaccin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2028825"/>
            <a:ext cx="6400800" cy="457200"/>
          </a:xfrm>
        </p:spPr>
        <p:txBody>
          <a:bodyPr/>
          <a:lstStyle/>
          <a:p>
            <a:r>
              <a:rPr lang="en-US" dirty="0"/>
              <a:t>Dr. Leonard Mayer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0" y="2409825"/>
            <a:ext cx="6781800" cy="762000"/>
          </a:xfrm>
        </p:spPr>
        <p:txBody>
          <a:bodyPr/>
          <a:lstStyle/>
          <a:p>
            <a:r>
              <a:rPr lang="en-US" dirty="0" smtClean="0"/>
              <a:t>Public </a:t>
            </a:r>
            <a:r>
              <a:rPr lang="en-US" dirty="0"/>
              <a:t>health microbiologist specializing in meningococcal </a:t>
            </a:r>
            <a:r>
              <a:rPr lang="en-US" dirty="0" smtClean="0"/>
              <a:t>disease</a:t>
            </a:r>
          </a:p>
          <a:p>
            <a:r>
              <a:rPr lang="en-US" dirty="0" smtClean="0"/>
              <a:t>Centers for Disease Control and Prevention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914400"/>
          </a:xfrm>
        </p:spPr>
        <p:txBody>
          <a:bodyPr/>
          <a:lstStyle/>
          <a:p>
            <a:r>
              <a:rPr lang="en-US" dirty="0"/>
              <a:t>Invasive Meningococcal Men Y Disease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i="1" dirty="0" smtClean="0"/>
              <a:t>Emerging Infectious Diseases</a:t>
            </a:r>
            <a:endParaRPr lang="en-US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National Center for Emerging and </a:t>
            </a:r>
            <a:r>
              <a:rPr lang="en-US" dirty="0" err="1" smtClean="0"/>
              <a:t>Zoonotic</a:t>
            </a:r>
            <a:r>
              <a:rPr lang="en-US" dirty="0" smtClean="0"/>
              <a:t> Infectious Diseases</a:t>
            </a:r>
            <a:endParaRPr lang="en-US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1581150" y="5553075"/>
            <a:ext cx="6400800" cy="685800"/>
          </a:xfrm>
          <a:prstGeom prst="rect">
            <a:avLst/>
          </a:prstGeom>
        </p:spPr>
        <p:txBody>
          <a:bodyPr/>
          <a:lstStyle>
            <a:lvl1pPr marL="342900" indent="-342900" algn="ctr" defTabSz="914400" rtl="0" eaLnBrk="1" latinLnBrk="0" hangingPunct="1">
              <a:lnSpc>
                <a:spcPts val="2000"/>
              </a:lnSpc>
              <a:spcBef>
                <a:spcPct val="20000"/>
              </a:spcBef>
              <a:buFont typeface="Arial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Emerging Infectious Diseases </a:t>
            </a:r>
            <a:endParaRPr lang="en-US" sz="1600" dirty="0" smtClean="0"/>
          </a:p>
          <a:p>
            <a:r>
              <a:rPr lang="en-US" sz="1600" dirty="0" smtClean="0"/>
              <a:t>January 2012</a:t>
            </a:r>
            <a:endParaRPr lang="en-US" sz="1600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1066800" y="3486150"/>
            <a:ext cx="7239000" cy="919110"/>
          </a:xfrm>
          <a:prstGeom prst="rect">
            <a:avLst/>
          </a:prstGeom>
        </p:spPr>
        <p:txBody>
          <a:bodyPr/>
          <a:lstStyle>
            <a:lvl1pPr marL="342900" indent="-342900" algn="ctr" defTabSz="914400" rtl="0" eaLnBrk="1" latinLnBrk="0" hangingPunct="1">
              <a:lnSpc>
                <a:spcPts val="2000"/>
              </a:lnSpc>
              <a:spcBef>
                <a:spcPct val="20000"/>
              </a:spcBef>
              <a:buFont typeface="Arial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Based on the article</a:t>
            </a:r>
          </a:p>
          <a:p>
            <a:r>
              <a:rPr lang="en-US" b="1" i="1" dirty="0"/>
              <a:t>Invasive Meningococcal Capsular Group Y Disease, </a:t>
            </a:r>
            <a:endParaRPr lang="en-US" b="1" i="1" dirty="0" smtClean="0"/>
          </a:p>
          <a:p>
            <a:r>
              <a:rPr lang="en-US" b="1" i="1" dirty="0" smtClean="0"/>
              <a:t>England </a:t>
            </a:r>
            <a:r>
              <a:rPr lang="en-US" b="1" i="1" dirty="0"/>
              <a:t>and Wales, 2007–2009</a:t>
            </a:r>
            <a:endParaRPr lang="en-US" b="1" i="1" dirty="0">
              <a:effectLst/>
            </a:endParaRPr>
          </a:p>
        </p:txBody>
      </p:sp>
      <p:sp>
        <p:nvSpPr>
          <p:cNvPr id="12" name="Subtitle 1"/>
          <p:cNvSpPr txBox="1">
            <a:spLocks/>
          </p:cNvSpPr>
          <p:nvPr/>
        </p:nvSpPr>
        <p:spPr>
          <a:xfrm>
            <a:off x="1670538" y="440997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 baseline="0">
                <a:solidFill>
                  <a:schemeClr val="bg2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/>
              <a:t>Shamez</a:t>
            </a:r>
            <a:r>
              <a:rPr lang="en-US" sz="1800" dirty="0"/>
              <a:t> N. </a:t>
            </a:r>
            <a:r>
              <a:rPr lang="en-US" sz="1800" dirty="0" err="1"/>
              <a:t>Ladhani</a:t>
            </a:r>
            <a:r>
              <a:rPr lang="en-US" sz="1800" dirty="0"/>
              <a:t>, Jay </a:t>
            </a:r>
            <a:r>
              <a:rPr lang="en-US" sz="1800" dirty="0" err="1"/>
              <a:t>Lucidarme</a:t>
            </a:r>
            <a:r>
              <a:rPr lang="en-US" sz="1800" dirty="0"/>
              <a:t>, Lynne S. </a:t>
            </a:r>
            <a:r>
              <a:rPr lang="en-US" sz="1800" dirty="0" err="1"/>
              <a:t>Newbold</a:t>
            </a:r>
            <a:r>
              <a:rPr lang="en-US" sz="1800" dirty="0"/>
              <a:t>, </a:t>
            </a:r>
            <a:r>
              <a:rPr lang="en-US" sz="1800" dirty="0" smtClean="0"/>
              <a:t>Stephen </a:t>
            </a:r>
            <a:r>
              <a:rPr lang="en-US" sz="1800" dirty="0"/>
              <a:t>J. Gray, Anthony D. </a:t>
            </a:r>
            <a:r>
              <a:rPr lang="en-US" sz="1800" dirty="0" smtClean="0"/>
              <a:t>Carr, Jamie </a:t>
            </a:r>
            <a:r>
              <a:rPr lang="en-US" sz="1800" dirty="0" err="1"/>
              <a:t>Findlow</a:t>
            </a:r>
            <a:r>
              <a:rPr lang="en-US" sz="1800" dirty="0"/>
              <a:t>, Mary E. Ramsay, Edward B. </a:t>
            </a:r>
            <a:r>
              <a:rPr lang="en-US" sz="1800" dirty="0" err="1"/>
              <a:t>Kaczmarski</a:t>
            </a:r>
            <a:r>
              <a:rPr lang="en-US" sz="1800" dirty="0"/>
              <a:t>, and Raymond Borrow</a:t>
            </a:r>
          </a:p>
        </p:txBody>
      </p:sp>
    </p:spTree>
    <p:extLst>
      <p:ext uri="{BB962C8B-B14F-4D97-AF65-F5344CB8AC3E}">
        <p14:creationId xmlns:p14="http://schemas.microsoft.com/office/powerpoint/2010/main" val="3279233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What is meningococcal disease?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Infection by the bacterium </a:t>
            </a:r>
            <a:r>
              <a:rPr lang="en-US" i="1" dirty="0"/>
              <a:t>Neisseria </a:t>
            </a:r>
            <a:r>
              <a:rPr lang="en-US" i="1" dirty="0" err="1"/>
              <a:t>meningitidis</a:t>
            </a:r>
            <a:r>
              <a:rPr lang="en-US" dirty="0"/>
              <a:t> (</a:t>
            </a:r>
            <a:r>
              <a:rPr lang="en-US" dirty="0" err="1"/>
              <a:t>meningococcus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Can infect normally sterile sites, causing invasive </a:t>
            </a:r>
            <a:r>
              <a:rPr lang="en-US" dirty="0" smtClean="0"/>
              <a:t>disease.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Meningococcal meningitis – cerebrospinal fluid </a:t>
            </a:r>
            <a:r>
              <a:rPr lang="en-US" dirty="0" smtClean="0"/>
              <a:t>infection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Meningococcal bacteremia – blood </a:t>
            </a:r>
            <a:r>
              <a:rPr lang="en-US" dirty="0" smtClean="0"/>
              <a:t>infection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Invasive meningococcal disease is a serious, life-threatening illness, requires prompt medical </a:t>
            </a:r>
            <a:r>
              <a:rPr lang="en-US" dirty="0" smtClean="0"/>
              <a:t>treatment.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Can also cause other diseases, like </a:t>
            </a:r>
            <a:r>
              <a:rPr lang="en-US" dirty="0" smtClean="0"/>
              <a:t>pneumonia.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What is Men 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 smtClean="0"/>
              <a:t>Men Y refers to </a:t>
            </a:r>
            <a:r>
              <a:rPr lang="en-US" i="1" dirty="0" smtClean="0"/>
              <a:t>Neisseria </a:t>
            </a:r>
            <a:r>
              <a:rPr lang="en-US" i="1" dirty="0" err="1"/>
              <a:t>meningitidis</a:t>
            </a:r>
            <a:r>
              <a:rPr lang="en-US" dirty="0"/>
              <a:t> </a:t>
            </a:r>
            <a:r>
              <a:rPr lang="en-US" dirty="0" err="1"/>
              <a:t>serogroup</a:t>
            </a:r>
            <a:r>
              <a:rPr lang="en-US" dirty="0"/>
              <a:t> </a:t>
            </a:r>
            <a:r>
              <a:rPr lang="en-US" dirty="0" smtClean="0"/>
              <a:t>Y.</a:t>
            </a:r>
            <a:endParaRPr lang="en-US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 err="1"/>
              <a:t>Serogroups</a:t>
            </a:r>
            <a:r>
              <a:rPr lang="en-US" dirty="0"/>
              <a:t> are based on different biochemical structures of bacterial polysaccharide coating, the </a:t>
            </a:r>
            <a:r>
              <a:rPr lang="en-US" dirty="0" smtClean="0"/>
              <a:t>capsule.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sz="2200" dirty="0"/>
              <a:t>12 known capsular </a:t>
            </a:r>
            <a:r>
              <a:rPr lang="en-US" sz="2200" dirty="0" err="1"/>
              <a:t>serogroups</a:t>
            </a:r>
            <a:r>
              <a:rPr lang="en-US" sz="2200" dirty="0"/>
              <a:t> of </a:t>
            </a:r>
            <a:r>
              <a:rPr lang="en-US" sz="2200" i="1" dirty="0"/>
              <a:t>N. </a:t>
            </a:r>
            <a:r>
              <a:rPr lang="en-US" sz="2200" i="1" dirty="0" err="1" smtClean="0"/>
              <a:t>meningitidis</a:t>
            </a:r>
            <a:r>
              <a:rPr lang="en-US" sz="2200" i="1" dirty="0" smtClean="0"/>
              <a:t>.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sz="2200" dirty="0" err="1"/>
              <a:t>Serogroups</a:t>
            </a:r>
            <a:r>
              <a:rPr lang="en-US" sz="2200" dirty="0"/>
              <a:t> A, B, C, W135, Y, and sometimes X mainly cause </a:t>
            </a:r>
            <a:r>
              <a:rPr lang="en-US" sz="2200" dirty="0" smtClean="0"/>
              <a:t>disease.</a:t>
            </a:r>
            <a:endParaRPr lang="en-US" sz="2200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Over past 10-20 years, proportion of </a:t>
            </a:r>
            <a:r>
              <a:rPr lang="en-US" dirty="0" smtClean="0"/>
              <a:t>meningococcal </a:t>
            </a:r>
            <a:r>
              <a:rPr lang="en-US" dirty="0"/>
              <a:t>disease caused by Men Y has changed in the </a:t>
            </a:r>
            <a:r>
              <a:rPr lang="en-US" dirty="0" smtClean="0"/>
              <a:t>United States </a:t>
            </a:r>
            <a:r>
              <a:rPr lang="en-US" dirty="0"/>
              <a:t>and </a:t>
            </a:r>
            <a:r>
              <a:rPr lang="en-US" dirty="0" smtClean="0"/>
              <a:t>United Kingdom.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Men Y study in the </a:t>
            </a:r>
            <a:r>
              <a:rPr lang="en-US" dirty="0" smtClean="0"/>
              <a:t>United Kingdom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Study was implemented after extensive use of vaccine against Men C in the </a:t>
            </a:r>
            <a:r>
              <a:rPr lang="en-US" dirty="0" smtClean="0"/>
              <a:t>United Kingdom </a:t>
            </a:r>
            <a:r>
              <a:rPr lang="en-US" dirty="0"/>
              <a:t>since </a:t>
            </a:r>
            <a:r>
              <a:rPr lang="en-US" dirty="0" smtClean="0"/>
              <a:t>1999. </a:t>
            </a:r>
            <a:endParaRPr lang="en-US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Designed to monitor changes over time in: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n</a:t>
            </a:r>
            <a:r>
              <a:rPr lang="en-US" sz="2200" dirty="0" smtClean="0"/>
              <a:t>umber </a:t>
            </a:r>
            <a:r>
              <a:rPr lang="en-US" sz="2200" dirty="0"/>
              <a:t>of meningococcal disease cases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t</a:t>
            </a:r>
            <a:r>
              <a:rPr lang="en-US" sz="2200" dirty="0" smtClean="0"/>
              <a:t>ype </a:t>
            </a:r>
            <a:r>
              <a:rPr lang="en-US" sz="2200" dirty="0"/>
              <a:t>of disease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a</a:t>
            </a:r>
            <a:r>
              <a:rPr lang="en-US" sz="2200" dirty="0" smtClean="0"/>
              <a:t>ge </a:t>
            </a:r>
            <a:r>
              <a:rPr lang="en-US" sz="2200" dirty="0"/>
              <a:t>group affected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b</a:t>
            </a:r>
            <a:r>
              <a:rPr lang="en-US" sz="2200" dirty="0" smtClean="0"/>
              <a:t>acteria </a:t>
            </a:r>
            <a:r>
              <a:rPr lang="en-US" sz="2200" dirty="0"/>
              <a:t>that cause illness</a:t>
            </a:r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Study 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399"/>
          </a:xfrm>
        </p:spPr>
        <p:txBody>
          <a:bodyPr/>
          <a:lstStyle/>
          <a:p>
            <a:r>
              <a:rPr lang="en-US" sz="2000" dirty="0"/>
              <a:t>From 2007-2009, slight decrease in number of cases of meningococcal </a:t>
            </a:r>
            <a:r>
              <a:rPr lang="en-US" sz="2000" dirty="0" smtClean="0"/>
              <a:t>disease. </a:t>
            </a:r>
            <a:endParaRPr lang="en-US" sz="2000" dirty="0"/>
          </a:p>
          <a:p>
            <a:r>
              <a:rPr lang="en-US" sz="2000" dirty="0"/>
              <a:t>In the same time, </a:t>
            </a:r>
            <a:r>
              <a:rPr lang="en-US" sz="2000" dirty="0" smtClean="0"/>
              <a:t> the </a:t>
            </a:r>
            <a:r>
              <a:rPr lang="en-US" sz="2000" dirty="0"/>
              <a:t>proportion of cases caused by Men Y </a:t>
            </a:r>
            <a:r>
              <a:rPr lang="en-US" sz="2000" dirty="0" smtClean="0"/>
              <a:t>doubled.</a:t>
            </a:r>
            <a:endParaRPr lang="en-US" sz="2000" dirty="0"/>
          </a:p>
          <a:p>
            <a:r>
              <a:rPr lang="en-US" sz="2000" dirty="0"/>
              <a:t>Significant increases in Men Y infection seen in age groups 15-19, 45-64, 65</a:t>
            </a:r>
            <a:r>
              <a:rPr lang="en-US" sz="2000" dirty="0" smtClean="0"/>
              <a:t>+.</a:t>
            </a:r>
            <a:endParaRPr lang="en-US" sz="2000" dirty="0"/>
          </a:p>
          <a:p>
            <a:r>
              <a:rPr lang="en-US" sz="2000" dirty="0"/>
              <a:t>Case fatality ratio was higher for patients with underlying </a:t>
            </a:r>
            <a:r>
              <a:rPr lang="en-US" sz="2000" dirty="0" smtClean="0"/>
              <a:t>diseases.</a:t>
            </a:r>
            <a:endParaRPr lang="en-US" sz="2000" dirty="0"/>
          </a:p>
          <a:p>
            <a:pPr lvl="1"/>
            <a:r>
              <a:rPr lang="en-US" sz="1900" dirty="0"/>
              <a:t>Ex: diabetes mellitus, systemic lupus, complement </a:t>
            </a:r>
            <a:r>
              <a:rPr lang="en-US" sz="1900" dirty="0" smtClean="0"/>
              <a:t>deficiency.</a:t>
            </a:r>
            <a:endParaRPr lang="en-US" sz="1900" dirty="0"/>
          </a:p>
          <a:p>
            <a:pPr lvl="1"/>
            <a:r>
              <a:rPr lang="en-US" sz="1900" dirty="0"/>
              <a:t>Higher for patients with meningococcal pneumonia than those with meningococcal </a:t>
            </a:r>
            <a:r>
              <a:rPr lang="en-US" sz="1900" dirty="0" smtClean="0"/>
              <a:t>meningitis.</a:t>
            </a:r>
            <a:endParaRPr lang="en-US" sz="1900" dirty="0"/>
          </a:p>
          <a:p>
            <a:r>
              <a:rPr lang="en-US" sz="2000" dirty="0"/>
              <a:t>4 major clones of Men Y described in this </a:t>
            </a:r>
            <a:r>
              <a:rPr lang="en-US" sz="2000" dirty="0" smtClean="0"/>
              <a:t>study.</a:t>
            </a:r>
            <a:endParaRPr lang="en-US" sz="2000" dirty="0"/>
          </a:p>
          <a:p>
            <a:pPr lvl="1"/>
            <a:r>
              <a:rPr lang="en-US" sz="1900" dirty="0"/>
              <a:t>Clone that increased the most during the time of this study is similar to the one that caused about a third of all meningococcal disease in the US during past several </a:t>
            </a:r>
            <a:r>
              <a:rPr lang="en-US" sz="1900" dirty="0" smtClean="0"/>
              <a:t>years.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How dangerous is meningococcal disease?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200" dirty="0"/>
              <a:t>1000 cases/year reported in the </a:t>
            </a:r>
            <a:r>
              <a:rPr lang="en-US" sz="2200" dirty="0" smtClean="0"/>
              <a:t>United States.</a:t>
            </a:r>
            <a:endParaRPr lang="en-US" sz="22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200" dirty="0" err="1"/>
              <a:t>Meningococcus</a:t>
            </a:r>
            <a:r>
              <a:rPr lang="en-US" sz="2200" dirty="0"/>
              <a:t> bacteria are not as contagious as cold or </a:t>
            </a:r>
            <a:r>
              <a:rPr lang="en-US" sz="2200" dirty="0" smtClean="0"/>
              <a:t>flu. 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dirty="0"/>
              <a:t>Spread through respiratory secretions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Ex: via kissing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200" dirty="0"/>
              <a:t>Risk for most people is </a:t>
            </a:r>
            <a:r>
              <a:rPr lang="en-US" sz="2200" dirty="0" smtClean="0"/>
              <a:t>low.</a:t>
            </a:r>
            <a:endParaRPr lang="en-US" sz="22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200" dirty="0"/>
              <a:t>Though rare, disease can be </a:t>
            </a:r>
            <a:r>
              <a:rPr lang="en-US" sz="2200" dirty="0" smtClean="0"/>
              <a:t>devastating.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dirty="0"/>
              <a:t>Can be fatal in 10-15% of </a:t>
            </a:r>
            <a:r>
              <a:rPr lang="en-US" dirty="0" smtClean="0"/>
              <a:t>cases.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Results in long-term disabilities in 15% of </a:t>
            </a:r>
            <a:r>
              <a:rPr lang="en-US" dirty="0" smtClean="0"/>
              <a:t>survivors.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200" dirty="0"/>
              <a:t>Important to get recommended vaccines and promptly seek </a:t>
            </a:r>
            <a:r>
              <a:rPr lang="en-US" sz="2200" dirty="0" smtClean="0"/>
              <a:t>treatment.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Vaccines for meningococcal disease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Safe and effective vaccines exist against </a:t>
            </a:r>
            <a:r>
              <a:rPr lang="en-US" dirty="0" err="1"/>
              <a:t>serogroups</a:t>
            </a:r>
            <a:r>
              <a:rPr lang="en-US" dirty="0"/>
              <a:t> A, C, W135, </a:t>
            </a:r>
            <a:r>
              <a:rPr lang="en-US" dirty="0" smtClean="0"/>
              <a:t>Y.</a:t>
            </a:r>
            <a:endParaRPr lang="en-US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Vaccines recommended for: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11-12 year olds, with a booster shot at </a:t>
            </a:r>
            <a:r>
              <a:rPr lang="en-US" sz="2200" dirty="0" smtClean="0"/>
              <a:t>16.</a:t>
            </a:r>
            <a:endParaRPr lang="en-US" sz="2200" dirty="0"/>
          </a:p>
          <a:p>
            <a:pPr lvl="2">
              <a:lnSpc>
                <a:spcPct val="120000"/>
              </a:lnSpc>
            </a:pPr>
            <a:r>
              <a:rPr lang="en-US" sz="2200" dirty="0"/>
              <a:t>If child misses a vaccine, very important to get vaccinated before living in a college </a:t>
            </a:r>
            <a:r>
              <a:rPr lang="en-US" sz="2200" dirty="0" smtClean="0"/>
              <a:t>dorm.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sz="2200" dirty="0"/>
              <a:t>People traveling to certain </a:t>
            </a:r>
            <a:r>
              <a:rPr lang="en-US" sz="2200" dirty="0" smtClean="0"/>
              <a:t>countries.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sz="2200" dirty="0"/>
              <a:t>Scientists working with </a:t>
            </a:r>
            <a:r>
              <a:rPr lang="en-US" sz="2200" i="1" dirty="0"/>
              <a:t>N. </a:t>
            </a:r>
            <a:r>
              <a:rPr lang="en-US" sz="2200" i="1" dirty="0" err="1"/>
              <a:t>meningitidis</a:t>
            </a:r>
            <a:r>
              <a:rPr lang="en-US" sz="2200" i="1" dirty="0"/>
              <a:t> </a:t>
            </a:r>
            <a:r>
              <a:rPr lang="en-US" sz="2200" dirty="0"/>
              <a:t>in a </a:t>
            </a:r>
            <a:r>
              <a:rPr lang="en-US" sz="2200" dirty="0" smtClean="0"/>
              <a:t>lab.</a:t>
            </a:r>
            <a:endParaRPr lang="en-US" sz="2200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More information at </a:t>
            </a:r>
            <a:r>
              <a:rPr lang="en-US" dirty="0" smtClean="0">
                <a:hlinkClick r:id="rId2"/>
              </a:rPr>
              <a:t>www.cdc.gov/vaccines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457200" y="2057400"/>
            <a:ext cx="8229600" cy="121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2057400"/>
          </a:xfrm>
        </p:spPr>
        <p:txBody>
          <a:bodyPr/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For more information, please contact:</a:t>
            </a:r>
          </a:p>
          <a:p>
            <a:pPr algn="l"/>
            <a:r>
              <a:rPr lang="en-US" sz="1200" i="1" dirty="0" smtClean="0">
                <a:solidFill>
                  <a:schemeClr val="tx1"/>
                </a:solidFill>
              </a:rPr>
              <a:t>Emerging Infectious Diseases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Centers for Disease Control and Prevention</a:t>
            </a:r>
          </a:p>
          <a:p>
            <a:pPr lvl="0" algn="l"/>
            <a:r>
              <a:rPr lang="en-US" sz="1200" b="0" dirty="0" smtClean="0">
                <a:solidFill>
                  <a:schemeClr val="tx1"/>
                </a:solidFill>
              </a:rPr>
              <a:t>1600 Clifton Road NE, Mailstop D61, Atlanta,  GA  30333, USA</a:t>
            </a:r>
          </a:p>
          <a:p>
            <a:pPr lvl="0" algn="l"/>
            <a:r>
              <a:rPr lang="en-US" sz="1200" b="0" dirty="0" smtClean="0">
                <a:solidFill>
                  <a:schemeClr val="tx1"/>
                </a:solidFill>
              </a:rPr>
              <a:t>Telephone: 1-404-639-1960/Fax: 1-404-639-1954</a:t>
            </a:r>
          </a:p>
          <a:p>
            <a:pPr lvl="0" algn="l"/>
            <a:r>
              <a:rPr lang="en-US" sz="1200" b="0" dirty="0" smtClean="0">
                <a:solidFill>
                  <a:schemeClr val="tx1"/>
                </a:solidFill>
              </a:rPr>
              <a:t>E-mail:  eideditor@cdc.gov 	Web:  http://www.cdc.gov/eid/</a:t>
            </a:r>
          </a:p>
          <a:p>
            <a:pPr lvl="0" algn="l"/>
            <a:endParaRPr lang="en-US" sz="1200" b="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900" b="0" dirty="0" smtClean="0">
                <a:solidFill>
                  <a:schemeClr val="tx1"/>
                </a:solidFill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National Center for Emerging and </a:t>
            </a:r>
            <a:r>
              <a:rPr lang="en-US" dirty="0" err="1" smtClean="0"/>
              <a:t>Zoonotic</a:t>
            </a:r>
            <a:r>
              <a:rPr lang="en-US" dirty="0" smtClean="0"/>
              <a:t> Infectious Diseases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i="1" dirty="0" smtClean="0"/>
              <a:t>Emerging Infectious Diseases</a:t>
            </a:r>
            <a:endParaRPr lang="en-US" i="1" dirty="0"/>
          </a:p>
        </p:txBody>
      </p:sp>
      <p:pic>
        <p:nvPicPr>
          <p:cNvPr id="10" name="Picture 9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63000" y="6477000"/>
            <a:ext cx="190500" cy="190500"/>
          </a:xfrm>
          <a:prstGeom prst="rect">
            <a:avLst/>
          </a:prstGeom>
        </p:spPr>
      </p:pic>
      <p:sp>
        <p:nvSpPr>
          <p:cNvPr id="7" name="Title 8"/>
          <p:cNvSpPr txBox="1">
            <a:spLocks/>
          </p:cNvSpPr>
          <p:nvPr/>
        </p:nvSpPr>
        <p:spPr>
          <a:xfrm>
            <a:off x="1009650" y="1676400"/>
            <a:ext cx="71628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chemeClr val="bg2"/>
                </a:solidFill>
                <a:latin typeface="Myriad Web Pro"/>
                <a:ea typeface="+mn-ea"/>
                <a:cs typeface="+mn-cs"/>
              </a:rPr>
              <a:t>Thank you to all authors</a:t>
            </a:r>
          </a:p>
          <a:p>
            <a:r>
              <a:rPr lang="en-US" sz="1800" b="1" dirty="0" err="1">
                <a:solidFill>
                  <a:schemeClr val="bg2"/>
                </a:solidFill>
              </a:rPr>
              <a:t>Shamez</a:t>
            </a:r>
            <a:r>
              <a:rPr lang="en-US" sz="1800" b="1" dirty="0">
                <a:solidFill>
                  <a:schemeClr val="bg2"/>
                </a:solidFill>
              </a:rPr>
              <a:t> N. </a:t>
            </a:r>
            <a:r>
              <a:rPr lang="en-US" sz="1800" b="1" dirty="0" err="1">
                <a:solidFill>
                  <a:schemeClr val="bg2"/>
                </a:solidFill>
              </a:rPr>
              <a:t>Ladhani</a:t>
            </a:r>
            <a:r>
              <a:rPr lang="en-US" sz="1800" b="1" dirty="0">
                <a:solidFill>
                  <a:schemeClr val="bg2"/>
                </a:solidFill>
              </a:rPr>
              <a:t>, Jay </a:t>
            </a:r>
            <a:r>
              <a:rPr lang="en-US" sz="1800" b="1" dirty="0" err="1">
                <a:solidFill>
                  <a:schemeClr val="bg2"/>
                </a:solidFill>
              </a:rPr>
              <a:t>Lucidarme</a:t>
            </a:r>
            <a:r>
              <a:rPr lang="en-US" sz="1800" b="1" dirty="0">
                <a:solidFill>
                  <a:schemeClr val="bg2"/>
                </a:solidFill>
              </a:rPr>
              <a:t>, Lynne S. </a:t>
            </a:r>
            <a:r>
              <a:rPr lang="en-US" sz="1800" b="1" dirty="0" err="1">
                <a:solidFill>
                  <a:schemeClr val="bg2"/>
                </a:solidFill>
              </a:rPr>
              <a:t>Newbold</a:t>
            </a:r>
            <a:r>
              <a:rPr lang="en-US" sz="1800" b="1" dirty="0">
                <a:solidFill>
                  <a:schemeClr val="bg2"/>
                </a:solidFill>
              </a:rPr>
              <a:t>, Stephen J. Gray, Anthony D. Carr, Jamie </a:t>
            </a:r>
            <a:r>
              <a:rPr lang="en-US" sz="1800" b="1" dirty="0" err="1">
                <a:solidFill>
                  <a:schemeClr val="bg2"/>
                </a:solidFill>
              </a:rPr>
              <a:t>Findlow</a:t>
            </a:r>
            <a:r>
              <a:rPr lang="en-US" sz="1800" b="1" dirty="0">
                <a:solidFill>
                  <a:schemeClr val="bg2"/>
                </a:solidFill>
              </a:rPr>
              <a:t>, Mary E. Ramsay, Edward B. </a:t>
            </a:r>
            <a:r>
              <a:rPr lang="en-US" sz="1800" b="1" dirty="0" err="1">
                <a:solidFill>
                  <a:schemeClr val="bg2"/>
                </a:solidFill>
              </a:rPr>
              <a:t>Kaczmarski</a:t>
            </a:r>
            <a:r>
              <a:rPr lang="en-US" sz="1800" b="1" dirty="0">
                <a:solidFill>
                  <a:schemeClr val="bg2"/>
                </a:solidFill>
              </a:rPr>
              <a:t>, and Raymond Borrow</a:t>
            </a:r>
          </a:p>
        </p:txBody>
      </p:sp>
    </p:spTree>
    <p:extLst>
      <p:ext uri="{BB962C8B-B14F-4D97-AF65-F5344CB8AC3E}">
        <p14:creationId xmlns:p14="http://schemas.microsoft.com/office/powerpoint/2010/main" val="40044516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DC OD Light Frame">
  <a:themeElements>
    <a:clrScheme name="NCEZID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BD3632"/>
      </a:accent1>
      <a:accent2>
        <a:srgbClr val="782327"/>
      </a:accent2>
      <a:accent3>
        <a:srgbClr val="7D7A00"/>
      </a:accent3>
      <a:accent4>
        <a:srgbClr val="156570"/>
      </a:accent4>
      <a:accent5>
        <a:srgbClr val="6E267B"/>
      </a:accent5>
      <a:accent6>
        <a:srgbClr val="002060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646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Courier New</vt:lpstr>
      <vt:lpstr>Wingdings</vt:lpstr>
      <vt:lpstr>Myriad Web Pro</vt:lpstr>
      <vt:lpstr>CDC OD Light Frame</vt:lpstr>
      <vt:lpstr>Invasive Meningococcal Men Y Disease</vt:lpstr>
      <vt:lpstr>What is meningococcal disease?</vt:lpstr>
      <vt:lpstr>What is Men Y?</vt:lpstr>
      <vt:lpstr>Men Y study in the United Kingdom</vt:lpstr>
      <vt:lpstr>Study results</vt:lpstr>
      <vt:lpstr>How dangerous is meningococcal disease?</vt:lpstr>
      <vt:lpstr>Vaccines for meningococcal disease</vt:lpstr>
      <vt:lpstr>  </vt:lpstr>
    </vt:vector>
  </TitlesOfParts>
  <Company>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CDC Presentation</dc:title>
  <dc:creator>Centers for Disease Control and Prevention</dc:creator>
  <cp:lastModifiedBy>CDC User</cp:lastModifiedBy>
  <cp:revision>25</cp:revision>
  <cp:lastPrinted>2013-01-24T14:22:49Z</cp:lastPrinted>
  <dcterms:created xsi:type="dcterms:W3CDTF">2010-02-19T19:04:22Z</dcterms:created>
  <dcterms:modified xsi:type="dcterms:W3CDTF">2013-01-24T14:23:39Z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