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61" r:id="rId5"/>
    <p:sldId id="266" r:id="rId6"/>
    <p:sldId id="257" r:id="rId7"/>
    <p:sldId id="258" r:id="rId8"/>
    <p:sldId id="259" r:id="rId9"/>
    <p:sldId id="26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25B013-90B7-4B4E-80D5-924B2E9305D8}" v="2" dt="2021-10-28T18:38:02.7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427" autoAdjust="0"/>
  </p:normalViewPr>
  <p:slideViewPr>
    <p:cSldViewPr snapToGrid="0">
      <p:cViewPr varScale="1">
        <p:scale>
          <a:sx n="48" d="100"/>
          <a:sy n="48" d="100"/>
        </p:scale>
        <p:origin x="42" y="120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2DE4C0-55E5-4B4A-8927-D0191F1EC556}" type="datetimeFigureOut">
              <a:rPr lang="en-US" smtClean="0"/>
              <a:t>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CF4167-D68C-4165-BA53-02AC634EB428}" type="slidenum">
              <a:rPr lang="en-US" smtClean="0"/>
              <a:t>‹#›</a:t>
            </a:fld>
            <a:endParaRPr lang="en-US"/>
          </a:p>
        </p:txBody>
      </p:sp>
    </p:spTree>
    <p:extLst>
      <p:ext uri="{BB962C8B-B14F-4D97-AF65-F5344CB8AC3E}">
        <p14:creationId xmlns:p14="http://schemas.microsoft.com/office/powerpoint/2010/main" val="1814738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2D05F-B5DC-444F-A60D-306676AFB8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2EE96B-9EA2-4561-BF5F-4AC0196A08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99F607-C343-4AE4-89A7-DEF2368BF3AA}"/>
              </a:ext>
            </a:extLst>
          </p:cNvPr>
          <p:cNvSpPr>
            <a:spLocks noGrp="1"/>
          </p:cNvSpPr>
          <p:nvPr>
            <p:ph type="dt" sz="half" idx="10"/>
          </p:nvPr>
        </p:nvSpPr>
        <p:spPr/>
        <p:txBody>
          <a:bodyPr/>
          <a:lstStyle/>
          <a:p>
            <a:fld id="{2D217192-59C3-4152-A8E0-48AC662141A7}" type="datetimeFigureOut">
              <a:rPr lang="en-US" smtClean="0"/>
              <a:t>11/9/2021</a:t>
            </a:fld>
            <a:endParaRPr lang="en-US"/>
          </a:p>
        </p:txBody>
      </p:sp>
      <p:sp>
        <p:nvSpPr>
          <p:cNvPr id="5" name="Footer Placeholder 4">
            <a:extLst>
              <a:ext uri="{FF2B5EF4-FFF2-40B4-BE49-F238E27FC236}">
                <a16:creationId xmlns:a16="http://schemas.microsoft.com/office/drawing/2014/main" id="{464E66FB-6667-4897-AF3B-2F0CEBF21C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6F5F78-C123-4B9D-AEE1-4B1CC81CA6ED}"/>
              </a:ext>
            </a:extLst>
          </p:cNvPr>
          <p:cNvSpPr>
            <a:spLocks noGrp="1"/>
          </p:cNvSpPr>
          <p:nvPr>
            <p:ph type="sldNum" sz="quarter" idx="12"/>
          </p:nvPr>
        </p:nvSpPr>
        <p:spPr/>
        <p:txBody>
          <a:bodyPr/>
          <a:lstStyle/>
          <a:p>
            <a:fld id="{9E197FE4-62A3-48C0-9787-01577B861E88}" type="slidenum">
              <a:rPr lang="en-US" smtClean="0"/>
              <a:t>‹#›</a:t>
            </a:fld>
            <a:endParaRPr lang="en-US"/>
          </a:p>
        </p:txBody>
      </p:sp>
    </p:spTree>
    <p:extLst>
      <p:ext uri="{BB962C8B-B14F-4D97-AF65-F5344CB8AC3E}">
        <p14:creationId xmlns:p14="http://schemas.microsoft.com/office/powerpoint/2010/main" val="3199184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78B48-432D-4DF7-A658-0C37D9E3EF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89DC76-5298-4112-957E-CFE2F47B38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169280-B03C-48D0-AD64-1A59B67CDD10}"/>
              </a:ext>
            </a:extLst>
          </p:cNvPr>
          <p:cNvSpPr>
            <a:spLocks noGrp="1"/>
          </p:cNvSpPr>
          <p:nvPr>
            <p:ph type="dt" sz="half" idx="10"/>
          </p:nvPr>
        </p:nvSpPr>
        <p:spPr/>
        <p:txBody>
          <a:bodyPr/>
          <a:lstStyle/>
          <a:p>
            <a:fld id="{2D217192-59C3-4152-A8E0-48AC662141A7}" type="datetimeFigureOut">
              <a:rPr lang="en-US" smtClean="0"/>
              <a:t>11/9/2021</a:t>
            </a:fld>
            <a:endParaRPr lang="en-US"/>
          </a:p>
        </p:txBody>
      </p:sp>
      <p:sp>
        <p:nvSpPr>
          <p:cNvPr id="5" name="Footer Placeholder 4">
            <a:extLst>
              <a:ext uri="{FF2B5EF4-FFF2-40B4-BE49-F238E27FC236}">
                <a16:creationId xmlns:a16="http://schemas.microsoft.com/office/drawing/2014/main" id="{5D29BCA3-15B9-4E96-83B6-C8E1EA02C2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7DC087-1F0F-4848-B4C7-D71CFAC419D7}"/>
              </a:ext>
            </a:extLst>
          </p:cNvPr>
          <p:cNvSpPr>
            <a:spLocks noGrp="1"/>
          </p:cNvSpPr>
          <p:nvPr>
            <p:ph type="sldNum" sz="quarter" idx="12"/>
          </p:nvPr>
        </p:nvSpPr>
        <p:spPr/>
        <p:txBody>
          <a:bodyPr/>
          <a:lstStyle/>
          <a:p>
            <a:fld id="{9E197FE4-62A3-48C0-9787-01577B861E88}" type="slidenum">
              <a:rPr lang="en-US" smtClean="0"/>
              <a:t>‹#›</a:t>
            </a:fld>
            <a:endParaRPr lang="en-US"/>
          </a:p>
        </p:txBody>
      </p:sp>
    </p:spTree>
    <p:extLst>
      <p:ext uri="{BB962C8B-B14F-4D97-AF65-F5344CB8AC3E}">
        <p14:creationId xmlns:p14="http://schemas.microsoft.com/office/powerpoint/2010/main" val="3774713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98B875-628A-4B83-9B25-27B27156E2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B6C64C-DF8D-4D91-B0C8-5E4573AB59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0572E6-5686-4AE5-A8C7-66C3E1ED92CC}"/>
              </a:ext>
            </a:extLst>
          </p:cNvPr>
          <p:cNvSpPr>
            <a:spLocks noGrp="1"/>
          </p:cNvSpPr>
          <p:nvPr>
            <p:ph type="dt" sz="half" idx="10"/>
          </p:nvPr>
        </p:nvSpPr>
        <p:spPr/>
        <p:txBody>
          <a:bodyPr/>
          <a:lstStyle/>
          <a:p>
            <a:fld id="{2D217192-59C3-4152-A8E0-48AC662141A7}" type="datetimeFigureOut">
              <a:rPr lang="en-US" smtClean="0"/>
              <a:t>11/9/2021</a:t>
            </a:fld>
            <a:endParaRPr lang="en-US"/>
          </a:p>
        </p:txBody>
      </p:sp>
      <p:sp>
        <p:nvSpPr>
          <p:cNvPr id="5" name="Footer Placeholder 4">
            <a:extLst>
              <a:ext uri="{FF2B5EF4-FFF2-40B4-BE49-F238E27FC236}">
                <a16:creationId xmlns:a16="http://schemas.microsoft.com/office/drawing/2014/main" id="{AE171B35-C932-4BAB-9E96-53DB28DC44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DDB261-B62C-43F0-AC80-5A15C2718DC0}"/>
              </a:ext>
            </a:extLst>
          </p:cNvPr>
          <p:cNvSpPr>
            <a:spLocks noGrp="1"/>
          </p:cNvSpPr>
          <p:nvPr>
            <p:ph type="sldNum" sz="quarter" idx="12"/>
          </p:nvPr>
        </p:nvSpPr>
        <p:spPr/>
        <p:txBody>
          <a:bodyPr/>
          <a:lstStyle/>
          <a:p>
            <a:fld id="{9E197FE4-62A3-48C0-9787-01577B861E88}" type="slidenum">
              <a:rPr lang="en-US" smtClean="0"/>
              <a:t>‹#›</a:t>
            </a:fld>
            <a:endParaRPr lang="en-US"/>
          </a:p>
        </p:txBody>
      </p:sp>
    </p:spTree>
    <p:extLst>
      <p:ext uri="{BB962C8B-B14F-4D97-AF65-F5344CB8AC3E}">
        <p14:creationId xmlns:p14="http://schemas.microsoft.com/office/powerpoint/2010/main" val="1484296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bg>
      <p:bgPr>
        <a:solidFill>
          <a:schemeClr val="bg2"/>
        </a:solidFill>
        <a:effectLst/>
      </p:bgPr>
    </p:bg>
    <p:spTree>
      <p:nvGrpSpPr>
        <p:cNvPr id="1" name=""/>
        <p:cNvGrpSpPr/>
        <p:nvPr/>
      </p:nvGrpSpPr>
      <p:grpSpPr>
        <a:xfrm>
          <a:off x="0" y="0"/>
          <a:ext cx="0" cy="0"/>
          <a:chOff x="0" y="0"/>
          <a:chExt cx="0" cy="0"/>
        </a:xfrm>
      </p:grpSpPr>
      <p:sp>
        <p:nvSpPr>
          <p:cNvPr id="29" name="Rectangle 28"/>
          <p:cNvSpPr>
            <a:spLocks noChangeArrowheads="1"/>
          </p:cNvSpPr>
          <p:nvPr userDrawn="1"/>
        </p:nvSpPr>
        <p:spPr bwMode="auto">
          <a:xfrm>
            <a:off x="0" y="228600"/>
            <a:ext cx="12192000" cy="965200"/>
          </a:xfrm>
          <a:prstGeom prst="rect">
            <a:avLst/>
          </a:prstGeom>
          <a:solidFill>
            <a:srgbClr val="122C41"/>
          </a:solidFill>
          <a:ln>
            <a:noFill/>
          </a:ln>
        </p:spPr>
        <p:txBody>
          <a:bodyPr vert="horz" wrap="square" lIns="81280" tIns="40640" rIns="81280" bIns="40640" numCol="1" anchor="t" anchorCtr="0" compatLnSpc="1">
            <a:prstTxWarp prst="textNoShape">
              <a:avLst/>
            </a:prstTxWarp>
          </a:bodyPr>
          <a:lstStyle/>
          <a:p>
            <a:endParaRPr lang="en-US" sz="2223"/>
          </a:p>
        </p:txBody>
      </p:sp>
      <p:grpSp>
        <p:nvGrpSpPr>
          <p:cNvPr id="47" name="Group 46"/>
          <p:cNvGrpSpPr/>
          <p:nvPr userDrawn="1"/>
        </p:nvGrpSpPr>
        <p:grpSpPr>
          <a:xfrm>
            <a:off x="0" y="0"/>
            <a:ext cx="12192000" cy="228600"/>
            <a:chOff x="0" y="0"/>
            <a:chExt cx="9144000" cy="171450"/>
          </a:xfrm>
        </p:grpSpPr>
        <p:sp>
          <p:nvSpPr>
            <p:cNvPr id="37" name="bk object 25"/>
            <p:cNvSpPr/>
            <p:nvPr userDrawn="1"/>
          </p:nvSpPr>
          <p:spPr>
            <a:xfrm>
              <a:off x="0" y="0"/>
              <a:ext cx="522365" cy="171450"/>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22537C"/>
            </a:solidFill>
          </p:spPr>
          <p:txBody>
            <a:bodyPr wrap="square" lIns="0" tIns="0" rIns="0" bIns="0" rtlCol="0"/>
            <a:lstStyle/>
            <a:p>
              <a:endParaRPr sz="2400"/>
            </a:p>
          </p:txBody>
        </p:sp>
        <p:sp>
          <p:nvSpPr>
            <p:cNvPr id="38" name="bk object 26"/>
            <p:cNvSpPr/>
            <p:nvPr userDrawn="1"/>
          </p:nvSpPr>
          <p:spPr>
            <a:xfrm>
              <a:off x="346426" y="0"/>
              <a:ext cx="863535" cy="171450"/>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3177B1"/>
            </a:solidFill>
          </p:spPr>
          <p:txBody>
            <a:bodyPr wrap="square" lIns="0" tIns="0" rIns="0" bIns="0" rtlCol="0"/>
            <a:lstStyle/>
            <a:p>
              <a:endParaRPr sz="2400"/>
            </a:p>
          </p:txBody>
        </p:sp>
        <p:sp>
          <p:nvSpPr>
            <p:cNvPr id="39" name="bk object 27"/>
            <p:cNvSpPr/>
            <p:nvPr userDrawn="1"/>
          </p:nvSpPr>
          <p:spPr>
            <a:xfrm>
              <a:off x="878275" y="0"/>
              <a:ext cx="1343452" cy="171450"/>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93E5D"/>
            </a:solidFill>
          </p:spPr>
          <p:txBody>
            <a:bodyPr wrap="square" lIns="0" tIns="0" rIns="0" bIns="0" rtlCol="0"/>
            <a:lstStyle/>
            <a:p>
              <a:endParaRPr sz="2400"/>
            </a:p>
          </p:txBody>
        </p:sp>
        <p:sp>
          <p:nvSpPr>
            <p:cNvPr id="40" name="bk object 28"/>
            <p:cNvSpPr/>
            <p:nvPr userDrawn="1"/>
          </p:nvSpPr>
          <p:spPr>
            <a:xfrm>
              <a:off x="1654598" y="0"/>
              <a:ext cx="1362458" cy="171450"/>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3177B1"/>
            </a:solidFill>
          </p:spPr>
          <p:txBody>
            <a:bodyPr wrap="square" lIns="0" tIns="0" rIns="0" bIns="0" rtlCol="0"/>
            <a:lstStyle/>
            <a:p>
              <a:endParaRPr sz="2400"/>
            </a:p>
          </p:txBody>
        </p:sp>
        <p:sp>
          <p:nvSpPr>
            <p:cNvPr id="41" name="bk object 29"/>
            <p:cNvSpPr/>
            <p:nvPr userDrawn="1"/>
          </p:nvSpPr>
          <p:spPr>
            <a:xfrm>
              <a:off x="2304805" y="0"/>
              <a:ext cx="937660" cy="171450"/>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458ECB"/>
            </a:solidFill>
          </p:spPr>
          <p:txBody>
            <a:bodyPr wrap="square" lIns="0" tIns="0" rIns="0" bIns="0" rtlCol="0"/>
            <a:lstStyle/>
            <a:p>
              <a:endParaRPr sz="2400"/>
            </a:p>
          </p:txBody>
        </p:sp>
        <p:sp>
          <p:nvSpPr>
            <p:cNvPr id="42" name="bk object 30"/>
            <p:cNvSpPr/>
            <p:nvPr userDrawn="1"/>
          </p:nvSpPr>
          <p:spPr>
            <a:xfrm>
              <a:off x="2554809" y="0"/>
              <a:ext cx="2483849" cy="171450"/>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3177B1"/>
            </a:solidFill>
          </p:spPr>
          <p:txBody>
            <a:bodyPr wrap="square" lIns="0" tIns="0" rIns="0" bIns="0" rtlCol="0"/>
            <a:lstStyle/>
            <a:p>
              <a:endParaRPr sz="2400"/>
            </a:p>
          </p:txBody>
        </p:sp>
        <p:sp>
          <p:nvSpPr>
            <p:cNvPr id="43" name="bk object 31"/>
            <p:cNvSpPr/>
            <p:nvPr userDrawn="1"/>
          </p:nvSpPr>
          <p:spPr>
            <a:xfrm>
              <a:off x="3835845" y="0"/>
              <a:ext cx="1915234" cy="171450"/>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458ECB"/>
            </a:solidFill>
          </p:spPr>
          <p:txBody>
            <a:bodyPr wrap="square" lIns="0" tIns="0" rIns="0" bIns="0" rtlCol="0"/>
            <a:lstStyle/>
            <a:p>
              <a:endParaRPr sz="2400"/>
            </a:p>
          </p:txBody>
        </p:sp>
        <p:sp>
          <p:nvSpPr>
            <p:cNvPr id="44" name="bk object 32"/>
            <p:cNvSpPr/>
            <p:nvPr userDrawn="1"/>
          </p:nvSpPr>
          <p:spPr>
            <a:xfrm>
              <a:off x="4458868" y="0"/>
              <a:ext cx="4685132" cy="171450"/>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22C41"/>
                </a:gs>
                <a:gs pos="100000">
                  <a:srgbClr val="22537C"/>
                </a:gs>
              </a:gsLst>
              <a:lin ang="0" scaled="0"/>
            </a:gradFill>
          </p:spPr>
          <p:txBody>
            <a:bodyPr wrap="square" lIns="0" tIns="0" rIns="0" bIns="0" rtlCol="0"/>
            <a:lstStyle/>
            <a:p>
              <a:endParaRPr sz="2400"/>
            </a:p>
          </p:txBody>
        </p:sp>
        <p:cxnSp>
          <p:nvCxnSpPr>
            <p:cNvPr id="45" name="Straight Connector 44"/>
            <p:cNvCxnSpPr/>
            <p:nvPr userDrawn="1"/>
          </p:nvCxnSpPr>
          <p:spPr>
            <a:xfrm>
              <a:off x="0" y="171450"/>
              <a:ext cx="9144000" cy="0"/>
            </a:xfrm>
            <a:prstGeom prst="line">
              <a:avLst/>
            </a:prstGeom>
            <a:ln w="6350">
              <a:solidFill>
                <a:srgbClr val="458ECB"/>
              </a:solidFill>
            </a:ln>
          </p:spPr>
          <p:style>
            <a:lnRef idx="1">
              <a:schemeClr val="accent1"/>
            </a:lnRef>
            <a:fillRef idx="0">
              <a:schemeClr val="accent1"/>
            </a:fillRef>
            <a:effectRef idx="0">
              <a:schemeClr val="accent1"/>
            </a:effectRef>
            <a:fontRef idx="minor">
              <a:schemeClr val="tx1"/>
            </a:fontRef>
          </p:style>
        </p:cxnSp>
      </p:grpSp>
      <p:sp>
        <p:nvSpPr>
          <p:cNvPr id="7" name="Title 1"/>
          <p:cNvSpPr>
            <a:spLocks noGrp="1"/>
          </p:cNvSpPr>
          <p:nvPr>
            <p:ph type="title" hasCustomPrompt="1"/>
          </p:nvPr>
        </p:nvSpPr>
        <p:spPr>
          <a:xfrm>
            <a:off x="609599" y="1386071"/>
            <a:ext cx="11211969" cy="1180971"/>
          </a:xfrm>
          <a:prstGeom prst="rect">
            <a:avLst/>
          </a:prstGeom>
        </p:spPr>
        <p:txBody>
          <a:bodyPr/>
          <a:lstStyle>
            <a:lvl1pPr algn="l">
              <a:lnSpc>
                <a:spcPts val="4000"/>
              </a:lnSpc>
              <a:defRPr sz="3733" b="1" baseline="0">
                <a:solidFill>
                  <a:srgbClr val="000000"/>
                </a:solidFill>
                <a:effectLst/>
                <a:latin typeface="Calibri" pitchFamily="34" charset="0"/>
              </a:defRPr>
            </a:lvl1pPr>
          </a:lstStyle>
          <a:p>
            <a:r>
              <a:rPr lang="en-US" dirty="0"/>
              <a:t>Title </a:t>
            </a:r>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0000"/>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22C4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1795"/>
            <a:ext cx="9204101" cy="830997"/>
          </a:xfrm>
          <a:prstGeom prst="rect">
            <a:avLst/>
          </a:prstGeom>
          <a:noFill/>
        </p:spPr>
        <p:txBody>
          <a:bodyPr wrap="square" rtlCol="0">
            <a:spAutoFit/>
          </a:bodyPr>
          <a:lstStyle/>
          <a:p>
            <a:r>
              <a:rPr lang="en-US" sz="2400" b="1" dirty="0">
                <a:solidFill>
                  <a:schemeClr val="bg2"/>
                </a:solidFill>
                <a:latin typeface="Calibri" panose="020F0502020204030204" pitchFamily="34" charset="0"/>
              </a:rPr>
              <a:t>CDC’s </a:t>
            </a:r>
            <a:r>
              <a:rPr lang="en-US" sz="2400" b="1" dirty="0">
                <a:solidFill>
                  <a:schemeClr val="bg2"/>
                </a:solidFill>
              </a:rPr>
              <a:t>National Center for Chronic Disease Prevention</a:t>
            </a:r>
            <a:br>
              <a:rPr lang="en-US" sz="2400" b="1" dirty="0">
                <a:solidFill>
                  <a:schemeClr val="bg2"/>
                </a:solidFill>
              </a:rPr>
            </a:br>
            <a:r>
              <a:rPr lang="en-US" sz="2400" b="1" dirty="0">
                <a:solidFill>
                  <a:schemeClr val="bg2"/>
                </a:solidFill>
              </a:rPr>
              <a:t>and Health Promotion</a:t>
            </a:r>
            <a:endParaRPr lang="en-US" sz="2400" b="1" dirty="0">
              <a:solidFill>
                <a:schemeClr val="bg2"/>
              </a:solidFill>
              <a:latin typeface="Calibri" panose="020F0502020204030204" pitchFamily="34" charset="0"/>
            </a:endParaRPr>
          </a:p>
        </p:txBody>
      </p:sp>
      <p:pic>
        <p:nvPicPr>
          <p:cNvPr id="28" name="Picture 27" descr="Logos of the U.S. Department of Health and Human Services and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00435" y="113440"/>
            <a:ext cx="1672779" cy="959001"/>
          </a:xfrm>
          <a:prstGeom prst="rect">
            <a:avLst/>
          </a:prstGeom>
        </p:spPr>
      </p:pic>
    </p:spTree>
    <p:extLst>
      <p:ext uri="{BB962C8B-B14F-4D97-AF65-F5344CB8AC3E}">
        <p14:creationId xmlns:p14="http://schemas.microsoft.com/office/powerpoint/2010/main" val="324713117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7BC02-611E-4024-B3E4-02264CE172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AF0EBD-162B-4DB4-8C06-260AEBBA08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32F8EF-697C-478D-B10D-857BC5E9B942}"/>
              </a:ext>
            </a:extLst>
          </p:cNvPr>
          <p:cNvSpPr>
            <a:spLocks noGrp="1"/>
          </p:cNvSpPr>
          <p:nvPr>
            <p:ph type="dt" sz="half" idx="10"/>
          </p:nvPr>
        </p:nvSpPr>
        <p:spPr/>
        <p:txBody>
          <a:bodyPr/>
          <a:lstStyle/>
          <a:p>
            <a:fld id="{2D217192-59C3-4152-A8E0-48AC662141A7}" type="datetimeFigureOut">
              <a:rPr lang="en-US" smtClean="0"/>
              <a:t>11/9/2021</a:t>
            </a:fld>
            <a:endParaRPr lang="en-US"/>
          </a:p>
        </p:txBody>
      </p:sp>
      <p:sp>
        <p:nvSpPr>
          <p:cNvPr id="5" name="Footer Placeholder 4">
            <a:extLst>
              <a:ext uri="{FF2B5EF4-FFF2-40B4-BE49-F238E27FC236}">
                <a16:creationId xmlns:a16="http://schemas.microsoft.com/office/drawing/2014/main" id="{563A35F7-046C-4BCD-847F-56B8C4B4C4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03240D-2C7D-43DF-8235-32CB121E7605}"/>
              </a:ext>
            </a:extLst>
          </p:cNvPr>
          <p:cNvSpPr>
            <a:spLocks noGrp="1"/>
          </p:cNvSpPr>
          <p:nvPr>
            <p:ph type="sldNum" sz="quarter" idx="12"/>
          </p:nvPr>
        </p:nvSpPr>
        <p:spPr/>
        <p:txBody>
          <a:bodyPr/>
          <a:lstStyle/>
          <a:p>
            <a:fld id="{9E197FE4-62A3-48C0-9787-01577B861E88}" type="slidenum">
              <a:rPr lang="en-US" smtClean="0"/>
              <a:t>‹#›</a:t>
            </a:fld>
            <a:endParaRPr lang="en-US"/>
          </a:p>
        </p:txBody>
      </p:sp>
    </p:spTree>
    <p:extLst>
      <p:ext uri="{BB962C8B-B14F-4D97-AF65-F5344CB8AC3E}">
        <p14:creationId xmlns:p14="http://schemas.microsoft.com/office/powerpoint/2010/main" val="3764573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28F9E-F4F5-442F-ABD7-B22B6EE81F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F26515-7E18-4FE2-A0AD-7B49A50E70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2C54F1-B661-4F36-8A60-5EADEB6E3EB0}"/>
              </a:ext>
            </a:extLst>
          </p:cNvPr>
          <p:cNvSpPr>
            <a:spLocks noGrp="1"/>
          </p:cNvSpPr>
          <p:nvPr>
            <p:ph type="dt" sz="half" idx="10"/>
          </p:nvPr>
        </p:nvSpPr>
        <p:spPr/>
        <p:txBody>
          <a:bodyPr/>
          <a:lstStyle/>
          <a:p>
            <a:fld id="{2D217192-59C3-4152-A8E0-48AC662141A7}" type="datetimeFigureOut">
              <a:rPr lang="en-US" smtClean="0"/>
              <a:t>11/9/2021</a:t>
            </a:fld>
            <a:endParaRPr lang="en-US"/>
          </a:p>
        </p:txBody>
      </p:sp>
      <p:sp>
        <p:nvSpPr>
          <p:cNvPr id="5" name="Footer Placeholder 4">
            <a:extLst>
              <a:ext uri="{FF2B5EF4-FFF2-40B4-BE49-F238E27FC236}">
                <a16:creationId xmlns:a16="http://schemas.microsoft.com/office/drawing/2014/main" id="{C7A2E620-250A-46E0-BDA3-B4D8F41DD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C5991D-7B1F-49E0-9CB9-A4DB899B0F43}"/>
              </a:ext>
            </a:extLst>
          </p:cNvPr>
          <p:cNvSpPr>
            <a:spLocks noGrp="1"/>
          </p:cNvSpPr>
          <p:nvPr>
            <p:ph type="sldNum" sz="quarter" idx="12"/>
          </p:nvPr>
        </p:nvSpPr>
        <p:spPr/>
        <p:txBody>
          <a:bodyPr/>
          <a:lstStyle/>
          <a:p>
            <a:fld id="{9E197FE4-62A3-48C0-9787-01577B861E88}" type="slidenum">
              <a:rPr lang="en-US" smtClean="0"/>
              <a:t>‹#›</a:t>
            </a:fld>
            <a:endParaRPr lang="en-US"/>
          </a:p>
        </p:txBody>
      </p:sp>
    </p:spTree>
    <p:extLst>
      <p:ext uri="{BB962C8B-B14F-4D97-AF65-F5344CB8AC3E}">
        <p14:creationId xmlns:p14="http://schemas.microsoft.com/office/powerpoint/2010/main" val="4036840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D2F15-1464-402D-8381-AC733A940A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93042D-0136-4C16-AB4E-3A9572AC1A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BFC870-2066-40C4-9C20-B38EB960A8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65AE34-202A-43F6-977E-4B998AA0A21B}"/>
              </a:ext>
            </a:extLst>
          </p:cNvPr>
          <p:cNvSpPr>
            <a:spLocks noGrp="1"/>
          </p:cNvSpPr>
          <p:nvPr>
            <p:ph type="dt" sz="half" idx="10"/>
          </p:nvPr>
        </p:nvSpPr>
        <p:spPr/>
        <p:txBody>
          <a:bodyPr/>
          <a:lstStyle/>
          <a:p>
            <a:fld id="{2D217192-59C3-4152-A8E0-48AC662141A7}" type="datetimeFigureOut">
              <a:rPr lang="en-US" smtClean="0"/>
              <a:t>11/9/2021</a:t>
            </a:fld>
            <a:endParaRPr lang="en-US"/>
          </a:p>
        </p:txBody>
      </p:sp>
      <p:sp>
        <p:nvSpPr>
          <p:cNvPr id="6" name="Footer Placeholder 5">
            <a:extLst>
              <a:ext uri="{FF2B5EF4-FFF2-40B4-BE49-F238E27FC236}">
                <a16:creationId xmlns:a16="http://schemas.microsoft.com/office/drawing/2014/main" id="{2D5296EE-CCF8-4549-97CB-EE987478BF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30B6E8-08B4-4119-9351-799693FA9246}"/>
              </a:ext>
            </a:extLst>
          </p:cNvPr>
          <p:cNvSpPr>
            <a:spLocks noGrp="1"/>
          </p:cNvSpPr>
          <p:nvPr>
            <p:ph type="sldNum" sz="quarter" idx="12"/>
          </p:nvPr>
        </p:nvSpPr>
        <p:spPr/>
        <p:txBody>
          <a:bodyPr/>
          <a:lstStyle/>
          <a:p>
            <a:fld id="{9E197FE4-62A3-48C0-9787-01577B861E88}" type="slidenum">
              <a:rPr lang="en-US" smtClean="0"/>
              <a:t>‹#›</a:t>
            </a:fld>
            <a:endParaRPr lang="en-US"/>
          </a:p>
        </p:txBody>
      </p:sp>
    </p:spTree>
    <p:extLst>
      <p:ext uri="{BB962C8B-B14F-4D97-AF65-F5344CB8AC3E}">
        <p14:creationId xmlns:p14="http://schemas.microsoft.com/office/powerpoint/2010/main" val="890923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FE694-266B-46E3-9E44-34D6D48568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336629-6D69-4DBB-BFFE-D1B6F2AB6B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AFDFA2-D554-46BB-B89D-5E9C7B03C5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8E7C9D-311B-413A-B51E-9337394A96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70A893-D7BE-4491-9251-DF6863E616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598E0C-E5E7-4FBF-83D5-AD911B18109E}"/>
              </a:ext>
            </a:extLst>
          </p:cNvPr>
          <p:cNvSpPr>
            <a:spLocks noGrp="1"/>
          </p:cNvSpPr>
          <p:nvPr>
            <p:ph type="dt" sz="half" idx="10"/>
          </p:nvPr>
        </p:nvSpPr>
        <p:spPr/>
        <p:txBody>
          <a:bodyPr/>
          <a:lstStyle/>
          <a:p>
            <a:fld id="{2D217192-59C3-4152-A8E0-48AC662141A7}" type="datetimeFigureOut">
              <a:rPr lang="en-US" smtClean="0"/>
              <a:t>11/9/2021</a:t>
            </a:fld>
            <a:endParaRPr lang="en-US"/>
          </a:p>
        </p:txBody>
      </p:sp>
      <p:sp>
        <p:nvSpPr>
          <p:cNvPr id="8" name="Footer Placeholder 7">
            <a:extLst>
              <a:ext uri="{FF2B5EF4-FFF2-40B4-BE49-F238E27FC236}">
                <a16:creationId xmlns:a16="http://schemas.microsoft.com/office/drawing/2014/main" id="{77C63C04-5D82-44E6-80EC-DBFFFBE218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FAB04F-DB22-4CF6-88FA-C5D4BEA4F8CB}"/>
              </a:ext>
            </a:extLst>
          </p:cNvPr>
          <p:cNvSpPr>
            <a:spLocks noGrp="1"/>
          </p:cNvSpPr>
          <p:nvPr>
            <p:ph type="sldNum" sz="quarter" idx="12"/>
          </p:nvPr>
        </p:nvSpPr>
        <p:spPr/>
        <p:txBody>
          <a:bodyPr/>
          <a:lstStyle/>
          <a:p>
            <a:fld id="{9E197FE4-62A3-48C0-9787-01577B861E88}" type="slidenum">
              <a:rPr lang="en-US" smtClean="0"/>
              <a:t>‹#›</a:t>
            </a:fld>
            <a:endParaRPr lang="en-US"/>
          </a:p>
        </p:txBody>
      </p:sp>
    </p:spTree>
    <p:extLst>
      <p:ext uri="{BB962C8B-B14F-4D97-AF65-F5344CB8AC3E}">
        <p14:creationId xmlns:p14="http://schemas.microsoft.com/office/powerpoint/2010/main" val="486497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FEDF-6692-4A1D-ABA7-7817AD6A68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4056ED-A443-4A66-B29B-3C3F72F6EE5C}"/>
              </a:ext>
            </a:extLst>
          </p:cNvPr>
          <p:cNvSpPr>
            <a:spLocks noGrp="1"/>
          </p:cNvSpPr>
          <p:nvPr>
            <p:ph type="dt" sz="half" idx="10"/>
          </p:nvPr>
        </p:nvSpPr>
        <p:spPr/>
        <p:txBody>
          <a:bodyPr/>
          <a:lstStyle/>
          <a:p>
            <a:fld id="{2D217192-59C3-4152-A8E0-48AC662141A7}" type="datetimeFigureOut">
              <a:rPr lang="en-US" smtClean="0"/>
              <a:t>11/9/2021</a:t>
            </a:fld>
            <a:endParaRPr lang="en-US"/>
          </a:p>
        </p:txBody>
      </p:sp>
      <p:sp>
        <p:nvSpPr>
          <p:cNvPr id="4" name="Footer Placeholder 3">
            <a:extLst>
              <a:ext uri="{FF2B5EF4-FFF2-40B4-BE49-F238E27FC236}">
                <a16:creationId xmlns:a16="http://schemas.microsoft.com/office/drawing/2014/main" id="{13705EEE-CA2D-48AE-A3D1-CAC0A0427A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66CC54-0B16-4435-A510-F0E805FF06E3}"/>
              </a:ext>
            </a:extLst>
          </p:cNvPr>
          <p:cNvSpPr>
            <a:spLocks noGrp="1"/>
          </p:cNvSpPr>
          <p:nvPr>
            <p:ph type="sldNum" sz="quarter" idx="12"/>
          </p:nvPr>
        </p:nvSpPr>
        <p:spPr/>
        <p:txBody>
          <a:bodyPr/>
          <a:lstStyle/>
          <a:p>
            <a:fld id="{9E197FE4-62A3-48C0-9787-01577B861E88}" type="slidenum">
              <a:rPr lang="en-US" smtClean="0"/>
              <a:t>‹#›</a:t>
            </a:fld>
            <a:endParaRPr lang="en-US"/>
          </a:p>
        </p:txBody>
      </p:sp>
    </p:spTree>
    <p:extLst>
      <p:ext uri="{BB962C8B-B14F-4D97-AF65-F5344CB8AC3E}">
        <p14:creationId xmlns:p14="http://schemas.microsoft.com/office/powerpoint/2010/main" val="104314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E9E146-F96A-4D2A-88B2-12B156CF29F4}"/>
              </a:ext>
            </a:extLst>
          </p:cNvPr>
          <p:cNvSpPr>
            <a:spLocks noGrp="1"/>
          </p:cNvSpPr>
          <p:nvPr>
            <p:ph type="dt" sz="half" idx="10"/>
          </p:nvPr>
        </p:nvSpPr>
        <p:spPr/>
        <p:txBody>
          <a:bodyPr/>
          <a:lstStyle/>
          <a:p>
            <a:fld id="{2D217192-59C3-4152-A8E0-48AC662141A7}" type="datetimeFigureOut">
              <a:rPr lang="en-US" smtClean="0"/>
              <a:t>11/9/2021</a:t>
            </a:fld>
            <a:endParaRPr lang="en-US"/>
          </a:p>
        </p:txBody>
      </p:sp>
      <p:sp>
        <p:nvSpPr>
          <p:cNvPr id="3" name="Footer Placeholder 2">
            <a:extLst>
              <a:ext uri="{FF2B5EF4-FFF2-40B4-BE49-F238E27FC236}">
                <a16:creationId xmlns:a16="http://schemas.microsoft.com/office/drawing/2014/main" id="{9214F484-3CEA-4716-8B42-AE605FCA9B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0A025C-BE6F-4128-AB6A-703A352546BF}"/>
              </a:ext>
            </a:extLst>
          </p:cNvPr>
          <p:cNvSpPr>
            <a:spLocks noGrp="1"/>
          </p:cNvSpPr>
          <p:nvPr>
            <p:ph type="sldNum" sz="quarter" idx="12"/>
          </p:nvPr>
        </p:nvSpPr>
        <p:spPr/>
        <p:txBody>
          <a:bodyPr/>
          <a:lstStyle/>
          <a:p>
            <a:fld id="{9E197FE4-62A3-48C0-9787-01577B861E88}" type="slidenum">
              <a:rPr lang="en-US" smtClean="0"/>
              <a:t>‹#›</a:t>
            </a:fld>
            <a:endParaRPr lang="en-US"/>
          </a:p>
        </p:txBody>
      </p:sp>
    </p:spTree>
    <p:extLst>
      <p:ext uri="{BB962C8B-B14F-4D97-AF65-F5344CB8AC3E}">
        <p14:creationId xmlns:p14="http://schemas.microsoft.com/office/powerpoint/2010/main" val="3085871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501B-209A-41C2-BB7F-86D801EAD7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77BF92-7976-4605-8EEF-2EB82B10C5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88782A-C767-4907-A7F4-8641C2418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DF859E-4C37-4BE7-AF44-B6B5D4AC7852}"/>
              </a:ext>
            </a:extLst>
          </p:cNvPr>
          <p:cNvSpPr>
            <a:spLocks noGrp="1"/>
          </p:cNvSpPr>
          <p:nvPr>
            <p:ph type="dt" sz="half" idx="10"/>
          </p:nvPr>
        </p:nvSpPr>
        <p:spPr/>
        <p:txBody>
          <a:bodyPr/>
          <a:lstStyle/>
          <a:p>
            <a:fld id="{2D217192-59C3-4152-A8E0-48AC662141A7}" type="datetimeFigureOut">
              <a:rPr lang="en-US" smtClean="0"/>
              <a:t>11/9/2021</a:t>
            </a:fld>
            <a:endParaRPr lang="en-US"/>
          </a:p>
        </p:txBody>
      </p:sp>
      <p:sp>
        <p:nvSpPr>
          <p:cNvPr id="6" name="Footer Placeholder 5">
            <a:extLst>
              <a:ext uri="{FF2B5EF4-FFF2-40B4-BE49-F238E27FC236}">
                <a16:creationId xmlns:a16="http://schemas.microsoft.com/office/drawing/2014/main" id="{554156FB-39DF-49B2-B854-7FBA859E7D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D12ABD-FDE4-4FDE-A8C7-0731CEEFEEEA}"/>
              </a:ext>
            </a:extLst>
          </p:cNvPr>
          <p:cNvSpPr>
            <a:spLocks noGrp="1"/>
          </p:cNvSpPr>
          <p:nvPr>
            <p:ph type="sldNum" sz="quarter" idx="12"/>
          </p:nvPr>
        </p:nvSpPr>
        <p:spPr/>
        <p:txBody>
          <a:bodyPr/>
          <a:lstStyle/>
          <a:p>
            <a:fld id="{9E197FE4-62A3-48C0-9787-01577B861E88}" type="slidenum">
              <a:rPr lang="en-US" smtClean="0"/>
              <a:t>‹#›</a:t>
            </a:fld>
            <a:endParaRPr lang="en-US"/>
          </a:p>
        </p:txBody>
      </p:sp>
    </p:spTree>
    <p:extLst>
      <p:ext uri="{BB962C8B-B14F-4D97-AF65-F5344CB8AC3E}">
        <p14:creationId xmlns:p14="http://schemas.microsoft.com/office/powerpoint/2010/main" val="284107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FE00D-2ED4-46F7-AE91-BA0E2BED73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BB09ED-7FF6-4624-9A2D-E0205C6A78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F058A0-6A95-42CF-8486-E821BF77B8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69CDAB-9356-44F6-9D79-D73089F8C850}"/>
              </a:ext>
            </a:extLst>
          </p:cNvPr>
          <p:cNvSpPr>
            <a:spLocks noGrp="1"/>
          </p:cNvSpPr>
          <p:nvPr>
            <p:ph type="dt" sz="half" idx="10"/>
          </p:nvPr>
        </p:nvSpPr>
        <p:spPr/>
        <p:txBody>
          <a:bodyPr/>
          <a:lstStyle/>
          <a:p>
            <a:fld id="{2D217192-59C3-4152-A8E0-48AC662141A7}" type="datetimeFigureOut">
              <a:rPr lang="en-US" smtClean="0"/>
              <a:t>11/9/2021</a:t>
            </a:fld>
            <a:endParaRPr lang="en-US"/>
          </a:p>
        </p:txBody>
      </p:sp>
      <p:sp>
        <p:nvSpPr>
          <p:cNvPr id="6" name="Footer Placeholder 5">
            <a:extLst>
              <a:ext uri="{FF2B5EF4-FFF2-40B4-BE49-F238E27FC236}">
                <a16:creationId xmlns:a16="http://schemas.microsoft.com/office/drawing/2014/main" id="{44354D9B-71C9-46F9-8B5C-8CE773231C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25F28A-B44F-4933-8DE2-F47CB9BEAEFB}"/>
              </a:ext>
            </a:extLst>
          </p:cNvPr>
          <p:cNvSpPr>
            <a:spLocks noGrp="1"/>
          </p:cNvSpPr>
          <p:nvPr>
            <p:ph type="sldNum" sz="quarter" idx="12"/>
          </p:nvPr>
        </p:nvSpPr>
        <p:spPr/>
        <p:txBody>
          <a:bodyPr/>
          <a:lstStyle/>
          <a:p>
            <a:fld id="{9E197FE4-62A3-48C0-9787-01577B861E88}" type="slidenum">
              <a:rPr lang="en-US" smtClean="0"/>
              <a:t>‹#›</a:t>
            </a:fld>
            <a:endParaRPr lang="en-US"/>
          </a:p>
        </p:txBody>
      </p:sp>
    </p:spTree>
    <p:extLst>
      <p:ext uri="{BB962C8B-B14F-4D97-AF65-F5344CB8AC3E}">
        <p14:creationId xmlns:p14="http://schemas.microsoft.com/office/powerpoint/2010/main" val="723823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7A2EE2-FEFA-4227-997F-6C46104300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62BF79-3840-45E4-9B6E-B57874888D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7DD0F5-A097-44A7-9071-DE5538C1D2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217192-59C3-4152-A8E0-48AC662141A7}" type="datetimeFigureOut">
              <a:rPr lang="en-US" smtClean="0"/>
              <a:t>11/9/2021</a:t>
            </a:fld>
            <a:endParaRPr lang="en-US"/>
          </a:p>
        </p:txBody>
      </p:sp>
      <p:sp>
        <p:nvSpPr>
          <p:cNvPr id="5" name="Footer Placeholder 4">
            <a:extLst>
              <a:ext uri="{FF2B5EF4-FFF2-40B4-BE49-F238E27FC236}">
                <a16:creationId xmlns:a16="http://schemas.microsoft.com/office/drawing/2014/main" id="{EFAC00FB-BFA0-45C4-8F8A-C936ED9B2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1FE41C-88A6-4C5F-939E-FCB3A7EE53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197FE4-62A3-48C0-9787-01577B861E88}" type="slidenum">
              <a:rPr lang="en-US" smtClean="0"/>
              <a:t>‹#›</a:t>
            </a:fld>
            <a:endParaRPr lang="en-US"/>
          </a:p>
        </p:txBody>
      </p:sp>
    </p:spTree>
    <p:extLst>
      <p:ext uri="{BB962C8B-B14F-4D97-AF65-F5344CB8AC3E}">
        <p14:creationId xmlns:p14="http://schemas.microsoft.com/office/powerpoint/2010/main" val="4130591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609600" y="2454323"/>
            <a:ext cx="11211969" cy="1180971"/>
          </a:xfrm>
        </p:spPr>
        <p:txBody>
          <a:bodyPr>
            <a:normAutofit fontScale="90000"/>
          </a:bodyPr>
          <a:lstStyle/>
          <a:p>
            <a:r>
              <a:rPr lang="en-US" altLang="en-US" dirty="0"/>
              <a:t>Age-Adjusted Prevalence of Diagnosed Diabetes and Obesity Among Adults, by County, United States </a:t>
            </a:r>
            <a:br>
              <a:rPr lang="en-US" altLang="en-US" dirty="0"/>
            </a:br>
            <a:r>
              <a:rPr lang="en-US" altLang="en-US" dirty="0"/>
              <a:t>(2004, 2009, 2014, 2019)</a:t>
            </a: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1"/>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78263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624" y="27749"/>
            <a:ext cx="10515600" cy="1325563"/>
          </a:xfrm>
        </p:spPr>
        <p:txBody>
          <a:bodyPr>
            <a:normAutofit/>
          </a:bodyPr>
          <a:lstStyle/>
          <a:p>
            <a:pPr algn="ctr"/>
            <a:r>
              <a:rPr lang="en-US" sz="3600" dirty="0"/>
              <a:t>Methods</a:t>
            </a:r>
          </a:p>
        </p:txBody>
      </p:sp>
      <p:sp>
        <p:nvSpPr>
          <p:cNvPr id="3" name="Content Placeholder 2"/>
          <p:cNvSpPr>
            <a:spLocks noGrp="1"/>
          </p:cNvSpPr>
          <p:nvPr>
            <p:ph idx="1"/>
          </p:nvPr>
        </p:nvSpPr>
        <p:spPr>
          <a:xfrm>
            <a:off x="438912" y="976045"/>
            <a:ext cx="11503152" cy="4896105"/>
          </a:xfrm>
        </p:spPr>
        <p:txBody>
          <a:bodyPr>
            <a:normAutofit lnSpcReduction="10000"/>
          </a:bodyPr>
          <a:lstStyle/>
          <a:p>
            <a:pPr lvl="0"/>
            <a:r>
              <a:rPr lang="en-US" dirty="0"/>
              <a:t>Data from CDC's Behavioral Risk Factor Surveillance System (BRFSS) and from the US Census Bureau's Population Estimates Program were used for county-level estimates of diagnosed diabetes and obesity.</a:t>
            </a:r>
            <a:endParaRPr lang="en-US" sz="2000" dirty="0"/>
          </a:p>
          <a:p>
            <a:r>
              <a:rPr lang="en-US" dirty="0"/>
              <a:t>Prevalence Definitions</a:t>
            </a:r>
            <a:endParaRPr lang="en-US" sz="2000" dirty="0"/>
          </a:p>
          <a:p>
            <a:pPr lvl="1"/>
            <a:r>
              <a:rPr lang="en-US" dirty="0"/>
              <a:t>Diagnosed diabetes:  response of “yes" to the question, "Has a doctor ever told you that you have diabetes?" Women who indicated that they only had diabetes during pregnancy were excluded.</a:t>
            </a:r>
            <a:endParaRPr lang="en-US" sz="1800" dirty="0"/>
          </a:p>
          <a:p>
            <a:pPr lvl="1"/>
            <a:r>
              <a:rPr lang="en-US" dirty="0"/>
              <a:t>Obesity:  body mass index of ≥30 derived from self-report of height and weight.</a:t>
            </a:r>
            <a:endParaRPr lang="en-US" sz="1800" dirty="0"/>
          </a:p>
          <a:p>
            <a:pPr lvl="0"/>
            <a:r>
              <a:rPr lang="en-US" dirty="0"/>
              <a:t>Estimates were restricted to adults aged ≥20 years.</a:t>
            </a:r>
            <a:endParaRPr lang="en-US" sz="2000" dirty="0"/>
          </a:p>
          <a:p>
            <a:pPr lvl="0"/>
            <a:r>
              <a:rPr lang="en-US" dirty="0"/>
              <a:t>Estimates were based on the power prior log-weights (PLOW) approach*.</a:t>
            </a:r>
            <a:endParaRPr lang="en-US" sz="2000" dirty="0"/>
          </a:p>
          <a:p>
            <a:pPr lvl="0"/>
            <a:r>
              <a:rPr lang="en-US" dirty="0"/>
              <a:t>Rates were age adjusted to the 2000 US standard population using age groups 20-44, 45-64, and ≥65 years. </a:t>
            </a:r>
            <a:endParaRPr lang="en-US" sz="2000" dirty="0"/>
          </a:p>
        </p:txBody>
      </p:sp>
      <p:sp>
        <p:nvSpPr>
          <p:cNvPr id="4" name="TextBox 3">
            <a:extLst>
              <a:ext uri="{FF2B5EF4-FFF2-40B4-BE49-F238E27FC236}">
                <a16:creationId xmlns:a16="http://schemas.microsoft.com/office/drawing/2014/main" id="{CDDF86DD-0824-4DF4-B97D-8A6A75580934}"/>
              </a:ext>
            </a:extLst>
          </p:cNvPr>
          <p:cNvSpPr txBox="1"/>
          <p:nvPr/>
        </p:nvSpPr>
        <p:spPr>
          <a:xfrm>
            <a:off x="636998" y="5872151"/>
            <a:ext cx="10181690" cy="646331"/>
          </a:xfrm>
          <a:prstGeom prst="rect">
            <a:avLst/>
          </a:prstGeom>
          <a:noFill/>
        </p:spPr>
        <p:txBody>
          <a:bodyPr wrap="square" rtlCol="0">
            <a:spAutoFit/>
          </a:bodyPr>
          <a:lstStyle/>
          <a:p>
            <a:r>
              <a:rPr lang="en-US" dirty="0"/>
              <a:t>* Xie H, Barker LE, Rolka DB. Incorporating design weights and historical data into model based small area estimation. J Data Sci. 2020;18:115-131.</a:t>
            </a:r>
          </a:p>
        </p:txBody>
      </p:sp>
    </p:spTree>
    <p:extLst>
      <p:ext uri="{BB962C8B-B14F-4D97-AF65-F5344CB8AC3E}">
        <p14:creationId xmlns:p14="http://schemas.microsoft.com/office/powerpoint/2010/main" val="1408852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7E6E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D9D11-EC80-48E5-B2D5-D13D0FF0FF3B}"/>
              </a:ext>
            </a:extLst>
          </p:cNvPr>
          <p:cNvSpPr>
            <a:spLocks noGrp="1"/>
          </p:cNvSpPr>
          <p:nvPr>
            <p:ph type="title"/>
          </p:nvPr>
        </p:nvSpPr>
        <p:spPr>
          <a:xfrm>
            <a:off x="879764" y="-1605915"/>
            <a:ext cx="10515600" cy="1325563"/>
          </a:xfrm>
        </p:spPr>
        <p:txBody>
          <a:bodyPr>
            <a:normAutofit/>
          </a:bodyPr>
          <a:lstStyle/>
          <a:p>
            <a:r>
              <a:rPr lang="en-US" dirty="0"/>
              <a:t>Map of diagnosed diabetes vs obesity by county among US adults, 2004. </a:t>
            </a:r>
          </a:p>
        </p:txBody>
      </p:sp>
      <p:pic>
        <p:nvPicPr>
          <p:cNvPr id="4" name="Picture 3" descr="Map of diagnosed diabetes vs obesity by county among US adults, 2004. Data from CDC's Behavioral Risk Factor Surveillance System (BRFSS) and from the US Census Bureau's Population Estimates Program were used for county-level estimates of diagnosed diabetes and obesity.&#10;&#10;&#10;">
            <a:extLst>
              <a:ext uri="{FF2B5EF4-FFF2-40B4-BE49-F238E27FC236}">
                <a16:creationId xmlns:a16="http://schemas.microsoft.com/office/drawing/2014/main" id="{51A3DF03-EC97-45BE-8488-BBE0441587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636" y="0"/>
            <a:ext cx="10598728" cy="6858000"/>
          </a:xfrm>
          <a:prstGeom prst="rect">
            <a:avLst/>
          </a:prstGeom>
        </p:spPr>
      </p:pic>
    </p:spTree>
    <p:extLst>
      <p:ext uri="{BB962C8B-B14F-4D97-AF65-F5344CB8AC3E}">
        <p14:creationId xmlns:p14="http://schemas.microsoft.com/office/powerpoint/2010/main" val="243868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7E6E6"/>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9FABC7-4BE4-46E2-9E47-A36E495466D0}"/>
              </a:ext>
            </a:extLst>
          </p:cNvPr>
          <p:cNvSpPr>
            <a:spLocks noGrp="1"/>
          </p:cNvSpPr>
          <p:nvPr>
            <p:ph type="title"/>
          </p:nvPr>
        </p:nvSpPr>
        <p:spPr>
          <a:xfrm>
            <a:off x="838200" y="-1565275"/>
            <a:ext cx="10515600" cy="1325563"/>
          </a:xfrm>
        </p:spPr>
        <p:txBody>
          <a:bodyPr/>
          <a:lstStyle/>
          <a:p>
            <a:r>
              <a:rPr lang="en-US" dirty="0"/>
              <a:t>Map of diagnosed</a:t>
            </a:r>
            <a:r>
              <a:rPr lang="en-US" baseline="0" dirty="0"/>
              <a:t> diabetes vs obesity by county among US adults, 2009</a:t>
            </a:r>
            <a:endParaRPr lang="en-US" dirty="0"/>
          </a:p>
        </p:txBody>
      </p:sp>
      <p:pic>
        <p:nvPicPr>
          <p:cNvPr id="4" name="Picture 3" descr="Map of diagnosed diabetes vs obesity by county among US adults, 2009. Data from CDC's Behavioral Risk Factor Surveillance System (BRFSS) and from the US Census Bureau's Population Estimates Program were used for county-level estimates of diagnosed diabetes and obesity.&#10;&#10;&#10;">
            <a:extLst>
              <a:ext uri="{FF2B5EF4-FFF2-40B4-BE49-F238E27FC236}">
                <a16:creationId xmlns:a16="http://schemas.microsoft.com/office/drawing/2014/main" id="{77AD4258-A85E-4BD5-9BDA-0B57202AA7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636" y="0"/>
            <a:ext cx="10598728" cy="6858000"/>
          </a:xfrm>
          <a:prstGeom prst="rect">
            <a:avLst/>
          </a:prstGeom>
        </p:spPr>
      </p:pic>
    </p:spTree>
    <p:extLst>
      <p:ext uri="{BB962C8B-B14F-4D97-AF65-F5344CB8AC3E}">
        <p14:creationId xmlns:p14="http://schemas.microsoft.com/office/powerpoint/2010/main" val="2220585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7E6E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AD453-FA74-409B-994C-82B681DDDDE6}"/>
              </a:ext>
            </a:extLst>
          </p:cNvPr>
          <p:cNvSpPr>
            <a:spLocks noGrp="1"/>
          </p:cNvSpPr>
          <p:nvPr>
            <p:ph type="title"/>
          </p:nvPr>
        </p:nvSpPr>
        <p:spPr>
          <a:xfrm>
            <a:off x="796636" y="-1781727"/>
            <a:ext cx="10515600" cy="1325563"/>
          </a:xfrm>
        </p:spPr>
        <p:txBody>
          <a:bodyPr/>
          <a:lstStyle/>
          <a:p>
            <a:r>
              <a:rPr lang="en-US" dirty="0"/>
              <a:t>Map of diagnosed diabetes vs obesity</a:t>
            </a:r>
            <a:r>
              <a:rPr lang="en-US" baseline="0" dirty="0"/>
              <a:t> by county among US adults, 2014</a:t>
            </a:r>
            <a:endParaRPr lang="en-US" dirty="0"/>
          </a:p>
        </p:txBody>
      </p:sp>
      <p:pic>
        <p:nvPicPr>
          <p:cNvPr id="3" name="Picture 2" descr="Map of diagnosed diabetes vs obesity by county among US adults, 2014. Data from CDC's Behavioral Risk Factor Surveillance System (BRFSS) and from the US Census Bureau's Population Estimates Program were used for county-level estimates of diagnosed diabetes and obesity.&#10;&#10;&#10;">
            <a:extLst>
              <a:ext uri="{FF2B5EF4-FFF2-40B4-BE49-F238E27FC236}">
                <a16:creationId xmlns:a16="http://schemas.microsoft.com/office/drawing/2014/main" id="{2C8693BF-4CC3-457B-9D49-95D07C449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636" y="0"/>
            <a:ext cx="10598728" cy="6858000"/>
          </a:xfrm>
          <a:prstGeom prst="rect">
            <a:avLst/>
          </a:prstGeom>
        </p:spPr>
      </p:pic>
    </p:spTree>
    <p:extLst>
      <p:ext uri="{BB962C8B-B14F-4D97-AF65-F5344CB8AC3E}">
        <p14:creationId xmlns:p14="http://schemas.microsoft.com/office/powerpoint/2010/main" val="3390315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7E6E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73A22-D581-4523-91DD-EC418129124D}"/>
              </a:ext>
            </a:extLst>
          </p:cNvPr>
          <p:cNvSpPr>
            <a:spLocks noGrp="1"/>
          </p:cNvSpPr>
          <p:nvPr>
            <p:ph type="title"/>
          </p:nvPr>
        </p:nvSpPr>
        <p:spPr>
          <a:xfrm>
            <a:off x="879764" y="-1504467"/>
            <a:ext cx="10515600" cy="1325563"/>
          </a:xfrm>
        </p:spPr>
        <p:txBody>
          <a:bodyPr/>
          <a:lstStyle/>
          <a:p>
            <a:r>
              <a:rPr lang="en-US" dirty="0"/>
              <a:t>Map of diagnosed diabetes vs obesity by county</a:t>
            </a:r>
            <a:r>
              <a:rPr lang="en-US" baseline="0" dirty="0"/>
              <a:t> among US adults, 2019</a:t>
            </a:r>
            <a:endParaRPr lang="en-US" dirty="0"/>
          </a:p>
        </p:txBody>
      </p:sp>
      <p:pic>
        <p:nvPicPr>
          <p:cNvPr id="3" name="Picture 2" descr="Map of diagnosed diabetes vs obesity by county among US adults, 2019. Data from CDC's Behavioral Risk Factor Surveillance System (BRFSS) and from the US Census Bureau's Population Estimates Program were used for county-level estimates of diagnosed diabetes and obesity.&#10;&#10;&#10;">
            <a:extLst>
              <a:ext uri="{FF2B5EF4-FFF2-40B4-BE49-F238E27FC236}">
                <a16:creationId xmlns:a16="http://schemas.microsoft.com/office/drawing/2014/main" id="{6D335417-B772-47B2-A9FF-C79198E302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636" y="0"/>
            <a:ext cx="10598728" cy="6858000"/>
          </a:xfrm>
          <a:prstGeom prst="rect">
            <a:avLst/>
          </a:prstGeom>
        </p:spPr>
      </p:pic>
    </p:spTree>
    <p:extLst>
      <p:ext uri="{BB962C8B-B14F-4D97-AF65-F5344CB8AC3E}">
        <p14:creationId xmlns:p14="http://schemas.microsoft.com/office/powerpoint/2010/main" val="1824185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E624CC-698B-4FDB-8084-F2C8E7F505D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E4E55C9-6C2C-4BFA-B5DF-A7462BA0B450}">
  <ds:schemaRefs>
    <ds:schemaRef ds:uri="http://schemas.microsoft.com/sharepoint/v3/contenttype/forms"/>
  </ds:schemaRefs>
</ds:datastoreItem>
</file>

<file path=customXml/itemProps3.xml><?xml version="1.0" encoding="utf-8"?>
<ds:datastoreItem xmlns:ds="http://schemas.openxmlformats.org/officeDocument/2006/customXml" ds:itemID="{C436D354-45B6-4717-9797-89D333A8A3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93</TotalTime>
  <Words>240</Words>
  <Application>Microsoft Office PowerPoint</Application>
  <PresentationFormat>Widescreen</PresentationFormat>
  <Paragraphs>15</Paragraphs>
  <Slides>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Age-Adjusted Prevalence of Diagnosed Diabetes and Obesity Among Adults, by County, United States  (2004, 2009, 2014, 2019)</vt:lpstr>
      <vt:lpstr>Methods</vt:lpstr>
      <vt:lpstr>Map of diagnosed diabetes vs obesity by county among US adults, 2004. </vt:lpstr>
      <vt:lpstr>Map of diagnosed diabetes vs obesity by county among US adults, 2009</vt:lpstr>
      <vt:lpstr>Map of diagnosed diabetes vs obesity by county among US adults, 2014</vt:lpstr>
      <vt:lpstr>Map of diagnosed diabetes vs obesity by county among US adults, 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Reynolds, John W (CDC/DDNID/NCCDPHP/DDT) (CTR)</dc:creator>
  <cp:lastModifiedBy>Barber, Karley (CDC/DDNID/NCCDPHP/OSH) (CTR)</cp:lastModifiedBy>
  <cp:revision>9</cp:revision>
  <dcterms:created xsi:type="dcterms:W3CDTF">2021-10-22T18:06:45Z</dcterms:created>
  <dcterms:modified xsi:type="dcterms:W3CDTF">2021-11-09T14:29:22Z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2021-10-22T18:08:00Z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de394722-7af9-4a91-9292-83354f67a909</vt:lpwstr>
  </property>
  <property fmtid="{D5CDD505-2E9C-101B-9397-08002B2CF9AE}" pid="8" name="MSIP_Label_7b94a7b8-f06c-4dfe-bdcc-9b548fd58c31_ContentBits">
    <vt:lpwstr>0</vt:lpwstr>
  </property>
</Properties>
</file>