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8" r:id="rId4"/>
    <p:sldId id="259" r:id="rId5"/>
    <p:sldId id="260" r:id="rId6"/>
    <p:sldId id="261" r:id="rId7"/>
    <p:sldId id="267" r:id="rId8"/>
    <p:sldId id="263" r:id="rId9"/>
    <p:sldId id="264" r:id="rId10"/>
    <p:sldId id="265" r:id="rId11"/>
    <p:sldId id="266" r:id="rId12"/>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15" autoAdjust="0"/>
    <p:restoredTop sz="86472" autoAdjust="0"/>
  </p:normalViewPr>
  <p:slideViewPr>
    <p:cSldViewPr snapToGrid="0" snapToObjects="1">
      <p:cViewPr>
        <p:scale>
          <a:sx n="100" d="100"/>
          <a:sy n="100" d="100"/>
        </p:scale>
        <p:origin x="-194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9675470F-3F5C-2848-B903-2AEC7B3A4727}" type="datetimeFigureOut">
              <a:rPr lang="en-US" smtClean="0"/>
              <a:pPr/>
              <a:t>9/30/2011</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1F2ECC69-9631-9F41-98F7-B3FB11E6F5A6}" type="slidenum">
              <a:rPr lang="en-US" smtClean="0"/>
              <a:pPr/>
              <a:t>‹#›</a:t>
            </a:fld>
            <a:endParaRPr lang="en-US" dirty="0"/>
          </a:p>
        </p:txBody>
      </p:sp>
    </p:spTree>
    <p:extLst>
      <p:ext uri="{BB962C8B-B14F-4D97-AF65-F5344CB8AC3E}">
        <p14:creationId xmlns:p14="http://schemas.microsoft.com/office/powerpoint/2010/main" val="1519968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diabetes/pubs/eagl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charset="0"/>
                <a:cs typeface="Arial" charset="0"/>
              </a:rPr>
              <a:t>An Eagle Books event may take any form:</a:t>
            </a:r>
          </a:p>
          <a:p>
            <a:pPr>
              <a:buFontTx/>
              <a:buChar char="•"/>
            </a:pPr>
            <a:r>
              <a:rPr lang="en-US" dirty="0" smtClean="0">
                <a:latin typeface="Arial" charset="0"/>
                <a:ea typeface="ＭＳ Ｐゴシック" charset="0"/>
                <a:cs typeface="Arial" charset="0"/>
              </a:rPr>
              <a:t>a half-day health fair</a:t>
            </a:r>
          </a:p>
          <a:p>
            <a:pPr>
              <a:buFontTx/>
              <a:buChar char="•"/>
            </a:pPr>
            <a:r>
              <a:rPr lang="en-US" dirty="0" smtClean="0">
                <a:latin typeface="Arial" charset="0"/>
                <a:ea typeface="ＭＳ Ｐゴシック" charset="0"/>
                <a:cs typeface="Arial" charset="0"/>
              </a:rPr>
              <a:t>a school assembly</a:t>
            </a:r>
          </a:p>
          <a:p>
            <a:pPr>
              <a:buFontTx/>
              <a:buChar char="•"/>
            </a:pPr>
            <a:r>
              <a:rPr lang="en-US" dirty="0" smtClean="0">
                <a:latin typeface="Arial" charset="0"/>
                <a:ea typeface="ＭＳ Ｐゴシック" charset="0"/>
                <a:cs typeface="Arial" charset="0"/>
              </a:rPr>
              <a:t>a retreat </a:t>
            </a:r>
          </a:p>
          <a:p>
            <a:pPr>
              <a:buFontTx/>
              <a:buChar char="•"/>
            </a:pPr>
            <a:r>
              <a:rPr lang="en-US" dirty="0" smtClean="0">
                <a:latin typeface="Arial" charset="0"/>
                <a:ea typeface="ＭＳ Ｐゴシック" charset="0"/>
                <a:cs typeface="Arial" charset="0"/>
              </a:rPr>
              <a:t>a daily/weekly classroom activity</a:t>
            </a:r>
          </a:p>
          <a:p>
            <a:pPr>
              <a:buFontTx/>
              <a:buChar char="•"/>
            </a:pPr>
            <a:r>
              <a:rPr lang="en-US" dirty="0" smtClean="0">
                <a:latin typeface="Arial" charset="0"/>
                <a:ea typeface="ＭＳ Ｐゴシック" charset="0"/>
                <a:cs typeface="Arial" charset="0"/>
              </a:rPr>
              <a:t>a party or culture camp theme  </a:t>
            </a:r>
          </a:p>
          <a:p>
            <a:pPr>
              <a:buFontTx/>
              <a:buChar char="•"/>
            </a:pPr>
            <a:r>
              <a:rPr lang="en-US" dirty="0" smtClean="0">
                <a:latin typeface="Arial" charset="0"/>
                <a:ea typeface="ＭＳ Ｐゴシック" charset="0"/>
                <a:cs typeface="Arial" charset="0"/>
              </a:rPr>
              <a:t>a week-long series of activities</a:t>
            </a:r>
          </a:p>
          <a:p>
            <a:endParaRPr lang="en-US" dirty="0" smtClean="0">
              <a:latin typeface="Arial" charset="0"/>
              <a:ea typeface="ＭＳ Ｐゴシック" charset="0"/>
              <a:cs typeface="Arial" charset="0"/>
            </a:endParaRPr>
          </a:p>
          <a:p>
            <a:r>
              <a:rPr lang="en-US" dirty="0" smtClean="0">
                <a:latin typeface="Arial" charset="0"/>
                <a:ea typeface="ＭＳ Ｐゴシック" charset="0"/>
                <a:cs typeface="Arial" charset="0"/>
              </a:rPr>
              <a:t>Essentially, an Eagle Books event incorporates the characters and messages of Eagle Books to promote healthy eating and exercise particularly in reference to combating diabetes.</a:t>
            </a:r>
            <a:endParaRPr lang="en-US" dirty="0" smtClean="0">
              <a:latin typeface="Papyrus" charset="0"/>
              <a:ea typeface="ＭＳ Ｐゴシック" charset="0"/>
            </a:endParaRPr>
          </a:p>
        </p:txBody>
      </p:sp>
      <p:sp>
        <p:nvSpPr>
          <p:cNvPr id="4" name="Slide Number Placeholder 3"/>
          <p:cNvSpPr>
            <a:spLocks noGrp="1"/>
          </p:cNvSpPr>
          <p:nvPr>
            <p:ph type="sldNum" sz="quarter" idx="10"/>
          </p:nvPr>
        </p:nvSpPr>
        <p:spPr/>
        <p:txBody>
          <a:bodyPr/>
          <a:lstStyle/>
          <a:p>
            <a:fld id="{1F2ECC69-9631-9F41-98F7-B3FB11E6F5A6}" type="slidenum">
              <a:rPr lang="en-US" smtClean="0"/>
              <a:pPr/>
              <a:t>2</a:t>
            </a:fld>
            <a:endParaRPr lang="en-US" dirty="0"/>
          </a:p>
        </p:txBody>
      </p:sp>
    </p:spTree>
    <p:extLst>
      <p:ext uri="{BB962C8B-B14F-4D97-AF65-F5344CB8AC3E}">
        <p14:creationId xmlns:p14="http://schemas.microsoft.com/office/powerpoint/2010/main" val="125347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Papyrus" charset="0"/>
                <a:ea typeface="ＭＳ Ｐゴシック" charset="0"/>
              </a:rPr>
              <a:t>Eagle Books events may be relatively simple and can be inexpensive to conduct. The scale of your event is up to you. Planning, activity, educational, publicity, and incentive materials are available for print, free of charge, at </a:t>
            </a:r>
            <a:r>
              <a:rPr lang="en-US" u="sng" dirty="0" smtClean="0">
                <a:latin typeface="Papyrus" charset="0"/>
                <a:ea typeface="ＭＳ Ｐゴシック" charset="0"/>
                <a:hlinkClick r:id="rId3"/>
              </a:rPr>
              <a:t>http://www.cdc.gov/diabetes/pubs/eagle.htm</a:t>
            </a:r>
            <a:r>
              <a:rPr lang="en-US" u="sng" dirty="0" smtClean="0">
                <a:latin typeface="Papyrus" charset="0"/>
                <a:ea typeface="ＭＳ Ｐゴシック" charset="0"/>
              </a:rPr>
              <a:t>.</a:t>
            </a:r>
            <a:endParaRPr lang="en-US" dirty="0" smtClean="0">
              <a:latin typeface="Papyrus" charset="0"/>
              <a:ea typeface="ＭＳ Ｐゴシック" charset="0"/>
            </a:endParaRPr>
          </a:p>
          <a:p>
            <a:endParaRPr lang="en-US" dirty="0" smtClean="0">
              <a:latin typeface="Papyrus" charset="0"/>
              <a:ea typeface="ＭＳ Ｐゴシック" charset="0"/>
            </a:endParaRPr>
          </a:p>
          <a:p>
            <a:r>
              <a:rPr lang="en-US" dirty="0" smtClean="0">
                <a:latin typeface="Papyrus" charset="0"/>
                <a:ea typeface="ＭＳ Ｐゴシック" charset="0"/>
              </a:rPr>
              <a:t>Information on ordering single and multiple copies of the Eagle Books is available at this site. </a:t>
            </a:r>
          </a:p>
          <a:p>
            <a:endParaRPr lang="en-US" dirty="0" smtClean="0">
              <a:latin typeface="Papyrus" charset="0"/>
              <a:ea typeface="ＭＳ Ｐゴシック" charset="0"/>
            </a:endParaRPr>
          </a:p>
          <a:p>
            <a:r>
              <a:rPr lang="en-US" dirty="0" smtClean="0">
                <a:latin typeface="Papyrus" charset="0"/>
                <a:ea typeface="ＭＳ Ｐゴシック" charset="0"/>
              </a:rPr>
              <a:t>Become familiar with the materials and information posted online early in your planning to get ideas and options for event.</a:t>
            </a:r>
          </a:p>
        </p:txBody>
      </p:sp>
      <p:sp>
        <p:nvSpPr>
          <p:cNvPr id="4" name="Slide Number Placeholder 3"/>
          <p:cNvSpPr>
            <a:spLocks noGrp="1"/>
          </p:cNvSpPr>
          <p:nvPr>
            <p:ph type="sldNum" sz="quarter" idx="10"/>
          </p:nvPr>
        </p:nvSpPr>
        <p:spPr/>
        <p:txBody>
          <a:bodyPr/>
          <a:lstStyle/>
          <a:p>
            <a:fld id="{1F2ECC69-9631-9F41-98F7-B3FB11E6F5A6}" type="slidenum">
              <a:rPr lang="en-US" smtClean="0"/>
              <a:pPr/>
              <a:t>4</a:t>
            </a:fld>
            <a:endParaRPr lang="en-US" dirty="0"/>
          </a:p>
        </p:txBody>
      </p:sp>
    </p:spTree>
    <p:extLst>
      <p:ext uri="{BB962C8B-B14F-4D97-AF65-F5344CB8AC3E}">
        <p14:creationId xmlns:p14="http://schemas.microsoft.com/office/powerpoint/2010/main" val="184305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buFontTx/>
              <a:buChar char="•"/>
            </a:pPr>
            <a:r>
              <a:rPr lang="en-US" dirty="0" smtClean="0">
                <a:latin typeface="Arial" charset="0"/>
                <a:ea typeface="ＭＳ Ｐゴシック" charset="0"/>
                <a:cs typeface="Arial" charset="0"/>
              </a:rPr>
              <a:t>Become familiar with resources posted online. This will help you determine, early on, what is already available for your event.</a:t>
            </a:r>
            <a:endParaRPr lang="en-US" i="1" dirty="0" smtClean="0">
              <a:latin typeface="Arial" charset="0"/>
              <a:ea typeface="ＭＳ Ｐゴシック" charset="0"/>
              <a:cs typeface="Arial" charset="0"/>
            </a:endParaRPr>
          </a:p>
          <a:p>
            <a:pPr>
              <a:lnSpc>
                <a:spcPct val="200000"/>
              </a:lnSpc>
              <a:buFontTx/>
              <a:buChar char="•"/>
            </a:pPr>
            <a:r>
              <a:rPr lang="en-US" dirty="0" smtClean="0">
                <a:latin typeface="Arial" charset="0"/>
                <a:ea typeface="ＭＳ Ｐゴシック" charset="0"/>
                <a:cs typeface="Arial" charset="0"/>
              </a:rPr>
              <a:t>Confirm participants and sponsorships</a:t>
            </a:r>
          </a:p>
          <a:p>
            <a:pPr>
              <a:lnSpc>
                <a:spcPct val="200000"/>
              </a:lnSpc>
              <a:buFontTx/>
              <a:buChar char="•"/>
            </a:pPr>
            <a:r>
              <a:rPr lang="en-US" dirty="0" smtClean="0">
                <a:latin typeface="Arial" charset="0"/>
                <a:ea typeface="ＭＳ Ｐゴシック" charset="0"/>
                <a:cs typeface="Arial" charset="0"/>
              </a:rPr>
              <a:t>Select a date and location</a:t>
            </a:r>
          </a:p>
          <a:p>
            <a:pPr>
              <a:lnSpc>
                <a:spcPct val="200000"/>
              </a:lnSpc>
              <a:buFontTx/>
              <a:buChar char="•"/>
            </a:pPr>
            <a:r>
              <a:rPr lang="en-US" dirty="0" smtClean="0">
                <a:latin typeface="Arial" charset="0"/>
                <a:ea typeface="ＭＳ Ｐゴシック" charset="0"/>
                <a:cs typeface="Arial" charset="0"/>
              </a:rPr>
              <a:t>Plan publicity</a:t>
            </a:r>
          </a:p>
          <a:p>
            <a:pPr>
              <a:lnSpc>
                <a:spcPct val="200000"/>
              </a:lnSpc>
              <a:buFontTx/>
              <a:buChar char="•"/>
            </a:pPr>
            <a:r>
              <a:rPr lang="en-US" dirty="0" smtClean="0">
                <a:latin typeface="Arial" charset="0"/>
                <a:ea typeface="ＭＳ Ｐゴシック" charset="0"/>
                <a:cs typeface="Arial" charset="0"/>
              </a:rPr>
              <a:t>Develop event activities</a:t>
            </a:r>
          </a:p>
          <a:p>
            <a:pPr>
              <a:lnSpc>
                <a:spcPct val="200000"/>
              </a:lnSpc>
              <a:buFontTx/>
              <a:buChar char="•"/>
            </a:pPr>
            <a:r>
              <a:rPr lang="en-US" dirty="0" smtClean="0">
                <a:latin typeface="Arial" charset="0"/>
                <a:ea typeface="ＭＳ Ｐゴシック" charset="0"/>
                <a:cs typeface="Arial" charset="0"/>
              </a:rPr>
              <a:t>Strive to get Eagle Books in the hands of children, parents, and educators well before your event, if possible, to increase familiarity and build anticipation</a:t>
            </a:r>
          </a:p>
          <a:p>
            <a:pPr>
              <a:lnSpc>
                <a:spcPct val="200000"/>
              </a:lnSpc>
            </a:pPr>
            <a:endParaRPr lang="en-US" dirty="0" smtClean="0">
              <a:latin typeface="Arial" charset="0"/>
              <a:ea typeface="ＭＳ Ｐゴシック" charset="0"/>
              <a:cs typeface="Arial" charset="0"/>
            </a:endParaRPr>
          </a:p>
          <a:p>
            <a:endParaRPr lang="en-US" dirty="0" smtClean="0">
              <a:latin typeface="Papyrus" charset="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F2ECC69-9631-9F41-98F7-B3FB11E6F5A6}" type="slidenum">
              <a:rPr lang="en-US" smtClean="0"/>
              <a:pPr/>
              <a:t>5</a:t>
            </a:fld>
            <a:endParaRPr lang="en-US" dirty="0"/>
          </a:p>
        </p:txBody>
      </p:sp>
    </p:spTree>
    <p:extLst>
      <p:ext uri="{BB962C8B-B14F-4D97-AF65-F5344CB8AC3E}">
        <p14:creationId xmlns:p14="http://schemas.microsoft.com/office/powerpoint/2010/main" val="185858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Papyrus" charset="0"/>
                <a:ea typeface="ＭＳ Ｐゴシック" charset="0"/>
              </a:rPr>
              <a:t>Consider these as activities at your event:</a:t>
            </a:r>
          </a:p>
          <a:p>
            <a:r>
              <a:rPr lang="en-US" dirty="0" smtClean="0">
                <a:latin typeface="Papyrus" charset="0"/>
                <a:ea typeface="ＭＳ Ｐゴシック" charset="0"/>
              </a:rPr>
              <a:t>Diabetes bingo</a:t>
            </a:r>
          </a:p>
          <a:p>
            <a:r>
              <a:rPr lang="en-US" dirty="0" smtClean="0">
                <a:latin typeface="Papyrus" charset="0"/>
                <a:ea typeface="ＭＳ Ｐゴシック" charset="0"/>
              </a:rPr>
              <a:t>Art exploration</a:t>
            </a:r>
          </a:p>
          <a:p>
            <a:r>
              <a:rPr lang="en-US" dirty="0" smtClean="0">
                <a:latin typeface="Papyrus" charset="0"/>
                <a:ea typeface="ＭＳ Ｐゴシック" charset="0"/>
              </a:rPr>
              <a:t>Explore how many servings are actually contained in a package or container and the number of calories per serving    </a:t>
            </a:r>
          </a:p>
          <a:p>
            <a:r>
              <a:rPr lang="en-US" dirty="0" smtClean="0">
                <a:latin typeface="Papyrus" charset="0"/>
                <a:ea typeface="ＭＳ Ｐゴシック" charset="0"/>
              </a:rPr>
              <a:t>Examine fat, sugar, and nutritional content of various foods </a:t>
            </a:r>
          </a:p>
          <a:p>
            <a:r>
              <a:rPr lang="en-US" dirty="0" smtClean="0">
                <a:latin typeface="Papyrus" charset="0"/>
                <a:ea typeface="ＭＳ Ｐゴシック" charset="0"/>
              </a:rPr>
              <a:t>Seed planting</a:t>
            </a:r>
          </a:p>
          <a:p>
            <a:r>
              <a:rPr lang="en-US" dirty="0" smtClean="0">
                <a:latin typeface="Papyrus" charset="0"/>
                <a:ea typeface="ＭＳ Ｐゴシック" charset="0"/>
              </a:rPr>
              <a:t>Physical challenges</a:t>
            </a:r>
          </a:p>
          <a:p>
            <a:r>
              <a:rPr lang="en-US" dirty="0" smtClean="0">
                <a:latin typeface="Papyrus" charset="0"/>
                <a:ea typeface="ＭＳ Ｐゴシック" charset="0"/>
              </a:rPr>
              <a:t>Visits by safety, health, and sports mascots</a:t>
            </a:r>
          </a:p>
          <a:p>
            <a:r>
              <a:rPr lang="en-US" dirty="0" smtClean="0">
                <a:latin typeface="Papyrus" charset="0"/>
                <a:ea typeface="ＭＳ Ｐゴシック" charset="0"/>
              </a:rPr>
              <a:t>Storytelling by Elders</a:t>
            </a:r>
          </a:p>
          <a:p>
            <a:r>
              <a:rPr lang="en-US" dirty="0" smtClean="0">
                <a:latin typeface="Papyrus" charset="0"/>
                <a:ea typeface="ＭＳ Ｐゴシック" charset="0"/>
              </a:rPr>
              <a:t>Diabetes talking circle</a:t>
            </a:r>
          </a:p>
          <a:p>
            <a:r>
              <a:rPr lang="en-US" dirty="0" smtClean="0">
                <a:latin typeface="Papyrus" charset="0"/>
                <a:ea typeface="ＭＳ Ｐゴシック" charset="0"/>
              </a:rPr>
              <a:t>Eagle books plays  </a:t>
            </a:r>
          </a:p>
          <a:p>
            <a:r>
              <a:rPr lang="en-US" dirty="0" smtClean="0">
                <a:latin typeface="Papyrus" charset="0"/>
                <a:ea typeface="ＭＳ Ｐゴシック" charset="0"/>
              </a:rPr>
              <a:t>Exercise and heart rate charting</a:t>
            </a:r>
          </a:p>
          <a:p>
            <a:r>
              <a:rPr lang="en-US" dirty="0" smtClean="0">
                <a:latin typeface="Papyrus" charset="0"/>
                <a:ea typeface="ＭＳ Ｐゴシック" charset="0"/>
              </a:rPr>
              <a:t>Traditional food tasting</a:t>
            </a:r>
          </a:p>
          <a:p>
            <a:r>
              <a:rPr lang="en-US" dirty="0" smtClean="0">
                <a:latin typeface="Papyrus" charset="0"/>
                <a:ea typeface="ＭＳ Ｐゴシック" charset="0"/>
              </a:rPr>
              <a:t>Drum and dance performance</a:t>
            </a:r>
          </a:p>
          <a:p>
            <a:endParaRPr lang="en-US" dirty="0"/>
          </a:p>
        </p:txBody>
      </p:sp>
      <p:sp>
        <p:nvSpPr>
          <p:cNvPr id="4" name="Slide Number Placeholder 3"/>
          <p:cNvSpPr>
            <a:spLocks noGrp="1"/>
          </p:cNvSpPr>
          <p:nvPr>
            <p:ph type="sldNum" sz="quarter" idx="10"/>
          </p:nvPr>
        </p:nvSpPr>
        <p:spPr/>
        <p:txBody>
          <a:bodyPr/>
          <a:lstStyle/>
          <a:p>
            <a:fld id="{1F2ECC69-9631-9F41-98F7-B3FB11E6F5A6}" type="slidenum">
              <a:rPr lang="en-US" smtClean="0"/>
              <a:pPr/>
              <a:t>6</a:t>
            </a:fld>
            <a:endParaRPr lang="en-US" dirty="0"/>
          </a:p>
        </p:txBody>
      </p:sp>
    </p:spTree>
    <p:extLst>
      <p:ext uri="{BB962C8B-B14F-4D97-AF65-F5344CB8AC3E}">
        <p14:creationId xmlns:p14="http://schemas.microsoft.com/office/powerpoint/2010/main" val="104261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Papyrus" charset="0"/>
                <a:ea typeface="ＭＳ Ｐゴシック" charset="0"/>
              </a:rPr>
              <a:t>This Eagle Books Game Plan is one example of how to choreograph your event. In this plan, children are divided into groups, each group starting at a different activity. After a specified time allowance, groups rotate from one activity to the next until each group has participated at each stop. The Eagle Books Game Plan is posted online.</a:t>
            </a:r>
            <a:endParaRPr lang="en-US" dirty="0">
              <a:latin typeface="Papyrus" charset="0"/>
              <a:ea typeface="ＭＳ Ｐゴシック" charset="0"/>
            </a:endParaRPr>
          </a:p>
        </p:txBody>
      </p:sp>
      <p:sp>
        <p:nvSpPr>
          <p:cNvPr id="4" name="Slide Number Placeholder 3"/>
          <p:cNvSpPr>
            <a:spLocks noGrp="1"/>
          </p:cNvSpPr>
          <p:nvPr>
            <p:ph type="sldNum" sz="quarter" idx="10"/>
          </p:nvPr>
        </p:nvSpPr>
        <p:spPr/>
        <p:txBody>
          <a:bodyPr/>
          <a:lstStyle/>
          <a:p>
            <a:fld id="{1F2ECC69-9631-9F41-98F7-B3FB11E6F5A6}" type="slidenum">
              <a:rPr lang="en-US" smtClean="0"/>
              <a:pPr/>
              <a:t>8</a:t>
            </a:fld>
            <a:endParaRPr lang="en-US" dirty="0"/>
          </a:p>
        </p:txBody>
      </p:sp>
    </p:spTree>
    <p:extLst>
      <p:ext uri="{BB962C8B-B14F-4D97-AF65-F5344CB8AC3E}">
        <p14:creationId xmlns:p14="http://schemas.microsoft.com/office/powerpoint/2010/main" val="41345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Papyrus" charset="0"/>
                <a:ea typeface="ＭＳ Ｐゴシック" charset="0"/>
              </a:rPr>
              <a:t>The number and ages of attendees will determine how best to move them through the activities planned and how much time to allow at each stop. </a:t>
            </a:r>
          </a:p>
          <a:p>
            <a:r>
              <a:rPr lang="en-US" dirty="0" smtClean="0">
                <a:latin typeface="Papyrus" charset="0"/>
                <a:ea typeface="ＭＳ Ｐゴシック" charset="0"/>
              </a:rPr>
              <a:t> </a:t>
            </a:r>
          </a:p>
          <a:p>
            <a:r>
              <a:rPr lang="en-US" dirty="0" smtClean="0">
                <a:latin typeface="Papyrus" charset="0"/>
                <a:ea typeface="ＭＳ Ｐゴシック" charset="0"/>
              </a:rPr>
              <a:t>Some activities may work as </a:t>
            </a:r>
            <a:r>
              <a:rPr lang="ja-JP" altLang="en-US" dirty="0" smtClean="0">
                <a:latin typeface="Papyrus" charset="0"/>
                <a:ea typeface="ＭＳ Ｐゴシック" charset="0"/>
              </a:rPr>
              <a:t>“</a:t>
            </a:r>
            <a:r>
              <a:rPr lang="en-US" dirty="0" smtClean="0">
                <a:latin typeface="Papyrus" charset="0"/>
                <a:ea typeface="ＭＳ Ｐゴシック" charset="0"/>
              </a:rPr>
              <a:t>walk-ins welcome,</a:t>
            </a:r>
            <a:r>
              <a:rPr lang="ja-JP" altLang="en-US" dirty="0" smtClean="0">
                <a:latin typeface="Papyrus" charset="0"/>
                <a:ea typeface="ＭＳ Ｐゴシック" charset="0"/>
              </a:rPr>
              <a:t>”</a:t>
            </a:r>
            <a:r>
              <a:rPr lang="en-US" dirty="0" smtClean="0">
                <a:latin typeface="Papyrus" charset="0"/>
                <a:ea typeface="ＭＳ Ｐゴシック" charset="0"/>
              </a:rPr>
              <a:t> where others—Elder storytelling or dance lessons, for example—will work best with official start/stop times. </a:t>
            </a:r>
          </a:p>
          <a:p>
            <a:r>
              <a:rPr lang="en-US" dirty="0" smtClean="0">
                <a:latin typeface="Papyrus" charset="0"/>
                <a:ea typeface="ＭＳ Ｐゴシック" charset="0"/>
              </a:rPr>
              <a:t> </a:t>
            </a:r>
          </a:p>
          <a:p>
            <a:r>
              <a:rPr lang="en-US" dirty="0" smtClean="0">
                <a:latin typeface="Papyrus" charset="0"/>
                <a:ea typeface="ＭＳ Ｐゴシック" charset="0"/>
              </a:rPr>
              <a:t>Have Eagle Books read; show the video animated stories; supply crayons, paper, and Eagle Books materials; or have another plan for early/late arrivals or children who may have to wait briefly before beginning an organized activity. </a:t>
            </a:r>
          </a:p>
          <a:p>
            <a:endParaRPr lang="en-US" dirty="0"/>
          </a:p>
        </p:txBody>
      </p:sp>
      <p:sp>
        <p:nvSpPr>
          <p:cNvPr id="4" name="Slide Number Placeholder 3"/>
          <p:cNvSpPr>
            <a:spLocks noGrp="1"/>
          </p:cNvSpPr>
          <p:nvPr>
            <p:ph type="sldNum" sz="quarter" idx="10"/>
          </p:nvPr>
        </p:nvSpPr>
        <p:spPr/>
        <p:txBody>
          <a:bodyPr/>
          <a:lstStyle/>
          <a:p>
            <a:fld id="{1F2ECC69-9631-9F41-98F7-B3FB11E6F5A6}" type="slidenum">
              <a:rPr lang="en-US" smtClean="0"/>
              <a:pPr/>
              <a:t>9</a:t>
            </a:fld>
            <a:endParaRPr lang="en-US" dirty="0"/>
          </a:p>
        </p:txBody>
      </p:sp>
    </p:spTree>
    <p:extLst>
      <p:ext uri="{BB962C8B-B14F-4D97-AF65-F5344CB8AC3E}">
        <p14:creationId xmlns:p14="http://schemas.microsoft.com/office/powerpoint/2010/main" val="13121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latin typeface="Arial" charset="0"/>
                <a:ea typeface="ＭＳ Ｐゴシック" charset="0"/>
                <a:cs typeface="Arial" charset="0"/>
              </a:rPr>
              <a:t> Be certain your event ends at the specified time. Clean the facility, take out trash and recycling, return keys, etc. and any other closing tasks as appropriate. Thank all those who helped orchestrate and support your event by sending written correspondence. Eagle Books materials are available for that use. You may wish to call and thank assistants and sponsors as well. </a:t>
            </a:r>
          </a:p>
          <a:p>
            <a:endParaRPr lang="en-US" dirty="0" smtClean="0">
              <a:latin typeface="Arial" charset="0"/>
              <a:ea typeface="ＭＳ Ｐゴシック" charset="0"/>
              <a:cs typeface="Arial" charset="0"/>
            </a:endParaRPr>
          </a:p>
          <a:p>
            <a:pPr>
              <a:buFontTx/>
              <a:buChar char="•"/>
            </a:pPr>
            <a:r>
              <a:rPr lang="en-US" dirty="0" smtClean="0">
                <a:latin typeface="Arial" charset="0"/>
                <a:ea typeface="ＭＳ Ｐゴシック" charset="0"/>
                <a:cs typeface="Arial" charset="0"/>
              </a:rPr>
              <a:t> Plan for next year</a:t>
            </a:r>
            <a:r>
              <a:rPr lang="ja-JP" altLang="en-US" dirty="0" smtClean="0">
                <a:latin typeface="Arial" charset="0"/>
                <a:ea typeface="ＭＳ Ｐゴシック" charset="0"/>
                <a:cs typeface="Arial" charset="0"/>
              </a:rPr>
              <a:t>’</a:t>
            </a:r>
            <a:r>
              <a:rPr lang="en-US" dirty="0" smtClean="0">
                <a:latin typeface="Arial" charset="0"/>
                <a:ea typeface="ＭＳ Ｐゴシック" charset="0"/>
                <a:cs typeface="Arial" charset="0"/>
              </a:rPr>
              <a:t>s event</a:t>
            </a:r>
          </a:p>
          <a:p>
            <a:endParaRPr lang="en-US" dirty="0"/>
          </a:p>
        </p:txBody>
      </p:sp>
      <p:sp>
        <p:nvSpPr>
          <p:cNvPr id="4" name="Slide Number Placeholder 3"/>
          <p:cNvSpPr>
            <a:spLocks noGrp="1"/>
          </p:cNvSpPr>
          <p:nvPr>
            <p:ph type="sldNum" sz="quarter" idx="10"/>
          </p:nvPr>
        </p:nvSpPr>
        <p:spPr/>
        <p:txBody>
          <a:bodyPr/>
          <a:lstStyle/>
          <a:p>
            <a:fld id="{1F2ECC69-9631-9F41-98F7-B3FB11E6F5A6}" type="slidenum">
              <a:rPr lang="en-US" smtClean="0"/>
              <a:pPr/>
              <a:t>10</a:t>
            </a:fld>
            <a:endParaRPr lang="en-US" dirty="0"/>
          </a:p>
        </p:txBody>
      </p:sp>
    </p:spTree>
    <p:extLst>
      <p:ext uri="{BB962C8B-B14F-4D97-AF65-F5344CB8AC3E}">
        <p14:creationId xmlns:p14="http://schemas.microsoft.com/office/powerpoint/2010/main" val="2964940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99042"/>
            <a:ext cx="6400800" cy="1470025"/>
          </a:xfrm>
        </p:spPr>
        <p:txBody>
          <a:bodyPr>
            <a:normAutofit/>
          </a:bodyPr>
          <a:lstStyle>
            <a:lvl1pPr algn="ctr">
              <a:defRPr sz="4000">
                <a:latin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088259"/>
            <a:ext cx="6400800" cy="1752600"/>
          </a:xfrm>
        </p:spPr>
        <p:txBody>
          <a:bodyPr>
            <a:normAutofit/>
          </a:bodyPr>
          <a:lstStyle>
            <a:lvl1pPr marL="0" indent="0" algn="ctr">
              <a:buNone/>
              <a:defRPr sz="3200" b="1">
                <a:solidFill>
                  <a:schemeClr val="bg1">
                    <a:lumMod val="50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291124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28"/>
            <a:ext cx="8229600" cy="88094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18299" y="1467898"/>
            <a:ext cx="7037251" cy="480971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367245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39"/>
            <a:ext cx="8229600" cy="88094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58071" y="1558558"/>
            <a:ext cx="3462134"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70049" y="1558559"/>
            <a:ext cx="3268346" cy="4525962"/>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248718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143"/>
            <a:ext cx="8229600" cy="88094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5AD85-12A9-FC46-8446-CDD8045F1FE6}" type="slidenum">
              <a:rPr lang="en-US" smtClean="0"/>
              <a:pPr/>
              <a:t>‹#›</a:t>
            </a:fld>
            <a:endParaRPr lang="en-US" dirty="0"/>
          </a:p>
        </p:txBody>
      </p:sp>
      <p:sp>
        <p:nvSpPr>
          <p:cNvPr id="6" name="Content Placeholder 2"/>
          <p:cNvSpPr>
            <a:spLocks noGrp="1"/>
          </p:cNvSpPr>
          <p:nvPr>
            <p:ph sz="half" idx="1"/>
          </p:nvPr>
        </p:nvSpPr>
        <p:spPr>
          <a:xfrm>
            <a:off x="859733" y="2384058"/>
            <a:ext cx="3462134" cy="3447359"/>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3"/>
          <p:cNvSpPr>
            <a:spLocks noGrp="1"/>
          </p:cNvSpPr>
          <p:nvPr>
            <p:ph sz="half" idx="2"/>
          </p:nvPr>
        </p:nvSpPr>
        <p:spPr>
          <a:xfrm>
            <a:off x="4571711" y="2384059"/>
            <a:ext cx="3268346" cy="344735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315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28"/>
            <a:ext cx="8229600" cy="88094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90325" y="1541777"/>
            <a:ext cx="36635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90325" y="2181539"/>
            <a:ext cx="3663597" cy="3939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741462" y="1537026"/>
            <a:ext cx="3623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41463" y="2176788"/>
            <a:ext cx="3623474" cy="3939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277857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28"/>
            <a:ext cx="8229600" cy="88094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90325" y="1478713"/>
            <a:ext cx="75746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90325" y="2386497"/>
            <a:ext cx="3663597" cy="27688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741463" y="2381746"/>
            <a:ext cx="3623474" cy="27688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5AD85-12A9-FC46-8446-CDD8045F1FE6}" type="slidenum">
              <a:rPr lang="en-US" smtClean="0"/>
              <a:pPr/>
              <a:t>‹#›</a:t>
            </a:fld>
            <a:endParaRPr lang="en-US" dirty="0"/>
          </a:p>
        </p:txBody>
      </p:sp>
      <p:sp>
        <p:nvSpPr>
          <p:cNvPr id="11" name="Text Placeholder 2"/>
          <p:cNvSpPr>
            <a:spLocks noGrp="1"/>
          </p:cNvSpPr>
          <p:nvPr>
            <p:ph type="body" idx="13"/>
          </p:nvPr>
        </p:nvSpPr>
        <p:spPr>
          <a:xfrm>
            <a:off x="790325" y="5312990"/>
            <a:ext cx="75746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7857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0528"/>
            <a:ext cx="8229600" cy="88094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288966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217558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991" y="5444774"/>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11991" y="1499130"/>
            <a:ext cx="7443244" cy="39456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11991" y="601151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EFE5AD2-093B-8243-8136-126B6E2594A8}" type="datetimeFigureOut">
              <a:rPr lang="en-US" smtClean="0"/>
              <a:pPr/>
              <a:t>9/30/2011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309358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8062"/>
            <a:ext cx="8229600" cy="8809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9940" y="1540773"/>
            <a:ext cx="6995610" cy="45702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E5AD2-093B-8243-8136-126B6E2594A8}" type="datetimeFigureOut">
              <a:rPr lang="en-US" smtClean="0"/>
              <a:pPr/>
              <a:t>9/30/2011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5AD85-12A9-FC46-8446-CDD8045F1FE6}" type="slidenum">
              <a:rPr lang="en-US" smtClean="0"/>
              <a:pPr/>
              <a:t>‹#›</a:t>
            </a:fld>
            <a:endParaRPr lang="en-US" dirty="0"/>
          </a:p>
        </p:txBody>
      </p:sp>
    </p:spTree>
    <p:extLst>
      <p:ext uri="{BB962C8B-B14F-4D97-AF65-F5344CB8AC3E}">
        <p14:creationId xmlns:p14="http://schemas.microsoft.com/office/powerpoint/2010/main" val="72221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3" r:id="rId5"/>
    <p:sldLayoutId id="2147483659" r:id="rId6"/>
    <p:sldLayoutId id="2147483654" r:id="rId7"/>
    <p:sldLayoutId id="2147483655" r:id="rId8"/>
    <p:sldLayoutId id="2147483657" r:id="rId9"/>
  </p:sldLayoutIdLst>
  <p:txStyles>
    <p:titleStyle>
      <a:lvl1pPr algn="l" defTabSz="457200" rtl="0" eaLnBrk="1" latinLnBrk="0" hangingPunct="1">
        <a:spcBef>
          <a:spcPct val="0"/>
        </a:spcBef>
        <a:buNone/>
        <a:defRPr sz="3200" b="1" i="0" kern="1200">
          <a:solidFill>
            <a:schemeClr val="tx1">
              <a:lumMod val="95000"/>
              <a:lumOff val="5000"/>
            </a:schemeClr>
          </a:solidFill>
          <a:latin typeface="Arial"/>
          <a:ea typeface="+mj-ea"/>
          <a:cs typeface="Arial"/>
        </a:defRPr>
      </a:lvl1pPr>
    </p:titleStyle>
    <p:bodyStyle>
      <a:lvl1pPr marL="342900" indent="-342900" algn="l" defTabSz="457200" rtl="0" eaLnBrk="1" latinLnBrk="0" hangingPunct="1">
        <a:spcBef>
          <a:spcPct val="20000"/>
        </a:spcBef>
        <a:buClr>
          <a:srgbClr val="FF6600"/>
        </a:buClr>
        <a:buFont typeface="Arial"/>
        <a:buChar char="•"/>
        <a:defRPr sz="2800" kern="1200">
          <a:solidFill>
            <a:schemeClr val="tx1">
              <a:lumMod val="95000"/>
              <a:lumOff val="5000"/>
            </a:schemeClr>
          </a:solidFill>
          <a:latin typeface="Arial"/>
          <a:ea typeface="+mn-ea"/>
          <a:cs typeface="+mn-cs"/>
        </a:defRPr>
      </a:lvl1pPr>
      <a:lvl2pPr marL="742950" indent="-285750" algn="l" defTabSz="457200" rtl="0" eaLnBrk="1" latinLnBrk="0" hangingPunct="1">
        <a:spcBef>
          <a:spcPct val="20000"/>
        </a:spcBef>
        <a:buClr>
          <a:srgbClr val="FF6600"/>
        </a:buClr>
        <a:buFont typeface="Arial"/>
        <a:buChar char="•"/>
        <a:defRPr sz="2400" kern="1200">
          <a:solidFill>
            <a:schemeClr val="tx1">
              <a:lumMod val="95000"/>
              <a:lumOff val="5000"/>
            </a:schemeClr>
          </a:solidFill>
          <a:latin typeface="Arial"/>
          <a:ea typeface="+mn-ea"/>
          <a:cs typeface="+mn-cs"/>
        </a:defRPr>
      </a:lvl2pPr>
      <a:lvl3pPr marL="1143000" indent="-228600" algn="l" defTabSz="457200" rtl="0" eaLnBrk="1" latinLnBrk="0" hangingPunct="1">
        <a:spcBef>
          <a:spcPct val="20000"/>
        </a:spcBef>
        <a:buClr>
          <a:srgbClr val="FF6600"/>
        </a:buClr>
        <a:buFont typeface="Arial"/>
        <a:buChar char="•"/>
        <a:defRPr sz="2000" kern="1200">
          <a:solidFill>
            <a:schemeClr val="tx1">
              <a:lumMod val="95000"/>
              <a:lumOff val="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cdcinfo@cdc.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diabetes/pubs/eagl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diabetes/pubs/eagle.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51516"/>
            <a:ext cx="6400800" cy="1470025"/>
          </a:xfrm>
        </p:spPr>
        <p:txBody>
          <a:bodyPr/>
          <a:lstStyle/>
          <a:p>
            <a:r>
              <a:rPr lang="en-US" dirty="0" smtClean="0"/>
              <a:t>Creating Eagle Books Events</a:t>
            </a:r>
            <a:endParaRPr lang="en-US" dirty="0"/>
          </a:p>
        </p:txBody>
      </p:sp>
      <p:pic>
        <p:nvPicPr>
          <p:cNvPr id="5" name="Picture 4" descr="Scene from Eagle Books Plate Full of Color, written by Georgia Perez and Illustrated by Patrick Rolo and Lisa Fifield."/>
          <p:cNvPicPr>
            <a:picLocks noChangeAspect="1"/>
          </p:cNvPicPr>
          <p:nvPr/>
        </p:nvPicPr>
        <p:blipFill>
          <a:blip r:embed="rId2"/>
          <a:stretch>
            <a:fillRect/>
          </a:stretch>
        </p:blipFill>
        <p:spPr>
          <a:xfrm>
            <a:off x="1017914" y="3019018"/>
            <a:ext cx="7247601" cy="3128144"/>
          </a:xfrm>
          <a:prstGeom prst="rect">
            <a:avLst/>
          </a:prstGeom>
        </p:spPr>
      </p:pic>
    </p:spTree>
    <p:extLst>
      <p:ext uri="{BB962C8B-B14F-4D97-AF65-F5344CB8AC3E}">
        <p14:creationId xmlns:p14="http://schemas.microsoft.com/office/powerpoint/2010/main" val="12000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Conclude…</a:t>
            </a:r>
            <a:endParaRPr lang="en-US" dirty="0"/>
          </a:p>
        </p:txBody>
      </p:sp>
      <p:sp>
        <p:nvSpPr>
          <p:cNvPr id="3" name="Content Placeholder 2"/>
          <p:cNvSpPr>
            <a:spLocks noGrp="1"/>
          </p:cNvSpPr>
          <p:nvPr>
            <p:ph idx="1"/>
          </p:nvPr>
        </p:nvSpPr>
        <p:spPr>
          <a:xfrm>
            <a:off x="718299" y="1467898"/>
            <a:ext cx="7037251" cy="4318047"/>
          </a:xfrm>
        </p:spPr>
        <p:txBody>
          <a:bodyPr/>
          <a:lstStyle/>
          <a:p>
            <a:pPr>
              <a:spcBef>
                <a:spcPts val="600"/>
              </a:spcBef>
              <a:buFont typeface="Arial" charset="0"/>
              <a:buChar char="•"/>
            </a:pPr>
            <a:r>
              <a:rPr lang="en-US" dirty="0" smtClean="0">
                <a:latin typeface="Arial" charset="0"/>
                <a:cs typeface="Arial" charset="0"/>
              </a:rPr>
              <a:t>Wrap </a:t>
            </a:r>
            <a:r>
              <a:rPr lang="en-US" dirty="0">
                <a:latin typeface="Arial" charset="0"/>
                <a:cs typeface="Arial" charset="0"/>
              </a:rPr>
              <a:t>up and clean up </a:t>
            </a:r>
          </a:p>
          <a:p>
            <a:pPr>
              <a:spcBef>
                <a:spcPts val="600"/>
              </a:spcBef>
              <a:buFont typeface="Arial" charset="0"/>
              <a:buChar char="•"/>
            </a:pPr>
            <a:r>
              <a:rPr lang="en-US" dirty="0" smtClean="0">
                <a:latin typeface="Arial" charset="0"/>
                <a:cs typeface="Arial" charset="0"/>
              </a:rPr>
              <a:t>Thank </a:t>
            </a:r>
            <a:r>
              <a:rPr lang="en-US" dirty="0">
                <a:latin typeface="Arial" charset="0"/>
                <a:cs typeface="Arial" charset="0"/>
              </a:rPr>
              <a:t>all supporters</a:t>
            </a:r>
          </a:p>
          <a:p>
            <a:pPr>
              <a:spcBef>
                <a:spcPts val="600"/>
              </a:spcBef>
              <a:buFont typeface="Arial" charset="0"/>
              <a:buChar char="•"/>
            </a:pPr>
            <a:r>
              <a:rPr lang="en-US" dirty="0" smtClean="0">
                <a:latin typeface="Arial" charset="0"/>
                <a:cs typeface="Arial" charset="0"/>
              </a:rPr>
              <a:t>Encourage </a:t>
            </a:r>
            <a:r>
              <a:rPr lang="en-US" dirty="0">
                <a:latin typeface="Arial" charset="0"/>
                <a:cs typeface="Arial" charset="0"/>
              </a:rPr>
              <a:t>feedback to determine what </a:t>
            </a:r>
            <a:r>
              <a:rPr lang="en-US" dirty="0" smtClean="0">
                <a:latin typeface="Arial" charset="0"/>
                <a:cs typeface="Arial" charset="0"/>
              </a:rPr>
              <a:t>worked </a:t>
            </a:r>
            <a:r>
              <a:rPr lang="en-US" dirty="0">
                <a:latin typeface="Arial" charset="0"/>
                <a:cs typeface="Arial" charset="0"/>
              </a:rPr>
              <a:t>best and what can be improved</a:t>
            </a:r>
          </a:p>
          <a:p>
            <a:pPr>
              <a:spcBef>
                <a:spcPts val="600"/>
              </a:spcBef>
              <a:buFont typeface="Arial" charset="0"/>
              <a:buChar char="•"/>
            </a:pPr>
            <a:r>
              <a:rPr lang="en-US" dirty="0" smtClean="0">
                <a:latin typeface="Arial" charset="0"/>
                <a:cs typeface="Arial" charset="0"/>
              </a:rPr>
              <a:t>Plan </a:t>
            </a:r>
            <a:r>
              <a:rPr lang="en-US" dirty="0">
                <a:latin typeface="Arial" charset="0"/>
                <a:cs typeface="Arial" charset="0"/>
              </a:rPr>
              <a:t>for next year</a:t>
            </a:r>
            <a:r>
              <a:rPr lang="ja-JP" altLang="en-US" dirty="0">
                <a:latin typeface="Arial" charset="0"/>
                <a:cs typeface="Arial" charset="0"/>
              </a:rPr>
              <a:t>’</a:t>
            </a:r>
            <a:r>
              <a:rPr lang="en-US" dirty="0">
                <a:latin typeface="Arial" charset="0"/>
                <a:cs typeface="Arial" charset="0"/>
              </a:rPr>
              <a:t>s </a:t>
            </a:r>
            <a:r>
              <a:rPr lang="en-US" dirty="0" smtClean="0">
                <a:latin typeface="Arial" charset="0"/>
                <a:cs typeface="Arial" charset="0"/>
              </a:rPr>
              <a:t>event</a:t>
            </a:r>
            <a:endParaRPr lang="en-US" dirty="0">
              <a:latin typeface="Arial" charset="0"/>
              <a:cs typeface="Arial" charset="0"/>
            </a:endParaRPr>
          </a:p>
        </p:txBody>
      </p:sp>
    </p:spTree>
    <p:extLst>
      <p:ext uri="{BB962C8B-B14F-4D97-AF65-F5344CB8AC3E}">
        <p14:creationId xmlns:p14="http://schemas.microsoft.com/office/powerpoint/2010/main" val="6573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2113326"/>
            <a:ext cx="6400800" cy="2879913"/>
          </a:xfrm>
        </p:spPr>
        <p:txBody>
          <a:bodyPr>
            <a:normAutofit/>
          </a:bodyPr>
          <a:lstStyle/>
          <a:p>
            <a:pPr marL="0" indent="0" algn="ctr">
              <a:buNone/>
            </a:pPr>
            <a:r>
              <a:rPr lang="en-US" sz="3200" dirty="0">
                <a:ea typeface="ヒラギノ角ゴ Pro W3" charset="0"/>
                <a:cs typeface="Arial"/>
              </a:rPr>
              <a:t> For further information </a:t>
            </a:r>
            <a:r>
              <a:rPr lang="en-US" sz="3200" dirty="0" smtClean="0">
                <a:ea typeface="ヒラギノ角ゴ Pro W3" charset="0"/>
                <a:cs typeface="Arial"/>
              </a:rPr>
              <a:t>email: </a:t>
            </a:r>
            <a:r>
              <a:rPr lang="en-US" sz="3200" dirty="0">
                <a:ea typeface="ヒラギノ角ゴ Pro W3" charset="0"/>
                <a:cs typeface="Arial"/>
              </a:rPr>
              <a:t/>
            </a:r>
            <a:br>
              <a:rPr lang="en-US" sz="3200" dirty="0">
                <a:ea typeface="ヒラギノ角ゴ Pro W3" charset="0"/>
                <a:cs typeface="Arial"/>
              </a:rPr>
            </a:br>
            <a:r>
              <a:rPr lang="en-US" sz="3200" u="sng" dirty="0">
                <a:ea typeface="ヒラギノ角ゴ Pro W3" charset="0"/>
                <a:cs typeface="Arial"/>
                <a:hlinkClick r:id="rId2"/>
              </a:rPr>
              <a:t>cdcinfo@</a:t>
            </a:r>
            <a:r>
              <a:rPr lang="en-US" sz="3200" u="sng" dirty="0" smtClean="0">
                <a:ea typeface="ヒラギノ角ゴ Pro W3" charset="0"/>
                <a:cs typeface="Arial"/>
                <a:hlinkClick r:id="rId2"/>
              </a:rPr>
              <a:t>cdc.gov</a:t>
            </a:r>
            <a:r>
              <a:rPr lang="en-US" sz="3200" u="sng" dirty="0" smtClean="0">
                <a:ea typeface="ヒラギノ角ゴ Pro W3" charset="0"/>
                <a:cs typeface="Arial"/>
              </a:rPr>
              <a:t/>
            </a:r>
            <a:br>
              <a:rPr lang="en-US" sz="3200" u="sng" dirty="0" smtClean="0">
                <a:ea typeface="ヒラギノ角ゴ Pro W3" charset="0"/>
                <a:cs typeface="Arial"/>
              </a:rPr>
            </a:br>
            <a:endParaRPr lang="en-US" sz="3200" u="sng" dirty="0" smtClean="0">
              <a:ea typeface="ヒラギノ角ゴ Pro W3" charset="0"/>
              <a:cs typeface="Arial"/>
            </a:endParaRPr>
          </a:p>
          <a:p>
            <a:pPr marL="0" indent="0" algn="ctr">
              <a:buNone/>
            </a:pPr>
            <a:r>
              <a:rPr lang="en-US" sz="3200" dirty="0" smtClean="0">
                <a:ea typeface="ヒラギノ角ゴ Pro W3" charset="0"/>
                <a:cs typeface="Arial"/>
              </a:rPr>
              <a:t>or call 800</a:t>
            </a:r>
            <a:r>
              <a:rPr lang="en-US" sz="3200" dirty="0">
                <a:ea typeface="ヒラギノ角ゴ Pro W3" charset="0"/>
                <a:cs typeface="Arial"/>
              </a:rPr>
              <a:t>-CDC-INFO</a:t>
            </a:r>
            <a:br>
              <a:rPr lang="en-US" sz="3200" dirty="0">
                <a:ea typeface="ヒラギノ角ゴ Pro W3" charset="0"/>
                <a:cs typeface="Arial"/>
              </a:rPr>
            </a:br>
            <a:r>
              <a:rPr lang="en-US" sz="3200" dirty="0">
                <a:ea typeface="ヒラギノ角ゴ Pro W3" charset="0"/>
                <a:cs typeface="Arial"/>
              </a:rPr>
              <a:t>(800-232-4636)</a:t>
            </a:r>
            <a:endParaRPr lang="en-US" sz="3200" dirty="0">
              <a:cs typeface="Arial"/>
            </a:endParaRPr>
          </a:p>
        </p:txBody>
      </p:sp>
    </p:spTree>
    <p:extLst>
      <p:ext uri="{BB962C8B-B14F-4D97-AF65-F5344CB8AC3E}">
        <p14:creationId xmlns:p14="http://schemas.microsoft.com/office/powerpoint/2010/main" val="822438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Eagle Books Event?</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latin typeface="Arial" charset="0"/>
                <a:ea typeface="ヒラギノ角ゴ Pro W3" charset="0"/>
                <a:cs typeface="Arial" charset="0"/>
              </a:rPr>
              <a:t>A </a:t>
            </a:r>
            <a:r>
              <a:rPr lang="en-US" sz="3200" dirty="0">
                <a:latin typeface="Arial" charset="0"/>
                <a:ea typeface="ヒラギノ角ゴ Pro W3" charset="0"/>
                <a:cs typeface="Arial" charset="0"/>
              </a:rPr>
              <a:t>half-day health fair</a:t>
            </a:r>
            <a:r>
              <a:rPr lang="en-US" sz="3200" dirty="0" smtClean="0">
                <a:latin typeface="Arial" charset="0"/>
                <a:ea typeface="ヒラギノ角ゴ Pro W3" charset="0"/>
                <a:cs typeface="Arial" charset="0"/>
              </a:rPr>
              <a:t>?</a:t>
            </a:r>
          </a:p>
          <a:p>
            <a:r>
              <a:rPr lang="en-US" sz="3200" dirty="0" smtClean="0">
                <a:latin typeface="Arial" charset="0"/>
                <a:ea typeface="ヒラギノ角ゴ Pro W3" charset="0"/>
                <a:cs typeface="Arial" charset="0"/>
              </a:rPr>
              <a:t>A school assembly?</a:t>
            </a:r>
          </a:p>
          <a:p>
            <a:r>
              <a:rPr lang="en-US" sz="3200" dirty="0" smtClean="0">
                <a:latin typeface="Arial" charset="0"/>
                <a:ea typeface="ヒラギノ角ゴ Pro W3" charset="0"/>
                <a:cs typeface="Arial" charset="0"/>
              </a:rPr>
              <a:t>A </a:t>
            </a:r>
            <a:r>
              <a:rPr lang="en-US" sz="3200" dirty="0">
                <a:latin typeface="Arial" charset="0"/>
                <a:ea typeface="ヒラギノ角ゴ Pro W3" charset="0"/>
                <a:cs typeface="Arial" charset="0"/>
              </a:rPr>
              <a:t>week-long series of activities</a:t>
            </a:r>
            <a:r>
              <a:rPr lang="en-US" sz="3200" dirty="0" smtClean="0">
                <a:latin typeface="Arial" charset="0"/>
                <a:ea typeface="ヒラギノ角ゴ Pro W3" charset="0"/>
                <a:cs typeface="Arial" charset="0"/>
              </a:rPr>
              <a:t>?</a:t>
            </a:r>
          </a:p>
          <a:p>
            <a:r>
              <a:rPr lang="en-US" sz="3200" dirty="0" smtClean="0">
                <a:latin typeface="Arial" charset="0"/>
                <a:ea typeface="ヒラギノ角ゴ Pro W3" charset="0"/>
                <a:cs typeface="Arial" charset="0"/>
              </a:rPr>
              <a:t>A </a:t>
            </a:r>
            <a:r>
              <a:rPr lang="en-US" sz="3200" dirty="0">
                <a:latin typeface="Arial" charset="0"/>
                <a:ea typeface="ヒラギノ角ゴ Pro W3" charset="0"/>
                <a:cs typeface="Arial" charset="0"/>
              </a:rPr>
              <a:t>culture camp or retreat theme</a:t>
            </a:r>
            <a:r>
              <a:rPr lang="en-US" sz="3200" dirty="0" smtClean="0">
                <a:latin typeface="Arial" charset="0"/>
                <a:ea typeface="ヒラギノ角ゴ Pro W3" charset="0"/>
                <a:cs typeface="Arial" charset="0"/>
              </a:rPr>
              <a:t>?</a:t>
            </a:r>
          </a:p>
          <a:p>
            <a:r>
              <a:rPr lang="en-US" sz="3200" dirty="0" smtClean="0">
                <a:latin typeface="Arial" charset="0"/>
                <a:ea typeface="ヒラギノ角ゴ Pro W3" charset="0"/>
                <a:cs typeface="Arial" charset="0"/>
              </a:rPr>
              <a:t>A </a:t>
            </a:r>
            <a:r>
              <a:rPr lang="en-US" sz="3200" dirty="0">
                <a:latin typeface="Arial" charset="0"/>
                <a:ea typeface="ヒラギノ角ゴ Pro W3" charset="0"/>
                <a:cs typeface="Arial" charset="0"/>
              </a:rPr>
              <a:t>daily or weekly classroom activity</a:t>
            </a:r>
            <a:r>
              <a:rPr lang="en-US" sz="3200" dirty="0" smtClean="0">
                <a:latin typeface="Arial" charset="0"/>
                <a:ea typeface="ヒラギノ角ゴ Pro W3" charset="0"/>
                <a:cs typeface="Arial" charset="0"/>
              </a:rPr>
              <a:t>?</a:t>
            </a:r>
          </a:p>
          <a:p>
            <a:r>
              <a:rPr lang="en-US" sz="3200" dirty="0" smtClean="0">
                <a:latin typeface="Arial" charset="0"/>
                <a:ea typeface="ヒラギノ角ゴ Pro W3" charset="0"/>
                <a:cs typeface="Arial" charset="0"/>
              </a:rPr>
              <a:t>Other</a:t>
            </a:r>
            <a:r>
              <a:rPr lang="en-US" sz="3200" dirty="0">
                <a:latin typeface="Arial" charset="0"/>
                <a:ea typeface="ヒラギノ角ゴ Pro W3" charset="0"/>
                <a:cs typeface="Arial" charset="0"/>
              </a:rPr>
              <a:t>?</a:t>
            </a:r>
            <a:br>
              <a:rPr lang="en-US" sz="3200" dirty="0">
                <a:latin typeface="Arial" charset="0"/>
                <a:ea typeface="ヒラギノ角ゴ Pro W3" charset="0"/>
                <a:cs typeface="Arial" charset="0"/>
              </a:rPr>
            </a:br>
            <a:r>
              <a:rPr lang="en-US" sz="3200" dirty="0">
                <a:latin typeface="Arial" charset="0"/>
                <a:ea typeface="ヒラギノ角ゴ Pro W3" charset="0"/>
                <a:cs typeface="Arial" charset="0"/>
              </a:rPr>
              <a:t/>
            </a:r>
            <a:br>
              <a:rPr lang="en-US" sz="3200" dirty="0">
                <a:latin typeface="Arial" charset="0"/>
                <a:ea typeface="ヒラギノ角ゴ Pro W3" charset="0"/>
                <a:cs typeface="Arial" charset="0"/>
              </a:rPr>
            </a:br>
            <a:r>
              <a:rPr lang="en-US" sz="2600" dirty="0">
                <a:latin typeface="Arial" charset="0"/>
                <a:ea typeface="ヒラギノ角ゴ Pro W3" charset="0"/>
                <a:cs typeface="Arial" charset="0"/>
              </a:rPr>
              <a:t>It is an occasion—created by your own </a:t>
            </a:r>
            <a:r>
              <a:rPr lang="en-US" sz="2600" dirty="0" smtClean="0">
                <a:latin typeface="Arial" charset="0"/>
                <a:ea typeface="ヒラギノ角ゴ Pro W3" charset="0"/>
                <a:cs typeface="Arial" charset="0"/>
              </a:rPr>
              <a:t>community</a:t>
            </a:r>
            <a:r>
              <a:rPr lang="en-US" sz="2600" dirty="0">
                <a:latin typeface="Arial" charset="0"/>
                <a:ea typeface="ヒラギノ角ゴ Pro W3" charset="0"/>
                <a:cs typeface="Arial" charset="0"/>
              </a:rPr>
              <a:t>— that uses the characters and messages of Eagle Books to bring people together for fun, learning, and motivation to exercise and eat more healthy foods</a:t>
            </a:r>
            <a:r>
              <a:rPr lang="en-US" sz="2600" dirty="0" smtClean="0">
                <a:latin typeface="Arial" charset="0"/>
                <a:ea typeface="ヒラギノ角ゴ Pro W3" charset="0"/>
                <a:cs typeface="Arial" charset="0"/>
              </a:rPr>
              <a:t>.</a:t>
            </a:r>
            <a:endParaRPr lang="en-US" sz="2600" dirty="0"/>
          </a:p>
        </p:txBody>
      </p:sp>
    </p:spTree>
    <p:extLst>
      <p:ext uri="{BB962C8B-B14F-4D97-AF65-F5344CB8AC3E}">
        <p14:creationId xmlns:p14="http://schemas.microsoft.com/office/powerpoint/2010/main" val="643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in Numbers</a:t>
            </a:r>
            <a:endParaRPr lang="en-US" dirty="0"/>
          </a:p>
        </p:txBody>
      </p:sp>
      <p:sp>
        <p:nvSpPr>
          <p:cNvPr id="3" name="Text Placeholder 2"/>
          <p:cNvSpPr>
            <a:spLocks noGrp="1"/>
          </p:cNvSpPr>
          <p:nvPr>
            <p:ph type="body" idx="1"/>
          </p:nvPr>
        </p:nvSpPr>
        <p:spPr>
          <a:xfrm>
            <a:off x="790325" y="1384117"/>
            <a:ext cx="7574612" cy="639762"/>
          </a:xfrm>
        </p:spPr>
        <p:txBody>
          <a:bodyPr/>
          <a:lstStyle/>
          <a:p>
            <a:r>
              <a:rPr lang="en-US" sz="2800" b="0" dirty="0" smtClean="0">
                <a:cs typeface="Arial"/>
              </a:rPr>
              <a:t>Enlist lots of people to help plan your event.</a:t>
            </a:r>
            <a:endParaRPr lang="en-US" sz="2800" b="0" dirty="0"/>
          </a:p>
        </p:txBody>
      </p:sp>
      <p:sp>
        <p:nvSpPr>
          <p:cNvPr id="4" name="Content Placeholder 3"/>
          <p:cNvSpPr>
            <a:spLocks noGrp="1"/>
          </p:cNvSpPr>
          <p:nvPr>
            <p:ph sz="half" idx="2"/>
          </p:nvPr>
        </p:nvSpPr>
        <p:spPr>
          <a:xfrm>
            <a:off x="790325" y="2323433"/>
            <a:ext cx="3663597" cy="2768833"/>
          </a:xfrm>
        </p:spPr>
        <p:txBody>
          <a:bodyPr/>
          <a:lstStyle/>
          <a:p>
            <a:pPr>
              <a:lnSpc>
                <a:spcPct val="90000"/>
              </a:lnSpc>
              <a:buFont typeface="Arial" charset="0"/>
              <a:buChar char="•"/>
            </a:pPr>
            <a:r>
              <a:rPr lang="en-US" sz="2800" dirty="0" smtClean="0">
                <a:latin typeface="Arial" charset="0"/>
                <a:cs typeface="Arial" charset="0"/>
              </a:rPr>
              <a:t>health clinics and </a:t>
            </a:r>
            <a:br>
              <a:rPr lang="en-US" sz="2800" dirty="0" smtClean="0">
                <a:latin typeface="Arial" charset="0"/>
                <a:cs typeface="Arial" charset="0"/>
              </a:rPr>
            </a:br>
            <a:r>
              <a:rPr lang="en-US" sz="2800" dirty="0" smtClean="0">
                <a:latin typeface="Arial" charset="0"/>
                <a:cs typeface="Arial" charset="0"/>
              </a:rPr>
              <a:t>programs</a:t>
            </a:r>
          </a:p>
          <a:p>
            <a:pPr>
              <a:lnSpc>
                <a:spcPct val="90000"/>
              </a:lnSpc>
              <a:buFont typeface="Arial" charset="0"/>
              <a:buChar char="•"/>
            </a:pPr>
            <a:r>
              <a:rPr lang="en-US" sz="2800" dirty="0" smtClean="0">
                <a:latin typeface="Arial" charset="0"/>
                <a:cs typeface="Arial" charset="0"/>
              </a:rPr>
              <a:t>teachers and </a:t>
            </a:r>
            <a:br>
              <a:rPr lang="en-US" sz="2800" dirty="0" smtClean="0">
                <a:latin typeface="Arial" charset="0"/>
                <a:cs typeface="Arial" charset="0"/>
              </a:rPr>
            </a:br>
            <a:r>
              <a:rPr lang="en-US" sz="2800" dirty="0" smtClean="0">
                <a:latin typeface="Arial" charset="0"/>
                <a:cs typeface="Arial" charset="0"/>
              </a:rPr>
              <a:t>coaches</a:t>
            </a:r>
          </a:p>
          <a:p>
            <a:pPr>
              <a:lnSpc>
                <a:spcPct val="90000"/>
              </a:lnSpc>
              <a:buFont typeface="Arial" charset="0"/>
              <a:buChar char="•"/>
            </a:pPr>
            <a:r>
              <a:rPr lang="en-US" sz="2800" dirty="0" smtClean="0">
                <a:latin typeface="Arial" charset="0"/>
                <a:cs typeface="Arial" charset="0"/>
              </a:rPr>
              <a:t>school boards</a:t>
            </a:r>
            <a:endParaRPr lang="en-US" sz="2800" dirty="0"/>
          </a:p>
        </p:txBody>
      </p:sp>
      <p:sp>
        <p:nvSpPr>
          <p:cNvPr id="5" name="Content Placeholder 4"/>
          <p:cNvSpPr>
            <a:spLocks noGrp="1"/>
          </p:cNvSpPr>
          <p:nvPr>
            <p:ph sz="quarter" idx="4"/>
          </p:nvPr>
        </p:nvSpPr>
        <p:spPr>
          <a:xfrm>
            <a:off x="4741463" y="2318682"/>
            <a:ext cx="3623474" cy="2768833"/>
          </a:xfrm>
        </p:spPr>
        <p:txBody>
          <a:bodyPr/>
          <a:lstStyle/>
          <a:p>
            <a:pPr>
              <a:buFont typeface="Arial" charset="0"/>
              <a:buChar char="•"/>
            </a:pPr>
            <a:r>
              <a:rPr lang="en-US" sz="2800" dirty="0" smtClean="0">
                <a:latin typeface="Arial" charset="0"/>
                <a:cs typeface="Arial" charset="0"/>
              </a:rPr>
              <a:t>tribal leaders</a:t>
            </a:r>
          </a:p>
          <a:p>
            <a:pPr>
              <a:buFont typeface="Arial" charset="0"/>
              <a:buChar char="•"/>
            </a:pPr>
            <a:r>
              <a:rPr lang="en-US" sz="2800" dirty="0" smtClean="0">
                <a:latin typeface="Arial" charset="0"/>
                <a:cs typeface="Arial" charset="0"/>
              </a:rPr>
              <a:t>businesses</a:t>
            </a:r>
          </a:p>
          <a:p>
            <a:pPr>
              <a:buFont typeface="Arial" charset="0"/>
              <a:buChar char="•"/>
            </a:pPr>
            <a:r>
              <a:rPr lang="en-US" sz="2800" dirty="0" smtClean="0">
                <a:latin typeface="Arial" charset="0"/>
                <a:cs typeface="Arial" charset="0"/>
              </a:rPr>
              <a:t>youth programs</a:t>
            </a:r>
          </a:p>
          <a:p>
            <a:pPr>
              <a:buFont typeface="Arial" charset="0"/>
              <a:buChar char="•"/>
            </a:pPr>
            <a:r>
              <a:rPr lang="en-US" sz="2800" dirty="0" smtClean="0">
                <a:latin typeface="Arial" charset="0"/>
                <a:cs typeface="Arial" charset="0"/>
              </a:rPr>
              <a:t>parents and grandparents</a:t>
            </a:r>
            <a:endParaRPr lang="en-US" sz="2800" dirty="0"/>
          </a:p>
        </p:txBody>
      </p:sp>
      <p:sp>
        <p:nvSpPr>
          <p:cNvPr id="6" name="Text Placeholder 5"/>
          <p:cNvSpPr>
            <a:spLocks noGrp="1"/>
          </p:cNvSpPr>
          <p:nvPr>
            <p:ph type="body" idx="13"/>
          </p:nvPr>
        </p:nvSpPr>
        <p:spPr>
          <a:xfrm>
            <a:off x="790325" y="4824246"/>
            <a:ext cx="7574612" cy="1450428"/>
          </a:xfrm>
        </p:spPr>
        <p:txBody>
          <a:bodyPr>
            <a:noAutofit/>
          </a:bodyPr>
          <a:lstStyle/>
          <a:p>
            <a:r>
              <a:rPr lang="en-US" sz="2600" b="0" dirty="0" smtClean="0">
                <a:latin typeface="Arial" charset="0"/>
                <a:cs typeface="Arial" charset="0"/>
              </a:rPr>
              <a:t>When embraced by the entire community, lasting healthy lifestyle changes become much more possible.</a:t>
            </a:r>
            <a:endParaRPr lang="en-US" sz="26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Your Resources</a:t>
            </a:r>
            <a:endParaRPr lang="en-US" dirty="0"/>
          </a:p>
        </p:txBody>
      </p:sp>
      <p:sp>
        <p:nvSpPr>
          <p:cNvPr id="8" name="Content Placeholder 7"/>
          <p:cNvSpPr>
            <a:spLocks noGrp="1"/>
          </p:cNvSpPr>
          <p:nvPr>
            <p:ph idx="1"/>
          </p:nvPr>
        </p:nvSpPr>
        <p:spPr>
          <a:xfrm>
            <a:off x="718299" y="1467898"/>
            <a:ext cx="7479770" cy="4809710"/>
          </a:xfrm>
        </p:spPr>
        <p:txBody>
          <a:bodyPr/>
          <a:lstStyle/>
          <a:p>
            <a:pPr marL="0" indent="0">
              <a:buNone/>
            </a:pPr>
            <a:r>
              <a:rPr lang="en-US" dirty="0">
                <a:latin typeface="Arial" charset="0"/>
                <a:cs typeface="Arial" charset="0"/>
              </a:rPr>
              <a:t>Eagle Books events can be simple and easy to plan. </a:t>
            </a:r>
            <a:endParaRPr lang="en-US" dirty="0" smtClean="0">
              <a:latin typeface="Arial" charset="0"/>
              <a:cs typeface="Arial" charset="0"/>
            </a:endParaRPr>
          </a:p>
          <a:p>
            <a:pPr marL="0" indent="0">
              <a:buNone/>
            </a:pPr>
            <a:endParaRPr lang="en-US" sz="1600" dirty="0">
              <a:latin typeface="Arial" charset="0"/>
              <a:cs typeface="Arial" charset="0"/>
            </a:endParaRPr>
          </a:p>
          <a:p>
            <a:pPr marL="0" indent="0">
              <a:buNone/>
            </a:pPr>
            <a:r>
              <a:rPr lang="en-US" u="sng" dirty="0" smtClean="0">
                <a:hlinkClick r:id="rId3"/>
              </a:rPr>
              <a:t>http</a:t>
            </a:r>
            <a:r>
              <a:rPr lang="en-US" u="sng" dirty="0">
                <a:hlinkClick r:id="rId3"/>
              </a:rPr>
              <a:t>://</a:t>
            </a:r>
            <a:r>
              <a:rPr lang="en-US" u="sng" dirty="0" smtClean="0">
                <a:hlinkClick r:id="rId3"/>
              </a:rPr>
              <a:t>www.cdc.gov/diabetes/pubs/eagle.htm</a:t>
            </a:r>
            <a:r>
              <a:rPr lang="en-US" dirty="0" smtClean="0"/>
              <a:t> </a:t>
            </a:r>
            <a:br>
              <a:rPr lang="en-US" dirty="0" smtClean="0"/>
            </a:br>
            <a:r>
              <a:rPr lang="en-US" dirty="0" smtClean="0">
                <a:latin typeface="Arial" charset="0"/>
                <a:cs typeface="Arial" charset="0"/>
              </a:rPr>
              <a:t>hosts </a:t>
            </a:r>
            <a:r>
              <a:rPr lang="en-US" dirty="0" smtClean="0">
                <a:solidFill>
                  <a:srgbClr val="C00000"/>
                </a:solidFill>
                <a:latin typeface="Arial" charset="0"/>
                <a:cs typeface="Arial" charset="0"/>
              </a:rPr>
              <a:t>free</a:t>
            </a:r>
            <a:r>
              <a:rPr lang="en-US" dirty="0" smtClean="0">
                <a:latin typeface="Arial" charset="0"/>
                <a:cs typeface="Arial" charset="0"/>
              </a:rPr>
              <a:t> planning, activity, educational, </a:t>
            </a:r>
            <a:br>
              <a:rPr lang="en-US" dirty="0" smtClean="0">
                <a:latin typeface="Arial" charset="0"/>
                <a:cs typeface="Arial" charset="0"/>
              </a:rPr>
            </a:br>
            <a:r>
              <a:rPr lang="en-US" dirty="0" smtClean="0">
                <a:latin typeface="Arial" charset="0"/>
                <a:cs typeface="Arial" charset="0"/>
              </a:rPr>
              <a:t>publicity</a:t>
            </a:r>
            <a:r>
              <a:rPr lang="en-US" dirty="0">
                <a:latin typeface="Arial" charset="0"/>
                <a:cs typeface="Arial" charset="0"/>
              </a:rPr>
              <a:t>, and incentive materials</a:t>
            </a:r>
            <a:r>
              <a:rPr lang="en-US" dirty="0" smtClean="0">
                <a:latin typeface="Arial" charset="0"/>
                <a:cs typeface="Arial" charset="0"/>
              </a:rPr>
              <a:t>.</a:t>
            </a:r>
          </a:p>
          <a:p>
            <a:pPr marL="0" indent="0">
              <a:buNone/>
            </a:pPr>
            <a:endParaRPr lang="en-US" sz="1600" dirty="0">
              <a:latin typeface="Arial" charset="0"/>
              <a:cs typeface="Arial" charset="0"/>
            </a:endParaRPr>
          </a:p>
          <a:p>
            <a:pPr marL="0" indent="0">
              <a:buNone/>
            </a:pPr>
            <a:r>
              <a:rPr lang="en-US" dirty="0" smtClean="0">
                <a:latin typeface="Arial" charset="0"/>
                <a:cs typeface="Arial" charset="0"/>
              </a:rPr>
              <a:t>Check </a:t>
            </a:r>
            <a:r>
              <a:rPr lang="en-US" dirty="0">
                <a:latin typeface="Arial" charset="0"/>
                <a:cs typeface="Arial" charset="0"/>
              </a:rPr>
              <a:t>them out!  </a:t>
            </a:r>
          </a:p>
          <a:p>
            <a:pPr marL="0" indent="0">
              <a:buNone/>
            </a:pPr>
            <a:endParaRPr lang="en-US" dirty="0"/>
          </a:p>
        </p:txBody>
      </p:sp>
    </p:spTree>
    <p:extLst>
      <p:ext uri="{BB962C8B-B14F-4D97-AF65-F5344CB8AC3E}">
        <p14:creationId xmlns:p14="http://schemas.microsoft.com/office/powerpoint/2010/main" val="29018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Begin…</a:t>
            </a:r>
            <a:endParaRPr lang="en-US" dirty="0"/>
          </a:p>
        </p:txBody>
      </p:sp>
      <p:sp>
        <p:nvSpPr>
          <p:cNvPr id="3" name="Content Placeholder 2"/>
          <p:cNvSpPr>
            <a:spLocks noGrp="1"/>
          </p:cNvSpPr>
          <p:nvPr>
            <p:ph idx="1"/>
          </p:nvPr>
        </p:nvSpPr>
        <p:spPr>
          <a:xfrm>
            <a:off x="718299" y="1467898"/>
            <a:ext cx="7732018" cy="4254985"/>
          </a:xfrm>
        </p:spPr>
        <p:txBody>
          <a:bodyPr>
            <a:normAutofit/>
          </a:bodyPr>
          <a:lstStyle/>
          <a:p>
            <a:pPr>
              <a:buFont typeface="Arial" charset="0"/>
              <a:buChar char="•"/>
            </a:pPr>
            <a:r>
              <a:rPr lang="en-US" dirty="0" smtClean="0">
                <a:latin typeface="Arial" charset="0"/>
                <a:cs typeface="Arial" charset="0"/>
              </a:rPr>
              <a:t>Become </a:t>
            </a:r>
            <a:r>
              <a:rPr lang="en-US" dirty="0">
                <a:latin typeface="Arial" charset="0"/>
                <a:cs typeface="Arial" charset="0"/>
              </a:rPr>
              <a:t>familiar with resources posted at      </a:t>
            </a:r>
            <a:r>
              <a:rPr lang="en-US" u="sng" dirty="0">
                <a:solidFill>
                  <a:srgbClr val="7F7F7F"/>
                </a:solidFill>
                <a:hlinkClick r:id="rId3"/>
              </a:rPr>
              <a:t>http://www.cdc.gov/diabetes/pubs/</a:t>
            </a:r>
            <a:r>
              <a:rPr lang="en-US" u="sng" dirty="0" smtClean="0">
                <a:solidFill>
                  <a:srgbClr val="7F7F7F"/>
                </a:solidFill>
                <a:hlinkClick r:id="rId3"/>
              </a:rPr>
              <a:t>eagle.htm</a:t>
            </a:r>
            <a:endParaRPr lang="en-US" i="1" dirty="0">
              <a:solidFill>
                <a:srgbClr val="7F7F7F"/>
              </a:solidFill>
              <a:latin typeface="Arial" charset="0"/>
              <a:cs typeface="Arial" charset="0"/>
            </a:endParaRPr>
          </a:p>
          <a:p>
            <a:pPr>
              <a:buFont typeface="Arial" charset="0"/>
              <a:buChar char="•"/>
            </a:pPr>
            <a:r>
              <a:rPr lang="en-US" dirty="0">
                <a:latin typeface="Arial" charset="0"/>
                <a:cs typeface="Arial" charset="0"/>
              </a:rPr>
              <a:t> Confirm participants and </a:t>
            </a:r>
            <a:r>
              <a:rPr lang="en-US" dirty="0" smtClean="0">
                <a:latin typeface="Arial" charset="0"/>
                <a:cs typeface="Arial" charset="0"/>
              </a:rPr>
              <a:t>sponsorships</a:t>
            </a:r>
            <a:endParaRPr lang="en-US" dirty="0">
              <a:latin typeface="Arial" charset="0"/>
              <a:cs typeface="Arial" charset="0"/>
            </a:endParaRPr>
          </a:p>
          <a:p>
            <a:pPr>
              <a:buFont typeface="Arial" charset="0"/>
              <a:buChar char="•"/>
            </a:pPr>
            <a:r>
              <a:rPr lang="en-US" dirty="0">
                <a:latin typeface="Arial" charset="0"/>
                <a:cs typeface="Arial" charset="0"/>
              </a:rPr>
              <a:t> Select a date and </a:t>
            </a:r>
            <a:r>
              <a:rPr lang="en-US" dirty="0" smtClean="0">
                <a:latin typeface="Arial" charset="0"/>
                <a:cs typeface="Arial" charset="0"/>
              </a:rPr>
              <a:t>location</a:t>
            </a:r>
            <a:endParaRPr lang="en-US" dirty="0">
              <a:latin typeface="Arial" charset="0"/>
              <a:cs typeface="Arial" charset="0"/>
            </a:endParaRPr>
          </a:p>
          <a:p>
            <a:pPr>
              <a:buFont typeface="Arial" charset="0"/>
              <a:buChar char="•"/>
            </a:pPr>
            <a:r>
              <a:rPr lang="en-US" dirty="0">
                <a:latin typeface="Arial" charset="0"/>
                <a:cs typeface="Arial" charset="0"/>
              </a:rPr>
              <a:t> Plan </a:t>
            </a:r>
            <a:r>
              <a:rPr lang="en-US" dirty="0" smtClean="0">
                <a:latin typeface="Arial" charset="0"/>
                <a:cs typeface="Arial" charset="0"/>
              </a:rPr>
              <a:t>publicity</a:t>
            </a:r>
            <a:endParaRPr lang="en-US" dirty="0">
              <a:latin typeface="Arial" charset="0"/>
              <a:cs typeface="Arial" charset="0"/>
            </a:endParaRPr>
          </a:p>
          <a:p>
            <a:pPr>
              <a:buFont typeface="Arial" charset="0"/>
              <a:buChar char="•"/>
            </a:pPr>
            <a:r>
              <a:rPr lang="en-US" dirty="0">
                <a:latin typeface="Arial" charset="0"/>
                <a:cs typeface="Arial" charset="0"/>
              </a:rPr>
              <a:t> Develop event </a:t>
            </a:r>
            <a:r>
              <a:rPr lang="en-US" dirty="0" smtClean="0">
                <a:latin typeface="Arial" charset="0"/>
                <a:cs typeface="Arial" charset="0"/>
              </a:rPr>
              <a:t>activities</a:t>
            </a:r>
            <a:endParaRPr lang="en-US" dirty="0">
              <a:latin typeface="Arial" charset="0"/>
              <a:cs typeface="Arial" charset="0"/>
            </a:endParaRPr>
          </a:p>
        </p:txBody>
      </p:sp>
    </p:spTree>
    <p:extLst>
      <p:ext uri="{BB962C8B-B14F-4D97-AF65-F5344CB8AC3E}">
        <p14:creationId xmlns:p14="http://schemas.microsoft.com/office/powerpoint/2010/main" val="114892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Suggestions</a:t>
            </a:r>
            <a:endParaRPr lang="en-US" dirty="0"/>
          </a:p>
        </p:txBody>
      </p:sp>
      <p:sp>
        <p:nvSpPr>
          <p:cNvPr id="3" name="Content Placeholder 2"/>
          <p:cNvSpPr>
            <a:spLocks noGrp="1"/>
          </p:cNvSpPr>
          <p:nvPr>
            <p:ph sz="half" idx="1"/>
          </p:nvPr>
        </p:nvSpPr>
        <p:spPr/>
        <p:txBody>
          <a:bodyPr>
            <a:normAutofit fontScale="92500"/>
          </a:bodyPr>
          <a:lstStyle/>
          <a:p>
            <a:pPr>
              <a:buFont typeface="Arial" charset="0"/>
              <a:buChar char="•"/>
            </a:pPr>
            <a:r>
              <a:rPr lang="en-US" dirty="0">
                <a:latin typeface="Arial" charset="0"/>
                <a:ea typeface="ヒラギノ角ゴ Pro W3" charset="0"/>
                <a:cs typeface="Arial" charset="0"/>
              </a:rPr>
              <a:t>Diabetes bingo</a:t>
            </a:r>
          </a:p>
          <a:p>
            <a:pPr>
              <a:buFont typeface="Arial" charset="0"/>
              <a:buChar char="•"/>
            </a:pPr>
            <a:r>
              <a:rPr lang="en-US" dirty="0">
                <a:latin typeface="Arial" charset="0"/>
                <a:ea typeface="ヒラギノ角ゴ Pro W3" charset="0"/>
                <a:cs typeface="Arial" charset="0"/>
              </a:rPr>
              <a:t>Seed planting</a:t>
            </a:r>
          </a:p>
          <a:p>
            <a:pPr>
              <a:buFont typeface="Arial" charset="0"/>
              <a:buChar char="•"/>
            </a:pPr>
            <a:r>
              <a:rPr lang="en-US" dirty="0">
                <a:latin typeface="Arial" charset="0"/>
                <a:ea typeface="ヒラギノ角ゴ Pro W3" charset="0"/>
                <a:cs typeface="Arial" charset="0"/>
              </a:rPr>
              <a:t>Traditional food tasting</a:t>
            </a:r>
          </a:p>
          <a:p>
            <a:pPr>
              <a:buFont typeface="Arial" charset="0"/>
              <a:buChar char="•"/>
            </a:pPr>
            <a:r>
              <a:rPr lang="en-US" dirty="0">
                <a:latin typeface="Arial" charset="0"/>
                <a:ea typeface="ヒラギノ角ゴ Pro W3" charset="0"/>
                <a:cs typeface="Arial" charset="0"/>
              </a:rPr>
              <a:t>Drum and dance performance</a:t>
            </a:r>
          </a:p>
          <a:p>
            <a:pPr>
              <a:buFont typeface="Arial" charset="0"/>
              <a:buChar char="•"/>
            </a:pPr>
            <a:r>
              <a:rPr lang="en-US" dirty="0">
                <a:latin typeface="Arial" charset="0"/>
                <a:ea typeface="ヒラギノ角ゴ Pro W3" charset="0"/>
                <a:cs typeface="Arial" charset="0"/>
              </a:rPr>
              <a:t>Explore how many servings are contained in a package or container and the number of calories per </a:t>
            </a:r>
            <a:r>
              <a:rPr lang="en-US" dirty="0" smtClean="0">
                <a:latin typeface="Arial" charset="0"/>
                <a:ea typeface="ヒラギノ角ゴ Pro W3" charset="0"/>
                <a:cs typeface="Arial" charset="0"/>
              </a:rPr>
              <a:t>serving</a:t>
            </a:r>
            <a:endParaRPr lang="en-US" dirty="0">
              <a:latin typeface="Arial" charset="0"/>
              <a:ea typeface="ヒラギノ角ゴ Pro W3" charset="0"/>
              <a:cs typeface="Arial" charset="0"/>
            </a:endParaRPr>
          </a:p>
        </p:txBody>
      </p:sp>
      <p:sp>
        <p:nvSpPr>
          <p:cNvPr id="4" name="Content Placeholder 3"/>
          <p:cNvSpPr>
            <a:spLocks noGrp="1"/>
          </p:cNvSpPr>
          <p:nvPr>
            <p:ph sz="half" idx="2"/>
          </p:nvPr>
        </p:nvSpPr>
        <p:spPr/>
        <p:txBody>
          <a:bodyPr>
            <a:normAutofit fontScale="92500"/>
          </a:bodyPr>
          <a:lstStyle/>
          <a:p>
            <a:r>
              <a:rPr lang="en-US" dirty="0">
                <a:latin typeface="Arial" charset="0"/>
                <a:ea typeface="ヒラギノ角ゴ Pro W3" charset="0"/>
                <a:cs typeface="Arial" charset="0"/>
              </a:rPr>
              <a:t>Visits by safety, health, and sports mascots</a:t>
            </a:r>
          </a:p>
          <a:p>
            <a:r>
              <a:rPr lang="en-US" dirty="0">
                <a:latin typeface="Arial" charset="0"/>
                <a:ea typeface="ヒラギノ角ゴ Pro W3" charset="0"/>
                <a:cs typeface="Arial" charset="0"/>
              </a:rPr>
              <a:t>Storytelling by Elders</a:t>
            </a:r>
          </a:p>
          <a:p>
            <a:r>
              <a:rPr lang="en-US" dirty="0">
                <a:latin typeface="Arial" charset="0"/>
                <a:ea typeface="ヒラギノ角ゴ Pro W3" charset="0"/>
                <a:cs typeface="Arial" charset="0"/>
              </a:rPr>
              <a:t>Diabetes talking circle</a:t>
            </a:r>
          </a:p>
          <a:p>
            <a:r>
              <a:rPr lang="en-US" dirty="0">
                <a:latin typeface="Arial" charset="0"/>
                <a:ea typeface="ヒラギノ角ゴ Pro W3" charset="0"/>
                <a:cs typeface="Arial" charset="0"/>
              </a:rPr>
              <a:t>Exercise and heart rate charting</a:t>
            </a:r>
          </a:p>
          <a:p>
            <a:r>
              <a:rPr lang="en-US" dirty="0">
                <a:latin typeface="Arial" charset="0"/>
                <a:ea typeface="ヒラギノ角ゴ Pro W3" charset="0"/>
                <a:cs typeface="Arial" charset="0"/>
              </a:rPr>
              <a:t>Examine fat, sugar, and nutritional content of various foods </a:t>
            </a:r>
          </a:p>
          <a:p>
            <a:r>
              <a:rPr lang="en-US" dirty="0">
                <a:latin typeface="Arial" charset="0"/>
                <a:ea typeface="ヒラギノ角ゴ Pro W3" charset="0"/>
                <a:cs typeface="Arial" charset="0"/>
              </a:rPr>
              <a:t>Physical </a:t>
            </a:r>
            <a:r>
              <a:rPr lang="en-US" dirty="0" smtClean="0">
                <a:latin typeface="Arial" charset="0"/>
                <a:ea typeface="ヒラギノ角ゴ Pro W3" charset="0"/>
                <a:cs typeface="Arial" charset="0"/>
              </a:rPr>
              <a:t>challenges</a:t>
            </a: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191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 </a:t>
            </a:r>
            <a:r>
              <a:rPr lang="en-US" dirty="0" smtClean="0"/>
              <a:t>IHS </a:t>
            </a:r>
            <a:r>
              <a:rPr lang="en-US" dirty="0" smtClean="0"/>
              <a:t>Best Practices	</a:t>
            </a:r>
            <a:endParaRPr lang="en-US" dirty="0"/>
          </a:p>
        </p:txBody>
      </p:sp>
      <p:sp>
        <p:nvSpPr>
          <p:cNvPr id="3" name="Text Placeholder 2"/>
          <p:cNvSpPr>
            <a:spLocks noGrp="1"/>
          </p:cNvSpPr>
          <p:nvPr>
            <p:ph type="body" idx="1"/>
          </p:nvPr>
        </p:nvSpPr>
        <p:spPr>
          <a:xfrm>
            <a:off x="790325" y="1253749"/>
            <a:ext cx="7574612" cy="1213193"/>
          </a:xfrm>
        </p:spPr>
        <p:txBody>
          <a:bodyPr>
            <a:normAutofit/>
          </a:bodyPr>
          <a:lstStyle/>
          <a:p>
            <a:r>
              <a:rPr lang="en-US" sz="2200" b="0" dirty="0" smtClean="0">
                <a:latin typeface="Arial" charset="0"/>
                <a:cs typeface="Arial" charset="0"/>
              </a:rPr>
              <a:t>Eagle Books activities can be used to support 11 of the Best Practices adopted in 2009 by the Indian Health Service (IHS) for diabetes programs.</a:t>
            </a:r>
            <a:endParaRPr lang="en-US" sz="2200" b="0" dirty="0"/>
          </a:p>
        </p:txBody>
      </p:sp>
      <p:sp>
        <p:nvSpPr>
          <p:cNvPr id="4" name="Content Placeholder 3"/>
          <p:cNvSpPr>
            <a:spLocks noGrp="1"/>
          </p:cNvSpPr>
          <p:nvPr>
            <p:ph sz="half" idx="2"/>
          </p:nvPr>
        </p:nvSpPr>
        <p:spPr>
          <a:xfrm>
            <a:off x="790325" y="2561539"/>
            <a:ext cx="3651046" cy="3340495"/>
          </a:xfrm>
        </p:spPr>
        <p:txBody>
          <a:bodyPr>
            <a:normAutofit fontScale="92500"/>
          </a:bodyPr>
          <a:lstStyle/>
          <a:p>
            <a:pPr>
              <a:lnSpc>
                <a:spcPct val="150000"/>
              </a:lnSpc>
              <a:buSzPct val="120000"/>
              <a:buFont typeface="Arial" charset="0"/>
              <a:buChar char="•"/>
            </a:pPr>
            <a:r>
              <a:rPr lang="en-US" sz="2200" dirty="0" smtClean="0">
                <a:latin typeface="Arial" charset="0"/>
                <a:cs typeface="Arial Unicode MS" charset="0"/>
              </a:rPr>
              <a:t>Community Advocacy</a:t>
            </a:r>
          </a:p>
          <a:p>
            <a:pPr>
              <a:lnSpc>
                <a:spcPct val="150000"/>
              </a:lnSpc>
              <a:buSzPct val="120000"/>
              <a:buFont typeface="Arial" charset="0"/>
              <a:buChar char="•"/>
            </a:pPr>
            <a:r>
              <a:rPr lang="en-US" sz="2200" dirty="0" smtClean="0">
                <a:latin typeface="Arial" charset="0"/>
                <a:cs typeface="Arial Unicode MS" charset="0"/>
              </a:rPr>
              <a:t>Community Screening</a:t>
            </a:r>
          </a:p>
          <a:p>
            <a:pPr>
              <a:lnSpc>
                <a:spcPct val="150000"/>
              </a:lnSpc>
              <a:buSzPct val="120000"/>
              <a:buFont typeface="Arial" charset="0"/>
              <a:buChar char="•"/>
            </a:pPr>
            <a:r>
              <a:rPr lang="en-US" sz="2200" dirty="0" smtClean="0">
                <a:latin typeface="Arial" charset="0"/>
                <a:cs typeface="Arial Unicode MS" charset="0"/>
              </a:rPr>
              <a:t>Diabetes and Pregnancy</a:t>
            </a:r>
          </a:p>
          <a:p>
            <a:pPr>
              <a:lnSpc>
                <a:spcPct val="150000"/>
              </a:lnSpc>
              <a:buSzPct val="120000"/>
              <a:buFont typeface="Arial" charset="0"/>
              <a:buChar char="•"/>
            </a:pPr>
            <a:r>
              <a:rPr lang="en-US" sz="2200" dirty="0" smtClean="0">
                <a:latin typeface="Arial" charset="0"/>
                <a:cs typeface="Arial Unicode MS" charset="0"/>
              </a:rPr>
              <a:t>Diabetes Systems of Care</a:t>
            </a:r>
          </a:p>
          <a:p>
            <a:pPr>
              <a:lnSpc>
                <a:spcPct val="150000"/>
              </a:lnSpc>
              <a:buSzPct val="120000"/>
              <a:buFont typeface="Arial" charset="0"/>
              <a:buChar char="•"/>
            </a:pPr>
            <a:r>
              <a:rPr lang="en-US" sz="2200" dirty="0" smtClean="0">
                <a:latin typeface="Arial" charset="0"/>
                <a:cs typeface="Arial" charset="0"/>
              </a:rPr>
              <a:t>Diabetes Self-Management </a:t>
            </a:r>
            <a:br>
              <a:rPr lang="en-US" sz="2200" dirty="0" smtClean="0">
                <a:latin typeface="Arial" charset="0"/>
                <a:cs typeface="Arial" charset="0"/>
              </a:rPr>
            </a:br>
            <a:r>
              <a:rPr lang="en-US" sz="2200" dirty="0" smtClean="0">
                <a:latin typeface="Arial" charset="0"/>
                <a:cs typeface="Arial" charset="0"/>
              </a:rPr>
              <a:t>Education</a:t>
            </a:r>
          </a:p>
        </p:txBody>
      </p:sp>
      <p:sp>
        <p:nvSpPr>
          <p:cNvPr id="6" name="Content Placeholder 5"/>
          <p:cNvSpPr>
            <a:spLocks noGrp="1"/>
          </p:cNvSpPr>
          <p:nvPr>
            <p:ph sz="quarter" idx="4"/>
          </p:nvPr>
        </p:nvSpPr>
        <p:spPr>
          <a:xfrm>
            <a:off x="4741463" y="2556788"/>
            <a:ext cx="3623474" cy="3340495"/>
          </a:xfrm>
        </p:spPr>
        <p:txBody>
          <a:bodyPr>
            <a:normAutofit/>
          </a:bodyPr>
          <a:lstStyle/>
          <a:p>
            <a:pPr>
              <a:lnSpc>
                <a:spcPct val="150000"/>
              </a:lnSpc>
              <a:buSzPct val="120000"/>
            </a:pPr>
            <a:r>
              <a:rPr lang="en-US" sz="2000" dirty="0" smtClean="0">
                <a:latin typeface="Arial" charset="0"/>
                <a:cs typeface="Arial" charset="0"/>
              </a:rPr>
              <a:t>Nutrition</a:t>
            </a:r>
          </a:p>
          <a:p>
            <a:pPr>
              <a:lnSpc>
                <a:spcPct val="150000"/>
              </a:lnSpc>
              <a:buSzPct val="120000"/>
            </a:pPr>
            <a:r>
              <a:rPr lang="en-US" sz="2000" dirty="0" smtClean="0">
                <a:latin typeface="Arial" charset="0"/>
                <a:cs typeface="Arial" charset="0"/>
              </a:rPr>
              <a:t>Oral Health</a:t>
            </a:r>
          </a:p>
          <a:p>
            <a:pPr>
              <a:lnSpc>
                <a:spcPct val="150000"/>
              </a:lnSpc>
              <a:buSzPct val="120000"/>
            </a:pPr>
            <a:r>
              <a:rPr lang="en-US" sz="2000" dirty="0" smtClean="0">
                <a:latin typeface="Arial" charset="0"/>
                <a:cs typeface="Arial" charset="0"/>
              </a:rPr>
              <a:t>Physical Activity </a:t>
            </a:r>
          </a:p>
          <a:p>
            <a:pPr>
              <a:lnSpc>
                <a:spcPct val="150000"/>
              </a:lnSpc>
              <a:buSzPct val="120000"/>
            </a:pPr>
            <a:r>
              <a:rPr lang="en-US" sz="2000" dirty="0" smtClean="0">
                <a:latin typeface="Arial" charset="0"/>
                <a:cs typeface="Arial" charset="0"/>
              </a:rPr>
              <a:t>School Health &amp; Diabetes</a:t>
            </a:r>
          </a:p>
          <a:p>
            <a:pPr>
              <a:lnSpc>
                <a:spcPct val="150000"/>
              </a:lnSpc>
              <a:buSzPct val="120000"/>
            </a:pPr>
            <a:r>
              <a:rPr lang="en-US" sz="2000" dirty="0" smtClean="0">
                <a:latin typeface="Arial" charset="0"/>
                <a:cs typeface="Arial" charset="0"/>
              </a:rPr>
              <a:t>Youth &amp; Type 2 Diabetes</a:t>
            </a:r>
          </a:p>
          <a:p>
            <a:pPr>
              <a:lnSpc>
                <a:spcPct val="150000"/>
              </a:lnSpc>
              <a:buSzPct val="120000"/>
            </a:pPr>
            <a:r>
              <a:rPr lang="en-US" sz="2000" dirty="0" smtClean="0">
                <a:latin typeface="Arial" charset="0"/>
                <a:cs typeface="Arial" charset="0"/>
              </a:rPr>
              <a:t>Adult Weight Management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Stage Your Event</a:t>
            </a:r>
            <a:endParaRPr lang="en-US" sz="2800" dirty="0"/>
          </a:p>
        </p:txBody>
      </p:sp>
      <p:pic>
        <p:nvPicPr>
          <p:cNvPr id="8" name="Picture Placeholder 7" descr="This Eagle Books Game Plan is one example of how to choreograph your event. In this plan, children are divided into groups, each group starting at a different activity. After a specified time allowance, groups rotate from one activity to the next until each group has participated at each stop. The Eagle Books Game Plan is posted online."/>
          <p:cNvPicPr>
            <a:picLocks noGrp="1" noChangeAspect="1"/>
          </p:cNvPicPr>
          <p:nvPr>
            <p:ph type="pic" idx="1"/>
          </p:nvPr>
        </p:nvPicPr>
        <p:blipFill>
          <a:blip r:embed="rId3">
            <a:extLst>
              <a:ext uri="{28A0092B-C50C-407E-A947-70E740481C1C}">
                <a14:useLocalDpi xmlns:a14="http://schemas.microsoft.com/office/drawing/2010/main" val="0"/>
              </a:ext>
            </a:extLst>
          </a:blip>
          <a:srcRect t="1460" b="1460"/>
          <a:stretch>
            <a:fillRect/>
          </a:stretch>
        </p:blipFill>
        <p:spPr/>
      </p:pic>
    </p:spTree>
    <p:extLst>
      <p:ext uri="{BB962C8B-B14F-4D97-AF65-F5344CB8AC3E}">
        <p14:creationId xmlns:p14="http://schemas.microsoft.com/office/powerpoint/2010/main" val="247692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of Event Staging</a:t>
            </a:r>
            <a:endParaRPr lang="en-US" dirty="0"/>
          </a:p>
        </p:txBody>
      </p:sp>
      <p:sp>
        <p:nvSpPr>
          <p:cNvPr id="3" name="Content Placeholder 2"/>
          <p:cNvSpPr>
            <a:spLocks noGrp="1"/>
          </p:cNvSpPr>
          <p:nvPr>
            <p:ph idx="1"/>
          </p:nvPr>
        </p:nvSpPr>
        <p:spPr>
          <a:xfrm>
            <a:off x="718299" y="1467898"/>
            <a:ext cx="7037251" cy="4160392"/>
          </a:xfrm>
        </p:spPr>
        <p:txBody>
          <a:bodyPr/>
          <a:lstStyle/>
          <a:p>
            <a:pPr>
              <a:spcBef>
                <a:spcPts val="600"/>
              </a:spcBef>
              <a:defRPr/>
            </a:pPr>
            <a:r>
              <a:rPr lang="en-US" dirty="0" smtClean="0">
                <a:latin typeface="Arial" charset="0"/>
                <a:ea typeface="ヒラギノ角ゴ Pro W3" charset="-128"/>
                <a:cs typeface="Arial" charset="0"/>
              </a:rPr>
              <a:t>Divide </a:t>
            </a:r>
            <a:r>
              <a:rPr lang="en-US" dirty="0">
                <a:latin typeface="Arial" charset="0"/>
                <a:ea typeface="ヒラギノ角ゴ Pro W3" charset="-128"/>
                <a:cs typeface="Arial" charset="0"/>
              </a:rPr>
              <a:t>children into groups and rotate groups from </a:t>
            </a:r>
            <a:r>
              <a:rPr lang="en-US" dirty="0" smtClean="0">
                <a:latin typeface="Arial" charset="0"/>
                <a:ea typeface="ヒラギノ角ゴ Pro W3" charset="-128"/>
                <a:cs typeface="Arial" charset="0"/>
              </a:rPr>
              <a:t>one </a:t>
            </a:r>
            <a:r>
              <a:rPr lang="en-US" dirty="0">
                <a:latin typeface="Arial" charset="0"/>
                <a:ea typeface="ヒラギノ角ゴ Pro W3" charset="-128"/>
                <a:cs typeface="Arial" charset="0"/>
              </a:rPr>
              <a:t>activity to the </a:t>
            </a:r>
            <a:r>
              <a:rPr lang="en-US" dirty="0" smtClean="0">
                <a:latin typeface="Arial" charset="0"/>
                <a:ea typeface="ヒラギノ角ゴ Pro W3" charset="-128"/>
                <a:cs typeface="Arial" charset="0"/>
              </a:rPr>
              <a:t>next.</a:t>
            </a:r>
          </a:p>
          <a:p>
            <a:pPr>
              <a:spcBef>
                <a:spcPts val="600"/>
              </a:spcBef>
              <a:defRPr/>
            </a:pPr>
            <a:r>
              <a:rPr lang="en-US" dirty="0" smtClean="0">
                <a:latin typeface="Arial" charset="0"/>
                <a:ea typeface="ヒラギノ角ゴ Pro W3" charset="-128"/>
                <a:cs typeface="Arial" charset="0"/>
              </a:rPr>
              <a:t>Have </a:t>
            </a:r>
            <a:r>
              <a:rPr lang="en-US" dirty="0">
                <a:latin typeface="Arial" charset="0"/>
                <a:ea typeface="ヒラギノ角ゴ Pro W3" charset="-128"/>
                <a:cs typeface="Arial" charset="0"/>
              </a:rPr>
              <a:t>the entire group of participants experience </a:t>
            </a:r>
            <a:r>
              <a:rPr lang="en-US" dirty="0" smtClean="0">
                <a:latin typeface="Arial" charset="0"/>
                <a:ea typeface="ヒラギノ角ゴ Pro W3" charset="-128"/>
                <a:cs typeface="Arial" charset="0"/>
              </a:rPr>
              <a:t>one activity </a:t>
            </a:r>
            <a:r>
              <a:rPr lang="en-US" dirty="0">
                <a:latin typeface="Arial" charset="0"/>
                <a:ea typeface="ヒラギノ角ゴ Pro W3" charset="-128"/>
                <a:cs typeface="Arial" charset="0"/>
              </a:rPr>
              <a:t>at a time. </a:t>
            </a:r>
            <a:endParaRPr lang="en-US" dirty="0" smtClean="0">
              <a:latin typeface="Arial" charset="0"/>
              <a:ea typeface="ヒラギノ角ゴ Pro W3" charset="-128"/>
              <a:cs typeface="Arial" charset="0"/>
            </a:endParaRPr>
          </a:p>
          <a:p>
            <a:pPr>
              <a:spcBef>
                <a:spcPts val="600"/>
              </a:spcBef>
              <a:defRPr/>
            </a:pPr>
            <a:r>
              <a:rPr lang="en-US" dirty="0" smtClean="0">
                <a:latin typeface="Arial" charset="0"/>
                <a:ea typeface="ヒラギノ角ゴ Pro W3" charset="-128"/>
                <a:cs typeface="Arial" charset="0"/>
              </a:rPr>
              <a:t>Allow </a:t>
            </a:r>
            <a:r>
              <a:rPr lang="en-US" dirty="0">
                <a:latin typeface="Arial" charset="0"/>
                <a:ea typeface="ヒラギノ角ゴ Pro W3" charset="-128"/>
                <a:cs typeface="Arial" charset="0"/>
              </a:rPr>
              <a:t>each participant to choose the order of </a:t>
            </a:r>
            <a:r>
              <a:rPr lang="en-US" dirty="0" smtClean="0">
                <a:latin typeface="Arial" charset="0"/>
                <a:ea typeface="ヒラギノ角ゴ Pro W3" charset="-128"/>
                <a:cs typeface="Arial" charset="0"/>
              </a:rPr>
              <a:t>activities.</a:t>
            </a:r>
          </a:p>
          <a:p>
            <a:pPr>
              <a:spcBef>
                <a:spcPts val="600"/>
              </a:spcBef>
              <a:defRPr/>
            </a:pPr>
            <a:r>
              <a:rPr lang="en-US" dirty="0" smtClean="0">
                <a:latin typeface="Arial" charset="0"/>
                <a:ea typeface="ヒラギノ角ゴ Pro W3" charset="-128"/>
                <a:cs typeface="Arial" charset="0"/>
              </a:rPr>
              <a:t>Materials </a:t>
            </a:r>
            <a:r>
              <a:rPr lang="en-US" dirty="0">
                <a:latin typeface="Arial" charset="0"/>
                <a:ea typeface="ヒラギノ角ゴ Pro W3" charset="-128"/>
                <a:cs typeface="Arial" charset="0"/>
              </a:rPr>
              <a:t>are posted online to support whatever staging works best</a:t>
            </a:r>
            <a:r>
              <a:rPr lang="en-US" dirty="0" smtClean="0">
                <a:latin typeface="Arial" charset="0"/>
                <a:ea typeface="ヒラギノ角ゴ Pro W3" charset="-128"/>
                <a:cs typeface="Arial" charset="0"/>
              </a:rPr>
              <a:t>.</a:t>
            </a:r>
            <a:endParaRPr lang="en-US" dirty="0">
              <a:latin typeface="Arial" charset="0"/>
              <a:ea typeface="ヒラギノ角ゴ Pro W3" charset="-128"/>
              <a:cs typeface="Arial" charset="0"/>
            </a:endParaRPr>
          </a:p>
        </p:txBody>
      </p:sp>
    </p:spTree>
    <p:extLst>
      <p:ext uri="{BB962C8B-B14F-4D97-AF65-F5344CB8AC3E}">
        <p14:creationId xmlns:p14="http://schemas.microsoft.com/office/powerpoint/2010/main" val="15775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TotalTime>
  <Words>769</Words>
  <Application>Microsoft Office PowerPoint</Application>
  <PresentationFormat>On-screen Show (4:3)</PresentationFormat>
  <Paragraphs>119</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Creating Eagle Books Events</vt:lpstr>
      <vt:lpstr>What is an Eagle Books Event?</vt:lpstr>
      <vt:lpstr>Strength in Numbers</vt:lpstr>
      <vt:lpstr>Your Resources</vt:lpstr>
      <vt:lpstr>To Begin…</vt:lpstr>
      <vt:lpstr>Activity Suggestions</vt:lpstr>
      <vt:lpstr>FYI: IHS Best Practices </vt:lpstr>
      <vt:lpstr>Stage Your Event</vt:lpstr>
      <vt:lpstr>Samples of Event Staging</vt:lpstr>
      <vt:lpstr>To Conclude…</vt:lpstr>
      <vt:lpstr>PowerPoint Presentation</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Eagle Books Event PowerPoint</dc:title>
  <dc:subject>Creating Eagle Books Event PowerPoint</dc:subject>
  <dc:creator>Eagle Books, Center for Disease Control and Prevention</dc:creator>
  <cp:keywords>Creating Eagle Books Event PowerPoint, diabetes, Native Diabetes Wellness Program, Indian Health Service, American Indian, Alaska Native, children, nutrition exercise, physical, fitness, graphic novel, comic, storytelling, talking circle, sugar, soda, obesity, snacks, elders, tradition, culture, activities, teacher guide, animations, health fair, educators, parents, trickster</cp:keywords>
  <cp:lastModifiedBy>Jody Gordon</cp:lastModifiedBy>
  <cp:revision>51</cp:revision>
  <cp:lastPrinted>2011-09-07T17:06:32Z</cp:lastPrinted>
  <dcterms:created xsi:type="dcterms:W3CDTF">2011-09-06T15:41:43Z</dcterms:created>
  <dcterms:modified xsi:type="dcterms:W3CDTF">2011-09-30T16:05:04Z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