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85" r:id="rId1"/>
    <p:sldMasterId id="2147483861" r:id="rId2"/>
  </p:sldMasterIdLst>
  <p:notesMasterIdLst>
    <p:notesMasterId r:id="rId21"/>
  </p:notesMasterIdLst>
  <p:handoutMasterIdLst>
    <p:handoutMasterId r:id="rId22"/>
  </p:handoutMasterIdLst>
  <p:sldIdLst>
    <p:sldId id="931" r:id="rId3"/>
    <p:sldId id="970" r:id="rId4"/>
    <p:sldId id="963" r:id="rId5"/>
    <p:sldId id="959" r:id="rId6"/>
    <p:sldId id="954" r:id="rId7"/>
    <p:sldId id="960" r:id="rId8"/>
    <p:sldId id="958" r:id="rId9"/>
    <p:sldId id="961" r:id="rId10"/>
    <p:sldId id="962" r:id="rId11"/>
    <p:sldId id="968" r:id="rId12"/>
    <p:sldId id="972" r:id="rId13"/>
    <p:sldId id="973" r:id="rId14"/>
    <p:sldId id="974" r:id="rId15"/>
    <p:sldId id="975" r:id="rId16"/>
    <p:sldId id="976" r:id="rId17"/>
    <p:sldId id="957" r:id="rId18"/>
    <p:sldId id="967" r:id="rId19"/>
    <p:sldId id="953" r:id="rId20"/>
  </p:sldIdLst>
  <p:sldSz cx="9144000" cy="6858000" type="screen4x3"/>
  <p:notesSz cx="6858000" cy="9296400"/>
  <p:defaultTextStyle>
    <a:defPPr>
      <a:defRPr lang="en-US"/>
    </a:defPPr>
    <a:lvl1pPr algn="l" rtl="0" fontAlgn="base">
      <a:spcBef>
        <a:spcPct val="0"/>
      </a:spcBef>
      <a:spcAft>
        <a:spcPct val="0"/>
      </a:spcAft>
      <a:defRPr b="1" kern="1200">
        <a:solidFill>
          <a:schemeClr val="tx1"/>
        </a:solidFill>
        <a:latin typeface="Arial" charset="0"/>
        <a:ea typeface="+mn-ea"/>
        <a:cs typeface="+mn-cs"/>
        <a:sym typeface="Symbol" pitchFamily="18" charset="2"/>
      </a:defRPr>
    </a:lvl1pPr>
    <a:lvl2pPr marL="457200" algn="l" rtl="0" fontAlgn="base">
      <a:spcBef>
        <a:spcPct val="0"/>
      </a:spcBef>
      <a:spcAft>
        <a:spcPct val="0"/>
      </a:spcAft>
      <a:defRPr b="1" kern="1200">
        <a:solidFill>
          <a:schemeClr val="tx1"/>
        </a:solidFill>
        <a:latin typeface="Arial" charset="0"/>
        <a:ea typeface="+mn-ea"/>
        <a:cs typeface="+mn-cs"/>
        <a:sym typeface="Symbol" pitchFamily="18" charset="2"/>
      </a:defRPr>
    </a:lvl2pPr>
    <a:lvl3pPr marL="914400" algn="l" rtl="0" fontAlgn="base">
      <a:spcBef>
        <a:spcPct val="0"/>
      </a:spcBef>
      <a:spcAft>
        <a:spcPct val="0"/>
      </a:spcAft>
      <a:defRPr b="1" kern="1200">
        <a:solidFill>
          <a:schemeClr val="tx1"/>
        </a:solidFill>
        <a:latin typeface="Arial" charset="0"/>
        <a:ea typeface="+mn-ea"/>
        <a:cs typeface="+mn-cs"/>
        <a:sym typeface="Symbol" pitchFamily="18" charset="2"/>
      </a:defRPr>
    </a:lvl3pPr>
    <a:lvl4pPr marL="1371600" algn="l" rtl="0" fontAlgn="base">
      <a:spcBef>
        <a:spcPct val="0"/>
      </a:spcBef>
      <a:spcAft>
        <a:spcPct val="0"/>
      </a:spcAft>
      <a:defRPr b="1" kern="1200">
        <a:solidFill>
          <a:schemeClr val="tx1"/>
        </a:solidFill>
        <a:latin typeface="Arial" charset="0"/>
        <a:ea typeface="+mn-ea"/>
        <a:cs typeface="+mn-cs"/>
        <a:sym typeface="Symbol" pitchFamily="18" charset="2"/>
      </a:defRPr>
    </a:lvl4pPr>
    <a:lvl5pPr marL="1828800" algn="l" rtl="0" fontAlgn="base">
      <a:spcBef>
        <a:spcPct val="0"/>
      </a:spcBef>
      <a:spcAft>
        <a:spcPct val="0"/>
      </a:spcAft>
      <a:defRPr b="1" kern="1200">
        <a:solidFill>
          <a:schemeClr val="tx1"/>
        </a:solidFill>
        <a:latin typeface="Arial" charset="0"/>
        <a:ea typeface="+mn-ea"/>
        <a:cs typeface="+mn-cs"/>
        <a:sym typeface="Symbol" pitchFamily="18" charset="2"/>
      </a:defRPr>
    </a:lvl5pPr>
    <a:lvl6pPr marL="2286000" algn="l" defTabSz="914400" rtl="0" eaLnBrk="1" latinLnBrk="0" hangingPunct="1">
      <a:defRPr b="1" kern="1200">
        <a:solidFill>
          <a:schemeClr val="tx1"/>
        </a:solidFill>
        <a:latin typeface="Arial" charset="0"/>
        <a:ea typeface="+mn-ea"/>
        <a:cs typeface="+mn-cs"/>
        <a:sym typeface="Symbol" pitchFamily="18" charset="2"/>
      </a:defRPr>
    </a:lvl6pPr>
    <a:lvl7pPr marL="2743200" algn="l" defTabSz="914400" rtl="0" eaLnBrk="1" latinLnBrk="0" hangingPunct="1">
      <a:defRPr b="1" kern="1200">
        <a:solidFill>
          <a:schemeClr val="tx1"/>
        </a:solidFill>
        <a:latin typeface="Arial" charset="0"/>
        <a:ea typeface="+mn-ea"/>
        <a:cs typeface="+mn-cs"/>
        <a:sym typeface="Symbol" pitchFamily="18" charset="2"/>
      </a:defRPr>
    </a:lvl7pPr>
    <a:lvl8pPr marL="3200400" algn="l" defTabSz="914400" rtl="0" eaLnBrk="1" latinLnBrk="0" hangingPunct="1">
      <a:defRPr b="1" kern="1200">
        <a:solidFill>
          <a:schemeClr val="tx1"/>
        </a:solidFill>
        <a:latin typeface="Arial" charset="0"/>
        <a:ea typeface="+mn-ea"/>
        <a:cs typeface="+mn-cs"/>
        <a:sym typeface="Symbol" pitchFamily="18" charset="2"/>
      </a:defRPr>
    </a:lvl8pPr>
    <a:lvl9pPr marL="3657600" algn="l" defTabSz="914400" rtl="0" eaLnBrk="1" latinLnBrk="0" hangingPunct="1">
      <a:defRPr b="1" kern="1200">
        <a:solidFill>
          <a:schemeClr val="tx1"/>
        </a:solidFill>
        <a:latin typeface="Arial" charset="0"/>
        <a:ea typeface="+mn-ea"/>
        <a:cs typeface="+mn-cs"/>
        <a:sym typeface="Symbol" pitchFamily="18" charset="2"/>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yn" initials="CB" lastIdx="6" clrIdx="0"/>
  <p:cmAuthor id="1" name="MEDCOM" initials="G" lastIdx="23" clrIdx="1"/>
  <p:cmAuthor id="2" name="Bertinuson" initials="AB" lastIdx="1" clrIdx="2"/>
  <p:cmAuthor id="3" name="Marna L. Switlick" initials="MLS" lastIdx="1" clrIdx="3"/>
  <p:cmAuthor id="4" name="SoaresJM" initials="JMS" lastIdx="1"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54061"/>
    <a:srgbClr val="970035"/>
    <a:srgbClr val="181862"/>
    <a:srgbClr val="0698BA"/>
    <a:srgbClr val="224361"/>
    <a:srgbClr val="057691"/>
    <a:srgbClr val="990033"/>
    <a:srgbClr val="479FEF"/>
    <a:srgbClr val="CC66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44" autoAdjust="0"/>
    <p:restoredTop sz="87685" autoAdjust="0"/>
  </p:normalViewPr>
  <p:slideViewPr>
    <p:cSldViewPr snapToGrid="0">
      <p:cViewPr varScale="1">
        <p:scale>
          <a:sx n="93" d="100"/>
          <a:sy n="93" d="100"/>
        </p:scale>
        <p:origin x="-768" y="-96"/>
      </p:cViewPr>
      <p:guideLst>
        <p:guide orient="horz" pos="859"/>
        <p:guide pos="50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6" d="100"/>
        <a:sy n="56" d="100"/>
      </p:scale>
      <p:origin x="0" y="0"/>
    </p:cViewPr>
  </p:sorterViewPr>
  <p:notesViewPr>
    <p:cSldViewPr snapToGrid="0">
      <p:cViewPr>
        <p:scale>
          <a:sx n="100" d="100"/>
          <a:sy n="100" d="100"/>
        </p:scale>
        <p:origin x="-1632" y="-78"/>
      </p:cViewPr>
      <p:guideLst>
        <p:guide orient="horz" pos="2927"/>
        <p:guide pos="215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0610" cy="461132"/>
          </a:xfrm>
          <a:prstGeom prst="rect">
            <a:avLst/>
          </a:prstGeom>
          <a:noFill/>
          <a:ln w="9525">
            <a:noFill/>
            <a:miter lim="800000"/>
            <a:headEnd/>
            <a:tailEnd/>
          </a:ln>
          <a:effectLst/>
        </p:spPr>
        <p:txBody>
          <a:bodyPr vert="horz" wrap="square" lIns="91210" tIns="45604" rIns="91210" bIns="45604" numCol="1" anchor="t" anchorCtr="0" compatLnSpc="1">
            <a:prstTxWarp prst="textNoShape">
              <a:avLst/>
            </a:prstTxWarp>
          </a:bodyPr>
          <a:lstStyle>
            <a:lvl1pPr algn="l" defTabSz="910848" eaLnBrk="0" hangingPunct="0">
              <a:defRPr sz="1100" b="0">
                <a:latin typeface="Times New Roman" pitchFamily="18" charset="0"/>
              </a:defRPr>
            </a:lvl1pPr>
          </a:lstStyle>
          <a:p>
            <a:pPr>
              <a:defRPr/>
            </a:pPr>
            <a:endParaRPr lang="en-US" dirty="0"/>
          </a:p>
        </p:txBody>
      </p:sp>
      <p:sp>
        <p:nvSpPr>
          <p:cNvPr id="56323" name="Rectangle 3"/>
          <p:cNvSpPr>
            <a:spLocks noGrp="1" noChangeArrowheads="1"/>
          </p:cNvSpPr>
          <p:nvPr>
            <p:ph type="dt" sz="quarter" idx="1"/>
          </p:nvPr>
        </p:nvSpPr>
        <p:spPr bwMode="auto">
          <a:xfrm>
            <a:off x="3887392" y="0"/>
            <a:ext cx="2970610" cy="461132"/>
          </a:xfrm>
          <a:prstGeom prst="rect">
            <a:avLst/>
          </a:prstGeom>
          <a:noFill/>
          <a:ln w="9525">
            <a:noFill/>
            <a:miter lim="800000"/>
            <a:headEnd/>
            <a:tailEnd/>
          </a:ln>
          <a:effectLst/>
        </p:spPr>
        <p:txBody>
          <a:bodyPr vert="horz" wrap="square" lIns="91210" tIns="45604" rIns="91210" bIns="45604" numCol="1" anchor="t" anchorCtr="0" compatLnSpc="1">
            <a:prstTxWarp prst="textNoShape">
              <a:avLst/>
            </a:prstTxWarp>
          </a:bodyPr>
          <a:lstStyle>
            <a:lvl1pPr algn="r" defTabSz="910848" eaLnBrk="0" hangingPunct="0">
              <a:defRPr sz="1100" b="0">
                <a:latin typeface="Times New Roman" pitchFamily="18" charset="0"/>
              </a:defRPr>
            </a:lvl1pPr>
          </a:lstStyle>
          <a:p>
            <a:pPr>
              <a:defRPr/>
            </a:pPr>
            <a:endParaRPr lang="en-US" dirty="0"/>
          </a:p>
        </p:txBody>
      </p:sp>
      <p:sp>
        <p:nvSpPr>
          <p:cNvPr id="56324" name="Rectangle 4"/>
          <p:cNvSpPr>
            <a:spLocks noGrp="1" noChangeArrowheads="1"/>
          </p:cNvSpPr>
          <p:nvPr>
            <p:ph type="ftr" sz="quarter" idx="2"/>
          </p:nvPr>
        </p:nvSpPr>
        <p:spPr bwMode="auto">
          <a:xfrm>
            <a:off x="0" y="8858328"/>
            <a:ext cx="2970610" cy="458056"/>
          </a:xfrm>
          <a:prstGeom prst="rect">
            <a:avLst/>
          </a:prstGeom>
          <a:noFill/>
          <a:ln w="9525">
            <a:noFill/>
            <a:miter lim="800000"/>
            <a:headEnd/>
            <a:tailEnd/>
          </a:ln>
          <a:effectLst/>
        </p:spPr>
        <p:txBody>
          <a:bodyPr vert="horz" wrap="square" lIns="91210" tIns="45604" rIns="91210" bIns="45604" numCol="1" anchor="b" anchorCtr="0" compatLnSpc="1">
            <a:prstTxWarp prst="textNoShape">
              <a:avLst/>
            </a:prstTxWarp>
          </a:bodyPr>
          <a:lstStyle>
            <a:lvl1pPr algn="l" defTabSz="910848" eaLnBrk="0" hangingPunct="0">
              <a:defRPr sz="1100" b="0">
                <a:latin typeface="Times New Roman" pitchFamily="18" charset="0"/>
              </a:defRPr>
            </a:lvl1pPr>
          </a:lstStyle>
          <a:p>
            <a:pPr>
              <a:defRPr/>
            </a:pPr>
            <a:endParaRPr lang="en-US" dirty="0"/>
          </a:p>
        </p:txBody>
      </p:sp>
      <p:sp>
        <p:nvSpPr>
          <p:cNvPr id="56325" name="Rectangle 5"/>
          <p:cNvSpPr>
            <a:spLocks noGrp="1" noChangeArrowheads="1"/>
          </p:cNvSpPr>
          <p:nvPr>
            <p:ph type="sldNum" sz="quarter" idx="3"/>
          </p:nvPr>
        </p:nvSpPr>
        <p:spPr bwMode="auto">
          <a:xfrm>
            <a:off x="3887392" y="8858328"/>
            <a:ext cx="2970610" cy="458056"/>
          </a:xfrm>
          <a:prstGeom prst="rect">
            <a:avLst/>
          </a:prstGeom>
          <a:noFill/>
          <a:ln w="9525">
            <a:noFill/>
            <a:miter lim="800000"/>
            <a:headEnd/>
            <a:tailEnd/>
          </a:ln>
          <a:effectLst/>
        </p:spPr>
        <p:txBody>
          <a:bodyPr vert="horz" wrap="square" lIns="91210" tIns="45604" rIns="91210" bIns="45604" numCol="1" anchor="b" anchorCtr="0" compatLnSpc="1">
            <a:prstTxWarp prst="textNoShape">
              <a:avLst/>
            </a:prstTxWarp>
          </a:bodyPr>
          <a:lstStyle>
            <a:lvl1pPr algn="r" defTabSz="910848" eaLnBrk="0" hangingPunct="0">
              <a:defRPr sz="1100" b="0">
                <a:latin typeface="Times New Roman" pitchFamily="18" charset="0"/>
              </a:defRPr>
            </a:lvl1pPr>
          </a:lstStyle>
          <a:p>
            <a:pPr>
              <a:defRPr/>
            </a:pPr>
            <a:fld id="{AF560E25-1421-4DB6-B7CC-F8C2E860D2D5}" type="slidenum">
              <a:rPr lang="en-US"/>
              <a:pPr>
                <a:defRPr/>
              </a:pPr>
              <a:t>‹#›</a:t>
            </a:fld>
            <a:endParaRPr lang="en-US" dirty="0"/>
          </a:p>
        </p:txBody>
      </p:sp>
    </p:spTree>
    <p:extLst>
      <p:ext uri="{BB962C8B-B14F-4D97-AF65-F5344CB8AC3E}">
        <p14:creationId xmlns:p14="http://schemas.microsoft.com/office/powerpoint/2010/main" val="3575055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0610" cy="461132"/>
          </a:xfrm>
          <a:prstGeom prst="rect">
            <a:avLst/>
          </a:prstGeom>
          <a:noFill/>
          <a:ln w="9525">
            <a:noFill/>
            <a:miter lim="800000"/>
            <a:headEnd/>
            <a:tailEnd/>
          </a:ln>
          <a:effectLst/>
        </p:spPr>
        <p:txBody>
          <a:bodyPr vert="horz" wrap="square" lIns="91210" tIns="45604" rIns="91210" bIns="45604" numCol="1" anchor="t" anchorCtr="0" compatLnSpc="1">
            <a:prstTxWarp prst="textNoShape">
              <a:avLst/>
            </a:prstTxWarp>
          </a:bodyPr>
          <a:lstStyle>
            <a:lvl1pPr algn="l" defTabSz="910848" eaLnBrk="0" hangingPunct="0">
              <a:defRPr sz="1100" b="0">
                <a:latin typeface="Times New Roman" pitchFamily="18" charset="0"/>
              </a:defRPr>
            </a:lvl1pPr>
          </a:lstStyle>
          <a:p>
            <a:pPr>
              <a:defRPr/>
            </a:pPr>
            <a:endParaRPr lang="en-US" dirty="0"/>
          </a:p>
        </p:txBody>
      </p:sp>
      <p:sp>
        <p:nvSpPr>
          <p:cNvPr id="18435" name="Rectangle 3"/>
          <p:cNvSpPr>
            <a:spLocks noGrp="1" noChangeArrowheads="1"/>
          </p:cNvSpPr>
          <p:nvPr>
            <p:ph type="dt" idx="1"/>
          </p:nvPr>
        </p:nvSpPr>
        <p:spPr bwMode="auto">
          <a:xfrm>
            <a:off x="3887392" y="0"/>
            <a:ext cx="2970610" cy="461132"/>
          </a:xfrm>
          <a:prstGeom prst="rect">
            <a:avLst/>
          </a:prstGeom>
          <a:noFill/>
          <a:ln w="9525">
            <a:noFill/>
            <a:miter lim="800000"/>
            <a:headEnd/>
            <a:tailEnd/>
          </a:ln>
          <a:effectLst/>
        </p:spPr>
        <p:txBody>
          <a:bodyPr vert="horz" wrap="square" lIns="91210" tIns="45604" rIns="91210" bIns="45604" numCol="1" anchor="t" anchorCtr="0" compatLnSpc="1">
            <a:prstTxWarp prst="textNoShape">
              <a:avLst/>
            </a:prstTxWarp>
          </a:bodyPr>
          <a:lstStyle>
            <a:lvl1pPr algn="r" defTabSz="910848" eaLnBrk="0" hangingPunct="0">
              <a:defRPr sz="1100" b="0">
                <a:latin typeface="Times New Roman" pitchFamily="18" charset="0"/>
              </a:defRPr>
            </a:lvl1pPr>
          </a:lstStyle>
          <a:p>
            <a:pPr>
              <a:defRPr/>
            </a:pPr>
            <a:endParaRPr lang="en-US" dirty="0"/>
          </a:p>
        </p:txBody>
      </p:sp>
      <p:sp>
        <p:nvSpPr>
          <p:cNvPr id="17412" name="Rectangle 4"/>
          <p:cNvSpPr>
            <a:spLocks noGrp="1" noRot="1" noChangeAspect="1" noChangeArrowheads="1" noTextEdit="1"/>
          </p:cNvSpPr>
          <p:nvPr>
            <p:ph type="sldImg" idx="2"/>
          </p:nvPr>
        </p:nvSpPr>
        <p:spPr bwMode="auto">
          <a:xfrm>
            <a:off x="1120775" y="692150"/>
            <a:ext cx="4624388" cy="3468688"/>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913807" y="4386893"/>
            <a:ext cx="5030391" cy="4237793"/>
          </a:xfrm>
          <a:prstGeom prst="rect">
            <a:avLst/>
          </a:prstGeom>
          <a:noFill/>
          <a:ln w="9525">
            <a:noFill/>
            <a:miter lim="800000"/>
            <a:headEnd/>
            <a:tailEnd/>
          </a:ln>
          <a:effectLst/>
        </p:spPr>
        <p:txBody>
          <a:bodyPr vert="horz" wrap="square" lIns="91210" tIns="45604" rIns="91210" bIns="4560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858328"/>
            <a:ext cx="2970610" cy="458056"/>
          </a:xfrm>
          <a:prstGeom prst="rect">
            <a:avLst/>
          </a:prstGeom>
          <a:noFill/>
          <a:ln w="9525">
            <a:noFill/>
            <a:miter lim="800000"/>
            <a:headEnd/>
            <a:tailEnd/>
          </a:ln>
          <a:effectLst/>
        </p:spPr>
        <p:txBody>
          <a:bodyPr vert="horz" wrap="square" lIns="91210" tIns="45604" rIns="91210" bIns="45604" numCol="1" anchor="b" anchorCtr="0" compatLnSpc="1">
            <a:prstTxWarp prst="textNoShape">
              <a:avLst/>
            </a:prstTxWarp>
          </a:bodyPr>
          <a:lstStyle>
            <a:lvl1pPr algn="l" defTabSz="910848" eaLnBrk="0" hangingPunct="0">
              <a:defRPr sz="1100" b="0">
                <a:latin typeface="Times New Roman" pitchFamily="18" charset="0"/>
              </a:defRPr>
            </a:lvl1pPr>
          </a:lstStyle>
          <a:p>
            <a:pPr>
              <a:defRPr/>
            </a:pPr>
            <a:endParaRPr lang="en-US" dirty="0"/>
          </a:p>
        </p:txBody>
      </p:sp>
      <p:sp>
        <p:nvSpPr>
          <p:cNvPr id="18439" name="Rectangle 7"/>
          <p:cNvSpPr>
            <a:spLocks noGrp="1" noChangeArrowheads="1"/>
          </p:cNvSpPr>
          <p:nvPr>
            <p:ph type="sldNum" sz="quarter" idx="5"/>
          </p:nvPr>
        </p:nvSpPr>
        <p:spPr bwMode="auto">
          <a:xfrm>
            <a:off x="3887392" y="8858328"/>
            <a:ext cx="2970610" cy="458056"/>
          </a:xfrm>
          <a:prstGeom prst="rect">
            <a:avLst/>
          </a:prstGeom>
          <a:noFill/>
          <a:ln w="9525">
            <a:noFill/>
            <a:miter lim="800000"/>
            <a:headEnd/>
            <a:tailEnd/>
          </a:ln>
          <a:effectLst/>
        </p:spPr>
        <p:txBody>
          <a:bodyPr vert="horz" wrap="square" lIns="91210" tIns="45604" rIns="91210" bIns="45604" numCol="1" anchor="b" anchorCtr="0" compatLnSpc="1">
            <a:prstTxWarp prst="textNoShape">
              <a:avLst/>
            </a:prstTxWarp>
          </a:bodyPr>
          <a:lstStyle>
            <a:lvl1pPr algn="r" defTabSz="910848" eaLnBrk="0" hangingPunct="0">
              <a:defRPr sz="1100" b="0">
                <a:latin typeface="Times New Roman" pitchFamily="18" charset="0"/>
              </a:defRPr>
            </a:lvl1pPr>
          </a:lstStyle>
          <a:p>
            <a:pPr>
              <a:defRPr/>
            </a:pPr>
            <a:fld id="{D46609E1-F931-44F2-B1B5-F7308DA8A629}" type="slidenum">
              <a:rPr lang="en-US"/>
              <a:pPr>
                <a:defRPr/>
              </a:pPr>
              <a:t>‹#›</a:t>
            </a:fld>
            <a:endParaRPr lang="en-US" dirty="0"/>
          </a:p>
        </p:txBody>
      </p:sp>
    </p:spTree>
    <p:extLst>
      <p:ext uri="{BB962C8B-B14F-4D97-AF65-F5344CB8AC3E}">
        <p14:creationId xmlns:p14="http://schemas.microsoft.com/office/powerpoint/2010/main" val="14714181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46609E1-F931-44F2-B1B5-F7308DA8A629}"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46609E1-F931-44F2-B1B5-F7308DA8A629}"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46609E1-F931-44F2-B1B5-F7308DA8A629}" type="slidenum">
              <a:rPr lang="en-US" smtClean="0"/>
              <a:pPr>
                <a:defRPr/>
              </a:pPr>
              <a:t>16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4FAD44C5-E581-49B0-B28C-6D98820A2757}" type="slidenum">
              <a:rPr lang="en-US" smtClean="0"/>
              <a:pPr/>
              <a:t>17</a:t>
            </a:fld>
            <a:endParaRPr lang="en-US" dirty="0" smtClean="0"/>
          </a:p>
        </p:txBody>
      </p:sp>
      <p:sp>
        <p:nvSpPr>
          <p:cNvPr id="31747" name="Rectangle 2"/>
          <p:cNvSpPr>
            <a:spLocks noGrp="1" noRot="1" noChangeAspect="1" noChangeArrowheads="1" noTextEdit="1"/>
          </p:cNvSpPr>
          <p:nvPr>
            <p:ph type="sldImg"/>
          </p:nvPr>
        </p:nvSpPr>
        <p:spPr>
          <a:xfrm>
            <a:off x="1128713" y="696913"/>
            <a:ext cx="4618037" cy="3465512"/>
          </a:xfrm>
          <a:ln/>
        </p:spPr>
      </p:sp>
      <p:sp>
        <p:nvSpPr>
          <p:cNvPr id="31748" name="Rectangle 3"/>
          <p:cNvSpPr>
            <a:spLocks noGrp="1" noChangeArrowheads="1"/>
          </p:cNvSpPr>
          <p:nvPr>
            <p:ph type="body" idx="1"/>
          </p:nvPr>
        </p:nvSpPr>
        <p:spPr>
          <a:xfrm>
            <a:off x="834044" y="4426424"/>
            <a:ext cx="5246117" cy="4601844"/>
          </a:xfrm>
          <a:noFill/>
          <a:ln/>
        </p:spPr>
        <p:txBody>
          <a:bodyPr lIns="94240" tIns="47122" rIns="94240" bIns="47122"/>
          <a:lstStyle/>
          <a:p>
            <a:pPr lvl="8">
              <a:buFont typeface="Arial" pitchFamily="34" charset="0"/>
              <a:buChar char="•"/>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4E53710-2E40-427A-849F-B0B6877999DB}" type="slidenum">
              <a:rPr lang="en-US" smtClean="0"/>
              <a:pPr>
                <a:defRPr/>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pPr>
              <a:defRPr/>
            </a:pPr>
            <a:fld id="{B4E53710-2E40-427A-849F-B0B6877999DB}"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46609E1-F931-44F2-B1B5-F7308DA8A629}"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46609E1-F931-44F2-B1B5-F7308DA8A629}"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4FAD44C5-E581-49B0-B28C-6D98820A2757}" type="slidenum">
              <a:rPr lang="en-US" smtClean="0"/>
              <a:pPr/>
              <a:t>5</a:t>
            </a:fld>
            <a:endParaRPr lang="en-US" dirty="0" smtClean="0"/>
          </a:p>
        </p:txBody>
      </p:sp>
      <p:sp>
        <p:nvSpPr>
          <p:cNvPr id="31747" name="Rectangle 2"/>
          <p:cNvSpPr>
            <a:spLocks noGrp="1" noRot="1" noChangeAspect="1" noChangeArrowheads="1" noTextEdit="1"/>
          </p:cNvSpPr>
          <p:nvPr>
            <p:ph type="sldImg"/>
          </p:nvPr>
        </p:nvSpPr>
        <p:spPr>
          <a:xfrm>
            <a:off x="1128713" y="696913"/>
            <a:ext cx="4618037" cy="3465512"/>
          </a:xfrm>
          <a:ln/>
        </p:spPr>
      </p:sp>
      <p:sp>
        <p:nvSpPr>
          <p:cNvPr id="31748" name="Rectangle 3"/>
          <p:cNvSpPr>
            <a:spLocks noGrp="1" noChangeArrowheads="1"/>
          </p:cNvSpPr>
          <p:nvPr>
            <p:ph type="body" idx="1"/>
          </p:nvPr>
        </p:nvSpPr>
        <p:spPr>
          <a:xfrm>
            <a:off x="871232" y="4464459"/>
            <a:ext cx="4753382" cy="4601844"/>
          </a:xfrm>
          <a:noFill/>
          <a:ln/>
        </p:spPr>
        <p:txBody>
          <a:bodyPr lIns="94240" tIns="47122" rIns="94240" bIns="47122"/>
          <a:lstStyle/>
          <a:p>
            <a:pPr>
              <a:buFont typeface="Arial" pitchFamily="34" charset="0"/>
              <a:buChar char="•"/>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a:spcBef>
                <a:spcPts val="0"/>
              </a:spcBef>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pPr>
              <a:defRPr/>
            </a:pPr>
            <a:fld id="{D46609E1-F931-44F2-B1B5-F7308DA8A629}"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CB5E4-E960-4E10-9FD6-650EBE2E5A23}" type="slidenum">
              <a:rPr lang="en-US"/>
              <a:pPr/>
              <a:t>7</a:t>
            </a:fld>
            <a:endParaRPr lang="en-US" dirty="0"/>
          </a:p>
        </p:txBody>
      </p:sp>
      <p:sp>
        <p:nvSpPr>
          <p:cNvPr id="408578" name="Rectangle 2"/>
          <p:cNvSpPr>
            <a:spLocks noGrp="1" noRot="1" noChangeAspect="1" noChangeArrowheads="1" noTextEdit="1"/>
          </p:cNvSpPr>
          <p:nvPr>
            <p:ph type="sldImg"/>
          </p:nvPr>
        </p:nvSpPr>
        <p:spPr>
          <a:xfrm>
            <a:off x="1120775" y="692150"/>
            <a:ext cx="4624388" cy="3468688"/>
          </a:xfrm>
          <a:ln/>
        </p:spPr>
      </p:sp>
      <p:sp>
        <p:nvSpPr>
          <p:cNvPr id="408579" name="Rectangle 3"/>
          <p:cNvSpPr>
            <a:spLocks noGrp="1" noChangeArrowheads="1"/>
          </p:cNvSpPr>
          <p:nvPr>
            <p:ph type="body" idx="1"/>
          </p:nvPr>
        </p:nvSpPr>
        <p:spPr>
          <a:xfrm>
            <a:off x="913616" y="4386924"/>
            <a:ext cx="5030774" cy="4237322"/>
          </a:xfrm>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D46609E1-F931-44F2-B1B5-F7308DA8A629}"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46609E1-F931-44F2-B1B5-F7308DA8A629}"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62210" name="Rectangle 2"/>
          <p:cNvSpPr>
            <a:spLocks noGrp="1" noChangeArrowheads="1"/>
          </p:cNvSpPr>
          <p:nvPr>
            <p:ph type="ctrTitle" hasCustomPrompt="1"/>
          </p:nvPr>
        </p:nvSpPr>
        <p:spPr>
          <a:xfrm>
            <a:off x="685800" y="1600200"/>
            <a:ext cx="7772400" cy="2133600"/>
          </a:xfrm>
          <a:effectLst/>
        </p:spPr>
        <p:txBody>
          <a:bodyPr/>
          <a:lstStyle>
            <a:lvl1pPr>
              <a:spcBef>
                <a:spcPct val="25000"/>
              </a:spcBef>
              <a:defRPr sz="3000">
                <a:effectLst/>
                <a:latin typeface="Arial Black" pitchFamily="34" charset="0"/>
              </a:defRPr>
            </a:lvl1pPr>
          </a:lstStyle>
          <a:p>
            <a:r>
              <a:rPr lang="en-US" dirty="0"/>
              <a:t>Click to edit Master title </a:t>
            </a:r>
            <a:r>
              <a:rPr lang="en-US" dirty="0" smtClean="0"/>
              <a:t>styles</a:t>
            </a:r>
            <a:endParaRPr lang="en-US" dirty="0"/>
          </a:p>
        </p:txBody>
      </p:sp>
      <p:sp>
        <p:nvSpPr>
          <p:cNvPr id="862211" name="Rectangle 3"/>
          <p:cNvSpPr>
            <a:spLocks noGrp="1" noChangeArrowheads="1"/>
          </p:cNvSpPr>
          <p:nvPr>
            <p:ph type="subTitle" idx="1"/>
          </p:nvPr>
        </p:nvSpPr>
        <p:spPr>
          <a:xfrm>
            <a:off x="1371600" y="3886200"/>
            <a:ext cx="6400800" cy="1828800"/>
          </a:xfrm>
        </p:spPr>
        <p:txBody>
          <a:bodyPr/>
          <a:lstStyle>
            <a:lvl1pPr marL="0" indent="0" algn="ctr">
              <a:spcBef>
                <a:spcPct val="25000"/>
              </a:spcBef>
              <a:buFont typeface="Wingdings" pitchFamily="2" charset="2"/>
              <a:buNone/>
              <a:defRPr sz="2200"/>
            </a:lvl1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08546"/>
            <a:ext cx="9144000" cy="748944"/>
          </a:xfrm>
        </p:spPr>
        <p:txBody>
          <a:bodyPr/>
          <a:lstStyle/>
          <a:p>
            <a:r>
              <a:rPr lang="en-US" smtClean="0"/>
              <a:t>Click to edit Master title style</a:t>
            </a:r>
            <a:endParaRPr lang="en-US"/>
          </a:p>
        </p:txBody>
      </p:sp>
      <p:sp>
        <p:nvSpPr>
          <p:cNvPr id="3" name="Content Placeholder 2"/>
          <p:cNvSpPr>
            <a:spLocks noGrp="1"/>
          </p:cNvSpPr>
          <p:nvPr>
            <p:ph idx="1"/>
          </p:nvPr>
        </p:nvSpPr>
        <p:spPr>
          <a:xfrm>
            <a:off x="225188" y="1286301"/>
            <a:ext cx="8618538" cy="5032612"/>
          </a:xfrm>
        </p:spPr>
        <p:txBody>
          <a:bodyPr/>
          <a:lstStyle>
            <a:lvl1pPr>
              <a:buClrTx/>
              <a:defRPr/>
            </a:lvl1pPr>
            <a:lvl2pPr>
              <a:buClr>
                <a:schemeClr val="bg1">
                  <a:lumMod val="50000"/>
                </a:schemeClr>
              </a:buClr>
              <a:defRPr/>
            </a:lvl2pPr>
            <a:lvl3pPr>
              <a:buClr>
                <a:schemeClr val="bg1">
                  <a:lumMod val="65000"/>
                </a:schemeClr>
              </a:buClr>
              <a:defRPr/>
            </a:lvl3pPr>
            <a:lvl4pPr>
              <a:buClr>
                <a:schemeClr val="bg1">
                  <a:lumMod val="75000"/>
                </a:schemeClr>
              </a:buClr>
              <a:defRPr/>
            </a:lvl4pPr>
            <a:lvl5pPr>
              <a:buClr>
                <a:schemeClr val="bg1">
                  <a:lumMod val="8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10470"/>
            <a:ext cx="9144000" cy="748944"/>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2322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41875" y="1600200"/>
            <a:ext cx="4233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94428"/>
            <a:ext cx="9144000" cy="748944"/>
          </a:xfrm>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68099"/>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232275"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41875" y="1600200"/>
            <a:ext cx="423386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62210" name="Rectangle 2"/>
          <p:cNvSpPr>
            <a:spLocks noGrp="1" noChangeArrowheads="1"/>
          </p:cNvSpPr>
          <p:nvPr>
            <p:ph type="ctrTitle"/>
          </p:nvPr>
        </p:nvSpPr>
        <p:spPr>
          <a:xfrm>
            <a:off x="4913194" y="1600201"/>
            <a:ext cx="3985146" cy="1115704"/>
          </a:xfrm>
          <a:prstGeom prst="rect">
            <a:avLst/>
          </a:prstGeom>
          <a:effectLst>
            <a:outerShdw dist="17961" dir="2700000" algn="ctr" rotWithShape="0">
              <a:schemeClr val="bg2">
                <a:alpha val="50000"/>
              </a:schemeClr>
            </a:outerShdw>
          </a:effectLst>
        </p:spPr>
        <p:txBody>
          <a:bodyPr/>
          <a:lstStyle>
            <a:lvl1pPr>
              <a:spcBef>
                <a:spcPct val="25000"/>
              </a:spcBef>
              <a:defRPr sz="3000">
                <a:solidFill>
                  <a:schemeClr val="bg1"/>
                </a:solidFill>
                <a:latin typeface="Arial Black" pitchFamily="34" charset="0"/>
              </a:defRPr>
            </a:lvl1pPr>
          </a:lstStyle>
          <a:p>
            <a:r>
              <a:rPr lang="en-US" dirty="0" smtClean="0"/>
              <a:t>Click to edit Master title style</a:t>
            </a:r>
            <a:endParaRPr lang="en-US" dirty="0"/>
          </a:p>
        </p:txBody>
      </p:sp>
      <p:sp>
        <p:nvSpPr>
          <p:cNvPr id="862211" name="Rectangle 3"/>
          <p:cNvSpPr>
            <a:spLocks noGrp="1" noChangeArrowheads="1"/>
          </p:cNvSpPr>
          <p:nvPr>
            <p:ph type="subTitle" idx="1"/>
          </p:nvPr>
        </p:nvSpPr>
        <p:spPr>
          <a:xfrm>
            <a:off x="3521121" y="2876266"/>
            <a:ext cx="5438633" cy="631209"/>
          </a:xfrm>
          <a:prstGeom prst="rect">
            <a:avLst/>
          </a:prstGeom>
        </p:spPr>
        <p:txBody>
          <a:bodyPr/>
          <a:lstStyle>
            <a:lvl1pPr marL="0" indent="0" algn="ctr">
              <a:spcBef>
                <a:spcPct val="25000"/>
              </a:spcBef>
              <a:buFont typeface="Wingdings" pitchFamily="2" charset="2"/>
              <a:buNone/>
              <a:defRPr sz="2200">
                <a:solidFill>
                  <a:schemeClr val="bg1"/>
                </a:solidFill>
                <a:latin typeface="Arial Black" pitchFamily="34" charset="0"/>
              </a:defRPr>
            </a:lvl1pPr>
          </a:lstStyle>
          <a:p>
            <a:r>
              <a:rPr lang="en-US" dirty="0" smtClean="0"/>
              <a:t>Click to edit Master subtitle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48944"/>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197893" y="6409000"/>
            <a:ext cx="648268" cy="449000"/>
          </a:xfrm>
          <a:prstGeom prst="rect">
            <a:avLst/>
          </a:prstGeom>
          <a:ln/>
        </p:spPr>
        <p:txBody>
          <a:bodyPr/>
          <a:lstStyle>
            <a:lvl1pPr>
              <a:defRPr b="0"/>
            </a:lvl1pPr>
          </a:lstStyle>
          <a:p>
            <a:pPr>
              <a:defRPr/>
            </a:pPr>
            <a:fld id="{5906BCDA-3AA7-496E-9C1B-62580251AF2E}"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 name="Picture 18" descr="CDMRP PP slide header 3.jpg"/>
          <p:cNvPicPr>
            <a:picLocks noChangeAspect="1"/>
          </p:cNvPicPr>
          <p:nvPr userDrawn="1"/>
        </p:nvPicPr>
        <p:blipFill>
          <a:blip r:embed="rId8" cstate="screen"/>
          <a:stretch>
            <a:fillRect/>
          </a:stretch>
        </p:blipFill>
        <p:spPr>
          <a:xfrm>
            <a:off x="0" y="0"/>
            <a:ext cx="9144000" cy="1225296"/>
          </a:xfrm>
          <a:prstGeom prst="rect">
            <a:avLst/>
          </a:prstGeom>
        </p:spPr>
      </p:pic>
      <p:sp>
        <p:nvSpPr>
          <p:cNvPr id="1026" name="Rectangle 2"/>
          <p:cNvSpPr>
            <a:spLocks noGrp="1" noChangeArrowheads="1"/>
          </p:cNvSpPr>
          <p:nvPr>
            <p:ph type="title"/>
          </p:nvPr>
        </p:nvSpPr>
        <p:spPr bwMode="auto">
          <a:xfrm>
            <a:off x="0" y="356722"/>
            <a:ext cx="9144000" cy="584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266131" y="1286301"/>
            <a:ext cx="8618538" cy="48257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 heading (24)</a:t>
            </a:r>
          </a:p>
          <a:p>
            <a:pPr lvl="1"/>
            <a:r>
              <a:rPr lang="en-US" dirty="0" smtClean="0"/>
              <a:t>Second level </a:t>
            </a:r>
            <a:r>
              <a:rPr lang="en-US" altLang="en-US" dirty="0" smtClean="0"/>
              <a:t>(20)</a:t>
            </a:r>
            <a:endParaRPr lang="en-US" dirty="0" smtClean="0"/>
          </a:p>
          <a:p>
            <a:pPr lvl="2"/>
            <a:r>
              <a:rPr lang="en-US" dirty="0" smtClean="0"/>
              <a:t>Third level </a:t>
            </a:r>
            <a:r>
              <a:rPr lang="en-US" altLang="en-US" dirty="0" smtClean="0"/>
              <a:t>(</a:t>
            </a:r>
            <a:r>
              <a:rPr lang="en-US" altLang="en-US" smtClean="0"/>
              <a:t>18)</a:t>
            </a:r>
            <a:endParaRPr lang="en-US" dirty="0" smtClean="0"/>
          </a:p>
        </p:txBody>
      </p:sp>
      <p:sp>
        <p:nvSpPr>
          <p:cNvPr id="5" name="TextBox 4"/>
          <p:cNvSpPr txBox="1"/>
          <p:nvPr userDrawn="1"/>
        </p:nvSpPr>
        <p:spPr>
          <a:xfrm>
            <a:off x="1026695" y="6342876"/>
            <a:ext cx="4475748" cy="276999"/>
          </a:xfrm>
          <a:prstGeom prst="rect">
            <a:avLst/>
          </a:prstGeom>
          <a:noFill/>
        </p:spPr>
        <p:txBody>
          <a:bodyPr wrap="square" rtlCol="0">
            <a:spAutoFit/>
          </a:bodyPr>
          <a:lstStyle/>
          <a:p>
            <a:pPr algn="l"/>
            <a:r>
              <a:rPr lang="en-US" sz="1200" i="1" dirty="0" smtClean="0">
                <a:solidFill>
                  <a:srgbClr val="254061"/>
                </a:solidFill>
              </a:rPr>
              <a:t>U.S. Army Medical Research and Materiel Command</a:t>
            </a:r>
            <a:endParaRPr lang="en-US" sz="1200" i="1" dirty="0">
              <a:solidFill>
                <a:srgbClr val="254061"/>
              </a:solidFill>
            </a:endParaRPr>
          </a:p>
        </p:txBody>
      </p:sp>
      <p:cxnSp>
        <p:nvCxnSpPr>
          <p:cNvPr id="8" name="Straight Connector 7"/>
          <p:cNvCxnSpPr/>
          <p:nvPr userDrawn="1"/>
        </p:nvCxnSpPr>
        <p:spPr bwMode="auto">
          <a:xfrm flipV="1">
            <a:off x="752475" y="6315075"/>
            <a:ext cx="8105775" cy="1"/>
          </a:xfrm>
          <a:prstGeom prst="line">
            <a:avLst/>
          </a:prstGeom>
          <a:ln>
            <a:solidFill>
              <a:srgbClr val="254061"/>
            </a:solidFill>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10" name="Picture 9" descr="USAMRMC.png"/>
          <p:cNvPicPr>
            <a:picLocks noChangeAspect="1"/>
          </p:cNvPicPr>
          <p:nvPr userDrawn="1"/>
        </p:nvPicPr>
        <p:blipFill>
          <a:blip r:embed="rId9" cstate="screen"/>
          <a:stretch>
            <a:fillRect/>
          </a:stretch>
        </p:blipFill>
        <p:spPr>
          <a:xfrm>
            <a:off x="223064" y="6088481"/>
            <a:ext cx="652234" cy="542925"/>
          </a:xfrm>
          <a:prstGeom prst="rect">
            <a:avLst/>
          </a:prstGeom>
          <a:ln>
            <a:noFill/>
          </a:ln>
          <a:effectLst>
            <a:outerShdw blurRad="50800" dist="38100" dir="2700000" algn="tl" rotWithShape="0">
              <a:prstClr val="black">
                <a:alpha val="40000"/>
              </a:prstClr>
            </a:outerShdw>
          </a:effectLst>
        </p:spPr>
      </p:pic>
      <p:sp>
        <p:nvSpPr>
          <p:cNvPr id="14" name="Rectangle 4"/>
          <p:cNvSpPr txBox="1">
            <a:spLocks noChangeArrowheads="1"/>
          </p:cNvSpPr>
          <p:nvPr userDrawn="1"/>
        </p:nvSpPr>
        <p:spPr>
          <a:xfrm>
            <a:off x="8382000" y="6318765"/>
            <a:ext cx="561975" cy="287074"/>
          </a:xfrm>
          <a:prstGeom prst="rect">
            <a:avLst/>
          </a:prstGeom>
          <a:ln/>
        </p:spPr>
        <p:txBody>
          <a:bodyPr/>
          <a:lstStyle>
            <a:lvl1pPr>
              <a:defRPr sz="1400" b="0"/>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8D5AE35-B836-4D8E-B9F3-BDCB14549ADB}" type="slidenum">
              <a:rPr kumimoji="0" lang="en-US" sz="1400" b="0" i="0" u="none" strike="noStrike" kern="1200" cap="none" spc="0" normalizeH="0" baseline="0" noProof="0" smtClean="0">
                <a:ln>
                  <a:noFill/>
                </a:ln>
                <a:solidFill>
                  <a:srgbClr val="254061"/>
                </a:solidFill>
                <a:effectLst/>
                <a:uLnTx/>
                <a:uFillTx/>
                <a:latin typeface="Arial" charset="0"/>
                <a:ea typeface="+mn-ea"/>
                <a:cs typeface="+mn-cs"/>
                <a:sym typeface="Symbol" pitchFamily="18" charset="2"/>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254061"/>
              </a:solidFill>
              <a:effectLst/>
              <a:uLnTx/>
              <a:uFillTx/>
              <a:latin typeface="Arial" charset="0"/>
              <a:ea typeface="+mn-ea"/>
              <a:cs typeface="+mn-cs"/>
              <a:sym typeface="Symbol" pitchFamily="18" charset="2"/>
            </a:endParaRPr>
          </a:p>
        </p:txBody>
      </p:sp>
    </p:spTree>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Lst>
  <p:hf hdr="0" ftr="0"/>
  <p:txStyles>
    <p:titleStyle>
      <a:lvl1pPr algn="ctr" rtl="0" eaLnBrk="0" fontAlgn="base" hangingPunct="0">
        <a:spcBef>
          <a:spcPct val="0"/>
        </a:spcBef>
        <a:spcAft>
          <a:spcPct val="0"/>
        </a:spcAft>
        <a:defRPr sz="3200" b="1">
          <a:solidFill>
            <a:srgbClr val="254061"/>
          </a:solidFill>
          <a:effectLst>
            <a:outerShdw blurRad="38100" dist="38100" dir="2700000" algn="tl">
              <a:srgbClr val="000000">
                <a:alpha val="43137"/>
              </a:srgbClr>
            </a:outerShdw>
          </a:effectLst>
          <a:latin typeface="Arial Black" pitchFamily="34" charset="0"/>
          <a:ea typeface="+mj-ea"/>
          <a:cs typeface="+mj-cs"/>
        </a:defRPr>
      </a:lvl1pPr>
      <a:lvl2pPr algn="ctr" rtl="0" eaLnBrk="0" fontAlgn="base" hangingPunct="0">
        <a:spcBef>
          <a:spcPct val="0"/>
        </a:spcBef>
        <a:spcAft>
          <a:spcPct val="0"/>
        </a:spcAft>
        <a:defRPr sz="3200" b="1">
          <a:solidFill>
            <a:srgbClr val="CC6600"/>
          </a:solidFill>
          <a:latin typeface="Times New Roman" pitchFamily="18" charset="0"/>
        </a:defRPr>
      </a:lvl2pPr>
      <a:lvl3pPr algn="ctr" rtl="0" eaLnBrk="0" fontAlgn="base" hangingPunct="0">
        <a:spcBef>
          <a:spcPct val="0"/>
        </a:spcBef>
        <a:spcAft>
          <a:spcPct val="0"/>
        </a:spcAft>
        <a:defRPr sz="3200" b="1">
          <a:solidFill>
            <a:srgbClr val="CC6600"/>
          </a:solidFill>
          <a:latin typeface="Times New Roman" pitchFamily="18" charset="0"/>
        </a:defRPr>
      </a:lvl3pPr>
      <a:lvl4pPr algn="ctr" rtl="0" eaLnBrk="0" fontAlgn="base" hangingPunct="0">
        <a:spcBef>
          <a:spcPct val="0"/>
        </a:spcBef>
        <a:spcAft>
          <a:spcPct val="0"/>
        </a:spcAft>
        <a:defRPr sz="3200" b="1">
          <a:solidFill>
            <a:srgbClr val="CC6600"/>
          </a:solidFill>
          <a:latin typeface="Times New Roman" pitchFamily="18" charset="0"/>
        </a:defRPr>
      </a:lvl4pPr>
      <a:lvl5pPr algn="ctr" rtl="0" eaLnBrk="0" fontAlgn="base" hangingPunct="0">
        <a:spcBef>
          <a:spcPct val="0"/>
        </a:spcBef>
        <a:spcAft>
          <a:spcPct val="0"/>
        </a:spcAft>
        <a:defRPr sz="3200" b="1">
          <a:solidFill>
            <a:srgbClr val="CC6600"/>
          </a:solidFill>
          <a:latin typeface="Times New Roman" pitchFamily="18" charset="0"/>
        </a:defRPr>
      </a:lvl5pPr>
      <a:lvl6pPr marL="457200" algn="ctr" rtl="0" fontAlgn="base">
        <a:spcBef>
          <a:spcPct val="0"/>
        </a:spcBef>
        <a:spcAft>
          <a:spcPct val="0"/>
        </a:spcAft>
        <a:defRPr sz="3200" b="1">
          <a:solidFill>
            <a:srgbClr val="CC6600"/>
          </a:solidFill>
          <a:latin typeface="Times New Roman" pitchFamily="18" charset="0"/>
        </a:defRPr>
      </a:lvl6pPr>
      <a:lvl7pPr marL="914400" algn="ctr" rtl="0" fontAlgn="base">
        <a:spcBef>
          <a:spcPct val="0"/>
        </a:spcBef>
        <a:spcAft>
          <a:spcPct val="0"/>
        </a:spcAft>
        <a:defRPr sz="3200" b="1">
          <a:solidFill>
            <a:srgbClr val="CC6600"/>
          </a:solidFill>
          <a:latin typeface="Times New Roman" pitchFamily="18" charset="0"/>
        </a:defRPr>
      </a:lvl7pPr>
      <a:lvl8pPr marL="1371600" algn="ctr" rtl="0" fontAlgn="base">
        <a:spcBef>
          <a:spcPct val="0"/>
        </a:spcBef>
        <a:spcAft>
          <a:spcPct val="0"/>
        </a:spcAft>
        <a:defRPr sz="3200" b="1">
          <a:solidFill>
            <a:srgbClr val="CC6600"/>
          </a:solidFill>
          <a:latin typeface="Times New Roman" pitchFamily="18" charset="0"/>
        </a:defRPr>
      </a:lvl8pPr>
      <a:lvl9pPr marL="1828800" algn="ctr" rtl="0" fontAlgn="base">
        <a:spcBef>
          <a:spcPct val="0"/>
        </a:spcBef>
        <a:spcAft>
          <a:spcPct val="0"/>
        </a:spcAft>
        <a:defRPr sz="3200" b="1">
          <a:solidFill>
            <a:srgbClr val="CC6600"/>
          </a:solidFill>
          <a:latin typeface="Times New Roman" pitchFamily="18" charset="0"/>
        </a:defRPr>
      </a:lvl9pPr>
    </p:titleStyle>
    <p:bodyStyle>
      <a:lvl1pPr marL="342900" indent="-342900" algn="l" rtl="0" eaLnBrk="0" fontAlgn="base" hangingPunct="0">
        <a:spcBef>
          <a:spcPct val="35000"/>
        </a:spcBef>
        <a:spcAft>
          <a:spcPct val="0"/>
        </a:spcAft>
        <a:buClr>
          <a:srgbClr val="254061"/>
        </a:buClr>
        <a:buSzPct val="100000"/>
        <a:buFont typeface="Wingdings" pitchFamily="2" charset="2"/>
        <a:buChar char="t"/>
        <a:defRPr sz="2400" b="1">
          <a:solidFill>
            <a:srgbClr val="254061"/>
          </a:solidFill>
          <a:latin typeface="Arial Black" pitchFamily="34" charset="0"/>
          <a:ea typeface="+mn-ea"/>
          <a:cs typeface="+mn-cs"/>
        </a:defRPr>
      </a:lvl1pPr>
      <a:lvl2pPr marL="742950" indent="-285750" algn="l" rtl="0" eaLnBrk="0" fontAlgn="base" hangingPunct="0">
        <a:spcBef>
          <a:spcPct val="35000"/>
        </a:spcBef>
        <a:spcAft>
          <a:spcPct val="0"/>
        </a:spcAft>
        <a:buClr>
          <a:schemeClr val="bg1">
            <a:lumMod val="65000"/>
          </a:schemeClr>
        </a:buClr>
        <a:buSzPct val="100000"/>
        <a:buFont typeface="Wingdings" pitchFamily="2" charset="2"/>
        <a:buChar char="v"/>
        <a:defRPr sz="2000" b="1">
          <a:solidFill>
            <a:srgbClr val="254061"/>
          </a:solidFill>
          <a:latin typeface="Arial Black" pitchFamily="34" charset="0"/>
        </a:defRPr>
      </a:lvl2pPr>
      <a:lvl3pPr marL="1143000" indent="-228600" algn="l" rtl="0" eaLnBrk="0" fontAlgn="base" hangingPunct="0">
        <a:spcBef>
          <a:spcPct val="35000"/>
        </a:spcBef>
        <a:spcAft>
          <a:spcPct val="0"/>
        </a:spcAft>
        <a:buClr>
          <a:srgbClr val="990033"/>
        </a:buClr>
        <a:buChar char="•"/>
        <a:defRPr b="1">
          <a:solidFill>
            <a:srgbClr val="254061"/>
          </a:solidFill>
          <a:latin typeface="Arial Black" pitchFamily="34" charset="0"/>
        </a:defRPr>
      </a:lvl3pPr>
      <a:lvl4pPr marL="1600200" indent="-228600" algn="l" rtl="0" eaLnBrk="0" fontAlgn="base" hangingPunct="0">
        <a:spcBef>
          <a:spcPct val="35000"/>
        </a:spcBef>
        <a:spcAft>
          <a:spcPct val="0"/>
        </a:spcAft>
        <a:buChar char="–"/>
        <a:defRPr sz="1600" b="1">
          <a:solidFill>
            <a:srgbClr val="254061"/>
          </a:solidFill>
          <a:latin typeface="Arial Black" pitchFamily="34" charset="0"/>
        </a:defRPr>
      </a:lvl4pPr>
      <a:lvl5pPr marL="2057400" indent="-228600" algn="l" rtl="0" eaLnBrk="0" fontAlgn="base" hangingPunct="0">
        <a:spcBef>
          <a:spcPct val="35000"/>
        </a:spcBef>
        <a:spcAft>
          <a:spcPct val="0"/>
        </a:spcAft>
        <a:buChar char="»"/>
        <a:defRPr sz="1400" b="1">
          <a:solidFill>
            <a:srgbClr val="254061"/>
          </a:solidFill>
          <a:latin typeface="Arial Black" pitchFamily="34" charset="0"/>
        </a:defRPr>
      </a:lvl5pPr>
      <a:lvl6pPr marL="2514600" indent="-228600" algn="l" rtl="0" fontAlgn="base">
        <a:spcBef>
          <a:spcPct val="35000"/>
        </a:spcBef>
        <a:spcAft>
          <a:spcPct val="0"/>
        </a:spcAft>
        <a:buChar char="»"/>
        <a:defRPr sz="1400" b="1">
          <a:solidFill>
            <a:srgbClr val="181862"/>
          </a:solidFill>
          <a:latin typeface="+mn-lt"/>
        </a:defRPr>
      </a:lvl6pPr>
      <a:lvl7pPr marL="2971800" indent="-228600" algn="l" rtl="0" fontAlgn="base">
        <a:spcBef>
          <a:spcPct val="35000"/>
        </a:spcBef>
        <a:spcAft>
          <a:spcPct val="0"/>
        </a:spcAft>
        <a:buChar char="»"/>
        <a:defRPr sz="1400" b="1">
          <a:solidFill>
            <a:srgbClr val="181862"/>
          </a:solidFill>
          <a:latin typeface="+mn-lt"/>
        </a:defRPr>
      </a:lvl7pPr>
      <a:lvl8pPr marL="3429000" indent="-228600" algn="l" rtl="0" fontAlgn="base">
        <a:spcBef>
          <a:spcPct val="35000"/>
        </a:spcBef>
        <a:spcAft>
          <a:spcPct val="0"/>
        </a:spcAft>
        <a:buChar char="»"/>
        <a:defRPr sz="1400" b="1">
          <a:solidFill>
            <a:srgbClr val="181862"/>
          </a:solidFill>
          <a:latin typeface="+mn-lt"/>
        </a:defRPr>
      </a:lvl8pPr>
      <a:lvl9pPr marL="3886200" indent="-228600" algn="l" rtl="0" fontAlgn="base">
        <a:spcBef>
          <a:spcPct val="35000"/>
        </a:spcBef>
        <a:spcAft>
          <a:spcPct val="0"/>
        </a:spcAft>
        <a:buChar char="»"/>
        <a:defRPr sz="1400" b="1">
          <a:solidFill>
            <a:srgbClr val="18186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screen">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62" r:id="rId1"/>
    <p:sldLayoutId id="2147483868" r:id="rId2"/>
    <p:sldLayoutId id="2147483884" r:id="rId3"/>
  </p:sldLayoutIdLst>
  <p:timing>
    <p:tnLst>
      <p:par>
        <p:cTn id="1" dur="indefinite" restart="never" nodeType="tmRoot"/>
      </p:par>
    </p:tnLst>
  </p:timing>
  <p:hf hdr="0" ftr="0"/>
  <p:txStyles>
    <p:titleStyle>
      <a:lvl1pPr algn="ctr" rtl="0" eaLnBrk="1" fontAlgn="base" hangingPunct="1">
        <a:spcBef>
          <a:spcPct val="0"/>
        </a:spcBef>
        <a:spcAft>
          <a:spcPct val="0"/>
        </a:spcAft>
        <a:defRPr sz="3200" b="1">
          <a:solidFill>
            <a:srgbClr val="CC6600"/>
          </a:solidFill>
          <a:latin typeface="+mj-lt"/>
          <a:ea typeface="+mj-ea"/>
          <a:cs typeface="+mj-cs"/>
        </a:defRPr>
      </a:lvl1pPr>
      <a:lvl2pPr algn="ctr" rtl="0" eaLnBrk="1" fontAlgn="base" hangingPunct="1">
        <a:spcBef>
          <a:spcPct val="0"/>
        </a:spcBef>
        <a:spcAft>
          <a:spcPct val="0"/>
        </a:spcAft>
        <a:defRPr sz="3200" b="1">
          <a:solidFill>
            <a:srgbClr val="CC6600"/>
          </a:solidFill>
          <a:latin typeface="Times New Roman" pitchFamily="18" charset="0"/>
        </a:defRPr>
      </a:lvl2pPr>
      <a:lvl3pPr algn="ctr" rtl="0" eaLnBrk="1" fontAlgn="base" hangingPunct="1">
        <a:spcBef>
          <a:spcPct val="0"/>
        </a:spcBef>
        <a:spcAft>
          <a:spcPct val="0"/>
        </a:spcAft>
        <a:defRPr sz="3200" b="1">
          <a:solidFill>
            <a:srgbClr val="CC6600"/>
          </a:solidFill>
          <a:latin typeface="Times New Roman" pitchFamily="18" charset="0"/>
        </a:defRPr>
      </a:lvl3pPr>
      <a:lvl4pPr algn="ctr" rtl="0" eaLnBrk="1" fontAlgn="base" hangingPunct="1">
        <a:spcBef>
          <a:spcPct val="0"/>
        </a:spcBef>
        <a:spcAft>
          <a:spcPct val="0"/>
        </a:spcAft>
        <a:defRPr sz="3200" b="1">
          <a:solidFill>
            <a:srgbClr val="CC6600"/>
          </a:solidFill>
          <a:latin typeface="Times New Roman" pitchFamily="18" charset="0"/>
        </a:defRPr>
      </a:lvl4pPr>
      <a:lvl5pPr algn="ctr" rtl="0" eaLnBrk="1" fontAlgn="base" hangingPunct="1">
        <a:spcBef>
          <a:spcPct val="0"/>
        </a:spcBef>
        <a:spcAft>
          <a:spcPct val="0"/>
        </a:spcAft>
        <a:defRPr sz="3200" b="1">
          <a:solidFill>
            <a:srgbClr val="CC6600"/>
          </a:solidFill>
          <a:latin typeface="Times New Roman" pitchFamily="18" charset="0"/>
        </a:defRPr>
      </a:lvl5pPr>
      <a:lvl6pPr marL="457200" algn="ctr" rtl="0" eaLnBrk="1" fontAlgn="base" hangingPunct="1">
        <a:spcBef>
          <a:spcPct val="0"/>
        </a:spcBef>
        <a:spcAft>
          <a:spcPct val="0"/>
        </a:spcAft>
        <a:defRPr sz="3200" b="1">
          <a:solidFill>
            <a:srgbClr val="CC6600"/>
          </a:solidFill>
          <a:latin typeface="Times New Roman" pitchFamily="18" charset="0"/>
        </a:defRPr>
      </a:lvl6pPr>
      <a:lvl7pPr marL="914400" algn="ctr" rtl="0" eaLnBrk="1" fontAlgn="base" hangingPunct="1">
        <a:spcBef>
          <a:spcPct val="0"/>
        </a:spcBef>
        <a:spcAft>
          <a:spcPct val="0"/>
        </a:spcAft>
        <a:defRPr sz="3200" b="1">
          <a:solidFill>
            <a:srgbClr val="CC6600"/>
          </a:solidFill>
          <a:latin typeface="Times New Roman" pitchFamily="18" charset="0"/>
        </a:defRPr>
      </a:lvl7pPr>
      <a:lvl8pPr marL="1371600" algn="ctr" rtl="0" eaLnBrk="1" fontAlgn="base" hangingPunct="1">
        <a:spcBef>
          <a:spcPct val="0"/>
        </a:spcBef>
        <a:spcAft>
          <a:spcPct val="0"/>
        </a:spcAft>
        <a:defRPr sz="3200" b="1">
          <a:solidFill>
            <a:srgbClr val="CC6600"/>
          </a:solidFill>
          <a:latin typeface="Times New Roman" pitchFamily="18" charset="0"/>
        </a:defRPr>
      </a:lvl8pPr>
      <a:lvl9pPr marL="1828800" algn="ctr" rtl="0" eaLnBrk="1" fontAlgn="base" hangingPunct="1">
        <a:spcBef>
          <a:spcPct val="0"/>
        </a:spcBef>
        <a:spcAft>
          <a:spcPct val="0"/>
        </a:spcAft>
        <a:defRPr sz="3200" b="1">
          <a:solidFill>
            <a:srgbClr val="CC6600"/>
          </a:solidFill>
          <a:latin typeface="Times New Roman" pitchFamily="18" charset="0"/>
        </a:defRPr>
      </a:lvl9pPr>
    </p:titleStyle>
    <p:bodyStyle>
      <a:lvl1pPr marL="342900" indent="-342900" algn="l" rtl="0" eaLnBrk="1" fontAlgn="base" hangingPunct="1">
        <a:spcBef>
          <a:spcPct val="35000"/>
        </a:spcBef>
        <a:spcAft>
          <a:spcPct val="0"/>
        </a:spcAft>
        <a:buClr>
          <a:srgbClr val="990033"/>
        </a:buClr>
        <a:buSzPct val="90000"/>
        <a:buFont typeface="Wingdings" pitchFamily="2" charset="2"/>
        <a:buChar char="t"/>
        <a:defRPr sz="2400" b="1">
          <a:solidFill>
            <a:srgbClr val="181862"/>
          </a:solidFill>
          <a:latin typeface="+mn-lt"/>
          <a:ea typeface="+mn-ea"/>
          <a:cs typeface="+mn-cs"/>
        </a:defRPr>
      </a:lvl1pPr>
      <a:lvl2pPr marL="742950" indent="-285750" algn="l" rtl="0" eaLnBrk="1" fontAlgn="base" hangingPunct="1">
        <a:spcBef>
          <a:spcPct val="35000"/>
        </a:spcBef>
        <a:spcAft>
          <a:spcPct val="0"/>
        </a:spcAft>
        <a:buClr>
          <a:srgbClr val="CC6600"/>
        </a:buClr>
        <a:buSzPct val="90000"/>
        <a:buFont typeface="Wingdings" pitchFamily="2" charset="2"/>
        <a:buChar char="v"/>
        <a:defRPr sz="2000" b="1">
          <a:solidFill>
            <a:srgbClr val="181862"/>
          </a:solidFill>
          <a:latin typeface="+mn-lt"/>
        </a:defRPr>
      </a:lvl2pPr>
      <a:lvl3pPr marL="1143000" indent="-228600" algn="l" rtl="0" eaLnBrk="1" fontAlgn="base" hangingPunct="1">
        <a:spcBef>
          <a:spcPct val="35000"/>
        </a:spcBef>
        <a:spcAft>
          <a:spcPct val="0"/>
        </a:spcAft>
        <a:buClr>
          <a:srgbClr val="990033"/>
        </a:buClr>
        <a:buChar char="•"/>
        <a:defRPr b="1">
          <a:solidFill>
            <a:srgbClr val="181862"/>
          </a:solidFill>
          <a:latin typeface="+mn-lt"/>
        </a:defRPr>
      </a:lvl3pPr>
      <a:lvl4pPr marL="1600200" indent="-228600" algn="l" rtl="0" eaLnBrk="1" fontAlgn="base" hangingPunct="1">
        <a:spcBef>
          <a:spcPct val="35000"/>
        </a:spcBef>
        <a:spcAft>
          <a:spcPct val="0"/>
        </a:spcAft>
        <a:buChar char="–"/>
        <a:defRPr sz="1600" b="1">
          <a:solidFill>
            <a:srgbClr val="181862"/>
          </a:solidFill>
          <a:latin typeface="+mn-lt"/>
        </a:defRPr>
      </a:lvl4pPr>
      <a:lvl5pPr marL="2057400" indent="-228600" algn="l" rtl="0" eaLnBrk="1" fontAlgn="base" hangingPunct="1">
        <a:spcBef>
          <a:spcPct val="35000"/>
        </a:spcBef>
        <a:spcAft>
          <a:spcPct val="0"/>
        </a:spcAft>
        <a:buChar char="»"/>
        <a:defRPr sz="1400" b="1">
          <a:solidFill>
            <a:srgbClr val="181862"/>
          </a:solidFill>
          <a:latin typeface="+mn-lt"/>
        </a:defRPr>
      </a:lvl5pPr>
      <a:lvl6pPr marL="2514600" indent="-228600" algn="l" rtl="0" eaLnBrk="1" fontAlgn="base" hangingPunct="1">
        <a:spcBef>
          <a:spcPct val="35000"/>
        </a:spcBef>
        <a:spcAft>
          <a:spcPct val="0"/>
        </a:spcAft>
        <a:buChar char="»"/>
        <a:defRPr sz="1400" b="1">
          <a:solidFill>
            <a:srgbClr val="181862"/>
          </a:solidFill>
          <a:latin typeface="+mn-lt"/>
        </a:defRPr>
      </a:lvl6pPr>
      <a:lvl7pPr marL="2971800" indent="-228600" algn="l" rtl="0" eaLnBrk="1" fontAlgn="base" hangingPunct="1">
        <a:spcBef>
          <a:spcPct val="35000"/>
        </a:spcBef>
        <a:spcAft>
          <a:spcPct val="0"/>
        </a:spcAft>
        <a:buChar char="»"/>
        <a:defRPr sz="1400" b="1">
          <a:solidFill>
            <a:srgbClr val="181862"/>
          </a:solidFill>
          <a:latin typeface="+mn-lt"/>
        </a:defRPr>
      </a:lvl7pPr>
      <a:lvl8pPr marL="3429000" indent="-228600" algn="l" rtl="0" eaLnBrk="1" fontAlgn="base" hangingPunct="1">
        <a:spcBef>
          <a:spcPct val="35000"/>
        </a:spcBef>
        <a:spcAft>
          <a:spcPct val="0"/>
        </a:spcAft>
        <a:buChar char="»"/>
        <a:defRPr sz="1400" b="1">
          <a:solidFill>
            <a:srgbClr val="181862"/>
          </a:solidFill>
          <a:latin typeface="+mn-lt"/>
        </a:defRPr>
      </a:lvl8pPr>
      <a:lvl9pPr marL="3886200" indent="-228600" algn="l" rtl="0" eaLnBrk="1" fontAlgn="base" hangingPunct="1">
        <a:spcBef>
          <a:spcPct val="35000"/>
        </a:spcBef>
        <a:spcAft>
          <a:spcPct val="0"/>
        </a:spcAft>
        <a:buChar char="»"/>
        <a:defRPr sz="1400" b="1">
          <a:solidFill>
            <a:srgbClr val="18186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607503" y="647115"/>
            <a:ext cx="5536497" cy="1115704"/>
          </a:xfrm>
        </p:spPr>
        <p:txBody>
          <a:bodyPr/>
          <a:lstStyle/>
          <a:p>
            <a:r>
              <a:rPr lang="en-US" dirty="0" smtClean="0"/>
              <a:t>Department of Defense </a:t>
            </a:r>
            <a:br>
              <a:rPr lang="en-US" dirty="0" smtClean="0"/>
            </a:br>
            <a:r>
              <a:rPr lang="en-US" dirty="0" smtClean="0"/>
              <a:t>Congressionally Directed Medical Research Programs</a:t>
            </a:r>
            <a:endParaRPr lang="en-US" dirty="0"/>
          </a:p>
        </p:txBody>
      </p:sp>
      <p:pic>
        <p:nvPicPr>
          <p:cNvPr id="1026" name="Picture 2"/>
          <p:cNvPicPr>
            <a:picLocks noChangeAspect="1" noChangeArrowheads="1"/>
          </p:cNvPicPr>
          <p:nvPr/>
        </p:nvPicPr>
        <p:blipFill>
          <a:blip r:embed="rId3" cstate="screen"/>
          <a:srcRect/>
          <a:stretch>
            <a:fillRect/>
          </a:stretch>
        </p:blipFill>
        <p:spPr bwMode="auto">
          <a:xfrm>
            <a:off x="1355558" y="4086917"/>
            <a:ext cx="2000250" cy="1362075"/>
          </a:xfrm>
          <a:prstGeom prst="rect">
            <a:avLst/>
          </a:prstGeom>
          <a:ln>
            <a:noFill/>
          </a:ln>
          <a:effectLst>
            <a:outerShdw blurRad="190500" algn="tl" rotWithShape="0">
              <a:srgbClr val="000000">
                <a:alpha val="70000"/>
              </a:srgbClr>
            </a:outerShdw>
          </a:effectLst>
        </p:spPr>
      </p:pic>
      <p:pic>
        <p:nvPicPr>
          <p:cNvPr id="1028" name="Picture 4"/>
          <p:cNvPicPr>
            <a:picLocks noChangeAspect="1" noChangeArrowheads="1"/>
          </p:cNvPicPr>
          <p:nvPr/>
        </p:nvPicPr>
        <p:blipFill>
          <a:blip r:embed="rId4" cstate="screen"/>
          <a:srcRect/>
          <a:stretch>
            <a:fillRect/>
          </a:stretch>
        </p:blipFill>
        <p:spPr bwMode="auto">
          <a:xfrm>
            <a:off x="7413959" y="4086917"/>
            <a:ext cx="1457325" cy="1362075"/>
          </a:xfrm>
          <a:prstGeom prst="rect">
            <a:avLst/>
          </a:prstGeom>
          <a:ln>
            <a:noFill/>
          </a:ln>
          <a:effectLst>
            <a:outerShdw blurRad="190500" algn="tl" rotWithShape="0">
              <a:srgbClr val="000000">
                <a:alpha val="70000"/>
              </a:srgbClr>
            </a:outerShdw>
          </a:effectLst>
        </p:spPr>
      </p:pic>
      <p:pic>
        <p:nvPicPr>
          <p:cNvPr id="1029" name="Picture 5"/>
          <p:cNvPicPr>
            <a:picLocks noChangeAspect="1" noChangeArrowheads="1"/>
          </p:cNvPicPr>
          <p:nvPr/>
        </p:nvPicPr>
        <p:blipFill>
          <a:blip r:embed="rId5" cstate="screen"/>
          <a:srcRect/>
          <a:stretch>
            <a:fillRect/>
          </a:stretch>
        </p:blipFill>
        <p:spPr bwMode="auto">
          <a:xfrm>
            <a:off x="3589679" y="4086917"/>
            <a:ext cx="1314450" cy="1362075"/>
          </a:xfrm>
          <a:prstGeom prst="rect">
            <a:avLst/>
          </a:prstGeom>
          <a:ln>
            <a:noFill/>
          </a:ln>
          <a:effectLst>
            <a:outerShdw blurRad="190500" algn="tl" rotWithShape="0">
              <a:srgbClr val="000000">
                <a:alpha val="70000"/>
              </a:srgbClr>
            </a:outerShdw>
          </a:effectLst>
        </p:spPr>
      </p:pic>
      <p:sp>
        <p:nvSpPr>
          <p:cNvPr id="9" name="TextBox 8"/>
          <p:cNvSpPr txBox="1"/>
          <p:nvPr/>
        </p:nvSpPr>
        <p:spPr>
          <a:xfrm>
            <a:off x="5037221" y="2903621"/>
            <a:ext cx="3865161" cy="923330"/>
          </a:xfrm>
          <a:prstGeom prst="rect">
            <a:avLst/>
          </a:prstGeom>
          <a:noFill/>
        </p:spPr>
        <p:txBody>
          <a:bodyPr wrap="none" rtlCol="0">
            <a:spAutoFit/>
          </a:bodyPr>
          <a:lstStyle/>
          <a:p>
            <a:pPr algn="ctr"/>
            <a:r>
              <a:rPr lang="en-US" dirty="0" smtClean="0">
                <a:solidFill>
                  <a:schemeClr val="bg1"/>
                </a:solidFill>
              </a:rPr>
              <a:t>Gayle Vaday, Ph.D.</a:t>
            </a:r>
          </a:p>
          <a:p>
            <a:pPr algn="ctr"/>
            <a:r>
              <a:rPr lang="en-US" dirty="0" smtClean="0">
                <a:solidFill>
                  <a:schemeClr val="bg1"/>
                </a:solidFill>
              </a:rPr>
              <a:t>Program Manager</a:t>
            </a:r>
          </a:p>
          <a:p>
            <a:pPr algn="ctr"/>
            <a:r>
              <a:rPr lang="en-US" dirty="0" smtClean="0">
                <a:solidFill>
                  <a:schemeClr val="bg1"/>
                </a:solidFill>
              </a:rPr>
              <a:t>Breast Cancer Research Program</a:t>
            </a:r>
            <a:endParaRPr lang="en-US" dirty="0">
              <a:solidFill>
                <a:schemeClr val="bg1"/>
              </a:solidFill>
            </a:endParaRPr>
          </a:p>
        </p:txBody>
      </p:sp>
      <p:pic>
        <p:nvPicPr>
          <p:cNvPr id="2" name="Picture 2" descr="M:\SAIC BUSINESS\BRIEFING BANK\Image Bank\woman stock 1536917.jpg"/>
          <p:cNvPicPr>
            <a:picLocks noChangeAspect="1" noChangeArrowheads="1"/>
          </p:cNvPicPr>
          <p:nvPr/>
        </p:nvPicPr>
        <p:blipFill>
          <a:blip r:embed="rId6" cstate="screen"/>
          <a:srcRect/>
          <a:stretch>
            <a:fillRect/>
          </a:stretch>
        </p:blipFill>
        <p:spPr bwMode="auto">
          <a:xfrm>
            <a:off x="5138000" y="4086726"/>
            <a:ext cx="2042089" cy="1362456"/>
          </a:xfrm>
          <a:prstGeom prst="rect">
            <a:avLst/>
          </a:prstGeom>
          <a:noFill/>
        </p:spPr>
      </p:pic>
      <p:sp>
        <p:nvSpPr>
          <p:cNvPr id="8" name="TextBox 7"/>
          <p:cNvSpPr txBox="1"/>
          <p:nvPr/>
        </p:nvSpPr>
        <p:spPr>
          <a:xfrm>
            <a:off x="320842" y="5871411"/>
            <a:ext cx="3834063" cy="553998"/>
          </a:xfrm>
          <a:prstGeom prst="rect">
            <a:avLst/>
          </a:prstGeom>
          <a:noFill/>
        </p:spPr>
        <p:txBody>
          <a:bodyPr wrap="square" rtlCol="0">
            <a:spAutoFit/>
          </a:bodyPr>
          <a:lstStyle/>
          <a:p>
            <a:r>
              <a:rPr lang="en-US" sz="1000" b="0" dirty="0" smtClean="0">
                <a:solidFill>
                  <a:schemeClr val="accent3"/>
                </a:solidFill>
              </a:rPr>
              <a:t>The views expressed in this presentation are those of the presenter and do not reflect the official policy of the Department of the Army, Department of Defense, or the U.S. Government. </a:t>
            </a:r>
            <a:endParaRPr lang="en-US" sz="1000" b="0" dirty="0">
              <a:solidFill>
                <a:schemeClr val="accent3"/>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59168"/>
            <a:ext cx="7772400" cy="1015663"/>
          </a:xfrm>
        </p:spPr>
        <p:txBody>
          <a:bodyPr/>
          <a:lstStyle/>
          <a:p>
            <a:r>
              <a:rPr lang="en-US" dirty="0" smtClean="0">
                <a:solidFill>
                  <a:srgbClr val="970035"/>
                </a:solidFill>
              </a:rPr>
              <a:t>Department of Defense</a:t>
            </a:r>
            <a:br>
              <a:rPr lang="en-US" dirty="0" smtClean="0">
                <a:solidFill>
                  <a:srgbClr val="970035"/>
                </a:solidFill>
              </a:rPr>
            </a:br>
            <a:r>
              <a:rPr lang="en-US" dirty="0" smtClean="0">
                <a:solidFill>
                  <a:srgbClr val="970035"/>
                </a:solidFill>
              </a:rPr>
              <a:t>Breast Cancer Research Program</a:t>
            </a:r>
            <a:endParaRPr lang="en-US" dirty="0">
              <a:solidFill>
                <a:srgbClr val="970035"/>
              </a:solidFill>
            </a:endParaRPr>
          </a:p>
        </p:txBody>
      </p:sp>
      <p:sp>
        <p:nvSpPr>
          <p:cNvPr id="4" name="Subtitle 3"/>
          <p:cNvSpPr>
            <a:spLocks noGrp="1"/>
          </p:cNvSpPr>
          <p:nvPr>
            <p:ph type="subTitle" idx="1"/>
          </p:nvPr>
        </p:nvSpPr>
        <p:spPr>
          <a:xfrm>
            <a:off x="834189" y="3546996"/>
            <a:ext cx="7299158" cy="1828800"/>
          </a:xfrm>
        </p:spPr>
        <p:txBody>
          <a:bodyPr/>
          <a:lstStyle/>
          <a:p>
            <a:r>
              <a:rPr lang="en-US" sz="2400" dirty="0" smtClean="0"/>
              <a:t>Vision:</a:t>
            </a:r>
          </a:p>
          <a:p>
            <a:r>
              <a:rPr lang="en-US" sz="2400" i="1" dirty="0" smtClean="0"/>
              <a:t>To end breast cancer by funding innovative, high-impact research through a partnership of scientists and consumers</a:t>
            </a:r>
            <a:endParaRPr lang="en-US" sz="2400"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0630"/>
            <a:ext cx="9144000" cy="584775"/>
          </a:xfrm>
        </p:spPr>
        <p:txBody>
          <a:bodyPr/>
          <a:lstStyle/>
          <a:p>
            <a:r>
              <a:rPr lang="en-US" dirty="0" smtClean="0"/>
              <a:t>The BCRP: Our Approaches</a:t>
            </a:r>
            <a:endParaRPr lang="en-US" dirty="0"/>
          </a:p>
        </p:txBody>
      </p:sp>
      <p:sp>
        <p:nvSpPr>
          <p:cNvPr id="3" name="Content Placeholder 2"/>
          <p:cNvSpPr>
            <a:spLocks noGrp="1"/>
          </p:cNvSpPr>
          <p:nvPr>
            <p:ph idx="1"/>
          </p:nvPr>
        </p:nvSpPr>
        <p:spPr/>
        <p:txBody>
          <a:bodyPr/>
          <a:lstStyle/>
          <a:p>
            <a:r>
              <a:rPr lang="en-US" dirty="0" smtClean="0"/>
              <a:t>Enable scientists to propose their best ideas, not restricted by the program</a:t>
            </a:r>
          </a:p>
          <a:p>
            <a:r>
              <a:rPr lang="en-US" dirty="0" smtClean="0"/>
              <a:t>Challenge scientists to design research that will address the urgency of the vision to end breast cancer</a:t>
            </a:r>
          </a:p>
          <a:p>
            <a:r>
              <a:rPr lang="en-US" dirty="0" smtClean="0"/>
              <a:t>Offer award mechanisms that will:</a:t>
            </a:r>
          </a:p>
          <a:p>
            <a:pPr lvl="1"/>
            <a:r>
              <a:rPr lang="en-US" dirty="0" smtClean="0"/>
              <a:t>Accelerate high-impact research</a:t>
            </a:r>
          </a:p>
          <a:p>
            <a:pPr lvl="1"/>
            <a:r>
              <a:rPr lang="en-US" dirty="0" smtClean="0"/>
              <a:t>Encourage innovation and stimulate creativity</a:t>
            </a:r>
          </a:p>
          <a:p>
            <a:pPr lvl="1"/>
            <a:r>
              <a:rPr lang="en-US" dirty="0" smtClean="0"/>
              <a:t>Bring new investigators into the breast cancer field</a:t>
            </a:r>
          </a:p>
          <a:p>
            <a:pPr lvl="1"/>
            <a:r>
              <a:rPr lang="en-US" dirty="0" smtClean="0"/>
              <a:t>Facilitate multidisciplinary collaborations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964"/>
            <a:ext cx="9144000" cy="954107"/>
          </a:xfrm>
        </p:spPr>
        <p:txBody>
          <a:bodyPr/>
          <a:lstStyle/>
          <a:p>
            <a:r>
              <a:rPr lang="en-US" sz="2800" dirty="0" smtClean="0"/>
              <a:t>Overview:</a:t>
            </a:r>
            <a:br>
              <a:rPr lang="en-US" sz="2800" dirty="0" smtClean="0"/>
            </a:br>
            <a:r>
              <a:rPr lang="en-US" sz="2800" dirty="0" smtClean="0"/>
              <a:t>Recent BCRP Award Mechanisms</a:t>
            </a:r>
            <a:endParaRPr lang="en-US" sz="2800" dirty="0"/>
          </a:p>
        </p:txBody>
      </p:sp>
      <p:sp>
        <p:nvSpPr>
          <p:cNvPr id="3" name="Content Placeholder 2"/>
          <p:cNvSpPr>
            <a:spLocks noGrp="1"/>
          </p:cNvSpPr>
          <p:nvPr>
            <p:ph idx="1"/>
          </p:nvPr>
        </p:nvSpPr>
        <p:spPr/>
        <p:txBody>
          <a:bodyPr/>
          <a:lstStyle/>
          <a:p>
            <a:r>
              <a:rPr lang="en-US" dirty="0" smtClean="0"/>
              <a:t>Career Development</a:t>
            </a:r>
          </a:p>
          <a:p>
            <a:r>
              <a:rPr lang="en-US" dirty="0" smtClean="0"/>
              <a:t>Research Idea Development</a:t>
            </a:r>
          </a:p>
          <a:p>
            <a:r>
              <a:rPr lang="en-US" dirty="0" smtClean="0"/>
              <a:t>Collaboration Development</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1407"/>
            <a:ext cx="9144000" cy="523220"/>
          </a:xfrm>
        </p:spPr>
        <p:txBody>
          <a:bodyPr/>
          <a:lstStyle/>
          <a:p>
            <a:r>
              <a:rPr lang="en-US" sz="2800" dirty="0" smtClean="0"/>
              <a:t>Career Development Mechanisms</a:t>
            </a:r>
            <a:endParaRPr lang="en-US" sz="2800" dirty="0"/>
          </a:p>
        </p:txBody>
      </p:sp>
      <p:sp>
        <p:nvSpPr>
          <p:cNvPr id="3" name="Content Placeholder 2"/>
          <p:cNvSpPr>
            <a:spLocks noGrp="1"/>
          </p:cNvSpPr>
          <p:nvPr>
            <p:ph idx="1"/>
          </p:nvPr>
        </p:nvSpPr>
        <p:spPr/>
        <p:txBody>
          <a:bodyPr/>
          <a:lstStyle/>
          <a:p>
            <a:r>
              <a:rPr lang="en-US" sz="2000" dirty="0" err="1" smtClean="0"/>
              <a:t>Predoctoral</a:t>
            </a:r>
            <a:r>
              <a:rPr lang="en-US" sz="2000" dirty="0" smtClean="0"/>
              <a:t> Traineeship Award</a:t>
            </a:r>
          </a:p>
          <a:p>
            <a:pPr lvl="1"/>
            <a:r>
              <a:rPr lang="en-US" sz="1800" dirty="0" smtClean="0"/>
              <a:t>Promising graduate students studying breast cancer</a:t>
            </a:r>
          </a:p>
          <a:p>
            <a:r>
              <a:rPr lang="en-US" sz="2000" dirty="0" smtClean="0"/>
              <a:t>Postdoctoral Fellowship Award</a:t>
            </a:r>
          </a:p>
          <a:p>
            <a:pPr lvl="1"/>
            <a:r>
              <a:rPr lang="en-US" sz="1800" dirty="0" smtClean="0"/>
              <a:t>Exceptionally talented postdoctoral fellows committed to careers in breast cancer research</a:t>
            </a:r>
          </a:p>
          <a:p>
            <a:r>
              <a:rPr lang="en-US" sz="2000" dirty="0" smtClean="0"/>
              <a:t>Era of Hope Scholar Award</a:t>
            </a:r>
          </a:p>
          <a:p>
            <a:pPr lvl="1"/>
            <a:r>
              <a:rPr lang="en-US" sz="1800" dirty="0" smtClean="0"/>
              <a:t>“Best and brightest” researchers early in their careers</a:t>
            </a:r>
          </a:p>
          <a:p>
            <a:pPr lvl="1"/>
            <a:r>
              <a:rPr lang="en-US" sz="1800" dirty="0" smtClean="0"/>
              <a:t>Potential for leadership and innovation</a:t>
            </a:r>
          </a:p>
          <a:p>
            <a:r>
              <a:rPr lang="en-US" sz="2000" dirty="0" smtClean="0"/>
              <a:t>Innovator Award</a:t>
            </a:r>
          </a:p>
          <a:p>
            <a:pPr lvl="1"/>
            <a:r>
              <a:rPr lang="en-US" sz="1800" dirty="0" smtClean="0"/>
              <a:t>Visionary individuals with history of innovation and leadership</a:t>
            </a:r>
          </a:p>
          <a:p>
            <a:pPr lvl="1"/>
            <a:r>
              <a:rPr lang="en-US" sz="1800" dirty="0" smtClean="0"/>
              <a:t>Novel, high-risk areas that challenge status quo</a:t>
            </a:r>
          </a:p>
          <a:p>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1407"/>
            <a:ext cx="9144000" cy="523220"/>
          </a:xfrm>
        </p:spPr>
        <p:txBody>
          <a:bodyPr/>
          <a:lstStyle/>
          <a:p>
            <a:r>
              <a:rPr lang="en-US" sz="2800" dirty="0" smtClean="0"/>
              <a:t>Idea Development Mechanisms</a:t>
            </a:r>
            <a:endParaRPr lang="en-US" sz="2800" dirty="0"/>
          </a:p>
        </p:txBody>
      </p:sp>
      <p:sp>
        <p:nvSpPr>
          <p:cNvPr id="3" name="Content Placeholder 2"/>
          <p:cNvSpPr>
            <a:spLocks noGrp="1"/>
          </p:cNvSpPr>
          <p:nvPr>
            <p:ph idx="1"/>
          </p:nvPr>
        </p:nvSpPr>
        <p:spPr/>
        <p:txBody>
          <a:bodyPr/>
          <a:lstStyle/>
          <a:p>
            <a:r>
              <a:rPr lang="en-US" sz="2000" dirty="0" smtClean="0"/>
              <a:t>Concept Award</a:t>
            </a:r>
          </a:p>
          <a:p>
            <a:pPr lvl="1"/>
            <a:r>
              <a:rPr lang="en-US" sz="1800" dirty="0" smtClean="0"/>
              <a:t>Early, untested ideas that could reveal entirely new areas for investigation</a:t>
            </a:r>
          </a:p>
          <a:p>
            <a:r>
              <a:rPr lang="en-US" sz="2000" dirty="0" smtClean="0"/>
              <a:t>Idea Award</a:t>
            </a:r>
          </a:p>
          <a:p>
            <a:pPr lvl="1"/>
            <a:r>
              <a:rPr lang="en-US" sz="1800" dirty="0" smtClean="0"/>
              <a:t>Innovative research with high potential impact</a:t>
            </a:r>
          </a:p>
          <a:p>
            <a:r>
              <a:rPr lang="en-US" sz="2000" dirty="0" smtClean="0"/>
              <a:t>Impact Award</a:t>
            </a:r>
          </a:p>
          <a:p>
            <a:pPr lvl="1"/>
            <a:r>
              <a:rPr lang="en-US" sz="1800" dirty="0" smtClean="0"/>
              <a:t>Research that could have a revolutionary impact on understanding, preventing, or treating breast cancer</a:t>
            </a:r>
          </a:p>
          <a:p>
            <a:r>
              <a:rPr lang="en-US" sz="2000" dirty="0" smtClean="0"/>
              <a:t>Clinical Translational Research Award</a:t>
            </a:r>
          </a:p>
          <a:p>
            <a:pPr lvl="1"/>
            <a:r>
              <a:rPr lang="en-US" sz="1800" dirty="0" smtClean="0"/>
              <a:t>Translating promising research from the lab to the clinic</a:t>
            </a:r>
          </a:p>
          <a:p>
            <a:r>
              <a:rPr lang="en-US" sz="2000" dirty="0" smtClean="0"/>
              <a:t>Transformative Vision Award</a:t>
            </a:r>
          </a:p>
          <a:p>
            <a:pPr lvl="1"/>
            <a:r>
              <a:rPr lang="en-US" sz="1600" dirty="0" smtClean="0"/>
              <a:t>Vision for a new approach that will be transformative on breast cancer prevention or treatment</a:t>
            </a:r>
          </a:p>
          <a:p>
            <a:pPr lvl="1"/>
            <a:r>
              <a:rPr lang="en-US" sz="1600" dirty="0" smtClean="0"/>
              <a:t>Integral participation of consumer advocates</a:t>
            </a:r>
            <a:endParaRPr 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1407"/>
            <a:ext cx="9144000" cy="523220"/>
          </a:xfrm>
        </p:spPr>
        <p:txBody>
          <a:bodyPr/>
          <a:lstStyle/>
          <a:p>
            <a:r>
              <a:rPr lang="en-US" sz="2800" dirty="0" smtClean="0"/>
              <a:t>Collaboration Development Mechanisms</a:t>
            </a:r>
            <a:endParaRPr lang="en-US" sz="2800" dirty="0"/>
          </a:p>
        </p:txBody>
      </p:sp>
      <p:sp>
        <p:nvSpPr>
          <p:cNvPr id="3" name="Content Placeholder 2"/>
          <p:cNvSpPr>
            <a:spLocks noGrp="1"/>
          </p:cNvSpPr>
          <p:nvPr>
            <p:ph idx="1"/>
          </p:nvPr>
        </p:nvSpPr>
        <p:spPr/>
        <p:txBody>
          <a:bodyPr/>
          <a:lstStyle/>
          <a:p>
            <a:r>
              <a:rPr lang="en-US" dirty="0" smtClean="0"/>
              <a:t>Collaborative Option (across several mechanisms)</a:t>
            </a:r>
          </a:p>
          <a:p>
            <a:pPr lvl="1"/>
            <a:r>
              <a:rPr lang="en-US" dirty="0" smtClean="0"/>
              <a:t>Supports meaningful and productive collaborations between investigators</a:t>
            </a:r>
          </a:p>
          <a:p>
            <a:pPr lvl="1"/>
            <a:r>
              <a:rPr lang="en-US" dirty="0" smtClean="0"/>
              <a:t>Multiple PIs submit a joint research proposal; each PI receives an award</a:t>
            </a:r>
          </a:p>
          <a:p>
            <a:r>
              <a:rPr lang="en-US" dirty="0" smtClean="0"/>
              <a:t>Multi-Team Award</a:t>
            </a:r>
          </a:p>
          <a:p>
            <a:pPr lvl="1"/>
            <a:r>
              <a:rPr lang="en-US" dirty="0" smtClean="0"/>
              <a:t>Collaboration among teams from diverse disciplines</a:t>
            </a:r>
          </a:p>
          <a:p>
            <a:pPr lvl="1"/>
            <a:r>
              <a:rPr lang="en-US" dirty="0" smtClean="0"/>
              <a:t>Integral participation of consumer advocates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409"/>
            <a:ext cx="9144000" cy="1077218"/>
          </a:xfrm>
        </p:spPr>
        <p:txBody>
          <a:bodyPr/>
          <a:lstStyle/>
          <a:p>
            <a:r>
              <a:rPr lang="en-US" dirty="0" smtClean="0"/>
              <a:t>Initiating New Approaches:</a:t>
            </a:r>
            <a:br>
              <a:rPr lang="en-US" dirty="0" smtClean="0"/>
            </a:br>
            <a:r>
              <a:rPr lang="en-US" dirty="0" smtClean="0"/>
              <a:t>Transforming the Research Process</a:t>
            </a:r>
            <a:endParaRPr lang="en-US" dirty="0"/>
          </a:p>
        </p:txBody>
      </p:sp>
      <p:sp>
        <p:nvSpPr>
          <p:cNvPr id="4" name="Content Placeholder 3"/>
          <p:cNvSpPr>
            <a:spLocks noGrp="1"/>
          </p:cNvSpPr>
          <p:nvPr>
            <p:ph idx="1"/>
          </p:nvPr>
        </p:nvSpPr>
        <p:spPr>
          <a:xfrm>
            <a:off x="272716" y="1753948"/>
            <a:ext cx="8618538" cy="4062065"/>
          </a:xfrm>
        </p:spPr>
        <p:txBody>
          <a:bodyPr/>
          <a:lstStyle/>
          <a:p>
            <a:pPr>
              <a:spcBef>
                <a:spcPts val="0"/>
              </a:spcBef>
              <a:spcAft>
                <a:spcPts val="1800"/>
              </a:spcAft>
            </a:pPr>
            <a:r>
              <a:rPr lang="en-US" dirty="0" smtClean="0"/>
              <a:t>No requirement for preliminary data for several award mechanisms</a:t>
            </a:r>
          </a:p>
          <a:p>
            <a:pPr>
              <a:spcBef>
                <a:spcPts val="0"/>
              </a:spcBef>
              <a:spcAft>
                <a:spcPts val="1800"/>
              </a:spcAft>
            </a:pPr>
            <a:r>
              <a:rPr lang="en-US" dirty="0" smtClean="0"/>
              <a:t>Blinded review for smaller awards, to focus on the research idea</a:t>
            </a:r>
          </a:p>
          <a:p>
            <a:pPr>
              <a:spcBef>
                <a:spcPts val="0"/>
              </a:spcBef>
              <a:spcAft>
                <a:spcPts val="1800"/>
              </a:spcAft>
            </a:pPr>
            <a:r>
              <a:rPr lang="en-US" dirty="0" smtClean="0"/>
              <a:t>No standing peer review panels</a:t>
            </a:r>
          </a:p>
          <a:p>
            <a:pPr>
              <a:spcBef>
                <a:spcPts val="0"/>
              </a:spcBef>
              <a:spcAft>
                <a:spcPts val="1800"/>
              </a:spcAft>
            </a:pPr>
            <a:r>
              <a:rPr lang="en-US" dirty="0" smtClean="0"/>
              <a:t>No contact between reviewers and applicants</a:t>
            </a:r>
          </a:p>
          <a:p>
            <a:pPr>
              <a:spcBef>
                <a:spcPts val="0"/>
              </a:spcBef>
              <a:spcAft>
                <a:spcPts val="1800"/>
              </a:spcAft>
            </a:pPr>
            <a:r>
              <a:rPr lang="en-US" dirty="0" smtClean="0"/>
              <a:t>Integration of consumer advocates in all aspects of the program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title"/>
          </p:nvPr>
        </p:nvSpPr>
        <p:spPr>
          <a:xfrm>
            <a:off x="0" y="30291"/>
            <a:ext cx="9144000" cy="1077218"/>
          </a:xfrm>
        </p:spPr>
        <p:txBody>
          <a:bodyPr/>
          <a:lstStyle/>
          <a:p>
            <a:r>
              <a:rPr lang="en-US" dirty="0" smtClean="0"/>
              <a:t>Role of </a:t>
            </a:r>
            <a:br>
              <a:rPr lang="en-US" dirty="0" smtClean="0"/>
            </a:br>
            <a:r>
              <a:rPr lang="en-US" dirty="0" smtClean="0"/>
              <a:t>Consumer Advocates in the BCRP</a:t>
            </a:r>
          </a:p>
        </p:txBody>
      </p:sp>
      <p:grpSp>
        <p:nvGrpSpPr>
          <p:cNvPr id="63" name="Group 62"/>
          <p:cNvGrpSpPr/>
          <p:nvPr/>
        </p:nvGrpSpPr>
        <p:grpSpPr>
          <a:xfrm>
            <a:off x="432467" y="1373740"/>
            <a:ext cx="8371333" cy="4698197"/>
            <a:chOff x="223921" y="1550202"/>
            <a:chExt cx="8371333" cy="4698197"/>
          </a:xfrm>
        </p:grpSpPr>
        <p:grpSp>
          <p:nvGrpSpPr>
            <p:cNvPr id="2" name="Group 124"/>
            <p:cNvGrpSpPr/>
            <p:nvPr/>
          </p:nvGrpSpPr>
          <p:grpSpPr>
            <a:xfrm>
              <a:off x="223921" y="1550202"/>
              <a:ext cx="8371333" cy="4406654"/>
              <a:chOff x="223921" y="1550202"/>
              <a:chExt cx="8371333" cy="4406654"/>
            </a:xfrm>
          </p:grpSpPr>
          <p:sp>
            <p:nvSpPr>
              <p:cNvPr id="11290" name="Line 40"/>
              <p:cNvSpPr>
                <a:spLocks noChangeShapeType="1"/>
              </p:cNvSpPr>
              <p:nvPr/>
            </p:nvSpPr>
            <p:spPr bwMode="auto">
              <a:xfrm>
                <a:off x="1398588" y="3744913"/>
                <a:ext cx="0" cy="685800"/>
              </a:xfrm>
              <a:prstGeom prst="line">
                <a:avLst/>
              </a:prstGeom>
              <a:noFill/>
              <a:ln w="9525">
                <a:noFill/>
                <a:round/>
                <a:headEnd/>
                <a:tailEnd type="triangle" w="med" len="med"/>
              </a:ln>
            </p:spPr>
            <p:txBody>
              <a:bodyPr/>
              <a:lstStyle/>
              <a:p>
                <a:endParaRPr lang="en-US" dirty="0"/>
              </a:p>
            </p:txBody>
          </p:sp>
          <p:grpSp>
            <p:nvGrpSpPr>
              <p:cNvPr id="3" name="Group 94"/>
              <p:cNvGrpSpPr/>
              <p:nvPr/>
            </p:nvGrpSpPr>
            <p:grpSpPr>
              <a:xfrm>
                <a:off x="2755127" y="1684421"/>
                <a:ext cx="4977168" cy="4116343"/>
                <a:chOff x="2856491" y="1359486"/>
                <a:chExt cx="5544462" cy="4798399"/>
              </a:xfrm>
            </p:grpSpPr>
            <p:grpSp>
              <p:nvGrpSpPr>
                <p:cNvPr id="4" name="Group 15"/>
                <p:cNvGrpSpPr>
                  <a:grpSpLocks/>
                </p:cNvGrpSpPr>
                <p:nvPr/>
              </p:nvGrpSpPr>
              <p:grpSpPr bwMode="auto">
                <a:xfrm rot="21215327">
                  <a:off x="6253939" y="1359486"/>
                  <a:ext cx="777195" cy="1104676"/>
                  <a:chOff x="3805" y="965"/>
                  <a:chExt cx="593" cy="679"/>
                </a:xfrm>
              </p:grpSpPr>
              <p:sp>
                <p:nvSpPr>
                  <p:cNvPr id="11321" name="Arc 16"/>
                  <p:cNvSpPr>
                    <a:spLocks/>
                  </p:cNvSpPr>
                  <p:nvPr/>
                </p:nvSpPr>
                <p:spPr bwMode="auto">
                  <a:xfrm rot="19341231">
                    <a:off x="3805" y="965"/>
                    <a:ext cx="590" cy="679"/>
                  </a:xfrm>
                  <a:custGeom>
                    <a:avLst/>
                    <a:gdLst>
                      <a:gd name="T0" fmla="*/ 0 w 20287"/>
                      <a:gd name="T1" fmla="*/ 0 h 19013"/>
                      <a:gd name="T2" fmla="*/ 0 w 20287"/>
                      <a:gd name="T3" fmla="*/ 0 h 19013"/>
                      <a:gd name="T4" fmla="*/ 0 w 20287"/>
                      <a:gd name="T5" fmla="*/ 0 h 19013"/>
                      <a:gd name="T6" fmla="*/ 0 60000 65536"/>
                      <a:gd name="T7" fmla="*/ 0 60000 65536"/>
                      <a:gd name="T8" fmla="*/ 0 60000 65536"/>
                      <a:gd name="T9" fmla="*/ 0 w 20287"/>
                      <a:gd name="T10" fmla="*/ 0 h 19013"/>
                      <a:gd name="T11" fmla="*/ 20287 w 20287"/>
                      <a:gd name="T12" fmla="*/ 19013 h 19013"/>
                      <a:gd name="connsiteX0" fmla="*/ 10250 w 20286"/>
                      <a:gd name="connsiteY0" fmla="*/ 0 h 19014"/>
                      <a:gd name="connsiteX1" fmla="*/ 20286 w 20286"/>
                      <a:gd name="connsiteY1" fmla="*/ 11597 h 19014"/>
                      <a:gd name="connsiteX0" fmla="*/ 10250 w 20286"/>
                      <a:gd name="connsiteY0" fmla="*/ 0 h 19014"/>
                      <a:gd name="connsiteX1" fmla="*/ 20286 w 20286"/>
                      <a:gd name="connsiteY1" fmla="*/ 11597 h 19014"/>
                      <a:gd name="connsiteX2" fmla="*/ 0 w 20286"/>
                      <a:gd name="connsiteY2" fmla="*/ 19014 h 19014"/>
                      <a:gd name="connsiteX3" fmla="*/ 10250 w 20286"/>
                      <a:gd name="connsiteY3" fmla="*/ 0 h 19014"/>
                    </a:gdLst>
                    <a:ahLst/>
                    <a:cxnLst>
                      <a:cxn ang="0">
                        <a:pos x="connsiteX0" y="connsiteY0"/>
                      </a:cxn>
                      <a:cxn ang="0">
                        <a:pos x="connsiteX1" y="connsiteY1"/>
                      </a:cxn>
                      <a:cxn ang="0">
                        <a:pos x="connsiteX2" y="connsiteY2"/>
                      </a:cxn>
                      <a:cxn ang="0">
                        <a:pos x="connsiteX3" y="connsiteY3"/>
                      </a:cxn>
                    </a:cxnLst>
                    <a:rect l="l" t="t" r="r" b="b"/>
                    <a:pathLst>
                      <a:path w="20286" h="19014" fill="none" extrusionOk="0">
                        <a:moveTo>
                          <a:pt x="10250" y="0"/>
                        </a:moveTo>
                        <a:cubicBezTo>
                          <a:pt x="13791" y="3239"/>
                          <a:pt x="18472" y="6634"/>
                          <a:pt x="20286" y="11597"/>
                        </a:cubicBezTo>
                      </a:path>
                      <a:path w="20286" h="19014" stroke="0" extrusionOk="0">
                        <a:moveTo>
                          <a:pt x="10250" y="0"/>
                        </a:moveTo>
                        <a:cubicBezTo>
                          <a:pt x="14901" y="2508"/>
                          <a:pt x="18472" y="6634"/>
                          <a:pt x="20286" y="11597"/>
                        </a:cubicBezTo>
                        <a:lnTo>
                          <a:pt x="0" y="19014"/>
                        </a:lnTo>
                        <a:lnTo>
                          <a:pt x="10250" y="0"/>
                        </a:lnTo>
                        <a:close/>
                      </a:path>
                    </a:pathLst>
                  </a:custGeom>
                  <a:noFill/>
                  <a:ln w="31750">
                    <a:solidFill>
                      <a:srgbClr val="181862"/>
                    </a:solidFill>
                    <a:round/>
                    <a:headEnd/>
                    <a:tailEnd/>
                  </a:ln>
                </p:spPr>
                <p:txBody>
                  <a:bodyPr anchor="ctr">
                    <a:noAutofit/>
                  </a:bodyPr>
                  <a:lstStyle/>
                  <a:p>
                    <a:endParaRPr lang="en-US" dirty="0"/>
                  </a:p>
                </p:txBody>
              </p:sp>
              <p:sp>
                <p:nvSpPr>
                  <p:cNvPr id="11322" name="AutoShape 17"/>
                  <p:cNvSpPr>
                    <a:spLocks noChangeArrowheads="1"/>
                  </p:cNvSpPr>
                  <p:nvPr/>
                </p:nvSpPr>
                <p:spPr bwMode="auto">
                  <a:xfrm rot="279375">
                    <a:off x="4286" y="1111"/>
                    <a:ext cx="112" cy="97"/>
                  </a:xfrm>
                  <a:prstGeom prst="triangle">
                    <a:avLst>
                      <a:gd name="adj" fmla="val 49995"/>
                    </a:avLst>
                  </a:prstGeom>
                  <a:solidFill>
                    <a:srgbClr val="181862"/>
                  </a:solidFill>
                  <a:ln w="28575">
                    <a:solidFill>
                      <a:srgbClr val="181862"/>
                    </a:solidFill>
                    <a:miter lim="800000"/>
                    <a:headEnd/>
                    <a:tailEnd/>
                  </a:ln>
                </p:spPr>
                <p:txBody>
                  <a:bodyPr wrap="none" anchor="ctr">
                    <a:noAutofit/>
                  </a:bodyPr>
                  <a:lstStyle/>
                  <a:p>
                    <a:endParaRPr lang="en-US" dirty="0"/>
                  </a:p>
                </p:txBody>
              </p:sp>
            </p:grpSp>
            <p:grpSp>
              <p:nvGrpSpPr>
                <p:cNvPr id="5" name="Group 93"/>
                <p:cNvGrpSpPr/>
                <p:nvPr/>
              </p:nvGrpSpPr>
              <p:grpSpPr>
                <a:xfrm rot="21058410">
                  <a:off x="2856491" y="3255546"/>
                  <a:ext cx="580342" cy="526704"/>
                  <a:chOff x="2840450" y="3415967"/>
                  <a:chExt cx="580342" cy="526704"/>
                </a:xfrm>
              </p:grpSpPr>
              <p:sp>
                <p:nvSpPr>
                  <p:cNvPr id="11282" name="Arc 25"/>
                  <p:cNvSpPr>
                    <a:spLocks/>
                  </p:cNvSpPr>
                  <p:nvPr/>
                </p:nvSpPr>
                <p:spPr bwMode="auto">
                  <a:xfrm rot="20997235">
                    <a:off x="2912792" y="3482296"/>
                    <a:ext cx="508000" cy="460375"/>
                  </a:xfrm>
                  <a:custGeom>
                    <a:avLst/>
                    <a:gdLst>
                      <a:gd name="T0" fmla="*/ 2147483647 w 21600"/>
                      <a:gd name="T1" fmla="*/ 0 h 25943"/>
                      <a:gd name="T2" fmla="*/ 2147483647 w 21600"/>
                      <a:gd name="T3" fmla="*/ 2147483647 h 25943"/>
                      <a:gd name="T4" fmla="*/ 0 w 21600"/>
                      <a:gd name="T5" fmla="*/ 2147483647 h 25943"/>
                      <a:gd name="T6" fmla="*/ 0 60000 65536"/>
                      <a:gd name="T7" fmla="*/ 0 60000 65536"/>
                      <a:gd name="T8" fmla="*/ 0 60000 65536"/>
                      <a:gd name="T9" fmla="*/ 0 w 21600"/>
                      <a:gd name="T10" fmla="*/ 0 h 25943"/>
                      <a:gd name="T11" fmla="*/ 21600 w 21600"/>
                      <a:gd name="T12" fmla="*/ 25943 h 25943"/>
                    </a:gdLst>
                    <a:ahLst/>
                    <a:cxnLst>
                      <a:cxn ang="T6">
                        <a:pos x="T0" y="T1"/>
                      </a:cxn>
                      <a:cxn ang="T7">
                        <a:pos x="T2" y="T3"/>
                      </a:cxn>
                      <a:cxn ang="T8">
                        <a:pos x="T4" y="T5"/>
                      </a:cxn>
                    </a:cxnLst>
                    <a:rect l="T9" t="T10" r="T11" b="T12"/>
                    <a:pathLst>
                      <a:path w="21600" h="25943" fill="none" extrusionOk="0">
                        <a:moveTo>
                          <a:pt x="5092" y="0"/>
                        </a:moveTo>
                        <a:cubicBezTo>
                          <a:pt x="14779" y="2350"/>
                          <a:pt x="21600" y="11023"/>
                          <a:pt x="21600" y="20991"/>
                        </a:cubicBezTo>
                        <a:cubicBezTo>
                          <a:pt x="21600" y="22658"/>
                          <a:pt x="21406" y="24320"/>
                          <a:pt x="21024" y="25942"/>
                        </a:cubicBezTo>
                      </a:path>
                      <a:path w="21600" h="25943" stroke="0" extrusionOk="0">
                        <a:moveTo>
                          <a:pt x="5092" y="0"/>
                        </a:moveTo>
                        <a:cubicBezTo>
                          <a:pt x="14779" y="2350"/>
                          <a:pt x="21600" y="11023"/>
                          <a:pt x="21600" y="20991"/>
                        </a:cubicBezTo>
                        <a:cubicBezTo>
                          <a:pt x="21600" y="22658"/>
                          <a:pt x="21406" y="24320"/>
                          <a:pt x="21024" y="25942"/>
                        </a:cubicBezTo>
                        <a:lnTo>
                          <a:pt x="0" y="20991"/>
                        </a:lnTo>
                        <a:close/>
                      </a:path>
                    </a:pathLst>
                  </a:custGeom>
                  <a:noFill/>
                  <a:ln w="31750">
                    <a:solidFill>
                      <a:srgbClr val="181862"/>
                    </a:solidFill>
                    <a:round/>
                    <a:headEnd type="none" w="sm" len="sm"/>
                    <a:tailEnd type="none" w="med" len="lg"/>
                  </a:ln>
                </p:spPr>
                <p:txBody>
                  <a:bodyPr wrap="none" anchor="ctr">
                    <a:noAutofit/>
                  </a:bodyPr>
                  <a:lstStyle/>
                  <a:p>
                    <a:endParaRPr lang="en-US" dirty="0"/>
                  </a:p>
                </p:txBody>
              </p:sp>
              <p:sp>
                <p:nvSpPr>
                  <p:cNvPr id="11283" name="AutoShape 26"/>
                  <p:cNvSpPr>
                    <a:spLocks noChangeArrowheads="1"/>
                  </p:cNvSpPr>
                  <p:nvPr/>
                </p:nvSpPr>
                <p:spPr bwMode="auto">
                  <a:xfrm rot="16239965" flipH="1">
                    <a:off x="2828544" y="3427873"/>
                    <a:ext cx="177800" cy="153988"/>
                  </a:xfrm>
                  <a:prstGeom prst="triangle">
                    <a:avLst>
                      <a:gd name="adj" fmla="val 49995"/>
                    </a:avLst>
                  </a:prstGeom>
                  <a:solidFill>
                    <a:srgbClr val="181862"/>
                  </a:solidFill>
                  <a:ln w="28575">
                    <a:solidFill>
                      <a:srgbClr val="181862"/>
                    </a:solidFill>
                    <a:miter lim="800000"/>
                    <a:headEnd/>
                    <a:tailEnd/>
                  </a:ln>
                </p:spPr>
                <p:txBody>
                  <a:bodyPr wrap="none" anchor="ctr">
                    <a:noAutofit/>
                  </a:bodyPr>
                  <a:lstStyle/>
                  <a:p>
                    <a:endParaRPr lang="en-US" dirty="0"/>
                  </a:p>
                </p:txBody>
              </p:sp>
            </p:grpSp>
            <p:grpSp>
              <p:nvGrpSpPr>
                <p:cNvPr id="6" name="Group 31"/>
                <p:cNvGrpSpPr>
                  <a:grpSpLocks/>
                </p:cNvGrpSpPr>
                <p:nvPr/>
              </p:nvGrpSpPr>
              <p:grpSpPr bwMode="auto">
                <a:xfrm rot="20409559">
                  <a:off x="7470677" y="3553926"/>
                  <a:ext cx="930276" cy="976313"/>
                  <a:chOff x="4233" y="1930"/>
                  <a:chExt cx="586" cy="615"/>
                </a:xfrm>
              </p:grpSpPr>
              <p:sp>
                <p:nvSpPr>
                  <p:cNvPr id="11313" name="AutoShape 32"/>
                  <p:cNvSpPr>
                    <a:spLocks noChangeArrowheads="1"/>
                  </p:cNvSpPr>
                  <p:nvPr/>
                </p:nvSpPr>
                <p:spPr bwMode="auto">
                  <a:xfrm rot="6180000">
                    <a:off x="4715" y="2410"/>
                    <a:ext cx="107" cy="101"/>
                  </a:xfrm>
                  <a:prstGeom prst="triangle">
                    <a:avLst>
                      <a:gd name="adj" fmla="val 49995"/>
                    </a:avLst>
                  </a:prstGeom>
                  <a:solidFill>
                    <a:srgbClr val="181862"/>
                  </a:solidFill>
                  <a:ln w="28575">
                    <a:solidFill>
                      <a:srgbClr val="181862"/>
                    </a:solidFill>
                    <a:miter lim="800000"/>
                    <a:headEnd/>
                    <a:tailEnd/>
                  </a:ln>
                </p:spPr>
                <p:txBody>
                  <a:bodyPr wrap="none" anchor="ctr">
                    <a:noAutofit/>
                  </a:bodyPr>
                  <a:lstStyle/>
                  <a:p>
                    <a:endParaRPr lang="en-US" dirty="0"/>
                  </a:p>
                </p:txBody>
              </p:sp>
              <p:sp>
                <p:nvSpPr>
                  <p:cNvPr id="11314" name="Arc 33"/>
                  <p:cNvSpPr>
                    <a:spLocks/>
                  </p:cNvSpPr>
                  <p:nvPr/>
                </p:nvSpPr>
                <p:spPr bwMode="auto">
                  <a:xfrm rot="3089154">
                    <a:off x="4204" y="1959"/>
                    <a:ext cx="615" cy="558"/>
                  </a:xfrm>
                  <a:custGeom>
                    <a:avLst/>
                    <a:gdLst>
                      <a:gd name="T0" fmla="*/ 0 w 19374"/>
                      <a:gd name="T1" fmla="*/ 0 h 14739"/>
                      <a:gd name="T2" fmla="*/ 0 w 19374"/>
                      <a:gd name="T3" fmla="*/ 0 h 14739"/>
                      <a:gd name="T4" fmla="*/ 0 w 19374"/>
                      <a:gd name="T5" fmla="*/ 0 h 14739"/>
                      <a:gd name="T6" fmla="*/ 0 60000 65536"/>
                      <a:gd name="T7" fmla="*/ 0 60000 65536"/>
                      <a:gd name="T8" fmla="*/ 0 60000 65536"/>
                      <a:gd name="T9" fmla="*/ 0 w 19374"/>
                      <a:gd name="T10" fmla="*/ 0 h 14739"/>
                      <a:gd name="T11" fmla="*/ 19374 w 19374"/>
                      <a:gd name="T12" fmla="*/ 14739 h 14739"/>
                    </a:gdLst>
                    <a:ahLst/>
                    <a:cxnLst>
                      <a:cxn ang="T6">
                        <a:pos x="T0" y="T1"/>
                      </a:cxn>
                      <a:cxn ang="T7">
                        <a:pos x="T2" y="T3"/>
                      </a:cxn>
                      <a:cxn ang="T8">
                        <a:pos x="T4" y="T5"/>
                      </a:cxn>
                    </a:cxnLst>
                    <a:rect l="T9" t="T10" r="T11" b="T12"/>
                    <a:pathLst>
                      <a:path w="19374" h="14739" fill="none" extrusionOk="0">
                        <a:moveTo>
                          <a:pt x="15789" y="0"/>
                        </a:moveTo>
                        <a:cubicBezTo>
                          <a:pt x="17232" y="1545"/>
                          <a:pt x="18439" y="3293"/>
                          <a:pt x="19374" y="5188"/>
                        </a:cubicBezTo>
                      </a:path>
                      <a:path w="19374" h="14739" stroke="0" extrusionOk="0">
                        <a:moveTo>
                          <a:pt x="15789" y="0"/>
                        </a:moveTo>
                        <a:cubicBezTo>
                          <a:pt x="17232" y="1545"/>
                          <a:pt x="18439" y="3293"/>
                          <a:pt x="19374" y="5188"/>
                        </a:cubicBezTo>
                        <a:lnTo>
                          <a:pt x="0" y="14739"/>
                        </a:lnTo>
                        <a:close/>
                      </a:path>
                    </a:pathLst>
                  </a:custGeom>
                  <a:noFill/>
                  <a:ln w="31750">
                    <a:solidFill>
                      <a:srgbClr val="181862"/>
                    </a:solidFill>
                    <a:round/>
                    <a:headEnd/>
                    <a:tailEnd/>
                  </a:ln>
                </p:spPr>
                <p:txBody>
                  <a:bodyPr anchor="ctr">
                    <a:noAutofit/>
                  </a:bodyPr>
                  <a:lstStyle/>
                  <a:p>
                    <a:endParaRPr lang="en-US" dirty="0"/>
                  </a:p>
                </p:txBody>
              </p:sp>
            </p:grpSp>
            <p:sp>
              <p:nvSpPr>
                <p:cNvPr id="11288" name="Arc 38"/>
                <p:cNvSpPr>
                  <a:spLocks/>
                </p:cNvSpPr>
                <p:nvPr/>
              </p:nvSpPr>
              <p:spPr bwMode="auto">
                <a:xfrm rot="14148905">
                  <a:off x="3524185" y="2329353"/>
                  <a:ext cx="2042820" cy="1842745"/>
                </a:xfrm>
                <a:custGeom>
                  <a:avLst/>
                  <a:gdLst>
                    <a:gd name="T0" fmla="*/ 2147483647 w 20402"/>
                    <a:gd name="T1" fmla="*/ 0 h 15740"/>
                    <a:gd name="T2" fmla="*/ 2147483647 w 20402"/>
                    <a:gd name="T3" fmla="*/ 2147483647 h 15740"/>
                    <a:gd name="T4" fmla="*/ 0 w 20402"/>
                    <a:gd name="T5" fmla="*/ 2147483647 h 15740"/>
                    <a:gd name="T6" fmla="*/ 0 60000 65536"/>
                    <a:gd name="T7" fmla="*/ 0 60000 65536"/>
                    <a:gd name="T8" fmla="*/ 0 60000 65536"/>
                    <a:gd name="T9" fmla="*/ 0 w 20402"/>
                    <a:gd name="T10" fmla="*/ 0 h 15740"/>
                    <a:gd name="T11" fmla="*/ 20402 w 20402"/>
                    <a:gd name="T12" fmla="*/ 15740 h 15740"/>
                    <a:gd name="connsiteX0" fmla="*/ 14792 w 20402"/>
                    <a:gd name="connsiteY0" fmla="*/ 0 h 15741"/>
                    <a:gd name="connsiteX1" fmla="*/ 20402 w 20402"/>
                    <a:gd name="connsiteY1" fmla="*/ 8647 h 15741"/>
                    <a:gd name="connsiteX0" fmla="*/ 14792 w 20402"/>
                    <a:gd name="connsiteY0" fmla="*/ 0 h 15741"/>
                    <a:gd name="connsiteX1" fmla="*/ 20402 w 20402"/>
                    <a:gd name="connsiteY1" fmla="*/ 8647 h 15741"/>
                    <a:gd name="connsiteX2" fmla="*/ 0 w 20402"/>
                    <a:gd name="connsiteY2" fmla="*/ 15741 h 15741"/>
                    <a:gd name="connsiteX3" fmla="*/ 14792 w 20402"/>
                    <a:gd name="connsiteY3" fmla="*/ 0 h 15741"/>
                  </a:gdLst>
                  <a:ahLst/>
                  <a:cxnLst>
                    <a:cxn ang="0">
                      <a:pos x="connsiteX0" y="connsiteY0"/>
                    </a:cxn>
                    <a:cxn ang="0">
                      <a:pos x="connsiteX1" y="connsiteY1"/>
                    </a:cxn>
                    <a:cxn ang="0">
                      <a:pos x="connsiteX2" y="connsiteY2"/>
                    </a:cxn>
                    <a:cxn ang="0">
                      <a:pos x="connsiteX3" y="connsiteY3"/>
                    </a:cxn>
                  </a:cxnLst>
                  <a:rect l="l" t="t" r="r" b="b"/>
                  <a:pathLst>
                    <a:path w="20402" h="15741" fill="none" extrusionOk="0">
                      <a:moveTo>
                        <a:pt x="14792" y="0"/>
                      </a:moveTo>
                      <a:cubicBezTo>
                        <a:pt x="17332" y="2388"/>
                        <a:pt x="19426" y="5085"/>
                        <a:pt x="20402" y="8647"/>
                      </a:cubicBezTo>
                    </a:path>
                    <a:path w="20402" h="15741" stroke="0" extrusionOk="0">
                      <a:moveTo>
                        <a:pt x="14792" y="0"/>
                      </a:moveTo>
                      <a:cubicBezTo>
                        <a:pt x="17332" y="2388"/>
                        <a:pt x="19257" y="5355"/>
                        <a:pt x="20402" y="8647"/>
                      </a:cubicBezTo>
                      <a:lnTo>
                        <a:pt x="0" y="15741"/>
                      </a:lnTo>
                      <a:lnTo>
                        <a:pt x="14792" y="0"/>
                      </a:lnTo>
                      <a:close/>
                    </a:path>
                  </a:pathLst>
                </a:custGeom>
                <a:noFill/>
                <a:ln w="31750">
                  <a:solidFill>
                    <a:srgbClr val="181862"/>
                  </a:solidFill>
                  <a:prstDash val="dash"/>
                  <a:round/>
                  <a:headEnd/>
                  <a:tailEnd/>
                </a:ln>
              </p:spPr>
              <p:txBody>
                <a:bodyPr anchor="ctr">
                  <a:noAutofit/>
                </a:bodyPr>
                <a:lstStyle/>
                <a:p>
                  <a:endParaRPr lang="en-US" dirty="0"/>
                </a:p>
              </p:txBody>
            </p:sp>
            <p:grpSp>
              <p:nvGrpSpPr>
                <p:cNvPr id="7" name="Group 31"/>
                <p:cNvGrpSpPr>
                  <a:grpSpLocks/>
                </p:cNvGrpSpPr>
                <p:nvPr/>
              </p:nvGrpSpPr>
              <p:grpSpPr bwMode="auto">
                <a:xfrm rot="7887321">
                  <a:off x="3627252" y="3996117"/>
                  <a:ext cx="931863" cy="976313"/>
                  <a:chOff x="4246" y="1979"/>
                  <a:chExt cx="587" cy="615"/>
                </a:xfrm>
              </p:grpSpPr>
              <p:sp>
                <p:nvSpPr>
                  <p:cNvPr id="72" name="AutoShape 32"/>
                  <p:cNvSpPr>
                    <a:spLocks noChangeArrowheads="1"/>
                  </p:cNvSpPr>
                  <p:nvPr/>
                </p:nvSpPr>
                <p:spPr bwMode="auto">
                  <a:xfrm rot="6180000">
                    <a:off x="4729" y="2459"/>
                    <a:ext cx="107" cy="101"/>
                  </a:xfrm>
                  <a:prstGeom prst="triangle">
                    <a:avLst>
                      <a:gd name="adj" fmla="val 49995"/>
                    </a:avLst>
                  </a:prstGeom>
                  <a:solidFill>
                    <a:srgbClr val="181862"/>
                  </a:solidFill>
                  <a:ln w="28575">
                    <a:solidFill>
                      <a:srgbClr val="181862"/>
                    </a:solidFill>
                    <a:miter lim="800000"/>
                    <a:headEnd/>
                    <a:tailEnd/>
                  </a:ln>
                </p:spPr>
                <p:txBody>
                  <a:bodyPr wrap="none" anchor="ctr">
                    <a:noAutofit/>
                  </a:bodyPr>
                  <a:lstStyle/>
                  <a:p>
                    <a:endParaRPr lang="en-US" dirty="0"/>
                  </a:p>
                </p:txBody>
              </p:sp>
              <p:sp>
                <p:nvSpPr>
                  <p:cNvPr id="73" name="Arc 33"/>
                  <p:cNvSpPr>
                    <a:spLocks/>
                  </p:cNvSpPr>
                  <p:nvPr/>
                </p:nvSpPr>
                <p:spPr bwMode="auto">
                  <a:xfrm rot="3089154">
                    <a:off x="4217" y="2008"/>
                    <a:ext cx="615" cy="558"/>
                  </a:xfrm>
                  <a:custGeom>
                    <a:avLst/>
                    <a:gdLst>
                      <a:gd name="T0" fmla="*/ 0 w 19374"/>
                      <a:gd name="T1" fmla="*/ 0 h 14739"/>
                      <a:gd name="T2" fmla="*/ 0 w 19374"/>
                      <a:gd name="T3" fmla="*/ 0 h 14739"/>
                      <a:gd name="T4" fmla="*/ 0 w 19374"/>
                      <a:gd name="T5" fmla="*/ 0 h 14739"/>
                      <a:gd name="T6" fmla="*/ 0 60000 65536"/>
                      <a:gd name="T7" fmla="*/ 0 60000 65536"/>
                      <a:gd name="T8" fmla="*/ 0 60000 65536"/>
                      <a:gd name="T9" fmla="*/ 0 w 19374"/>
                      <a:gd name="T10" fmla="*/ 0 h 14739"/>
                      <a:gd name="T11" fmla="*/ 19374 w 19374"/>
                      <a:gd name="T12" fmla="*/ 14739 h 14739"/>
                    </a:gdLst>
                    <a:ahLst/>
                    <a:cxnLst>
                      <a:cxn ang="T6">
                        <a:pos x="T0" y="T1"/>
                      </a:cxn>
                      <a:cxn ang="T7">
                        <a:pos x="T2" y="T3"/>
                      </a:cxn>
                      <a:cxn ang="T8">
                        <a:pos x="T4" y="T5"/>
                      </a:cxn>
                    </a:cxnLst>
                    <a:rect l="T9" t="T10" r="T11" b="T12"/>
                    <a:pathLst>
                      <a:path w="19374" h="14739" fill="none" extrusionOk="0">
                        <a:moveTo>
                          <a:pt x="15789" y="0"/>
                        </a:moveTo>
                        <a:cubicBezTo>
                          <a:pt x="17232" y="1545"/>
                          <a:pt x="18439" y="3293"/>
                          <a:pt x="19374" y="5188"/>
                        </a:cubicBezTo>
                      </a:path>
                      <a:path w="19374" h="14739" stroke="0" extrusionOk="0">
                        <a:moveTo>
                          <a:pt x="15789" y="0"/>
                        </a:moveTo>
                        <a:cubicBezTo>
                          <a:pt x="17232" y="1545"/>
                          <a:pt x="18439" y="3293"/>
                          <a:pt x="19374" y="5188"/>
                        </a:cubicBezTo>
                        <a:lnTo>
                          <a:pt x="0" y="14739"/>
                        </a:lnTo>
                        <a:close/>
                      </a:path>
                    </a:pathLst>
                  </a:custGeom>
                  <a:noFill/>
                  <a:ln w="31750">
                    <a:solidFill>
                      <a:srgbClr val="181862"/>
                    </a:solidFill>
                    <a:round/>
                    <a:headEnd/>
                    <a:tailEnd/>
                  </a:ln>
                </p:spPr>
                <p:txBody>
                  <a:bodyPr anchor="ctr">
                    <a:noAutofit/>
                  </a:bodyPr>
                  <a:lstStyle/>
                  <a:p>
                    <a:endParaRPr lang="en-US" dirty="0"/>
                  </a:p>
                </p:txBody>
              </p:sp>
            </p:grpSp>
            <p:grpSp>
              <p:nvGrpSpPr>
                <p:cNvPr id="8" name="Group 78"/>
                <p:cNvGrpSpPr/>
                <p:nvPr/>
              </p:nvGrpSpPr>
              <p:grpSpPr>
                <a:xfrm rot="1331857">
                  <a:off x="4294533" y="4762893"/>
                  <a:ext cx="1019974" cy="1081349"/>
                  <a:chOff x="5467307" y="3860439"/>
                  <a:chExt cx="1019974" cy="1081349"/>
                </a:xfrm>
              </p:grpSpPr>
              <p:sp>
                <p:nvSpPr>
                  <p:cNvPr id="75" name="AutoShape 32"/>
                  <p:cNvSpPr>
                    <a:spLocks noChangeArrowheads="1"/>
                  </p:cNvSpPr>
                  <p:nvPr/>
                </p:nvSpPr>
                <p:spPr bwMode="auto">
                  <a:xfrm rot="10444478">
                    <a:off x="5710602" y="4757169"/>
                    <a:ext cx="169863" cy="184619"/>
                  </a:xfrm>
                  <a:prstGeom prst="triangle">
                    <a:avLst>
                      <a:gd name="adj" fmla="val 49995"/>
                    </a:avLst>
                  </a:prstGeom>
                  <a:solidFill>
                    <a:srgbClr val="181862"/>
                  </a:solidFill>
                  <a:ln w="28575">
                    <a:solidFill>
                      <a:srgbClr val="181862"/>
                    </a:solidFill>
                    <a:miter lim="800000"/>
                    <a:headEnd/>
                    <a:tailEnd/>
                  </a:ln>
                </p:spPr>
                <p:txBody>
                  <a:bodyPr wrap="none" anchor="ctr">
                    <a:noAutofit/>
                  </a:bodyPr>
                  <a:lstStyle/>
                  <a:p>
                    <a:endParaRPr lang="en-US" dirty="0"/>
                  </a:p>
                </p:txBody>
              </p:sp>
              <p:sp>
                <p:nvSpPr>
                  <p:cNvPr id="76" name="Arc 33"/>
                  <p:cNvSpPr>
                    <a:spLocks/>
                  </p:cNvSpPr>
                  <p:nvPr/>
                </p:nvSpPr>
                <p:spPr bwMode="auto">
                  <a:xfrm rot="7353632">
                    <a:off x="5489137" y="3838609"/>
                    <a:ext cx="976313" cy="1019974"/>
                  </a:xfrm>
                  <a:custGeom>
                    <a:avLst/>
                    <a:gdLst>
                      <a:gd name="T0" fmla="*/ 0 w 19374"/>
                      <a:gd name="T1" fmla="*/ 0 h 14739"/>
                      <a:gd name="T2" fmla="*/ 0 w 19374"/>
                      <a:gd name="T3" fmla="*/ 0 h 14739"/>
                      <a:gd name="T4" fmla="*/ 0 w 19374"/>
                      <a:gd name="T5" fmla="*/ 0 h 14739"/>
                      <a:gd name="T6" fmla="*/ 0 60000 65536"/>
                      <a:gd name="T7" fmla="*/ 0 60000 65536"/>
                      <a:gd name="T8" fmla="*/ 0 60000 65536"/>
                      <a:gd name="T9" fmla="*/ 0 w 19374"/>
                      <a:gd name="T10" fmla="*/ 0 h 14739"/>
                      <a:gd name="T11" fmla="*/ 19374 w 19374"/>
                      <a:gd name="T12" fmla="*/ 14739 h 14739"/>
                    </a:gdLst>
                    <a:ahLst/>
                    <a:cxnLst>
                      <a:cxn ang="T6">
                        <a:pos x="T0" y="T1"/>
                      </a:cxn>
                      <a:cxn ang="T7">
                        <a:pos x="T2" y="T3"/>
                      </a:cxn>
                      <a:cxn ang="T8">
                        <a:pos x="T4" y="T5"/>
                      </a:cxn>
                    </a:cxnLst>
                    <a:rect l="T9" t="T10" r="T11" b="T12"/>
                    <a:pathLst>
                      <a:path w="19374" h="14739" fill="none" extrusionOk="0">
                        <a:moveTo>
                          <a:pt x="15789" y="0"/>
                        </a:moveTo>
                        <a:cubicBezTo>
                          <a:pt x="17232" y="1545"/>
                          <a:pt x="18439" y="3293"/>
                          <a:pt x="19374" y="5188"/>
                        </a:cubicBezTo>
                      </a:path>
                      <a:path w="19374" h="14739" stroke="0" extrusionOk="0">
                        <a:moveTo>
                          <a:pt x="15789" y="0"/>
                        </a:moveTo>
                        <a:cubicBezTo>
                          <a:pt x="17232" y="1545"/>
                          <a:pt x="18439" y="3293"/>
                          <a:pt x="19374" y="5188"/>
                        </a:cubicBezTo>
                        <a:lnTo>
                          <a:pt x="0" y="14739"/>
                        </a:lnTo>
                        <a:close/>
                      </a:path>
                    </a:pathLst>
                  </a:custGeom>
                  <a:noFill/>
                  <a:ln w="31750">
                    <a:solidFill>
                      <a:srgbClr val="181862"/>
                    </a:solidFill>
                    <a:round/>
                    <a:headEnd/>
                    <a:tailEnd/>
                  </a:ln>
                </p:spPr>
                <p:txBody>
                  <a:bodyPr anchor="ctr">
                    <a:noAutofit/>
                  </a:bodyPr>
                  <a:lstStyle/>
                  <a:p>
                    <a:endParaRPr lang="en-US" dirty="0"/>
                  </a:p>
                </p:txBody>
              </p:sp>
            </p:grpSp>
            <p:grpSp>
              <p:nvGrpSpPr>
                <p:cNvPr id="9" name="Group 31"/>
                <p:cNvGrpSpPr>
                  <a:grpSpLocks/>
                </p:cNvGrpSpPr>
                <p:nvPr/>
              </p:nvGrpSpPr>
              <p:grpSpPr bwMode="auto">
                <a:xfrm rot="1407906">
                  <a:off x="6989536" y="4512915"/>
                  <a:ext cx="930276" cy="976313"/>
                  <a:chOff x="4233" y="1930"/>
                  <a:chExt cx="586" cy="615"/>
                </a:xfrm>
              </p:grpSpPr>
              <p:sp>
                <p:nvSpPr>
                  <p:cNvPr id="85" name="AutoShape 32"/>
                  <p:cNvSpPr>
                    <a:spLocks noChangeArrowheads="1"/>
                  </p:cNvSpPr>
                  <p:nvPr/>
                </p:nvSpPr>
                <p:spPr bwMode="auto">
                  <a:xfrm rot="6180000">
                    <a:off x="4715" y="2410"/>
                    <a:ext cx="107" cy="101"/>
                  </a:xfrm>
                  <a:prstGeom prst="triangle">
                    <a:avLst>
                      <a:gd name="adj" fmla="val 49995"/>
                    </a:avLst>
                  </a:prstGeom>
                  <a:solidFill>
                    <a:srgbClr val="181862"/>
                  </a:solidFill>
                  <a:ln w="28575">
                    <a:solidFill>
                      <a:srgbClr val="181862"/>
                    </a:solidFill>
                    <a:miter lim="800000"/>
                    <a:headEnd/>
                    <a:tailEnd/>
                  </a:ln>
                </p:spPr>
                <p:txBody>
                  <a:bodyPr wrap="none" anchor="ctr">
                    <a:noAutofit/>
                  </a:bodyPr>
                  <a:lstStyle/>
                  <a:p>
                    <a:endParaRPr lang="en-US" dirty="0"/>
                  </a:p>
                </p:txBody>
              </p:sp>
              <p:sp>
                <p:nvSpPr>
                  <p:cNvPr id="86" name="Arc 33"/>
                  <p:cNvSpPr>
                    <a:spLocks/>
                  </p:cNvSpPr>
                  <p:nvPr/>
                </p:nvSpPr>
                <p:spPr bwMode="auto">
                  <a:xfrm rot="3089154">
                    <a:off x="4204" y="1959"/>
                    <a:ext cx="615" cy="558"/>
                  </a:xfrm>
                  <a:custGeom>
                    <a:avLst/>
                    <a:gdLst>
                      <a:gd name="T0" fmla="*/ 0 w 19374"/>
                      <a:gd name="T1" fmla="*/ 0 h 14739"/>
                      <a:gd name="T2" fmla="*/ 0 w 19374"/>
                      <a:gd name="T3" fmla="*/ 0 h 14739"/>
                      <a:gd name="T4" fmla="*/ 0 w 19374"/>
                      <a:gd name="T5" fmla="*/ 0 h 14739"/>
                      <a:gd name="T6" fmla="*/ 0 60000 65536"/>
                      <a:gd name="T7" fmla="*/ 0 60000 65536"/>
                      <a:gd name="T8" fmla="*/ 0 60000 65536"/>
                      <a:gd name="T9" fmla="*/ 0 w 19374"/>
                      <a:gd name="T10" fmla="*/ 0 h 14739"/>
                      <a:gd name="T11" fmla="*/ 19374 w 19374"/>
                      <a:gd name="T12" fmla="*/ 14739 h 14739"/>
                    </a:gdLst>
                    <a:ahLst/>
                    <a:cxnLst>
                      <a:cxn ang="T6">
                        <a:pos x="T0" y="T1"/>
                      </a:cxn>
                      <a:cxn ang="T7">
                        <a:pos x="T2" y="T3"/>
                      </a:cxn>
                      <a:cxn ang="T8">
                        <a:pos x="T4" y="T5"/>
                      </a:cxn>
                    </a:cxnLst>
                    <a:rect l="T9" t="T10" r="T11" b="T12"/>
                    <a:pathLst>
                      <a:path w="19374" h="14739" fill="none" extrusionOk="0">
                        <a:moveTo>
                          <a:pt x="15789" y="0"/>
                        </a:moveTo>
                        <a:cubicBezTo>
                          <a:pt x="17232" y="1545"/>
                          <a:pt x="18439" y="3293"/>
                          <a:pt x="19374" y="5188"/>
                        </a:cubicBezTo>
                      </a:path>
                      <a:path w="19374" h="14739" stroke="0" extrusionOk="0">
                        <a:moveTo>
                          <a:pt x="15789" y="0"/>
                        </a:moveTo>
                        <a:cubicBezTo>
                          <a:pt x="17232" y="1545"/>
                          <a:pt x="18439" y="3293"/>
                          <a:pt x="19374" y="5188"/>
                        </a:cubicBezTo>
                        <a:lnTo>
                          <a:pt x="0" y="14739"/>
                        </a:lnTo>
                        <a:close/>
                      </a:path>
                    </a:pathLst>
                  </a:custGeom>
                  <a:noFill/>
                  <a:ln w="31750">
                    <a:solidFill>
                      <a:srgbClr val="181862"/>
                    </a:solidFill>
                    <a:round/>
                    <a:headEnd/>
                    <a:tailEnd/>
                  </a:ln>
                </p:spPr>
                <p:txBody>
                  <a:bodyPr anchor="ctr">
                    <a:noAutofit/>
                  </a:bodyPr>
                  <a:lstStyle/>
                  <a:p>
                    <a:endParaRPr lang="en-US" dirty="0"/>
                  </a:p>
                </p:txBody>
              </p:sp>
            </p:grpSp>
            <p:grpSp>
              <p:nvGrpSpPr>
                <p:cNvPr id="10" name="Group 31"/>
                <p:cNvGrpSpPr>
                  <a:grpSpLocks/>
                </p:cNvGrpSpPr>
                <p:nvPr/>
              </p:nvGrpSpPr>
              <p:grpSpPr bwMode="auto">
                <a:xfrm rot="18079854">
                  <a:off x="7176005" y="2338062"/>
                  <a:ext cx="930276" cy="976313"/>
                  <a:chOff x="4233" y="1930"/>
                  <a:chExt cx="586" cy="615"/>
                </a:xfrm>
              </p:grpSpPr>
              <p:sp>
                <p:nvSpPr>
                  <p:cNvPr id="88" name="AutoShape 32"/>
                  <p:cNvSpPr>
                    <a:spLocks noChangeArrowheads="1"/>
                  </p:cNvSpPr>
                  <p:nvPr/>
                </p:nvSpPr>
                <p:spPr bwMode="auto">
                  <a:xfrm rot="6180000">
                    <a:off x="4715" y="2410"/>
                    <a:ext cx="107" cy="101"/>
                  </a:xfrm>
                  <a:prstGeom prst="triangle">
                    <a:avLst>
                      <a:gd name="adj" fmla="val 49995"/>
                    </a:avLst>
                  </a:prstGeom>
                  <a:solidFill>
                    <a:srgbClr val="181862"/>
                  </a:solidFill>
                  <a:ln w="28575">
                    <a:solidFill>
                      <a:srgbClr val="181862"/>
                    </a:solidFill>
                    <a:miter lim="800000"/>
                    <a:headEnd/>
                    <a:tailEnd/>
                  </a:ln>
                </p:spPr>
                <p:txBody>
                  <a:bodyPr wrap="none" anchor="ctr">
                    <a:noAutofit/>
                  </a:bodyPr>
                  <a:lstStyle/>
                  <a:p>
                    <a:endParaRPr lang="en-US" dirty="0"/>
                  </a:p>
                </p:txBody>
              </p:sp>
              <p:sp>
                <p:nvSpPr>
                  <p:cNvPr id="89" name="Arc 33"/>
                  <p:cNvSpPr>
                    <a:spLocks/>
                  </p:cNvSpPr>
                  <p:nvPr/>
                </p:nvSpPr>
                <p:spPr bwMode="auto">
                  <a:xfrm rot="3089154">
                    <a:off x="4204" y="1959"/>
                    <a:ext cx="615" cy="558"/>
                  </a:xfrm>
                  <a:custGeom>
                    <a:avLst/>
                    <a:gdLst>
                      <a:gd name="T0" fmla="*/ 0 w 19374"/>
                      <a:gd name="T1" fmla="*/ 0 h 14739"/>
                      <a:gd name="T2" fmla="*/ 0 w 19374"/>
                      <a:gd name="T3" fmla="*/ 0 h 14739"/>
                      <a:gd name="T4" fmla="*/ 0 w 19374"/>
                      <a:gd name="T5" fmla="*/ 0 h 14739"/>
                      <a:gd name="T6" fmla="*/ 0 60000 65536"/>
                      <a:gd name="T7" fmla="*/ 0 60000 65536"/>
                      <a:gd name="T8" fmla="*/ 0 60000 65536"/>
                      <a:gd name="T9" fmla="*/ 0 w 19374"/>
                      <a:gd name="T10" fmla="*/ 0 h 14739"/>
                      <a:gd name="T11" fmla="*/ 19374 w 19374"/>
                      <a:gd name="T12" fmla="*/ 14739 h 14739"/>
                    </a:gdLst>
                    <a:ahLst/>
                    <a:cxnLst>
                      <a:cxn ang="T6">
                        <a:pos x="T0" y="T1"/>
                      </a:cxn>
                      <a:cxn ang="T7">
                        <a:pos x="T2" y="T3"/>
                      </a:cxn>
                      <a:cxn ang="T8">
                        <a:pos x="T4" y="T5"/>
                      </a:cxn>
                    </a:cxnLst>
                    <a:rect l="T9" t="T10" r="T11" b="T12"/>
                    <a:pathLst>
                      <a:path w="19374" h="14739" fill="none" extrusionOk="0">
                        <a:moveTo>
                          <a:pt x="15789" y="0"/>
                        </a:moveTo>
                        <a:cubicBezTo>
                          <a:pt x="17232" y="1545"/>
                          <a:pt x="18439" y="3293"/>
                          <a:pt x="19374" y="5188"/>
                        </a:cubicBezTo>
                      </a:path>
                      <a:path w="19374" h="14739" stroke="0" extrusionOk="0">
                        <a:moveTo>
                          <a:pt x="15789" y="0"/>
                        </a:moveTo>
                        <a:cubicBezTo>
                          <a:pt x="17232" y="1545"/>
                          <a:pt x="18439" y="3293"/>
                          <a:pt x="19374" y="5188"/>
                        </a:cubicBezTo>
                        <a:lnTo>
                          <a:pt x="0" y="14739"/>
                        </a:lnTo>
                        <a:close/>
                      </a:path>
                    </a:pathLst>
                  </a:custGeom>
                  <a:noFill/>
                  <a:ln w="31750">
                    <a:solidFill>
                      <a:srgbClr val="181862"/>
                    </a:solidFill>
                    <a:round/>
                    <a:headEnd/>
                    <a:tailEnd/>
                  </a:ln>
                </p:spPr>
                <p:txBody>
                  <a:bodyPr anchor="ctr">
                    <a:noAutofit/>
                  </a:bodyPr>
                  <a:lstStyle/>
                  <a:p>
                    <a:endParaRPr lang="en-US" dirty="0"/>
                  </a:p>
                </p:txBody>
              </p:sp>
            </p:grpSp>
            <p:grpSp>
              <p:nvGrpSpPr>
                <p:cNvPr id="11" name="Group 89"/>
                <p:cNvGrpSpPr/>
                <p:nvPr/>
              </p:nvGrpSpPr>
              <p:grpSpPr>
                <a:xfrm rot="20997885">
                  <a:off x="5688052" y="5076524"/>
                  <a:ext cx="1019974" cy="1081361"/>
                  <a:chOff x="5555232" y="3876721"/>
                  <a:chExt cx="1019974" cy="1081361"/>
                </a:xfrm>
              </p:grpSpPr>
              <p:sp>
                <p:nvSpPr>
                  <p:cNvPr id="91" name="AutoShape 32"/>
                  <p:cNvSpPr>
                    <a:spLocks noChangeArrowheads="1"/>
                  </p:cNvSpPr>
                  <p:nvPr/>
                </p:nvSpPr>
                <p:spPr bwMode="auto">
                  <a:xfrm rot="10444478">
                    <a:off x="5798588" y="4773463"/>
                    <a:ext cx="169863" cy="184619"/>
                  </a:xfrm>
                  <a:prstGeom prst="triangle">
                    <a:avLst>
                      <a:gd name="adj" fmla="val 49995"/>
                    </a:avLst>
                  </a:prstGeom>
                  <a:solidFill>
                    <a:srgbClr val="181862"/>
                  </a:solidFill>
                  <a:ln w="28575">
                    <a:solidFill>
                      <a:srgbClr val="181862"/>
                    </a:solidFill>
                    <a:miter lim="800000"/>
                    <a:headEnd/>
                    <a:tailEnd/>
                  </a:ln>
                </p:spPr>
                <p:txBody>
                  <a:bodyPr wrap="none" anchor="ctr">
                    <a:noAutofit/>
                  </a:bodyPr>
                  <a:lstStyle/>
                  <a:p>
                    <a:endParaRPr lang="en-US" dirty="0"/>
                  </a:p>
                </p:txBody>
              </p:sp>
              <p:sp>
                <p:nvSpPr>
                  <p:cNvPr id="92" name="Arc 33"/>
                  <p:cNvSpPr>
                    <a:spLocks/>
                  </p:cNvSpPr>
                  <p:nvPr/>
                </p:nvSpPr>
                <p:spPr bwMode="auto">
                  <a:xfrm rot="7353632">
                    <a:off x="5577062" y="3854891"/>
                    <a:ext cx="976313" cy="1019974"/>
                  </a:xfrm>
                  <a:custGeom>
                    <a:avLst/>
                    <a:gdLst>
                      <a:gd name="T0" fmla="*/ 0 w 19374"/>
                      <a:gd name="T1" fmla="*/ 0 h 14739"/>
                      <a:gd name="T2" fmla="*/ 0 w 19374"/>
                      <a:gd name="T3" fmla="*/ 0 h 14739"/>
                      <a:gd name="T4" fmla="*/ 0 w 19374"/>
                      <a:gd name="T5" fmla="*/ 0 h 14739"/>
                      <a:gd name="T6" fmla="*/ 0 60000 65536"/>
                      <a:gd name="T7" fmla="*/ 0 60000 65536"/>
                      <a:gd name="T8" fmla="*/ 0 60000 65536"/>
                      <a:gd name="T9" fmla="*/ 0 w 19374"/>
                      <a:gd name="T10" fmla="*/ 0 h 14739"/>
                      <a:gd name="T11" fmla="*/ 19374 w 19374"/>
                      <a:gd name="T12" fmla="*/ 14739 h 14739"/>
                    </a:gdLst>
                    <a:ahLst/>
                    <a:cxnLst>
                      <a:cxn ang="T6">
                        <a:pos x="T0" y="T1"/>
                      </a:cxn>
                      <a:cxn ang="T7">
                        <a:pos x="T2" y="T3"/>
                      </a:cxn>
                      <a:cxn ang="T8">
                        <a:pos x="T4" y="T5"/>
                      </a:cxn>
                    </a:cxnLst>
                    <a:rect l="T9" t="T10" r="T11" b="T12"/>
                    <a:pathLst>
                      <a:path w="19374" h="14739" fill="none" extrusionOk="0">
                        <a:moveTo>
                          <a:pt x="15789" y="0"/>
                        </a:moveTo>
                        <a:cubicBezTo>
                          <a:pt x="17232" y="1545"/>
                          <a:pt x="18439" y="3293"/>
                          <a:pt x="19374" y="5188"/>
                        </a:cubicBezTo>
                      </a:path>
                      <a:path w="19374" h="14739" stroke="0" extrusionOk="0">
                        <a:moveTo>
                          <a:pt x="15789" y="0"/>
                        </a:moveTo>
                        <a:cubicBezTo>
                          <a:pt x="17232" y="1545"/>
                          <a:pt x="18439" y="3293"/>
                          <a:pt x="19374" y="5188"/>
                        </a:cubicBezTo>
                        <a:lnTo>
                          <a:pt x="0" y="14739"/>
                        </a:lnTo>
                        <a:close/>
                      </a:path>
                    </a:pathLst>
                  </a:custGeom>
                  <a:noFill/>
                  <a:ln w="31750">
                    <a:solidFill>
                      <a:srgbClr val="181862"/>
                    </a:solidFill>
                    <a:round/>
                    <a:headEnd/>
                    <a:tailEnd/>
                  </a:ln>
                </p:spPr>
                <p:txBody>
                  <a:bodyPr anchor="ctr">
                    <a:noAutofit/>
                  </a:bodyPr>
                  <a:lstStyle/>
                  <a:p>
                    <a:endParaRPr lang="en-US" dirty="0"/>
                  </a:p>
                </p:txBody>
              </p:sp>
            </p:grpSp>
            <p:grpSp>
              <p:nvGrpSpPr>
                <p:cNvPr id="12" name="Group 89"/>
                <p:cNvGrpSpPr/>
                <p:nvPr/>
              </p:nvGrpSpPr>
              <p:grpSpPr>
                <a:xfrm rot="458646">
                  <a:off x="3351276" y="1591090"/>
                  <a:ext cx="1455199" cy="920150"/>
                  <a:chOff x="2966264" y="1863806"/>
                  <a:chExt cx="1455199" cy="920150"/>
                </a:xfrm>
              </p:grpSpPr>
              <p:sp>
                <p:nvSpPr>
                  <p:cNvPr id="80" name="Arc 35"/>
                  <p:cNvSpPr>
                    <a:spLocks/>
                  </p:cNvSpPr>
                  <p:nvPr/>
                </p:nvSpPr>
                <p:spPr bwMode="auto">
                  <a:xfrm rot="411387" flipV="1">
                    <a:off x="2966264" y="1863806"/>
                    <a:ext cx="1160060" cy="920150"/>
                  </a:xfrm>
                  <a:custGeom>
                    <a:avLst/>
                    <a:gdLst>
                      <a:gd name="T0" fmla="*/ 0 w 20770"/>
                      <a:gd name="T1" fmla="*/ 0 h 21399"/>
                      <a:gd name="T2" fmla="*/ 0 w 20770"/>
                      <a:gd name="T3" fmla="*/ 0 h 21399"/>
                      <a:gd name="T4" fmla="*/ 0 w 20770"/>
                      <a:gd name="T5" fmla="*/ 0 h 21399"/>
                      <a:gd name="T6" fmla="*/ 0 60000 65536"/>
                      <a:gd name="T7" fmla="*/ 0 60000 65536"/>
                      <a:gd name="T8" fmla="*/ 0 60000 65536"/>
                      <a:gd name="T9" fmla="*/ 0 w 20770"/>
                      <a:gd name="T10" fmla="*/ 0 h 21399"/>
                      <a:gd name="T11" fmla="*/ 20770 w 20770"/>
                      <a:gd name="T12" fmla="*/ 21399 h 21399"/>
                      <a:gd name="connsiteX0" fmla="*/ 2938 w 22741"/>
                      <a:gd name="connsiteY0" fmla="*/ 4325 h 25725"/>
                      <a:gd name="connsiteX1" fmla="*/ 20770 w 22741"/>
                      <a:gd name="connsiteY1" fmla="*/ 19795 h 25725"/>
                      <a:gd name="connsiteX0" fmla="*/ 2938 w 22741"/>
                      <a:gd name="connsiteY0" fmla="*/ 4325 h 25725"/>
                      <a:gd name="connsiteX1" fmla="*/ 12314 w 22741"/>
                      <a:gd name="connsiteY1" fmla="*/ 2578 h 25725"/>
                      <a:gd name="connsiteX2" fmla="*/ 20770 w 22741"/>
                      <a:gd name="connsiteY2" fmla="*/ 19795 h 25725"/>
                      <a:gd name="connsiteX3" fmla="*/ 0 w 22741"/>
                      <a:gd name="connsiteY3" fmla="*/ 25725 h 25725"/>
                      <a:gd name="connsiteX4" fmla="*/ 2938 w 22741"/>
                      <a:gd name="connsiteY4" fmla="*/ 4325 h 25725"/>
                      <a:gd name="connsiteX0" fmla="*/ 2938 w 21436"/>
                      <a:gd name="connsiteY0" fmla="*/ 4325 h 34616"/>
                      <a:gd name="connsiteX1" fmla="*/ 20770 w 21436"/>
                      <a:gd name="connsiteY1" fmla="*/ 19795 h 34616"/>
                      <a:gd name="connsiteX0" fmla="*/ 2938 w 21436"/>
                      <a:gd name="connsiteY0" fmla="*/ 4325 h 34616"/>
                      <a:gd name="connsiteX1" fmla="*/ 12314 w 21436"/>
                      <a:gd name="connsiteY1" fmla="*/ 2578 h 34616"/>
                      <a:gd name="connsiteX2" fmla="*/ 20770 w 21436"/>
                      <a:gd name="connsiteY2" fmla="*/ 19795 h 34616"/>
                      <a:gd name="connsiteX3" fmla="*/ 21436 w 21436"/>
                      <a:gd name="connsiteY3" fmla="*/ 34616 h 34616"/>
                      <a:gd name="connsiteX4" fmla="*/ 0 w 21436"/>
                      <a:gd name="connsiteY4" fmla="*/ 25725 h 34616"/>
                      <a:gd name="connsiteX5" fmla="*/ 2938 w 21436"/>
                      <a:gd name="connsiteY5" fmla="*/ 4325 h 34616"/>
                      <a:gd name="connsiteX0" fmla="*/ 2938 w 21436"/>
                      <a:gd name="connsiteY0" fmla="*/ 8843 h 39134"/>
                      <a:gd name="connsiteX1" fmla="*/ 20770 w 21436"/>
                      <a:gd name="connsiteY1" fmla="*/ 24313 h 39134"/>
                      <a:gd name="connsiteX0" fmla="*/ 2938 w 21436"/>
                      <a:gd name="connsiteY0" fmla="*/ 8843 h 39134"/>
                      <a:gd name="connsiteX1" fmla="*/ 12314 w 21436"/>
                      <a:gd name="connsiteY1" fmla="*/ 7096 h 39134"/>
                      <a:gd name="connsiteX2" fmla="*/ 14412 w 21436"/>
                      <a:gd name="connsiteY2" fmla="*/ 2869 h 39134"/>
                      <a:gd name="connsiteX3" fmla="*/ 20770 w 21436"/>
                      <a:gd name="connsiteY3" fmla="*/ 24313 h 39134"/>
                      <a:gd name="connsiteX4" fmla="*/ 21436 w 21436"/>
                      <a:gd name="connsiteY4" fmla="*/ 39134 h 39134"/>
                      <a:gd name="connsiteX5" fmla="*/ 0 w 21436"/>
                      <a:gd name="connsiteY5" fmla="*/ 30243 h 39134"/>
                      <a:gd name="connsiteX6" fmla="*/ 2938 w 21436"/>
                      <a:gd name="connsiteY6" fmla="*/ 8843 h 39134"/>
                      <a:gd name="connsiteX0" fmla="*/ 2938 w 21436"/>
                      <a:gd name="connsiteY0" fmla="*/ 10935 h 41226"/>
                      <a:gd name="connsiteX1" fmla="*/ 20770 w 21436"/>
                      <a:gd name="connsiteY1" fmla="*/ 26405 h 41226"/>
                      <a:gd name="connsiteX0" fmla="*/ 2938 w 21436"/>
                      <a:gd name="connsiteY0" fmla="*/ 10935 h 41226"/>
                      <a:gd name="connsiteX1" fmla="*/ 12314 w 21436"/>
                      <a:gd name="connsiteY1" fmla="*/ 9188 h 41226"/>
                      <a:gd name="connsiteX2" fmla="*/ 14412 w 21436"/>
                      <a:gd name="connsiteY2" fmla="*/ 4961 h 41226"/>
                      <a:gd name="connsiteX3" fmla="*/ 18858 w 21436"/>
                      <a:gd name="connsiteY3" fmla="*/ 38954 h 41226"/>
                      <a:gd name="connsiteX4" fmla="*/ 21436 w 21436"/>
                      <a:gd name="connsiteY4" fmla="*/ 41226 h 41226"/>
                      <a:gd name="connsiteX5" fmla="*/ 0 w 21436"/>
                      <a:gd name="connsiteY5" fmla="*/ 32335 h 41226"/>
                      <a:gd name="connsiteX6" fmla="*/ 2938 w 21436"/>
                      <a:gd name="connsiteY6" fmla="*/ 10935 h 4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36" h="41226" fill="none" extrusionOk="0">
                        <a:moveTo>
                          <a:pt x="2938" y="10935"/>
                        </a:moveTo>
                        <a:cubicBezTo>
                          <a:pt x="11423" y="12100"/>
                          <a:pt x="18419" y="18169"/>
                          <a:pt x="20770" y="26405"/>
                        </a:cubicBezTo>
                      </a:path>
                      <a:path w="21436" h="41226" stroke="0" extrusionOk="0">
                        <a:moveTo>
                          <a:pt x="2938" y="10935"/>
                        </a:moveTo>
                        <a:cubicBezTo>
                          <a:pt x="4909" y="8088"/>
                          <a:pt x="9342" y="6610"/>
                          <a:pt x="12314" y="9188"/>
                        </a:cubicBezTo>
                        <a:cubicBezTo>
                          <a:pt x="14195" y="9429"/>
                          <a:pt x="13321" y="0"/>
                          <a:pt x="14412" y="4961"/>
                        </a:cubicBezTo>
                        <a:cubicBezTo>
                          <a:pt x="15503" y="9922"/>
                          <a:pt x="17656" y="34147"/>
                          <a:pt x="18858" y="38954"/>
                        </a:cubicBezTo>
                        <a:lnTo>
                          <a:pt x="21436" y="41226"/>
                        </a:lnTo>
                        <a:lnTo>
                          <a:pt x="0" y="32335"/>
                        </a:lnTo>
                        <a:lnTo>
                          <a:pt x="2938" y="10935"/>
                        </a:lnTo>
                        <a:close/>
                      </a:path>
                    </a:pathLst>
                  </a:custGeom>
                  <a:noFill/>
                  <a:ln w="31750">
                    <a:solidFill>
                      <a:srgbClr val="181862"/>
                    </a:solidFill>
                    <a:round/>
                    <a:headEnd type="none" w="sm" len="sm"/>
                    <a:tailEnd type="none" w="lg" len="lg"/>
                  </a:ln>
                </p:spPr>
                <p:txBody>
                  <a:bodyPr wrap="none" anchor="ctr">
                    <a:noAutofit/>
                  </a:bodyPr>
                  <a:lstStyle/>
                  <a:p>
                    <a:endParaRPr lang="en-US" dirty="0"/>
                  </a:p>
                </p:txBody>
              </p:sp>
              <p:grpSp>
                <p:nvGrpSpPr>
                  <p:cNvPr id="13" name="Group 86"/>
                  <p:cNvGrpSpPr/>
                  <p:nvPr/>
                </p:nvGrpSpPr>
                <p:grpSpPr>
                  <a:xfrm rot="21001526">
                    <a:off x="4020619" y="1961718"/>
                    <a:ext cx="400844" cy="316706"/>
                    <a:chOff x="4197083" y="1865468"/>
                    <a:chExt cx="400844" cy="316706"/>
                  </a:xfrm>
                </p:grpSpPr>
                <p:sp>
                  <p:nvSpPr>
                    <p:cNvPr id="82" name="AutoShape 36"/>
                    <p:cNvSpPr>
                      <a:spLocks noChangeArrowheads="1"/>
                    </p:cNvSpPr>
                    <p:nvPr/>
                  </p:nvSpPr>
                  <p:spPr bwMode="auto">
                    <a:xfrm rot="18287890">
                      <a:off x="4432033" y="1877374"/>
                      <a:ext cx="177800" cy="153988"/>
                    </a:xfrm>
                    <a:prstGeom prst="triangle">
                      <a:avLst>
                        <a:gd name="adj" fmla="val 49995"/>
                      </a:avLst>
                    </a:prstGeom>
                    <a:solidFill>
                      <a:srgbClr val="181862"/>
                    </a:solidFill>
                    <a:ln w="28575">
                      <a:solidFill>
                        <a:srgbClr val="181862"/>
                      </a:solidFill>
                      <a:miter lim="800000"/>
                      <a:headEnd/>
                      <a:tailEnd/>
                    </a:ln>
                  </p:spPr>
                  <p:txBody>
                    <a:bodyPr wrap="none" anchor="ctr">
                      <a:noAutofit/>
                    </a:bodyPr>
                    <a:lstStyle/>
                    <a:p>
                      <a:endParaRPr lang="en-US" dirty="0"/>
                    </a:p>
                  </p:txBody>
                </p:sp>
                <p:sp>
                  <p:nvSpPr>
                    <p:cNvPr id="84" name="Line 37"/>
                    <p:cNvSpPr>
                      <a:spLocks noChangeShapeType="1"/>
                    </p:cNvSpPr>
                    <p:nvPr/>
                  </p:nvSpPr>
                  <p:spPr bwMode="auto">
                    <a:xfrm rot="21590219" flipV="1">
                      <a:off x="4197083" y="1988499"/>
                      <a:ext cx="292100" cy="193675"/>
                    </a:xfrm>
                    <a:prstGeom prst="line">
                      <a:avLst/>
                    </a:prstGeom>
                    <a:noFill/>
                    <a:ln w="31750">
                      <a:solidFill>
                        <a:srgbClr val="181862"/>
                      </a:solidFill>
                      <a:round/>
                      <a:headEnd/>
                      <a:tailEnd/>
                    </a:ln>
                  </p:spPr>
                  <p:txBody>
                    <a:bodyPr anchor="ctr">
                      <a:noAutofit/>
                    </a:bodyPr>
                    <a:lstStyle/>
                    <a:p>
                      <a:endParaRPr lang="en-US" dirty="0"/>
                    </a:p>
                  </p:txBody>
                </p:sp>
              </p:grpSp>
            </p:grpSp>
          </p:grpSp>
          <p:sp>
            <p:nvSpPr>
              <p:cNvPr id="96" name="Text Box 8"/>
              <p:cNvSpPr txBox="1">
                <a:spLocks noChangeArrowheads="1"/>
              </p:cNvSpPr>
              <p:nvPr/>
            </p:nvSpPr>
            <p:spPr bwMode="auto">
              <a:xfrm>
                <a:off x="4744146" y="1550202"/>
                <a:ext cx="880369" cy="584775"/>
              </a:xfrm>
              <a:prstGeom prst="rect">
                <a:avLst/>
              </a:prstGeom>
              <a:noFill/>
              <a:ln w="12700">
                <a:noFill/>
                <a:miter lim="800000"/>
                <a:headEnd type="none" w="sm" len="sm"/>
                <a:tailEnd type="none" w="med" len="lg"/>
              </a:ln>
            </p:spPr>
            <p:txBody>
              <a:bodyPr wrap="none">
                <a:spAutoFit/>
              </a:bodyPr>
              <a:lstStyle/>
              <a:p>
                <a:pPr algn="ctr"/>
                <a:r>
                  <a:rPr lang="en-US" sz="1600" b="1" i="1" dirty="0" smtClean="0">
                    <a:solidFill>
                      <a:srgbClr val="970035"/>
                    </a:solidFill>
                    <a:latin typeface="Arial" pitchFamily="34" charset="0"/>
                    <a:cs typeface="Arial" pitchFamily="34" charset="0"/>
                  </a:rPr>
                  <a:t>Vision</a:t>
                </a:r>
                <a:br>
                  <a:rPr lang="en-US" sz="1600" b="1" i="1" dirty="0" smtClean="0">
                    <a:solidFill>
                      <a:srgbClr val="970035"/>
                    </a:solidFill>
                    <a:latin typeface="Arial" pitchFamily="34" charset="0"/>
                    <a:cs typeface="Arial" pitchFamily="34" charset="0"/>
                  </a:rPr>
                </a:br>
                <a:r>
                  <a:rPr lang="en-US" sz="1600" b="1" i="1" dirty="0" smtClean="0">
                    <a:solidFill>
                      <a:srgbClr val="970035"/>
                    </a:solidFill>
                    <a:latin typeface="Arial" pitchFamily="34" charset="0"/>
                    <a:cs typeface="Arial" pitchFamily="34" charset="0"/>
                  </a:rPr>
                  <a:t>Setting</a:t>
                </a:r>
                <a:endParaRPr lang="en-US" sz="1600" b="1" i="1" dirty="0">
                  <a:solidFill>
                    <a:srgbClr val="970035"/>
                  </a:solidFill>
                  <a:latin typeface="Arial" pitchFamily="34" charset="0"/>
                  <a:cs typeface="Arial" pitchFamily="34" charset="0"/>
                </a:endParaRPr>
              </a:p>
            </p:txBody>
          </p:sp>
          <p:sp>
            <p:nvSpPr>
              <p:cNvPr id="97" name="Rectangle 9"/>
              <p:cNvSpPr>
                <a:spLocks noChangeArrowheads="1"/>
              </p:cNvSpPr>
              <p:nvPr/>
            </p:nvSpPr>
            <p:spPr bwMode="auto">
              <a:xfrm>
                <a:off x="6316173" y="2042956"/>
                <a:ext cx="1752403" cy="492443"/>
              </a:xfrm>
              <a:prstGeom prst="rect">
                <a:avLst/>
              </a:prstGeom>
              <a:noFill/>
              <a:ln w="12700">
                <a:noFill/>
                <a:miter lim="800000"/>
                <a:headEnd type="none" w="sm" len="sm"/>
                <a:tailEnd type="none" w="med" len="lg"/>
              </a:ln>
            </p:spPr>
            <p:txBody>
              <a:bodyPr wrap="none">
                <a:spAutoFit/>
              </a:bodyPr>
              <a:lstStyle/>
              <a:p>
                <a:pPr algn="ctr"/>
                <a:r>
                  <a:rPr lang="en-US" sz="1300" b="1" dirty="0" smtClean="0">
                    <a:solidFill>
                      <a:srgbClr val="181862"/>
                    </a:solidFill>
                    <a:latin typeface="Arial" pitchFamily="34" charset="0"/>
                    <a:cs typeface="Arial" pitchFamily="34" charset="0"/>
                  </a:rPr>
                  <a:t>Release of Program</a:t>
                </a:r>
                <a:endParaRPr lang="en-US" sz="1300" b="1" dirty="0">
                  <a:solidFill>
                    <a:srgbClr val="181862"/>
                  </a:solidFill>
                  <a:latin typeface="Arial" pitchFamily="34" charset="0"/>
                  <a:cs typeface="Arial" pitchFamily="34" charset="0"/>
                </a:endParaRPr>
              </a:p>
              <a:p>
                <a:pPr algn="ctr"/>
                <a:r>
                  <a:rPr lang="en-US" sz="1300" b="1" dirty="0">
                    <a:solidFill>
                      <a:srgbClr val="181862"/>
                    </a:solidFill>
                    <a:latin typeface="Arial" pitchFamily="34" charset="0"/>
                    <a:cs typeface="Arial" pitchFamily="34" charset="0"/>
                  </a:rPr>
                  <a:t>Announcement </a:t>
                </a:r>
              </a:p>
            </p:txBody>
          </p:sp>
          <p:sp>
            <p:nvSpPr>
              <p:cNvPr id="98" name="Rectangle 10"/>
              <p:cNvSpPr>
                <a:spLocks noChangeArrowheads="1"/>
              </p:cNvSpPr>
              <p:nvPr/>
            </p:nvSpPr>
            <p:spPr bwMode="auto">
              <a:xfrm>
                <a:off x="6901823" y="3035660"/>
                <a:ext cx="1337226" cy="492443"/>
              </a:xfrm>
              <a:prstGeom prst="rect">
                <a:avLst/>
              </a:prstGeom>
              <a:noFill/>
              <a:ln w="12700">
                <a:noFill/>
                <a:miter lim="800000"/>
                <a:headEnd type="none" w="sm" len="sm"/>
                <a:tailEnd type="none" w="med" len="lg"/>
              </a:ln>
            </p:spPr>
            <p:txBody>
              <a:bodyPr wrap="none">
                <a:spAutoFit/>
              </a:bodyPr>
              <a:lstStyle/>
              <a:p>
                <a:pPr algn="ctr"/>
                <a:r>
                  <a:rPr lang="en-US" sz="1300" b="1" dirty="0" smtClean="0">
                    <a:solidFill>
                      <a:srgbClr val="181862"/>
                    </a:solidFill>
                    <a:latin typeface="Arial" pitchFamily="34" charset="0"/>
                    <a:cs typeface="Arial" pitchFamily="34" charset="0"/>
                  </a:rPr>
                  <a:t>Preapplication</a:t>
                </a:r>
                <a:endParaRPr lang="en-US" sz="1300" b="1" dirty="0">
                  <a:solidFill>
                    <a:srgbClr val="181862"/>
                  </a:solidFill>
                  <a:latin typeface="Arial" pitchFamily="34" charset="0"/>
                  <a:cs typeface="Arial" pitchFamily="34" charset="0"/>
                </a:endParaRPr>
              </a:p>
              <a:p>
                <a:pPr algn="ctr"/>
                <a:r>
                  <a:rPr lang="en-US" sz="1300" b="1" dirty="0">
                    <a:solidFill>
                      <a:srgbClr val="181862"/>
                    </a:solidFill>
                    <a:latin typeface="Arial" pitchFamily="34" charset="0"/>
                    <a:cs typeface="Arial" pitchFamily="34" charset="0"/>
                  </a:rPr>
                  <a:t>Receipt</a:t>
                </a:r>
              </a:p>
            </p:txBody>
          </p:sp>
          <p:sp>
            <p:nvSpPr>
              <p:cNvPr id="99" name="Rectangle 10"/>
              <p:cNvSpPr>
                <a:spLocks noChangeArrowheads="1"/>
              </p:cNvSpPr>
              <p:nvPr/>
            </p:nvSpPr>
            <p:spPr bwMode="auto">
              <a:xfrm>
                <a:off x="6939030" y="4338470"/>
                <a:ext cx="1656224" cy="584775"/>
              </a:xfrm>
              <a:prstGeom prst="rect">
                <a:avLst/>
              </a:prstGeom>
              <a:noFill/>
              <a:ln w="12700">
                <a:noFill/>
                <a:miter lim="800000"/>
                <a:headEnd type="none" w="sm" len="sm"/>
                <a:tailEnd type="none" w="med" len="lg"/>
              </a:ln>
            </p:spPr>
            <p:txBody>
              <a:bodyPr wrap="none">
                <a:spAutoFit/>
              </a:bodyPr>
              <a:lstStyle/>
              <a:p>
                <a:pPr algn="ctr"/>
                <a:r>
                  <a:rPr lang="en-US" sz="1600" b="1" i="1" dirty="0" smtClean="0">
                    <a:solidFill>
                      <a:srgbClr val="970035"/>
                    </a:solidFill>
                    <a:latin typeface="Arial" pitchFamily="34" charset="0"/>
                    <a:cs typeface="Arial" pitchFamily="34" charset="0"/>
                  </a:rPr>
                  <a:t>Preapplication </a:t>
                </a:r>
              </a:p>
              <a:p>
                <a:pPr algn="ctr"/>
                <a:r>
                  <a:rPr lang="en-US" sz="1600" b="1" i="1" dirty="0" smtClean="0">
                    <a:solidFill>
                      <a:srgbClr val="970035"/>
                    </a:solidFill>
                    <a:latin typeface="Arial" pitchFamily="34" charset="0"/>
                    <a:cs typeface="Arial" pitchFamily="34" charset="0"/>
                  </a:rPr>
                  <a:t>Screening</a:t>
                </a:r>
                <a:endParaRPr lang="en-US" sz="1600" b="1" i="1" dirty="0">
                  <a:solidFill>
                    <a:srgbClr val="970035"/>
                  </a:solidFill>
                  <a:latin typeface="Arial" pitchFamily="34" charset="0"/>
                  <a:cs typeface="Arial" pitchFamily="34" charset="0"/>
                </a:endParaRPr>
              </a:p>
            </p:txBody>
          </p:sp>
          <p:sp>
            <p:nvSpPr>
              <p:cNvPr id="100" name="Rectangle 10"/>
              <p:cNvSpPr>
                <a:spLocks noChangeArrowheads="1"/>
              </p:cNvSpPr>
              <p:nvPr/>
            </p:nvSpPr>
            <p:spPr bwMode="auto">
              <a:xfrm>
                <a:off x="6134831" y="5353287"/>
                <a:ext cx="1016625" cy="492443"/>
              </a:xfrm>
              <a:prstGeom prst="rect">
                <a:avLst/>
              </a:prstGeom>
              <a:noFill/>
              <a:ln w="12700">
                <a:noFill/>
                <a:miter lim="800000"/>
                <a:headEnd type="none" w="sm" len="sm"/>
                <a:tailEnd type="none" w="med" len="lg"/>
              </a:ln>
            </p:spPr>
            <p:txBody>
              <a:bodyPr wrap="none">
                <a:spAutoFit/>
              </a:bodyPr>
              <a:lstStyle/>
              <a:p>
                <a:pPr algn="ctr"/>
                <a:r>
                  <a:rPr lang="en-US" sz="1200" b="1" dirty="0" smtClean="0">
                    <a:solidFill>
                      <a:srgbClr val="181862"/>
                    </a:solidFill>
                    <a:latin typeface="+mn-lt"/>
                  </a:rPr>
                  <a:t> I</a:t>
                </a:r>
                <a:r>
                  <a:rPr lang="en-US" sz="1300" b="1" dirty="0" smtClean="0">
                    <a:solidFill>
                      <a:srgbClr val="181862"/>
                    </a:solidFill>
                    <a:latin typeface="Arial" pitchFamily="34" charset="0"/>
                    <a:cs typeface="Arial" pitchFamily="34" charset="0"/>
                  </a:rPr>
                  <a:t>nvitation </a:t>
                </a:r>
              </a:p>
              <a:p>
                <a:pPr algn="ctr"/>
                <a:r>
                  <a:rPr lang="en-US" sz="1300" b="1" dirty="0" smtClean="0">
                    <a:solidFill>
                      <a:srgbClr val="181862"/>
                    </a:solidFill>
                    <a:latin typeface="Arial" pitchFamily="34" charset="0"/>
                    <a:cs typeface="Arial" pitchFamily="34" charset="0"/>
                  </a:rPr>
                  <a:t>to Submit</a:t>
                </a:r>
                <a:endParaRPr lang="en-US" sz="1300" b="1" dirty="0">
                  <a:solidFill>
                    <a:srgbClr val="181862"/>
                  </a:solidFill>
                  <a:latin typeface="Arial" pitchFamily="34" charset="0"/>
                  <a:cs typeface="Arial" pitchFamily="34" charset="0"/>
                </a:endParaRPr>
              </a:p>
            </p:txBody>
          </p:sp>
          <p:sp>
            <p:nvSpPr>
              <p:cNvPr id="101" name="Rectangle 10"/>
              <p:cNvSpPr>
                <a:spLocks noChangeArrowheads="1"/>
              </p:cNvSpPr>
              <p:nvPr/>
            </p:nvSpPr>
            <p:spPr bwMode="auto">
              <a:xfrm>
                <a:off x="4446657" y="5464413"/>
                <a:ext cx="1220973" cy="492443"/>
              </a:xfrm>
              <a:prstGeom prst="rect">
                <a:avLst/>
              </a:prstGeom>
              <a:noFill/>
              <a:ln w="12700">
                <a:noFill/>
                <a:miter lim="800000"/>
                <a:headEnd type="none" w="sm" len="sm"/>
                <a:tailEnd type="none" w="med" len="lg"/>
              </a:ln>
            </p:spPr>
            <p:txBody>
              <a:bodyPr wrap="square">
                <a:spAutoFit/>
              </a:bodyPr>
              <a:lstStyle/>
              <a:p>
                <a:pPr algn="ctr"/>
                <a:r>
                  <a:rPr lang="en-US" sz="1300" b="1" dirty="0" smtClean="0">
                    <a:solidFill>
                      <a:srgbClr val="181862"/>
                    </a:solidFill>
                    <a:latin typeface="Arial" pitchFamily="34" charset="0"/>
                    <a:cs typeface="Arial" pitchFamily="34" charset="0"/>
                  </a:rPr>
                  <a:t>Application Receipt</a:t>
                </a:r>
                <a:endParaRPr lang="en-US" sz="1300" b="1" dirty="0">
                  <a:solidFill>
                    <a:srgbClr val="181862"/>
                  </a:solidFill>
                  <a:latin typeface="Arial" pitchFamily="34" charset="0"/>
                  <a:cs typeface="Arial" pitchFamily="34" charset="0"/>
                </a:endParaRPr>
              </a:p>
            </p:txBody>
          </p:sp>
          <p:sp>
            <p:nvSpPr>
              <p:cNvPr id="102" name="Rectangle 11"/>
              <p:cNvSpPr>
                <a:spLocks noChangeArrowheads="1"/>
              </p:cNvSpPr>
              <p:nvPr/>
            </p:nvSpPr>
            <p:spPr bwMode="auto">
              <a:xfrm>
                <a:off x="3303585" y="4761957"/>
                <a:ext cx="912813" cy="584775"/>
              </a:xfrm>
              <a:prstGeom prst="rect">
                <a:avLst/>
              </a:prstGeom>
              <a:noFill/>
              <a:ln w="28575">
                <a:noFill/>
                <a:miter lim="800000"/>
                <a:headEnd type="none" w="sm" len="sm"/>
                <a:tailEnd type="none" w="med" len="lg"/>
              </a:ln>
            </p:spPr>
            <p:txBody>
              <a:bodyPr>
                <a:spAutoFit/>
              </a:bodyPr>
              <a:lstStyle/>
              <a:p>
                <a:pPr algn="ctr"/>
                <a:r>
                  <a:rPr lang="en-US" sz="1600" b="1" i="1" dirty="0">
                    <a:solidFill>
                      <a:srgbClr val="970035"/>
                    </a:solidFill>
                    <a:latin typeface="Arial" pitchFamily="34" charset="0"/>
                    <a:cs typeface="Arial" pitchFamily="34" charset="0"/>
                  </a:rPr>
                  <a:t>Peer </a:t>
                </a:r>
              </a:p>
              <a:p>
                <a:pPr algn="ctr"/>
                <a:r>
                  <a:rPr lang="en-US" sz="1600" b="1" i="1" dirty="0">
                    <a:solidFill>
                      <a:srgbClr val="970035"/>
                    </a:solidFill>
                    <a:latin typeface="Arial" pitchFamily="34" charset="0"/>
                    <a:cs typeface="Arial" pitchFamily="34" charset="0"/>
                  </a:rPr>
                  <a:t>Review</a:t>
                </a:r>
              </a:p>
            </p:txBody>
          </p:sp>
          <p:sp>
            <p:nvSpPr>
              <p:cNvPr id="103" name="Rectangle 12"/>
              <p:cNvSpPr>
                <a:spLocks noChangeArrowheads="1"/>
              </p:cNvSpPr>
              <p:nvPr/>
            </p:nvSpPr>
            <p:spPr bwMode="auto">
              <a:xfrm>
                <a:off x="2425307" y="3691930"/>
                <a:ext cx="1550987" cy="560153"/>
              </a:xfrm>
              <a:prstGeom prst="rect">
                <a:avLst/>
              </a:prstGeom>
              <a:noFill/>
              <a:ln w="12700">
                <a:noFill/>
                <a:miter lim="800000"/>
                <a:headEnd type="none" w="sm" len="sm"/>
                <a:tailEnd type="none" w="med" len="lg"/>
              </a:ln>
            </p:spPr>
            <p:txBody>
              <a:bodyPr>
                <a:spAutoFit/>
              </a:bodyPr>
              <a:lstStyle/>
              <a:p>
                <a:pPr algn="ctr">
                  <a:lnSpc>
                    <a:spcPct val="95000"/>
                  </a:lnSpc>
                </a:pPr>
                <a:r>
                  <a:rPr lang="en-US" sz="1600" b="1" i="1" dirty="0">
                    <a:solidFill>
                      <a:srgbClr val="970035"/>
                    </a:solidFill>
                    <a:latin typeface="Arial" pitchFamily="34" charset="0"/>
                    <a:cs typeface="Arial" pitchFamily="34" charset="0"/>
                  </a:rPr>
                  <a:t>Programmatic</a:t>
                </a:r>
              </a:p>
              <a:p>
                <a:pPr algn="ctr">
                  <a:lnSpc>
                    <a:spcPct val="95000"/>
                  </a:lnSpc>
                </a:pPr>
                <a:r>
                  <a:rPr lang="en-US" sz="1600" b="1" i="1" dirty="0">
                    <a:solidFill>
                      <a:srgbClr val="970035"/>
                    </a:solidFill>
                    <a:latin typeface="Arial" pitchFamily="34" charset="0"/>
                    <a:cs typeface="Arial" pitchFamily="34" charset="0"/>
                  </a:rPr>
                  <a:t>Review</a:t>
                </a:r>
              </a:p>
            </p:txBody>
          </p:sp>
          <p:sp>
            <p:nvSpPr>
              <p:cNvPr id="112" name="Rectangle 13"/>
              <p:cNvSpPr>
                <a:spLocks noChangeArrowheads="1"/>
              </p:cNvSpPr>
              <p:nvPr/>
            </p:nvSpPr>
            <p:spPr bwMode="auto">
              <a:xfrm>
                <a:off x="223921" y="1873292"/>
                <a:ext cx="1608133" cy="584775"/>
              </a:xfrm>
              <a:prstGeom prst="rect">
                <a:avLst/>
              </a:prstGeom>
              <a:noFill/>
              <a:ln w="12700">
                <a:solidFill>
                  <a:srgbClr val="002060"/>
                </a:solidFill>
                <a:miter lim="800000"/>
                <a:headEnd type="none" w="sm" len="sm"/>
                <a:tailEnd type="none" w="med" len="lg"/>
              </a:ln>
            </p:spPr>
            <p:txBody>
              <a:bodyPr wrap="none">
                <a:spAutoFit/>
              </a:bodyPr>
              <a:lstStyle/>
              <a:p>
                <a:pPr algn="ctr"/>
                <a:r>
                  <a:rPr lang="en-US" sz="1600" b="1" i="1" dirty="0">
                    <a:solidFill>
                      <a:srgbClr val="970035"/>
                    </a:solidFill>
                    <a:latin typeface="+mn-lt"/>
                  </a:rPr>
                  <a:t>Congressional</a:t>
                </a:r>
              </a:p>
              <a:p>
                <a:pPr algn="ctr"/>
                <a:r>
                  <a:rPr lang="en-US" sz="1600" b="1" i="1" dirty="0">
                    <a:solidFill>
                      <a:srgbClr val="970035"/>
                    </a:solidFill>
                    <a:latin typeface="+mn-lt"/>
                  </a:rPr>
                  <a:t>Appropriation</a:t>
                </a:r>
              </a:p>
            </p:txBody>
          </p:sp>
          <p:sp>
            <p:nvSpPr>
              <p:cNvPr id="113" name="Rectangle 14"/>
              <p:cNvSpPr>
                <a:spLocks noChangeArrowheads="1"/>
              </p:cNvSpPr>
              <p:nvPr/>
            </p:nvSpPr>
            <p:spPr bwMode="auto">
              <a:xfrm>
                <a:off x="2327037" y="1890825"/>
                <a:ext cx="782587" cy="590931"/>
              </a:xfrm>
              <a:prstGeom prst="rect">
                <a:avLst/>
              </a:prstGeom>
              <a:noFill/>
              <a:ln w="12700">
                <a:solidFill>
                  <a:srgbClr val="002060"/>
                </a:solidFill>
                <a:miter lim="800000"/>
                <a:headEnd type="none" w="sm" len="sm"/>
                <a:tailEnd type="none" w="med" len="lg"/>
              </a:ln>
            </p:spPr>
            <p:txBody>
              <a:bodyPr wrap="none">
                <a:spAutoFit/>
              </a:bodyPr>
              <a:lstStyle/>
              <a:p>
                <a:pPr algn="ctr">
                  <a:lnSpc>
                    <a:spcPct val="90000"/>
                  </a:lnSpc>
                </a:pPr>
                <a:r>
                  <a:rPr lang="en-US" sz="1200" b="1" dirty="0">
                    <a:solidFill>
                      <a:srgbClr val="002060"/>
                    </a:solidFill>
                    <a:latin typeface="+mn-lt"/>
                  </a:rPr>
                  <a:t>Receipt </a:t>
                </a:r>
              </a:p>
              <a:p>
                <a:pPr algn="ctr">
                  <a:lnSpc>
                    <a:spcPct val="90000"/>
                  </a:lnSpc>
                </a:pPr>
                <a:r>
                  <a:rPr lang="en-US" sz="1200" b="1" dirty="0">
                    <a:solidFill>
                      <a:srgbClr val="002060"/>
                    </a:solidFill>
                    <a:latin typeface="+mn-lt"/>
                  </a:rPr>
                  <a:t>of </a:t>
                </a:r>
              </a:p>
              <a:p>
                <a:pPr algn="ctr">
                  <a:lnSpc>
                    <a:spcPct val="90000"/>
                  </a:lnSpc>
                </a:pPr>
                <a:r>
                  <a:rPr lang="en-US" sz="1200" b="1" dirty="0">
                    <a:solidFill>
                      <a:srgbClr val="002060"/>
                    </a:solidFill>
                    <a:latin typeface="+mn-lt"/>
                  </a:rPr>
                  <a:t>Funds</a:t>
                </a:r>
              </a:p>
            </p:txBody>
          </p:sp>
          <p:sp>
            <p:nvSpPr>
              <p:cNvPr id="114" name="Line 46"/>
              <p:cNvSpPr>
                <a:spLocks noChangeShapeType="1"/>
              </p:cNvSpPr>
              <p:nvPr/>
            </p:nvSpPr>
            <p:spPr bwMode="auto">
              <a:xfrm>
                <a:off x="1917970" y="2212430"/>
                <a:ext cx="338137" cy="0"/>
              </a:xfrm>
              <a:prstGeom prst="line">
                <a:avLst/>
              </a:prstGeom>
              <a:noFill/>
              <a:ln w="31750">
                <a:solidFill>
                  <a:srgbClr val="002060"/>
                </a:solidFill>
                <a:round/>
                <a:headEnd/>
                <a:tailEnd type="triangle" w="med" len="med"/>
              </a:ln>
            </p:spPr>
            <p:txBody>
              <a:bodyPr wrap="none" anchor="ctr"/>
              <a:lstStyle/>
              <a:p>
                <a:endParaRPr lang="en-US" dirty="0"/>
              </a:p>
            </p:txBody>
          </p:sp>
          <p:sp>
            <p:nvSpPr>
              <p:cNvPr id="115" name="Rectangle 4"/>
              <p:cNvSpPr>
                <a:spLocks noChangeArrowheads="1"/>
              </p:cNvSpPr>
              <p:nvPr/>
            </p:nvSpPr>
            <p:spPr bwMode="auto">
              <a:xfrm>
                <a:off x="971626" y="2979292"/>
                <a:ext cx="1248229" cy="751531"/>
              </a:xfrm>
              <a:prstGeom prst="rect">
                <a:avLst/>
              </a:prstGeom>
              <a:noFill/>
              <a:ln w="12700">
                <a:solidFill>
                  <a:srgbClr val="002060"/>
                </a:solidFill>
                <a:miter lim="800000"/>
                <a:headEnd type="none" w="sm" len="sm"/>
                <a:tailEnd type="none" w="med" len="lg"/>
              </a:ln>
            </p:spPr>
            <p:txBody>
              <a:bodyPr wrap="square">
                <a:noAutofit/>
              </a:bodyPr>
              <a:lstStyle/>
              <a:p>
                <a:pPr algn="ctr">
                  <a:lnSpc>
                    <a:spcPct val="95000"/>
                  </a:lnSpc>
                </a:pPr>
                <a:r>
                  <a:rPr lang="en-US" sz="1200" b="1" dirty="0" smtClean="0">
                    <a:solidFill>
                      <a:srgbClr val="002060"/>
                    </a:solidFill>
                    <a:latin typeface="+mn-lt"/>
                  </a:rPr>
                  <a:t>Commanding General. USAMRMC, </a:t>
                </a:r>
                <a:endParaRPr lang="en-US" sz="1200" b="1" dirty="0">
                  <a:solidFill>
                    <a:srgbClr val="002060"/>
                  </a:solidFill>
                  <a:latin typeface="+mn-lt"/>
                </a:endParaRPr>
              </a:p>
              <a:p>
                <a:pPr algn="ctr">
                  <a:lnSpc>
                    <a:spcPct val="95000"/>
                  </a:lnSpc>
                </a:pPr>
                <a:r>
                  <a:rPr lang="en-US" sz="1200" b="1" dirty="0">
                    <a:solidFill>
                      <a:srgbClr val="002060"/>
                    </a:solidFill>
                    <a:latin typeface="+mn-lt"/>
                  </a:rPr>
                  <a:t>Approval</a:t>
                </a:r>
              </a:p>
            </p:txBody>
          </p:sp>
          <p:sp>
            <p:nvSpPr>
              <p:cNvPr id="116" name="Rectangle 4"/>
              <p:cNvSpPr>
                <a:spLocks noChangeArrowheads="1"/>
              </p:cNvSpPr>
              <p:nvPr/>
            </p:nvSpPr>
            <p:spPr bwMode="auto">
              <a:xfrm>
                <a:off x="987667" y="4245838"/>
                <a:ext cx="1248229" cy="454500"/>
              </a:xfrm>
              <a:prstGeom prst="rect">
                <a:avLst/>
              </a:prstGeom>
              <a:noFill/>
              <a:ln w="12700">
                <a:solidFill>
                  <a:srgbClr val="002060"/>
                </a:solidFill>
                <a:miter lim="800000"/>
                <a:headEnd type="none" w="sm" len="sm"/>
                <a:tailEnd type="none" w="med" len="lg"/>
              </a:ln>
            </p:spPr>
            <p:txBody>
              <a:bodyPr wrap="square">
                <a:noAutofit/>
              </a:bodyPr>
              <a:lstStyle/>
              <a:p>
                <a:pPr algn="ctr">
                  <a:lnSpc>
                    <a:spcPct val="95000"/>
                  </a:lnSpc>
                </a:pPr>
                <a:r>
                  <a:rPr lang="en-US" sz="1200" dirty="0" smtClean="0">
                    <a:solidFill>
                      <a:srgbClr val="002060"/>
                    </a:solidFill>
                    <a:latin typeface="+mn-lt"/>
                  </a:rPr>
                  <a:t>Award Negotiations</a:t>
                </a:r>
                <a:endParaRPr lang="en-US" sz="1200" b="1" dirty="0">
                  <a:solidFill>
                    <a:srgbClr val="002060"/>
                  </a:solidFill>
                  <a:latin typeface="+mn-lt"/>
                </a:endParaRPr>
              </a:p>
            </p:txBody>
          </p:sp>
          <p:sp>
            <p:nvSpPr>
              <p:cNvPr id="117" name="Line 46"/>
              <p:cNvSpPr>
                <a:spLocks noChangeShapeType="1"/>
              </p:cNvSpPr>
              <p:nvPr/>
            </p:nvSpPr>
            <p:spPr bwMode="auto">
              <a:xfrm>
                <a:off x="1584286" y="3834061"/>
                <a:ext cx="0" cy="385011"/>
              </a:xfrm>
              <a:prstGeom prst="line">
                <a:avLst/>
              </a:prstGeom>
              <a:noFill/>
              <a:ln w="31750">
                <a:solidFill>
                  <a:srgbClr val="002060"/>
                </a:solidFill>
                <a:round/>
                <a:headEnd/>
                <a:tailEnd type="triangle" w="med" len="med"/>
              </a:ln>
            </p:spPr>
            <p:txBody>
              <a:bodyPr wrap="none" anchor="ctr"/>
              <a:lstStyle/>
              <a:p>
                <a:endParaRPr lang="en-US" dirty="0"/>
              </a:p>
            </p:txBody>
          </p:sp>
        </p:grpSp>
        <p:sp>
          <p:nvSpPr>
            <p:cNvPr id="65" name="Rectangle 4"/>
            <p:cNvSpPr>
              <a:spLocks noChangeArrowheads="1"/>
            </p:cNvSpPr>
            <p:nvPr/>
          </p:nvSpPr>
          <p:spPr bwMode="auto">
            <a:xfrm>
              <a:off x="963604" y="5152217"/>
              <a:ext cx="1248229" cy="558772"/>
            </a:xfrm>
            <a:prstGeom prst="rect">
              <a:avLst/>
            </a:prstGeom>
            <a:noFill/>
            <a:ln w="12700">
              <a:solidFill>
                <a:srgbClr val="002060"/>
              </a:solidFill>
              <a:miter lim="800000"/>
              <a:headEnd type="none" w="sm" len="sm"/>
              <a:tailEnd type="none" w="med" len="lg"/>
            </a:ln>
          </p:spPr>
          <p:txBody>
            <a:bodyPr wrap="square">
              <a:noAutofit/>
            </a:bodyPr>
            <a:lstStyle/>
            <a:p>
              <a:pPr algn="ctr">
                <a:lnSpc>
                  <a:spcPct val="95000"/>
                </a:lnSpc>
              </a:pPr>
              <a:r>
                <a:rPr lang="en-US" sz="1600" i="1" dirty="0" smtClean="0">
                  <a:solidFill>
                    <a:srgbClr val="970035"/>
                  </a:solidFill>
                  <a:latin typeface="+mn-lt"/>
                </a:rPr>
                <a:t>Research Effort</a:t>
              </a:r>
              <a:endParaRPr lang="en-US" sz="1600" b="1" i="1" dirty="0">
                <a:solidFill>
                  <a:srgbClr val="970035"/>
                </a:solidFill>
                <a:latin typeface="+mn-lt"/>
              </a:endParaRPr>
            </a:p>
          </p:txBody>
        </p:sp>
        <p:sp>
          <p:nvSpPr>
            <p:cNvPr id="66" name="Line 46"/>
            <p:cNvSpPr>
              <a:spLocks noChangeShapeType="1"/>
            </p:cNvSpPr>
            <p:nvPr/>
          </p:nvSpPr>
          <p:spPr bwMode="auto">
            <a:xfrm>
              <a:off x="1592307" y="4740439"/>
              <a:ext cx="0" cy="385011"/>
            </a:xfrm>
            <a:prstGeom prst="line">
              <a:avLst/>
            </a:prstGeom>
            <a:noFill/>
            <a:ln w="31750">
              <a:solidFill>
                <a:srgbClr val="002060"/>
              </a:solidFill>
              <a:round/>
              <a:headEnd/>
              <a:tailEnd type="triangle" w="med" len="med"/>
            </a:ln>
          </p:spPr>
          <p:txBody>
            <a:bodyPr wrap="none" anchor="ctr"/>
            <a:lstStyle/>
            <a:p>
              <a:endParaRPr lang="en-US" dirty="0"/>
            </a:p>
          </p:txBody>
        </p:sp>
        <p:sp>
          <p:nvSpPr>
            <p:cNvPr id="60" name="Line 46"/>
            <p:cNvSpPr>
              <a:spLocks noChangeShapeType="1"/>
            </p:cNvSpPr>
            <p:nvPr/>
          </p:nvSpPr>
          <p:spPr bwMode="auto">
            <a:xfrm>
              <a:off x="1600328" y="5807239"/>
              <a:ext cx="0" cy="304803"/>
            </a:xfrm>
            <a:prstGeom prst="line">
              <a:avLst/>
            </a:prstGeom>
            <a:noFill/>
            <a:ln w="31750">
              <a:solidFill>
                <a:srgbClr val="002060"/>
              </a:solidFill>
              <a:round/>
              <a:headEnd/>
              <a:tailEnd type="none" w="med" len="med"/>
            </a:ln>
          </p:spPr>
          <p:txBody>
            <a:bodyPr wrap="none" anchor="ctr"/>
            <a:lstStyle/>
            <a:p>
              <a:endParaRPr lang="en-US" dirty="0"/>
            </a:p>
          </p:txBody>
        </p:sp>
        <p:sp>
          <p:nvSpPr>
            <p:cNvPr id="61" name="Line 46"/>
            <p:cNvSpPr>
              <a:spLocks noChangeShapeType="1"/>
            </p:cNvSpPr>
            <p:nvPr/>
          </p:nvSpPr>
          <p:spPr bwMode="auto">
            <a:xfrm rot="16200000" flipH="1">
              <a:off x="1977316" y="5735052"/>
              <a:ext cx="4" cy="721894"/>
            </a:xfrm>
            <a:prstGeom prst="line">
              <a:avLst/>
            </a:prstGeom>
            <a:noFill/>
            <a:ln w="31750">
              <a:solidFill>
                <a:srgbClr val="002060"/>
              </a:solidFill>
              <a:round/>
              <a:headEnd/>
              <a:tailEnd type="triangle" w="med" len="med"/>
            </a:ln>
          </p:spPr>
          <p:txBody>
            <a:bodyPr wrap="none" anchor="ctr"/>
            <a:lstStyle/>
            <a:p>
              <a:endParaRPr lang="en-US" dirty="0"/>
            </a:p>
          </p:txBody>
        </p:sp>
        <p:sp>
          <p:nvSpPr>
            <p:cNvPr id="62" name="Rectangle 4"/>
            <p:cNvSpPr>
              <a:spLocks noChangeArrowheads="1"/>
            </p:cNvSpPr>
            <p:nvPr/>
          </p:nvSpPr>
          <p:spPr bwMode="auto">
            <a:xfrm>
              <a:off x="2415415" y="5689627"/>
              <a:ext cx="1248229" cy="558772"/>
            </a:xfrm>
            <a:prstGeom prst="rect">
              <a:avLst/>
            </a:prstGeom>
            <a:noFill/>
            <a:ln w="12700">
              <a:solidFill>
                <a:srgbClr val="002060"/>
              </a:solidFill>
              <a:miter lim="800000"/>
              <a:headEnd type="none" w="sm" len="sm"/>
              <a:tailEnd type="none" w="med" len="lg"/>
            </a:ln>
          </p:spPr>
          <p:txBody>
            <a:bodyPr wrap="square">
              <a:noAutofit/>
            </a:bodyPr>
            <a:lstStyle/>
            <a:p>
              <a:pPr algn="ctr">
                <a:lnSpc>
                  <a:spcPct val="95000"/>
                </a:lnSpc>
              </a:pPr>
              <a:r>
                <a:rPr lang="en-US" sz="1600" i="1" dirty="0" smtClean="0">
                  <a:solidFill>
                    <a:srgbClr val="970035"/>
                  </a:solidFill>
                  <a:latin typeface="+mn-lt"/>
                </a:rPr>
                <a:t>Era of Hope</a:t>
              </a:r>
              <a:endParaRPr lang="en-US" sz="1600" b="1" i="1" dirty="0">
                <a:solidFill>
                  <a:srgbClr val="970035"/>
                </a:solidFill>
                <a:latin typeface="+mn-lt"/>
              </a:endParaRPr>
            </a:p>
          </p:txBody>
        </p:sp>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90630"/>
            <a:ext cx="9144000" cy="584775"/>
          </a:xfrm>
        </p:spPr>
        <p:txBody>
          <a:bodyPr/>
          <a:lstStyle/>
          <a:p>
            <a:r>
              <a:rPr lang="en-US" dirty="0" smtClean="0"/>
              <a:t>BCRP Accountability</a:t>
            </a:r>
            <a:endParaRPr lang="en-US" dirty="0"/>
          </a:p>
        </p:txBody>
      </p:sp>
      <p:grpSp>
        <p:nvGrpSpPr>
          <p:cNvPr id="9" name="Group 8"/>
          <p:cNvGrpSpPr/>
          <p:nvPr/>
        </p:nvGrpSpPr>
        <p:grpSpPr>
          <a:xfrm>
            <a:off x="990600" y="3200400"/>
            <a:ext cx="6800737" cy="3032241"/>
            <a:chOff x="1291211" y="3185651"/>
            <a:chExt cx="6800737" cy="3032241"/>
          </a:xfrm>
        </p:grpSpPr>
        <p:grpSp>
          <p:nvGrpSpPr>
            <p:cNvPr id="10" name="Group 88"/>
            <p:cNvGrpSpPr/>
            <p:nvPr/>
          </p:nvGrpSpPr>
          <p:grpSpPr>
            <a:xfrm>
              <a:off x="1291211" y="3185651"/>
              <a:ext cx="6800737" cy="3032241"/>
              <a:chOff x="1291211" y="3185651"/>
              <a:chExt cx="6800737" cy="3032241"/>
            </a:xfrm>
          </p:grpSpPr>
          <p:pic>
            <p:nvPicPr>
              <p:cNvPr id="13" name="Picture 12" descr="world map"/>
              <p:cNvPicPr>
                <a:picLocks noChangeAspect="1" noChangeArrowheads="1"/>
              </p:cNvPicPr>
              <p:nvPr/>
            </p:nvPicPr>
            <p:blipFill>
              <a:blip r:embed="rId3" cstate="print">
                <a:lum bright="6000" contrast="32000"/>
              </a:blip>
              <a:srcRect/>
              <a:stretch>
                <a:fillRect/>
              </a:stretch>
            </p:blipFill>
            <p:spPr bwMode="auto">
              <a:xfrm>
                <a:off x="1291211" y="3185651"/>
                <a:ext cx="6800737" cy="3032241"/>
              </a:xfrm>
              <a:prstGeom prst="rect">
                <a:avLst/>
              </a:prstGeom>
              <a:noFill/>
              <a:ln w="9525">
                <a:noFill/>
                <a:miter lim="800000"/>
                <a:headEnd/>
                <a:tailEnd/>
              </a:ln>
            </p:spPr>
          </p:pic>
          <p:sp>
            <p:nvSpPr>
              <p:cNvPr id="14" name="Oval 13"/>
              <p:cNvSpPr>
                <a:spLocks noChangeArrowheads="1"/>
              </p:cNvSpPr>
              <p:nvPr/>
            </p:nvSpPr>
            <p:spPr bwMode="auto">
              <a:xfrm>
                <a:off x="4422505" y="3999199"/>
                <a:ext cx="73864" cy="63981"/>
              </a:xfrm>
              <a:prstGeom prst="ellipse">
                <a:avLst/>
              </a:prstGeom>
              <a:solidFill>
                <a:srgbClr val="FFC000"/>
              </a:solidFill>
              <a:ln w="9525" algn="ctr">
                <a:solidFill>
                  <a:srgbClr val="0000FF"/>
                </a:solidFill>
                <a:round/>
                <a:headEnd/>
                <a:tailEnd/>
              </a:ln>
            </p:spPr>
            <p:txBody>
              <a:bodyPr wrap="none" anchor="ctr"/>
              <a:lstStyle>
                <a:defPPr>
                  <a:defRPr lang="en-US"/>
                </a:defPPr>
                <a:lvl1pPr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1pPr>
                <a:lvl2pPr marL="4572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2pPr>
                <a:lvl3pPr marL="9144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3pPr>
                <a:lvl4pPr marL="13716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4pPr>
                <a:lvl5pPr marL="18288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endParaRPr lang="en-US" dirty="0"/>
              </a:p>
            </p:txBody>
          </p:sp>
          <p:sp>
            <p:nvSpPr>
              <p:cNvPr id="15" name="Oval 14"/>
              <p:cNvSpPr>
                <a:spLocks noChangeArrowheads="1"/>
              </p:cNvSpPr>
              <p:nvPr/>
            </p:nvSpPr>
            <p:spPr bwMode="auto">
              <a:xfrm>
                <a:off x="4304650" y="4040639"/>
                <a:ext cx="73864" cy="63981"/>
              </a:xfrm>
              <a:prstGeom prst="ellipse">
                <a:avLst/>
              </a:prstGeom>
              <a:solidFill>
                <a:srgbClr val="FFC000"/>
              </a:solidFill>
              <a:ln w="9525" algn="ctr">
                <a:solidFill>
                  <a:srgbClr val="0000FF"/>
                </a:solidFill>
                <a:round/>
                <a:headEnd/>
                <a:tailEnd/>
              </a:ln>
            </p:spPr>
            <p:txBody>
              <a:bodyPr wrap="none" anchor="ctr"/>
              <a:lstStyle>
                <a:defPPr>
                  <a:defRPr lang="en-US"/>
                </a:defPPr>
                <a:lvl1pPr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1pPr>
                <a:lvl2pPr marL="4572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2pPr>
                <a:lvl3pPr marL="9144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3pPr>
                <a:lvl4pPr marL="13716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4pPr>
                <a:lvl5pPr marL="18288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endParaRPr lang="en-US" dirty="0"/>
              </a:p>
            </p:txBody>
          </p:sp>
          <p:sp>
            <p:nvSpPr>
              <p:cNvPr id="16" name="Oval 15"/>
              <p:cNvSpPr>
                <a:spLocks noChangeArrowheads="1"/>
              </p:cNvSpPr>
              <p:nvPr/>
            </p:nvSpPr>
            <p:spPr bwMode="auto">
              <a:xfrm>
                <a:off x="2543362" y="3982248"/>
                <a:ext cx="73864" cy="63981"/>
              </a:xfrm>
              <a:prstGeom prst="ellipse">
                <a:avLst/>
              </a:prstGeom>
              <a:solidFill>
                <a:srgbClr val="FFC000"/>
              </a:solidFill>
              <a:ln w="9525" algn="ctr">
                <a:solidFill>
                  <a:srgbClr val="0000FF"/>
                </a:solidFill>
                <a:round/>
                <a:headEnd/>
                <a:tailEnd/>
              </a:ln>
            </p:spPr>
            <p:txBody>
              <a:bodyPr wrap="none" anchor="ctr"/>
              <a:lstStyle>
                <a:defPPr>
                  <a:defRPr lang="en-US"/>
                </a:defPPr>
                <a:lvl1pPr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1pPr>
                <a:lvl2pPr marL="4572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2pPr>
                <a:lvl3pPr marL="9144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3pPr>
                <a:lvl4pPr marL="13716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4pPr>
                <a:lvl5pPr marL="18288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endParaRPr lang="en-US" dirty="0"/>
              </a:p>
            </p:txBody>
          </p:sp>
          <p:sp>
            <p:nvSpPr>
              <p:cNvPr id="17" name="Oval 16"/>
              <p:cNvSpPr>
                <a:spLocks noChangeArrowheads="1"/>
              </p:cNvSpPr>
              <p:nvPr/>
            </p:nvSpPr>
            <p:spPr bwMode="auto">
              <a:xfrm>
                <a:off x="4707408" y="4315601"/>
                <a:ext cx="73864" cy="63981"/>
              </a:xfrm>
              <a:prstGeom prst="ellipse">
                <a:avLst/>
              </a:prstGeom>
              <a:solidFill>
                <a:srgbClr val="FFC000"/>
              </a:solidFill>
              <a:ln w="9525" algn="ctr">
                <a:solidFill>
                  <a:srgbClr val="0000FF"/>
                </a:solidFill>
                <a:round/>
                <a:headEnd/>
                <a:tailEnd/>
              </a:ln>
            </p:spPr>
            <p:txBody>
              <a:bodyPr wrap="none" anchor="ctr"/>
              <a:lstStyle>
                <a:defPPr>
                  <a:defRPr lang="en-US"/>
                </a:defPPr>
                <a:lvl1pPr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1pPr>
                <a:lvl2pPr marL="4572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2pPr>
                <a:lvl3pPr marL="9144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3pPr>
                <a:lvl4pPr marL="13716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4pPr>
                <a:lvl5pPr marL="18288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endParaRPr lang="en-US" dirty="0"/>
              </a:p>
            </p:txBody>
          </p:sp>
          <p:sp>
            <p:nvSpPr>
              <p:cNvPr id="18" name="Oval 17"/>
              <p:cNvSpPr>
                <a:spLocks noChangeArrowheads="1"/>
              </p:cNvSpPr>
              <p:nvPr/>
            </p:nvSpPr>
            <p:spPr bwMode="auto">
              <a:xfrm>
                <a:off x="6965526" y="5540380"/>
                <a:ext cx="73864" cy="63981"/>
              </a:xfrm>
              <a:prstGeom prst="ellipse">
                <a:avLst/>
              </a:prstGeom>
              <a:solidFill>
                <a:srgbClr val="FFC000"/>
              </a:solidFill>
              <a:ln w="9525" algn="ctr">
                <a:solidFill>
                  <a:srgbClr val="0000FF"/>
                </a:solidFill>
                <a:round/>
                <a:headEnd/>
                <a:tailEnd/>
              </a:ln>
            </p:spPr>
            <p:txBody>
              <a:bodyPr wrap="none" anchor="ctr"/>
              <a:lstStyle>
                <a:defPPr>
                  <a:defRPr lang="en-US"/>
                </a:defPPr>
                <a:lvl1pPr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1pPr>
                <a:lvl2pPr marL="4572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2pPr>
                <a:lvl3pPr marL="9144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3pPr>
                <a:lvl4pPr marL="13716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4pPr>
                <a:lvl5pPr marL="18288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endParaRPr lang="en-US" dirty="0"/>
              </a:p>
            </p:txBody>
          </p:sp>
          <p:sp>
            <p:nvSpPr>
              <p:cNvPr id="19" name="Oval 18"/>
              <p:cNvSpPr>
                <a:spLocks noChangeArrowheads="1"/>
              </p:cNvSpPr>
              <p:nvPr/>
            </p:nvSpPr>
            <p:spPr bwMode="auto">
              <a:xfrm>
                <a:off x="4658463" y="3917742"/>
                <a:ext cx="73864" cy="63981"/>
              </a:xfrm>
              <a:prstGeom prst="ellipse">
                <a:avLst/>
              </a:prstGeom>
              <a:solidFill>
                <a:srgbClr val="FFC000"/>
              </a:solidFill>
              <a:ln w="9525" algn="ctr">
                <a:solidFill>
                  <a:srgbClr val="0000FF"/>
                </a:solidFill>
                <a:round/>
                <a:headEnd/>
                <a:tailEnd/>
              </a:ln>
            </p:spPr>
            <p:txBody>
              <a:bodyPr wrap="none" anchor="ctr"/>
              <a:lstStyle>
                <a:defPPr>
                  <a:defRPr lang="en-US"/>
                </a:defPPr>
                <a:lvl1pPr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1pPr>
                <a:lvl2pPr marL="4572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2pPr>
                <a:lvl3pPr marL="9144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3pPr>
                <a:lvl4pPr marL="13716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4pPr>
                <a:lvl5pPr marL="18288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endParaRPr lang="en-US" dirty="0"/>
              </a:p>
            </p:txBody>
          </p:sp>
          <p:sp>
            <p:nvSpPr>
              <p:cNvPr id="20" name="Oval 19"/>
              <p:cNvSpPr>
                <a:spLocks noChangeArrowheads="1"/>
              </p:cNvSpPr>
              <p:nvPr/>
            </p:nvSpPr>
            <p:spPr bwMode="auto">
              <a:xfrm>
                <a:off x="5097830" y="4507543"/>
                <a:ext cx="73864" cy="63981"/>
              </a:xfrm>
              <a:prstGeom prst="ellipse">
                <a:avLst/>
              </a:prstGeom>
              <a:solidFill>
                <a:srgbClr val="FFC000"/>
              </a:solidFill>
              <a:ln w="9525" algn="ctr">
                <a:solidFill>
                  <a:srgbClr val="0000FF"/>
                </a:solidFill>
                <a:round/>
                <a:headEnd/>
                <a:tailEnd/>
              </a:ln>
            </p:spPr>
            <p:txBody>
              <a:bodyPr wrap="none" anchor="ctr"/>
              <a:lstStyle>
                <a:defPPr>
                  <a:defRPr lang="en-US"/>
                </a:defPPr>
                <a:lvl1pPr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1pPr>
                <a:lvl2pPr marL="4572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2pPr>
                <a:lvl3pPr marL="9144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3pPr>
                <a:lvl4pPr marL="13716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4pPr>
                <a:lvl5pPr marL="18288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endParaRPr lang="en-US" dirty="0"/>
              </a:p>
            </p:txBody>
          </p:sp>
          <p:sp>
            <p:nvSpPr>
              <p:cNvPr id="21" name="Oval 20"/>
              <p:cNvSpPr>
                <a:spLocks noChangeArrowheads="1"/>
              </p:cNvSpPr>
              <p:nvPr/>
            </p:nvSpPr>
            <p:spPr bwMode="auto">
              <a:xfrm>
                <a:off x="4392815" y="4303189"/>
                <a:ext cx="73864" cy="63981"/>
              </a:xfrm>
              <a:prstGeom prst="ellipse">
                <a:avLst/>
              </a:prstGeom>
              <a:solidFill>
                <a:srgbClr val="FFC000"/>
              </a:solidFill>
              <a:ln w="9525" algn="ctr">
                <a:solidFill>
                  <a:srgbClr val="0000FF"/>
                </a:solidFill>
                <a:round/>
                <a:headEnd/>
                <a:tailEnd/>
              </a:ln>
            </p:spPr>
            <p:txBody>
              <a:bodyPr wrap="none" anchor="ctr"/>
              <a:lstStyle>
                <a:defPPr>
                  <a:defRPr lang="en-US"/>
                </a:defPPr>
                <a:lvl1pPr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1pPr>
                <a:lvl2pPr marL="4572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2pPr>
                <a:lvl3pPr marL="9144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3pPr>
                <a:lvl4pPr marL="13716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4pPr>
                <a:lvl5pPr marL="18288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endParaRPr lang="en-US" dirty="0"/>
              </a:p>
            </p:txBody>
          </p:sp>
          <p:sp>
            <p:nvSpPr>
              <p:cNvPr id="22" name="Oval 21"/>
              <p:cNvSpPr>
                <a:spLocks noChangeArrowheads="1"/>
              </p:cNvSpPr>
              <p:nvPr/>
            </p:nvSpPr>
            <p:spPr bwMode="auto">
              <a:xfrm>
                <a:off x="4884666" y="4344863"/>
                <a:ext cx="73864" cy="63981"/>
              </a:xfrm>
              <a:prstGeom prst="ellipse">
                <a:avLst/>
              </a:prstGeom>
              <a:solidFill>
                <a:srgbClr val="FFC000"/>
              </a:solidFill>
              <a:ln w="9525" algn="ctr">
                <a:solidFill>
                  <a:srgbClr val="0000FF"/>
                </a:solidFill>
                <a:round/>
                <a:headEnd/>
                <a:tailEnd/>
              </a:ln>
            </p:spPr>
            <p:txBody>
              <a:bodyPr wrap="none" anchor="ctr"/>
              <a:lstStyle>
                <a:defPPr>
                  <a:defRPr lang="en-US"/>
                </a:defPPr>
                <a:lvl1pPr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1pPr>
                <a:lvl2pPr marL="4572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2pPr>
                <a:lvl3pPr marL="9144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3pPr>
                <a:lvl4pPr marL="13716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4pPr>
                <a:lvl5pPr marL="18288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endParaRPr lang="en-US" dirty="0"/>
              </a:p>
            </p:txBody>
          </p:sp>
          <p:sp>
            <p:nvSpPr>
              <p:cNvPr id="23" name="Oval 22"/>
              <p:cNvSpPr>
                <a:spLocks noChangeArrowheads="1"/>
              </p:cNvSpPr>
              <p:nvPr/>
            </p:nvSpPr>
            <p:spPr bwMode="auto">
              <a:xfrm>
                <a:off x="7666185" y="5769591"/>
                <a:ext cx="73864" cy="63981"/>
              </a:xfrm>
              <a:prstGeom prst="ellipse">
                <a:avLst/>
              </a:prstGeom>
              <a:solidFill>
                <a:srgbClr val="FFC000"/>
              </a:solidFill>
              <a:ln w="9525" algn="ctr">
                <a:solidFill>
                  <a:srgbClr val="0000FF"/>
                </a:solidFill>
                <a:round/>
                <a:headEnd/>
                <a:tailEnd/>
              </a:ln>
            </p:spPr>
            <p:txBody>
              <a:bodyPr wrap="none" anchor="ctr"/>
              <a:lstStyle>
                <a:defPPr>
                  <a:defRPr lang="en-US"/>
                </a:defPPr>
                <a:lvl1pPr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1pPr>
                <a:lvl2pPr marL="4572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2pPr>
                <a:lvl3pPr marL="9144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3pPr>
                <a:lvl4pPr marL="13716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4pPr>
                <a:lvl5pPr marL="18288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endParaRPr lang="en-US" dirty="0"/>
              </a:p>
            </p:txBody>
          </p:sp>
          <p:sp>
            <p:nvSpPr>
              <p:cNvPr id="24" name="Oval 23"/>
              <p:cNvSpPr>
                <a:spLocks noChangeArrowheads="1"/>
              </p:cNvSpPr>
              <p:nvPr/>
            </p:nvSpPr>
            <p:spPr bwMode="auto">
              <a:xfrm>
                <a:off x="4124855" y="3746882"/>
                <a:ext cx="73864" cy="63981"/>
              </a:xfrm>
              <a:prstGeom prst="ellipse">
                <a:avLst/>
              </a:prstGeom>
              <a:solidFill>
                <a:srgbClr val="FFC000"/>
              </a:solidFill>
              <a:ln w="9525" algn="ctr">
                <a:solidFill>
                  <a:srgbClr val="0000FF"/>
                </a:solidFill>
                <a:round/>
                <a:headEnd/>
                <a:tailEnd/>
              </a:ln>
            </p:spPr>
            <p:txBody>
              <a:bodyPr wrap="none" anchor="ctr"/>
              <a:lstStyle>
                <a:defPPr>
                  <a:defRPr lang="en-US"/>
                </a:defPPr>
                <a:lvl1pPr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1pPr>
                <a:lvl2pPr marL="4572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2pPr>
                <a:lvl3pPr marL="9144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3pPr>
                <a:lvl4pPr marL="13716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4pPr>
                <a:lvl5pPr marL="18288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endParaRPr lang="en-US" dirty="0"/>
              </a:p>
            </p:txBody>
          </p:sp>
          <p:sp>
            <p:nvSpPr>
              <p:cNvPr id="25" name="Oval 24"/>
              <p:cNvSpPr>
                <a:spLocks noChangeArrowheads="1"/>
              </p:cNvSpPr>
              <p:nvPr/>
            </p:nvSpPr>
            <p:spPr bwMode="auto">
              <a:xfrm>
                <a:off x="4946157" y="3759388"/>
                <a:ext cx="73864" cy="63981"/>
              </a:xfrm>
              <a:prstGeom prst="ellipse">
                <a:avLst/>
              </a:prstGeom>
              <a:solidFill>
                <a:srgbClr val="FFC000"/>
              </a:solidFill>
              <a:ln w="9525" algn="ctr">
                <a:solidFill>
                  <a:srgbClr val="0000FF"/>
                </a:solidFill>
                <a:round/>
                <a:headEnd/>
                <a:tailEnd/>
              </a:ln>
            </p:spPr>
            <p:txBody>
              <a:bodyPr wrap="none" anchor="ctr"/>
              <a:lstStyle>
                <a:defPPr>
                  <a:defRPr lang="en-US"/>
                </a:defPPr>
                <a:lvl1pPr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1pPr>
                <a:lvl2pPr marL="4572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2pPr>
                <a:lvl3pPr marL="9144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3pPr>
                <a:lvl4pPr marL="13716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4pPr>
                <a:lvl5pPr marL="18288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endParaRPr lang="en-US" dirty="0"/>
              </a:p>
            </p:txBody>
          </p:sp>
          <p:sp>
            <p:nvSpPr>
              <p:cNvPr id="26" name="Oval 25"/>
              <p:cNvSpPr>
                <a:spLocks noChangeArrowheads="1"/>
              </p:cNvSpPr>
              <p:nvPr/>
            </p:nvSpPr>
            <p:spPr bwMode="auto">
              <a:xfrm>
                <a:off x="6707949" y="4636737"/>
                <a:ext cx="73864" cy="63981"/>
              </a:xfrm>
              <a:prstGeom prst="ellipse">
                <a:avLst/>
              </a:prstGeom>
              <a:solidFill>
                <a:srgbClr val="FFC000"/>
              </a:solidFill>
              <a:ln w="9525" algn="ctr">
                <a:solidFill>
                  <a:srgbClr val="0000FF"/>
                </a:solidFill>
                <a:round/>
                <a:headEnd/>
                <a:tailEnd/>
              </a:ln>
            </p:spPr>
            <p:txBody>
              <a:bodyPr wrap="none" anchor="ctr"/>
              <a:lstStyle>
                <a:defPPr>
                  <a:defRPr lang="en-US"/>
                </a:defPPr>
                <a:lvl1pPr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1pPr>
                <a:lvl2pPr marL="4572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2pPr>
                <a:lvl3pPr marL="9144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3pPr>
                <a:lvl4pPr marL="13716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4pPr>
                <a:lvl5pPr marL="18288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endParaRPr lang="en-US" dirty="0"/>
              </a:p>
            </p:txBody>
          </p:sp>
          <p:sp>
            <p:nvSpPr>
              <p:cNvPr id="27" name="Oval 26"/>
              <p:cNvSpPr>
                <a:spLocks noChangeArrowheads="1"/>
              </p:cNvSpPr>
              <p:nvPr/>
            </p:nvSpPr>
            <p:spPr bwMode="auto">
              <a:xfrm>
                <a:off x="4563568" y="4219754"/>
                <a:ext cx="73864" cy="63981"/>
              </a:xfrm>
              <a:prstGeom prst="ellipse">
                <a:avLst/>
              </a:prstGeom>
              <a:solidFill>
                <a:srgbClr val="FFC000"/>
              </a:solidFill>
              <a:ln w="9525" algn="ctr">
                <a:solidFill>
                  <a:srgbClr val="0000FF"/>
                </a:solidFill>
                <a:round/>
                <a:headEnd/>
                <a:tailEnd/>
              </a:ln>
            </p:spPr>
            <p:txBody>
              <a:bodyPr wrap="none" anchor="ctr"/>
              <a:lstStyle>
                <a:defPPr>
                  <a:defRPr lang="en-US"/>
                </a:defPPr>
                <a:lvl1pPr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1pPr>
                <a:lvl2pPr marL="4572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2pPr>
                <a:lvl3pPr marL="9144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3pPr>
                <a:lvl4pPr marL="13716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4pPr>
                <a:lvl5pPr marL="18288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endParaRPr lang="en-US" dirty="0"/>
              </a:p>
            </p:txBody>
          </p:sp>
          <p:sp>
            <p:nvSpPr>
              <p:cNvPr id="28" name="Oval 27"/>
              <p:cNvSpPr>
                <a:spLocks noChangeArrowheads="1"/>
              </p:cNvSpPr>
              <p:nvPr/>
            </p:nvSpPr>
            <p:spPr bwMode="auto">
              <a:xfrm>
                <a:off x="4558932" y="4098902"/>
                <a:ext cx="73864" cy="63981"/>
              </a:xfrm>
              <a:prstGeom prst="ellipse">
                <a:avLst/>
              </a:prstGeom>
              <a:solidFill>
                <a:srgbClr val="FFC000"/>
              </a:solidFill>
              <a:ln w="9525" algn="ctr">
                <a:solidFill>
                  <a:srgbClr val="0000FF"/>
                </a:solidFill>
                <a:round/>
                <a:headEnd/>
                <a:tailEnd/>
              </a:ln>
            </p:spPr>
            <p:txBody>
              <a:bodyPr wrap="none" anchor="ctr"/>
              <a:lstStyle>
                <a:defPPr>
                  <a:defRPr lang="en-US"/>
                </a:defPPr>
                <a:lvl1pPr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1pPr>
                <a:lvl2pPr marL="4572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2pPr>
                <a:lvl3pPr marL="9144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3pPr>
                <a:lvl4pPr marL="13716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4pPr>
                <a:lvl5pPr marL="18288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endParaRPr lang="en-US" dirty="0"/>
              </a:p>
            </p:txBody>
          </p:sp>
          <p:sp>
            <p:nvSpPr>
              <p:cNvPr id="29" name="Oval 28"/>
              <p:cNvSpPr>
                <a:spLocks noChangeArrowheads="1"/>
              </p:cNvSpPr>
              <p:nvPr/>
            </p:nvSpPr>
            <p:spPr bwMode="auto">
              <a:xfrm>
                <a:off x="4456850" y="4148911"/>
                <a:ext cx="73864" cy="63981"/>
              </a:xfrm>
              <a:prstGeom prst="ellipse">
                <a:avLst/>
              </a:prstGeom>
              <a:solidFill>
                <a:srgbClr val="FFC000"/>
              </a:solidFill>
              <a:ln w="9525" algn="ctr">
                <a:solidFill>
                  <a:srgbClr val="0000FF"/>
                </a:solidFill>
                <a:round/>
                <a:headEnd/>
                <a:tailEnd/>
              </a:ln>
            </p:spPr>
            <p:txBody>
              <a:bodyPr wrap="none" anchor="ctr"/>
              <a:lstStyle>
                <a:defPPr>
                  <a:defRPr lang="en-US"/>
                </a:defPPr>
                <a:lvl1pPr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1pPr>
                <a:lvl2pPr marL="4572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2pPr>
                <a:lvl3pPr marL="9144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3pPr>
                <a:lvl4pPr marL="13716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4pPr>
                <a:lvl5pPr marL="18288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endParaRPr lang="en-US" dirty="0"/>
              </a:p>
            </p:txBody>
          </p:sp>
          <p:sp>
            <p:nvSpPr>
              <p:cNvPr id="30" name="Oval 29"/>
              <p:cNvSpPr>
                <a:spLocks noChangeArrowheads="1"/>
              </p:cNvSpPr>
              <p:nvPr/>
            </p:nvSpPr>
            <p:spPr bwMode="auto">
              <a:xfrm>
                <a:off x="5895935" y="4774265"/>
                <a:ext cx="73864" cy="63981"/>
              </a:xfrm>
              <a:prstGeom prst="ellipse">
                <a:avLst/>
              </a:prstGeom>
              <a:solidFill>
                <a:srgbClr val="FFC000"/>
              </a:solidFill>
              <a:ln w="9525" algn="ctr">
                <a:solidFill>
                  <a:srgbClr val="0000FF"/>
                </a:solidFill>
                <a:round/>
                <a:headEnd/>
                <a:tailEnd/>
              </a:ln>
            </p:spPr>
            <p:txBody>
              <a:bodyPr wrap="none" anchor="ctr"/>
              <a:lstStyle>
                <a:defPPr>
                  <a:defRPr lang="en-US"/>
                </a:defPPr>
                <a:lvl1pPr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1pPr>
                <a:lvl2pPr marL="4572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2pPr>
                <a:lvl3pPr marL="9144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3pPr>
                <a:lvl4pPr marL="13716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4pPr>
                <a:lvl5pPr marL="18288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endParaRPr lang="en-US" dirty="0"/>
              </a:p>
            </p:txBody>
          </p:sp>
          <p:sp>
            <p:nvSpPr>
              <p:cNvPr id="31" name="Oval 30"/>
              <p:cNvSpPr>
                <a:spLocks noChangeArrowheads="1"/>
              </p:cNvSpPr>
              <p:nvPr/>
            </p:nvSpPr>
            <p:spPr bwMode="auto">
              <a:xfrm>
                <a:off x="4489334" y="4103073"/>
                <a:ext cx="73864" cy="63981"/>
              </a:xfrm>
              <a:prstGeom prst="ellipse">
                <a:avLst/>
              </a:prstGeom>
              <a:solidFill>
                <a:srgbClr val="FFC000"/>
              </a:solidFill>
              <a:ln w="9525" algn="ctr">
                <a:solidFill>
                  <a:srgbClr val="0000FF"/>
                </a:solidFill>
                <a:round/>
                <a:headEnd/>
                <a:tailEnd/>
              </a:ln>
            </p:spPr>
            <p:txBody>
              <a:bodyPr wrap="none" anchor="ctr"/>
              <a:lstStyle>
                <a:defPPr>
                  <a:defRPr lang="en-US"/>
                </a:defPPr>
                <a:lvl1pPr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1pPr>
                <a:lvl2pPr marL="4572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2pPr>
                <a:lvl3pPr marL="9144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3pPr>
                <a:lvl4pPr marL="13716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4pPr>
                <a:lvl5pPr marL="18288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endParaRPr lang="en-US" dirty="0"/>
              </a:p>
            </p:txBody>
          </p:sp>
        </p:grpSp>
        <p:sp>
          <p:nvSpPr>
            <p:cNvPr id="11" name="TextBox 10"/>
            <p:cNvSpPr txBox="1"/>
            <p:nvPr/>
          </p:nvSpPr>
          <p:spPr>
            <a:xfrm>
              <a:off x="1977011" y="4176251"/>
              <a:ext cx="1317412" cy="338554"/>
            </a:xfrm>
            <a:prstGeom prst="rect">
              <a:avLst/>
            </a:prstGeom>
            <a:noFill/>
          </p:spPr>
          <p:txBody>
            <a:bodyPr wrap="none" rtlCol="0">
              <a:spAutoFit/>
            </a:bodyPr>
            <a:lstStyle/>
            <a:p>
              <a:r>
                <a:rPr lang="en-US" sz="1600" dirty="0" smtClean="0"/>
                <a:t>49 U.S. States</a:t>
              </a:r>
              <a:endParaRPr lang="en-US" sz="1600" dirty="0"/>
            </a:p>
          </p:txBody>
        </p:sp>
        <p:sp>
          <p:nvSpPr>
            <p:cNvPr id="12" name="Oval 11"/>
            <p:cNvSpPr>
              <a:spLocks noChangeArrowheads="1"/>
            </p:cNvSpPr>
            <p:nvPr/>
          </p:nvSpPr>
          <p:spPr bwMode="auto">
            <a:xfrm>
              <a:off x="3048255" y="4656346"/>
              <a:ext cx="73864" cy="63981"/>
            </a:xfrm>
            <a:prstGeom prst="ellipse">
              <a:avLst/>
            </a:prstGeom>
            <a:solidFill>
              <a:srgbClr val="FFC000"/>
            </a:solidFill>
            <a:ln w="9525" algn="ctr">
              <a:solidFill>
                <a:srgbClr val="0000FF"/>
              </a:solidFill>
              <a:round/>
              <a:headEnd/>
              <a:tailEnd/>
            </a:ln>
          </p:spPr>
          <p:txBody>
            <a:bodyPr wrap="none" anchor="ctr"/>
            <a:lstStyle>
              <a:defPPr>
                <a:defRPr lang="en-US"/>
              </a:defPPr>
              <a:lvl1pPr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1pPr>
              <a:lvl2pPr marL="4572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2pPr>
              <a:lvl3pPr marL="9144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3pPr>
              <a:lvl4pPr marL="13716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4pPr>
              <a:lvl5pPr marL="1828800" algn="l" rtl="0" eaLnBrk="0" fontAlgn="base" hangingPunct="0">
                <a:spcBef>
                  <a:spcPct val="50000"/>
                </a:spcBef>
                <a:spcAft>
                  <a:spcPct val="0"/>
                </a:spcAft>
                <a:buClr>
                  <a:srgbClr val="CC0000"/>
                </a:buClr>
                <a:buFont typeface="Monotype Sorts" pitchFamily="2" charset="2"/>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endParaRPr lang="en-US" dirty="0"/>
            </a:p>
          </p:txBody>
        </p:sp>
      </p:grpSp>
      <p:sp>
        <p:nvSpPr>
          <p:cNvPr id="32" name="Content Placeholder 2"/>
          <p:cNvSpPr txBox="1">
            <a:spLocks/>
          </p:cNvSpPr>
          <p:nvPr/>
        </p:nvSpPr>
        <p:spPr>
          <a:xfrm>
            <a:off x="590005" y="1293223"/>
            <a:ext cx="6858000" cy="5181600"/>
          </a:xfrm>
          <a:prstGeom prst="rect">
            <a:avLst/>
          </a:prstGeom>
        </p:spPr>
        <p:txBody>
          <a:bodyPr/>
          <a:lstStyle/>
          <a:p>
            <a:pPr marL="341313" lvl="0" indent="-341313" fontAlgn="base">
              <a:spcBef>
                <a:spcPts val="1200"/>
              </a:spcBef>
              <a:spcAft>
                <a:spcPts val="600"/>
              </a:spcAft>
              <a:buClr>
                <a:srgbClr val="254061"/>
              </a:buClr>
              <a:buSzPct val="100000"/>
              <a:buFont typeface="Wingdings" pitchFamily="2" charset="2"/>
              <a:buChar char=""/>
              <a:defRPr/>
            </a:pPr>
            <a:r>
              <a:rPr lang="en-US" sz="2000" dirty="0" smtClean="0">
                <a:solidFill>
                  <a:srgbClr val="254061"/>
                </a:solidFill>
                <a:latin typeface="Arial Black" pitchFamily="34" charset="0"/>
                <a:cs typeface="Arial" pitchFamily="34" charset="0"/>
              </a:rPr>
              <a:t>Keep the consumer as our true north</a:t>
            </a:r>
            <a:endParaRPr lang="en-US" dirty="0" smtClean="0">
              <a:solidFill>
                <a:srgbClr val="254061"/>
              </a:solidFill>
              <a:latin typeface="Arial Black" pitchFamily="34" charset="0"/>
              <a:cs typeface="Arial" pitchFamily="34" charset="0"/>
            </a:endParaRPr>
          </a:p>
          <a:p>
            <a:pPr marL="573088" lvl="2" indent="-231775" fontAlgn="base">
              <a:spcAft>
                <a:spcPts val="600"/>
              </a:spcAft>
              <a:buClr>
                <a:schemeClr val="bg1">
                  <a:lumMod val="50000"/>
                </a:schemeClr>
              </a:buClr>
              <a:buSzPct val="100000"/>
              <a:buFont typeface="Wingdings" pitchFamily="2" charset="2"/>
              <a:buChar char="v"/>
              <a:defRPr/>
            </a:pPr>
            <a:r>
              <a:rPr lang="en-US" sz="1600" dirty="0" smtClean="0">
                <a:solidFill>
                  <a:srgbClr val="254061"/>
                </a:solidFill>
                <a:latin typeface="Arial Black" pitchFamily="34" charset="0"/>
                <a:cs typeface="Arial" pitchFamily="34" charset="0"/>
              </a:rPr>
              <a:t>Impact review criterion for every award</a:t>
            </a:r>
          </a:p>
          <a:p>
            <a:pPr marL="573088" lvl="2" indent="-231775" fontAlgn="base">
              <a:spcAft>
                <a:spcPts val="600"/>
              </a:spcAft>
              <a:buClr>
                <a:schemeClr val="bg1">
                  <a:lumMod val="50000"/>
                </a:schemeClr>
              </a:buClr>
              <a:buSzPct val="100000"/>
              <a:buFont typeface="Wingdings" pitchFamily="2" charset="2"/>
              <a:buChar char="v"/>
              <a:defRPr/>
            </a:pPr>
            <a:r>
              <a:rPr lang="en-US" sz="1600" dirty="0" smtClean="0">
                <a:solidFill>
                  <a:srgbClr val="254061"/>
                </a:solidFill>
                <a:latin typeface="Arial Black" pitchFamily="34" charset="0"/>
                <a:cs typeface="Arial" pitchFamily="34" charset="0"/>
              </a:rPr>
              <a:t>Funding recommendations consider critical needs</a:t>
            </a:r>
          </a:p>
          <a:p>
            <a:pPr marL="573088" lvl="2" indent="-231775" fontAlgn="base">
              <a:spcAft>
                <a:spcPts val="600"/>
              </a:spcAft>
              <a:buClr>
                <a:schemeClr val="bg1">
                  <a:lumMod val="50000"/>
                </a:schemeClr>
              </a:buClr>
              <a:buSzPct val="100000"/>
              <a:buFont typeface="Wingdings" pitchFamily="2" charset="2"/>
              <a:buChar char="v"/>
              <a:defRPr/>
            </a:pPr>
            <a:r>
              <a:rPr lang="en-US" sz="1600" dirty="0" smtClean="0">
                <a:solidFill>
                  <a:srgbClr val="254061"/>
                </a:solidFill>
                <a:latin typeface="Arial Black" pitchFamily="34" charset="0"/>
                <a:cs typeface="Arial" pitchFamily="34" charset="0"/>
              </a:rPr>
              <a:t>Fund the best ideas from any location</a:t>
            </a:r>
          </a:p>
          <a:p>
            <a:pPr marL="573088" lvl="2" indent="-231775" fontAlgn="base">
              <a:spcAft>
                <a:spcPts val="600"/>
              </a:spcAft>
              <a:buClr>
                <a:schemeClr val="bg1">
                  <a:lumMod val="50000"/>
                </a:schemeClr>
              </a:buClr>
              <a:buSzPct val="100000"/>
              <a:buFont typeface="Wingdings" pitchFamily="2" charset="2"/>
              <a:buChar char="v"/>
              <a:defRPr/>
            </a:pPr>
            <a:r>
              <a:rPr lang="en-US" sz="1600" dirty="0" smtClean="0">
                <a:solidFill>
                  <a:srgbClr val="254061"/>
                </a:solidFill>
                <a:latin typeface="Arial Black" pitchFamily="34" charset="0"/>
                <a:cs typeface="Arial" pitchFamily="34" charset="0"/>
              </a:rPr>
              <a:t>Funds obligated up front; no risk to the research project</a:t>
            </a:r>
          </a:p>
          <a:p>
            <a:pPr marL="573088" lvl="2" indent="-231775" fontAlgn="base">
              <a:spcAft>
                <a:spcPts val="600"/>
              </a:spcAft>
              <a:buClr>
                <a:schemeClr val="bg1">
                  <a:lumMod val="50000"/>
                </a:schemeClr>
              </a:buClr>
              <a:buSzPct val="100000"/>
              <a:buFont typeface="Wingdings" pitchFamily="2" charset="2"/>
              <a:buChar char="v"/>
              <a:defRPr/>
            </a:pPr>
            <a:r>
              <a:rPr lang="en-US" sz="1600" dirty="0" smtClean="0">
                <a:solidFill>
                  <a:srgbClr val="254061"/>
                </a:solidFill>
                <a:latin typeface="Arial Black" pitchFamily="34" charset="0"/>
                <a:cs typeface="Arial" pitchFamily="34" charset="0"/>
              </a:rPr>
              <a:t>Maintain low management costs</a:t>
            </a:r>
          </a:p>
          <a:p>
            <a:pPr marL="341313" lvl="0" indent="-341313" fontAlgn="base">
              <a:spcBef>
                <a:spcPts val="1200"/>
              </a:spcBef>
              <a:spcAft>
                <a:spcPts val="600"/>
              </a:spcAft>
              <a:buClr>
                <a:srgbClr val="254061"/>
              </a:buClr>
              <a:buSzPct val="100000"/>
              <a:buFont typeface="Wingdings" pitchFamily="2" charset="2"/>
              <a:buChar char=""/>
              <a:defRPr/>
            </a:pPr>
            <a:r>
              <a:rPr lang="en-US" sz="2000" dirty="0" smtClean="0">
                <a:solidFill>
                  <a:srgbClr val="254061"/>
                </a:solidFill>
                <a:latin typeface="Arial Black" pitchFamily="34" charset="0"/>
                <a:cs typeface="Arial" pitchFamily="34" charset="0"/>
              </a:rPr>
              <a:t>Hold our awardees to a high standard</a:t>
            </a:r>
            <a:endParaRPr lang="en-US" dirty="0" smtClean="0">
              <a:solidFill>
                <a:srgbClr val="254061"/>
              </a:solidFill>
              <a:latin typeface="Arial Black" pitchFamily="34" charset="0"/>
              <a:cs typeface="Arial" pitchFamily="34" charset="0"/>
            </a:endParaRPr>
          </a:p>
          <a:p>
            <a:pPr marL="573088" lvl="2" indent="-231775" fontAlgn="base">
              <a:spcAft>
                <a:spcPts val="600"/>
              </a:spcAft>
              <a:buClr>
                <a:schemeClr val="bg1">
                  <a:lumMod val="50000"/>
                </a:schemeClr>
              </a:buClr>
              <a:buSzPct val="100000"/>
              <a:buFont typeface="Wingdings" pitchFamily="2" charset="2"/>
              <a:buChar char="v"/>
              <a:defRPr/>
            </a:pPr>
            <a:r>
              <a:rPr lang="en-US" sz="1600" dirty="0" smtClean="0">
                <a:solidFill>
                  <a:srgbClr val="254061"/>
                </a:solidFill>
                <a:latin typeface="Arial Black" pitchFamily="34" charset="0"/>
                <a:cs typeface="Arial" pitchFamily="34" charset="0"/>
              </a:rPr>
              <a:t>Must regularly report their progress</a:t>
            </a:r>
          </a:p>
          <a:p>
            <a:pPr marL="573088" lvl="2" indent="-231775" fontAlgn="base">
              <a:spcAft>
                <a:spcPts val="600"/>
              </a:spcAft>
              <a:buClr>
                <a:schemeClr val="bg1">
                  <a:lumMod val="50000"/>
                </a:schemeClr>
              </a:buClr>
              <a:buSzPct val="100000"/>
              <a:buFont typeface="Wingdings" pitchFamily="2" charset="2"/>
              <a:buChar char="v"/>
              <a:defRPr/>
            </a:pPr>
            <a:r>
              <a:rPr lang="en-US" sz="1600" dirty="0" smtClean="0">
                <a:solidFill>
                  <a:srgbClr val="254061"/>
                </a:solidFill>
                <a:latin typeface="Arial Black" pitchFamily="34" charset="0"/>
                <a:cs typeface="Arial" pitchFamily="34" charset="0"/>
              </a:rPr>
              <a:t>Must present their research at Era of Hope</a:t>
            </a:r>
          </a:p>
        </p:txBody>
      </p:sp>
      <p:pic>
        <p:nvPicPr>
          <p:cNvPr id="33" name="Picture 32"/>
          <p:cNvPicPr>
            <a:picLocks noChangeAspect="1" noChangeArrowheads="1"/>
          </p:cNvPicPr>
          <p:nvPr/>
        </p:nvPicPr>
        <p:blipFill>
          <a:blip r:embed="rId4" cstate="screen"/>
          <a:srcRect/>
          <a:stretch>
            <a:fillRect/>
          </a:stretch>
        </p:blipFill>
        <p:spPr bwMode="auto">
          <a:xfrm>
            <a:off x="7961848" y="5039854"/>
            <a:ext cx="855515" cy="121748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fade">
                                      <p:cBhvr>
                                        <p:cTn id="7" dur="500"/>
                                        <p:tgtEl>
                                          <p:spTgt spid="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xEl>
                                              <p:pRg st="1" end="1"/>
                                            </p:txEl>
                                          </p:spTgt>
                                        </p:tgtEl>
                                        <p:attrNameLst>
                                          <p:attrName>style.visibility</p:attrName>
                                        </p:attrNameLst>
                                      </p:cBhvr>
                                      <p:to>
                                        <p:strVal val="visible"/>
                                      </p:to>
                                    </p:set>
                                    <p:animEffect transition="in" filter="fade">
                                      <p:cBhvr>
                                        <p:cTn id="12" dur="500"/>
                                        <p:tgtEl>
                                          <p:spTgt spid="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xEl>
                                              <p:pRg st="2" end="2"/>
                                            </p:txEl>
                                          </p:spTgt>
                                        </p:tgtEl>
                                        <p:attrNameLst>
                                          <p:attrName>style.visibility</p:attrName>
                                        </p:attrNameLst>
                                      </p:cBhvr>
                                      <p:to>
                                        <p:strVal val="visible"/>
                                      </p:to>
                                    </p:set>
                                    <p:animEffect transition="in" filter="fade">
                                      <p:cBhvr>
                                        <p:cTn id="17" dur="500"/>
                                        <p:tgtEl>
                                          <p:spTgt spid="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xEl>
                                              <p:pRg st="3" end="3"/>
                                            </p:txEl>
                                          </p:spTgt>
                                        </p:tgtEl>
                                        <p:attrNameLst>
                                          <p:attrName>style.visibility</p:attrName>
                                        </p:attrNameLst>
                                      </p:cBhvr>
                                      <p:to>
                                        <p:strVal val="visible"/>
                                      </p:to>
                                    </p:set>
                                    <p:animEffect transition="in" filter="fade">
                                      <p:cBhvr>
                                        <p:cTn id="22" dur="500"/>
                                        <p:tgtEl>
                                          <p:spTgt spid="32">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2">
                                            <p:txEl>
                                              <p:pRg st="4" end="4"/>
                                            </p:txEl>
                                          </p:spTgt>
                                        </p:tgtEl>
                                        <p:attrNameLst>
                                          <p:attrName>style.visibility</p:attrName>
                                        </p:attrNameLst>
                                      </p:cBhvr>
                                      <p:to>
                                        <p:strVal val="visible"/>
                                      </p:to>
                                    </p:set>
                                    <p:animEffect transition="in" filter="fade">
                                      <p:cBhvr>
                                        <p:cTn id="30" dur="500"/>
                                        <p:tgtEl>
                                          <p:spTgt spid="32">
                                            <p:txEl>
                                              <p:pRg st="4" end="4"/>
                                            </p:txEl>
                                          </p:spTgt>
                                        </p:tgtEl>
                                      </p:cBhvr>
                                    </p:animEffect>
                                  </p:childTnLst>
                                </p:cTn>
                              </p:par>
                              <p:par>
                                <p:cTn id="31" presetID="10" presetClass="exit" presetSubtype="0" fill="hold" nodeType="withEffect">
                                  <p:stCondLst>
                                    <p:cond delay="0"/>
                                  </p:stCondLst>
                                  <p:childTnLst>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2">
                                            <p:txEl>
                                              <p:pRg st="5" end="5"/>
                                            </p:txEl>
                                          </p:spTgt>
                                        </p:tgtEl>
                                        <p:attrNameLst>
                                          <p:attrName>style.visibility</p:attrName>
                                        </p:attrNameLst>
                                      </p:cBhvr>
                                      <p:to>
                                        <p:strVal val="visible"/>
                                      </p:to>
                                    </p:set>
                                    <p:animEffect transition="in" filter="fade">
                                      <p:cBhvr>
                                        <p:cTn id="38" dur="500"/>
                                        <p:tgtEl>
                                          <p:spTgt spid="32">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2">
                                            <p:txEl>
                                              <p:pRg st="6" end="6"/>
                                            </p:txEl>
                                          </p:spTgt>
                                        </p:tgtEl>
                                        <p:attrNameLst>
                                          <p:attrName>style.visibility</p:attrName>
                                        </p:attrNameLst>
                                      </p:cBhvr>
                                      <p:to>
                                        <p:strVal val="visible"/>
                                      </p:to>
                                    </p:set>
                                    <p:animEffect transition="in" filter="fade">
                                      <p:cBhvr>
                                        <p:cTn id="43" dur="500"/>
                                        <p:tgtEl>
                                          <p:spTgt spid="32">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2">
                                            <p:txEl>
                                              <p:pRg st="7" end="7"/>
                                            </p:txEl>
                                          </p:spTgt>
                                        </p:tgtEl>
                                        <p:attrNameLst>
                                          <p:attrName>style.visibility</p:attrName>
                                        </p:attrNameLst>
                                      </p:cBhvr>
                                      <p:to>
                                        <p:strVal val="visible"/>
                                      </p:to>
                                    </p:set>
                                    <p:animEffect transition="in" filter="fade">
                                      <p:cBhvr>
                                        <p:cTn id="48" dur="500"/>
                                        <p:tgtEl>
                                          <p:spTgt spid="32">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2">
                                            <p:txEl>
                                              <p:pRg st="8" end="8"/>
                                            </p:txEl>
                                          </p:spTgt>
                                        </p:tgtEl>
                                        <p:attrNameLst>
                                          <p:attrName>style.visibility</p:attrName>
                                        </p:attrNameLst>
                                      </p:cBhvr>
                                      <p:to>
                                        <p:strVal val="visible"/>
                                      </p:to>
                                    </p:set>
                                    <p:animEffect transition="in" filter="fade">
                                      <p:cBhvr>
                                        <p:cTn id="53" dur="500"/>
                                        <p:tgtEl>
                                          <p:spTgt spid="32">
                                            <p:txEl>
                                              <p:pRg st="8" end="8"/>
                                            </p:txEl>
                                          </p:spTgt>
                                        </p:tgtEl>
                                      </p:cBhvr>
                                    </p:animEffect>
                                  </p:childTnLst>
                                </p:cTn>
                              </p:par>
                              <p:par>
                                <p:cTn id="54" presetID="1" presetClass="entr" presetSubtype="0" fill="hold" nodeType="withEffect">
                                  <p:stCondLst>
                                    <p:cond delay="0"/>
                                  </p:stCondLst>
                                  <p:childTnLst>
                                    <p:set>
                                      <p:cBhvr>
                                        <p:cTn id="55"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the CDMRP?</a:t>
            </a:r>
            <a:endParaRPr lang="en-US" dirty="0"/>
          </a:p>
        </p:txBody>
      </p:sp>
      <p:sp>
        <p:nvSpPr>
          <p:cNvPr id="414722" name="AutoShape 2" descr="Medical Research and Materiel Comma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grpSp>
        <p:nvGrpSpPr>
          <p:cNvPr id="3" name="Group 25"/>
          <p:cNvGrpSpPr/>
          <p:nvPr/>
        </p:nvGrpSpPr>
        <p:grpSpPr>
          <a:xfrm>
            <a:off x="0" y="1678672"/>
            <a:ext cx="3052760" cy="3117990"/>
            <a:chOff x="0" y="1828800"/>
            <a:chExt cx="3052760" cy="3117990"/>
          </a:xfrm>
        </p:grpSpPr>
        <p:sp>
          <p:nvSpPr>
            <p:cNvPr id="7" name="Oval 6"/>
            <p:cNvSpPr/>
            <p:nvPr/>
          </p:nvSpPr>
          <p:spPr>
            <a:xfrm>
              <a:off x="0" y="1828800"/>
              <a:ext cx="2819400" cy="2637444"/>
            </a:xfrm>
            <a:prstGeom prst="ellipse">
              <a:avLst/>
            </a:prstGeom>
            <a:blipFill rotWithShape="0">
              <a:blip r:embed="rId3" cstate="screen"/>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TextBox 20"/>
            <p:cNvSpPr txBox="1"/>
            <p:nvPr/>
          </p:nvSpPr>
          <p:spPr>
            <a:xfrm>
              <a:off x="80960" y="4654402"/>
              <a:ext cx="2971800" cy="292388"/>
            </a:xfrm>
            <a:prstGeom prst="rect">
              <a:avLst/>
            </a:prstGeom>
            <a:noFill/>
          </p:spPr>
          <p:txBody>
            <a:bodyPr wrap="square" rtlCol="0">
              <a:spAutoFit/>
            </a:bodyPr>
            <a:lstStyle/>
            <a:p>
              <a:r>
                <a:rPr lang="en-US" sz="1300" dirty="0" smtClean="0">
                  <a:solidFill>
                    <a:srgbClr val="254061"/>
                  </a:solidFill>
                  <a:latin typeface="Arial Black" pitchFamily="34" charset="0"/>
                </a:rPr>
                <a:t>DEPARTMENT OF DEFENSE</a:t>
              </a:r>
              <a:endParaRPr lang="en-US" sz="1300" dirty="0">
                <a:solidFill>
                  <a:srgbClr val="254061"/>
                </a:solidFill>
                <a:latin typeface="Arial Black" pitchFamily="34" charset="0"/>
              </a:endParaRPr>
            </a:p>
          </p:txBody>
        </p:sp>
      </p:grpSp>
      <p:grpSp>
        <p:nvGrpSpPr>
          <p:cNvPr id="4" name="Group 26"/>
          <p:cNvGrpSpPr/>
          <p:nvPr/>
        </p:nvGrpSpPr>
        <p:grpSpPr>
          <a:xfrm>
            <a:off x="1462092" y="2122582"/>
            <a:ext cx="3200400" cy="2877148"/>
            <a:chOff x="1362080" y="2209800"/>
            <a:chExt cx="3200400" cy="2877148"/>
          </a:xfrm>
        </p:grpSpPr>
        <p:grpSp>
          <p:nvGrpSpPr>
            <p:cNvPr id="5" name="Group 8"/>
            <p:cNvGrpSpPr/>
            <p:nvPr/>
          </p:nvGrpSpPr>
          <p:grpSpPr>
            <a:xfrm>
              <a:off x="1709266" y="2209800"/>
              <a:ext cx="2557934" cy="2402893"/>
              <a:chOff x="2240379" y="520914"/>
              <a:chExt cx="3250226" cy="2956003"/>
            </a:xfrm>
          </p:grpSpPr>
          <p:sp>
            <p:nvSpPr>
              <p:cNvPr id="11" name="Oval 4"/>
              <p:cNvSpPr/>
              <p:nvPr/>
            </p:nvSpPr>
            <p:spPr>
              <a:xfrm>
                <a:off x="3297515" y="698274"/>
                <a:ext cx="1135954" cy="532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n-US" sz="1600" b="1" kern="1200" dirty="0" smtClean="0"/>
              </a:p>
            </p:txBody>
          </p:sp>
          <p:sp>
            <p:nvSpPr>
              <p:cNvPr id="10" name="Oval 9"/>
              <p:cNvSpPr/>
              <p:nvPr/>
            </p:nvSpPr>
            <p:spPr>
              <a:xfrm>
                <a:off x="2240379" y="520914"/>
                <a:ext cx="3250226" cy="2956003"/>
              </a:xfrm>
              <a:prstGeom prst="ellipse">
                <a:avLst/>
              </a:prstGeom>
              <a:blipFill rotWithShape="0">
                <a:blip r:embed="rId4" cstate="screen"/>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sp>
          <p:nvSpPr>
            <p:cNvPr id="22" name="TextBox 21"/>
            <p:cNvSpPr txBox="1"/>
            <p:nvPr/>
          </p:nvSpPr>
          <p:spPr>
            <a:xfrm>
              <a:off x="1362080" y="4794560"/>
              <a:ext cx="3200400" cy="292388"/>
            </a:xfrm>
            <a:prstGeom prst="rect">
              <a:avLst/>
            </a:prstGeom>
            <a:noFill/>
          </p:spPr>
          <p:txBody>
            <a:bodyPr wrap="square" rtlCol="0">
              <a:spAutoFit/>
            </a:bodyPr>
            <a:lstStyle/>
            <a:p>
              <a:r>
                <a:rPr lang="en-US" sz="1300" dirty="0" smtClean="0">
                  <a:solidFill>
                    <a:srgbClr val="254061"/>
                  </a:solidFill>
                  <a:latin typeface="Arial Black" pitchFamily="34" charset="0"/>
                </a:rPr>
                <a:t>DEPARTMENT OF THE ARMY</a:t>
              </a:r>
              <a:endParaRPr lang="en-US" sz="1300" dirty="0">
                <a:solidFill>
                  <a:srgbClr val="254061"/>
                </a:solidFill>
                <a:latin typeface="Arial Black" pitchFamily="34" charset="0"/>
              </a:endParaRPr>
            </a:p>
          </p:txBody>
        </p:sp>
      </p:grpSp>
      <p:grpSp>
        <p:nvGrpSpPr>
          <p:cNvPr id="26" name="Group 25"/>
          <p:cNvGrpSpPr/>
          <p:nvPr/>
        </p:nvGrpSpPr>
        <p:grpSpPr>
          <a:xfrm>
            <a:off x="3362327" y="2661674"/>
            <a:ext cx="2667000" cy="2564099"/>
            <a:chOff x="3362327" y="2852746"/>
            <a:chExt cx="2667000" cy="2564099"/>
          </a:xfrm>
        </p:grpSpPr>
        <p:pic>
          <p:nvPicPr>
            <p:cNvPr id="1028" name="Picture 4" descr="C:\Documents and Settings\Anne.Bertinuson\Desktop\Logos\Army Medicine Logo 4C HR.png"/>
            <p:cNvPicPr>
              <a:picLocks noChangeAspect="1" noChangeArrowheads="1"/>
            </p:cNvPicPr>
            <p:nvPr/>
          </p:nvPicPr>
          <p:blipFill>
            <a:blip r:embed="rId5" cstate="screen"/>
            <a:srcRect/>
            <a:stretch>
              <a:fillRect/>
            </a:stretch>
          </p:blipFill>
          <p:spPr bwMode="auto">
            <a:xfrm>
              <a:off x="3848100" y="2852746"/>
              <a:ext cx="2107189" cy="2090734"/>
            </a:xfrm>
            <a:prstGeom prst="rect">
              <a:avLst/>
            </a:prstGeom>
            <a:noFill/>
          </p:spPr>
        </p:pic>
        <p:sp>
          <p:nvSpPr>
            <p:cNvPr id="23" name="TextBox 22"/>
            <p:cNvSpPr txBox="1"/>
            <p:nvPr/>
          </p:nvSpPr>
          <p:spPr>
            <a:xfrm>
              <a:off x="3362327" y="5124457"/>
              <a:ext cx="2667000" cy="292388"/>
            </a:xfrm>
            <a:prstGeom prst="rect">
              <a:avLst/>
            </a:prstGeom>
            <a:noFill/>
          </p:spPr>
          <p:txBody>
            <a:bodyPr wrap="square" rtlCol="0">
              <a:spAutoFit/>
            </a:bodyPr>
            <a:lstStyle/>
            <a:p>
              <a:r>
                <a:rPr lang="en-US" sz="1300" dirty="0" smtClean="0">
                  <a:solidFill>
                    <a:srgbClr val="254061"/>
                  </a:solidFill>
                  <a:latin typeface="Arial Black" pitchFamily="34" charset="0"/>
                </a:rPr>
                <a:t>ARMY MEDICAL COMMAND </a:t>
              </a:r>
              <a:endParaRPr lang="en-US" sz="1300" dirty="0">
                <a:solidFill>
                  <a:srgbClr val="254061"/>
                </a:solidFill>
                <a:latin typeface="Arial Black" pitchFamily="34" charset="0"/>
              </a:endParaRPr>
            </a:p>
          </p:txBody>
        </p:sp>
      </p:grpSp>
      <p:sp>
        <p:nvSpPr>
          <p:cNvPr id="24" name="TextBox 23"/>
          <p:cNvSpPr txBox="1"/>
          <p:nvPr/>
        </p:nvSpPr>
        <p:spPr>
          <a:xfrm>
            <a:off x="5970837" y="4717156"/>
            <a:ext cx="2058737" cy="892552"/>
          </a:xfrm>
          <a:prstGeom prst="rect">
            <a:avLst/>
          </a:prstGeom>
          <a:noFill/>
        </p:spPr>
        <p:txBody>
          <a:bodyPr wrap="square" rtlCol="0">
            <a:spAutoFit/>
          </a:bodyPr>
          <a:lstStyle/>
          <a:p>
            <a:r>
              <a:rPr lang="en-US" sz="1300" dirty="0" smtClean="0">
                <a:solidFill>
                  <a:srgbClr val="254061"/>
                </a:solidFill>
                <a:latin typeface="Arial Black" pitchFamily="34" charset="0"/>
              </a:rPr>
              <a:t>MEDICAL RESEARCH AND MATERIEL COMMAND</a:t>
            </a:r>
            <a:endParaRPr lang="en-US" sz="1300" dirty="0">
              <a:solidFill>
                <a:srgbClr val="254061"/>
              </a:solidFill>
              <a:latin typeface="Arial Black" pitchFamily="34" charset="0"/>
            </a:endParaRPr>
          </a:p>
        </p:txBody>
      </p:sp>
      <p:pic>
        <p:nvPicPr>
          <p:cNvPr id="2051" name="Picture 3"/>
          <p:cNvPicPr>
            <a:picLocks noChangeAspect="1" noChangeArrowheads="1"/>
          </p:cNvPicPr>
          <p:nvPr/>
        </p:nvPicPr>
        <p:blipFill>
          <a:blip r:embed="rId6" cstate="screen"/>
          <a:srcRect/>
          <a:stretch>
            <a:fillRect/>
          </a:stretch>
        </p:blipFill>
        <p:spPr bwMode="auto">
          <a:xfrm>
            <a:off x="5618060" y="2960985"/>
            <a:ext cx="2011473" cy="1789970"/>
          </a:xfrm>
          <a:prstGeom prst="rect">
            <a:avLst/>
          </a:prstGeom>
          <a:noFill/>
          <a:ln w="9525">
            <a:noFill/>
            <a:miter lim="800000"/>
            <a:headEnd/>
            <a:tailEnd/>
          </a:ln>
          <a:effectLst/>
        </p:spPr>
      </p:pic>
      <p:sp>
        <p:nvSpPr>
          <p:cNvPr id="25" name="TextBox 24"/>
          <p:cNvSpPr txBox="1"/>
          <p:nvPr/>
        </p:nvSpPr>
        <p:spPr>
          <a:xfrm>
            <a:off x="7050351" y="5272800"/>
            <a:ext cx="2093649" cy="892552"/>
          </a:xfrm>
          <a:prstGeom prst="rect">
            <a:avLst/>
          </a:prstGeom>
          <a:noFill/>
        </p:spPr>
        <p:txBody>
          <a:bodyPr wrap="square" rtlCol="0">
            <a:spAutoFit/>
          </a:bodyPr>
          <a:lstStyle/>
          <a:p>
            <a:r>
              <a:rPr lang="en-US" sz="1300" dirty="0" smtClean="0">
                <a:solidFill>
                  <a:srgbClr val="254061"/>
                </a:solidFill>
                <a:latin typeface="Arial Black" pitchFamily="34" charset="0"/>
              </a:rPr>
              <a:t>CONGRESSIONALLY DIRECTED MEDICAL </a:t>
            </a:r>
            <a:r>
              <a:rPr lang="en-US" sz="1300" dirty="0" smtClean="0">
                <a:solidFill>
                  <a:srgbClr val="224361"/>
                </a:solidFill>
                <a:latin typeface="Arial Black" pitchFamily="34" charset="0"/>
              </a:rPr>
              <a:t>RESEARCH PROGRAMS</a:t>
            </a:r>
            <a:endParaRPr lang="en-US" sz="1300" dirty="0">
              <a:solidFill>
                <a:srgbClr val="224361"/>
              </a:solidFill>
              <a:latin typeface="Arial Black" pitchFamily="34" charset="0"/>
            </a:endParaRPr>
          </a:p>
        </p:txBody>
      </p:sp>
      <p:pic>
        <p:nvPicPr>
          <p:cNvPr id="1026" name="Picture 2"/>
          <p:cNvPicPr>
            <a:picLocks noChangeAspect="1" noChangeArrowheads="1"/>
          </p:cNvPicPr>
          <p:nvPr/>
        </p:nvPicPr>
        <p:blipFill>
          <a:blip r:embed="rId7" cstate="screen"/>
          <a:srcRect/>
          <a:stretch>
            <a:fillRect/>
          </a:stretch>
        </p:blipFill>
        <p:spPr bwMode="auto">
          <a:xfrm>
            <a:off x="7231227" y="3809432"/>
            <a:ext cx="1926421" cy="145153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0630"/>
            <a:ext cx="9144000" cy="584775"/>
          </a:xfrm>
        </p:spPr>
        <p:txBody>
          <a:bodyPr/>
          <a:lstStyle/>
          <a:p>
            <a:r>
              <a:rPr lang="en-US" dirty="0" smtClean="0"/>
              <a:t>CDMRP History</a:t>
            </a:r>
            <a:endParaRPr lang="en-US" dirty="0"/>
          </a:p>
        </p:txBody>
      </p:sp>
      <p:sp>
        <p:nvSpPr>
          <p:cNvPr id="3" name="Content Placeholder 2"/>
          <p:cNvSpPr>
            <a:spLocks noGrp="1"/>
          </p:cNvSpPr>
          <p:nvPr>
            <p:ph idx="1"/>
          </p:nvPr>
        </p:nvSpPr>
        <p:spPr>
          <a:xfrm>
            <a:off x="225187" y="1286301"/>
            <a:ext cx="8755039" cy="5032612"/>
          </a:xfrm>
        </p:spPr>
        <p:txBody>
          <a:bodyPr/>
          <a:lstStyle/>
          <a:p>
            <a:pPr>
              <a:spcBef>
                <a:spcPts val="0"/>
              </a:spcBef>
              <a:spcAft>
                <a:spcPts val="600"/>
              </a:spcAft>
            </a:pPr>
            <a:r>
              <a:rPr lang="en-US" dirty="0" smtClean="0"/>
              <a:t>In 1992-1993, advocates lobbied Congress for breast cancer research funding</a:t>
            </a:r>
          </a:p>
          <a:p>
            <a:pPr>
              <a:spcBef>
                <a:spcPts val="0"/>
              </a:spcBef>
              <a:spcAft>
                <a:spcPts val="600"/>
              </a:spcAft>
            </a:pPr>
            <a:r>
              <a:rPr lang="en-US" dirty="0" smtClean="0"/>
              <a:t>In 1993, Congress appropriated $210M* to the DOD to administer a peer-reviewed breast cancer research program</a:t>
            </a:r>
          </a:p>
          <a:p>
            <a:pPr>
              <a:spcBef>
                <a:spcPts val="0"/>
              </a:spcBef>
              <a:spcAft>
                <a:spcPts val="600"/>
              </a:spcAft>
            </a:pPr>
            <a:r>
              <a:rPr lang="en-US" dirty="0" smtClean="0"/>
              <a:t>The DOD commissioned the Institute of Medicine to advise on:</a:t>
            </a:r>
          </a:p>
          <a:p>
            <a:pPr marL="796925" lvl="1" indent="-354013">
              <a:spcBef>
                <a:spcPts val="0"/>
              </a:spcBef>
              <a:spcAft>
                <a:spcPts val="600"/>
              </a:spcAft>
              <a:buSzPct val="80000"/>
            </a:pPr>
            <a:r>
              <a:rPr lang="en-US" sz="2200" dirty="0" smtClean="0"/>
              <a:t>An investment and management strategy</a:t>
            </a:r>
          </a:p>
          <a:p>
            <a:pPr marL="796925" lvl="1" indent="-354013">
              <a:spcBef>
                <a:spcPts val="0"/>
              </a:spcBef>
              <a:spcAft>
                <a:spcPts val="600"/>
              </a:spcAft>
              <a:buSzPct val="80000"/>
            </a:pPr>
            <a:r>
              <a:rPr lang="en-US" sz="2200" dirty="0" smtClean="0"/>
              <a:t>An appropriate review system</a:t>
            </a:r>
          </a:p>
          <a:p>
            <a:pPr>
              <a:spcBef>
                <a:spcPts val="0"/>
              </a:spcBef>
              <a:spcAft>
                <a:spcPts val="600"/>
              </a:spcAft>
            </a:pPr>
            <a:r>
              <a:rPr lang="en-US" dirty="0" smtClean="0"/>
              <a:t>Over 20 research programs added over the years, including ovarian cancer, prostate cancer, and neurofibromatosis</a:t>
            </a:r>
            <a:endParaRPr lang="en-US" dirty="0"/>
          </a:p>
        </p:txBody>
      </p:sp>
      <p:sp>
        <p:nvSpPr>
          <p:cNvPr id="4" name="TextBox 3"/>
          <p:cNvSpPr txBox="1"/>
          <p:nvPr/>
        </p:nvSpPr>
        <p:spPr>
          <a:xfrm>
            <a:off x="1002890" y="6032090"/>
            <a:ext cx="683200" cy="261610"/>
          </a:xfrm>
          <a:prstGeom prst="rect">
            <a:avLst/>
          </a:prstGeom>
          <a:noFill/>
        </p:spPr>
        <p:txBody>
          <a:bodyPr wrap="none" rtlCol="0">
            <a:spAutoFit/>
          </a:bodyPr>
          <a:lstStyle/>
          <a:p>
            <a:r>
              <a:rPr lang="en-US" sz="1100" dirty="0" smtClean="0">
                <a:solidFill>
                  <a:srgbClr val="254061"/>
                </a:solidFill>
              </a:rPr>
              <a:t>*Million</a:t>
            </a:r>
            <a:endParaRPr lang="en-US" sz="1100" dirty="0">
              <a:solidFill>
                <a:srgbClr val="25406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Disease-Focused Programs</a:t>
            </a:r>
            <a:endParaRPr lang="en-US" dirty="0"/>
          </a:p>
        </p:txBody>
      </p:sp>
      <p:sp>
        <p:nvSpPr>
          <p:cNvPr id="5" name="TextBox 4"/>
          <p:cNvSpPr txBox="1"/>
          <p:nvPr/>
        </p:nvSpPr>
        <p:spPr>
          <a:xfrm>
            <a:off x="5216569" y="1270434"/>
            <a:ext cx="3521121" cy="954107"/>
          </a:xfrm>
          <a:prstGeom prst="rect">
            <a:avLst/>
          </a:prstGeom>
          <a:noFill/>
        </p:spPr>
        <p:txBody>
          <a:bodyPr wrap="square" rtlCol="0">
            <a:spAutoFit/>
          </a:bodyPr>
          <a:lstStyle/>
          <a:p>
            <a:r>
              <a:rPr lang="en-US" sz="2800" i="1" dirty="0" smtClean="0">
                <a:solidFill>
                  <a:srgbClr val="254061"/>
                </a:solidFill>
                <a:latin typeface="Arial Black" pitchFamily="34" charset="0"/>
              </a:rPr>
              <a:t>To eradicate </a:t>
            </a:r>
            <a:r>
              <a:rPr lang="en-US" sz="2800" i="1" dirty="0" smtClean="0">
                <a:solidFill>
                  <a:srgbClr val="970035"/>
                </a:solidFill>
                <a:latin typeface="Arial Black" pitchFamily="34" charset="0"/>
              </a:rPr>
              <a:t>breast</a:t>
            </a:r>
            <a:r>
              <a:rPr lang="en-US" sz="2800" i="1" dirty="0" smtClean="0">
                <a:latin typeface="Arial Black" pitchFamily="34" charset="0"/>
              </a:rPr>
              <a:t> </a:t>
            </a:r>
            <a:r>
              <a:rPr lang="en-US" sz="2800" i="1" dirty="0" smtClean="0">
                <a:solidFill>
                  <a:srgbClr val="970035"/>
                </a:solidFill>
                <a:latin typeface="Arial Black" pitchFamily="34" charset="0"/>
              </a:rPr>
              <a:t>cancer</a:t>
            </a:r>
            <a:r>
              <a:rPr lang="en-US" sz="2800" i="1" dirty="0" smtClean="0">
                <a:solidFill>
                  <a:srgbClr val="254061"/>
                </a:solidFill>
                <a:latin typeface="Arial Black" pitchFamily="34" charset="0"/>
              </a:rPr>
              <a:t>… </a:t>
            </a:r>
            <a:endParaRPr lang="en-US" sz="2800" i="1" dirty="0">
              <a:solidFill>
                <a:srgbClr val="254061"/>
              </a:solidFill>
              <a:latin typeface="Arial Black" pitchFamily="34" charset="0"/>
            </a:endParaRPr>
          </a:p>
        </p:txBody>
      </p:sp>
      <p:pic>
        <p:nvPicPr>
          <p:cNvPr id="7" name="Picture 6" descr="bcrp_image1.jpg"/>
          <p:cNvPicPr>
            <a:picLocks noChangeAspect="1"/>
          </p:cNvPicPr>
          <p:nvPr/>
        </p:nvPicPr>
        <p:blipFill>
          <a:blip r:embed="rId3" cstate="screen"/>
          <a:stretch>
            <a:fillRect/>
          </a:stretch>
        </p:blipFill>
        <p:spPr>
          <a:xfrm>
            <a:off x="6144125" y="2436698"/>
            <a:ext cx="1299411" cy="134178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Rectangle 7"/>
          <p:cNvSpPr/>
          <p:nvPr/>
        </p:nvSpPr>
        <p:spPr>
          <a:xfrm>
            <a:off x="5648257" y="4613666"/>
            <a:ext cx="2638493" cy="1077218"/>
          </a:xfrm>
          <a:prstGeom prst="rect">
            <a:avLst/>
          </a:prstGeom>
        </p:spPr>
        <p:txBody>
          <a:bodyPr wrap="square">
            <a:spAutoFit/>
          </a:bodyPr>
          <a:lstStyle/>
          <a:p>
            <a:r>
              <a:rPr lang="en-US" sz="1600" dirty="0" smtClean="0">
                <a:solidFill>
                  <a:schemeClr val="bg1">
                    <a:lumMod val="65000"/>
                  </a:schemeClr>
                </a:solidFill>
                <a:latin typeface="Arial Black" pitchFamily="34" charset="0"/>
              </a:rPr>
              <a:t>… to detect, diagnose, prevent, and control </a:t>
            </a:r>
            <a:r>
              <a:rPr lang="en-US" sz="1600" dirty="0" smtClean="0">
                <a:solidFill>
                  <a:srgbClr val="970035"/>
                </a:solidFill>
                <a:latin typeface="Arial Black" pitchFamily="34" charset="0"/>
              </a:rPr>
              <a:t>ovarian cancer</a:t>
            </a:r>
            <a:endParaRPr lang="en-US" sz="1600" dirty="0">
              <a:solidFill>
                <a:srgbClr val="970035"/>
              </a:solidFill>
              <a:latin typeface="Arial Black" pitchFamily="34" charset="0"/>
            </a:endParaRPr>
          </a:p>
        </p:txBody>
      </p:sp>
      <p:pic>
        <p:nvPicPr>
          <p:cNvPr id="9" name="Picture 8" descr="OC Mission.bmp"/>
          <p:cNvPicPr>
            <a:picLocks noChangeAspect="1"/>
          </p:cNvPicPr>
          <p:nvPr/>
        </p:nvPicPr>
        <p:blipFill>
          <a:blip r:embed="rId4" cstate="screen"/>
          <a:stretch>
            <a:fillRect/>
          </a:stretch>
        </p:blipFill>
        <p:spPr>
          <a:xfrm>
            <a:off x="8255910" y="3721275"/>
            <a:ext cx="672526" cy="14191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0" name="Rectangle 9"/>
          <p:cNvSpPr/>
          <p:nvPr/>
        </p:nvSpPr>
        <p:spPr>
          <a:xfrm>
            <a:off x="39575" y="4968393"/>
            <a:ext cx="3460863" cy="830997"/>
          </a:xfrm>
          <a:prstGeom prst="rect">
            <a:avLst/>
          </a:prstGeom>
        </p:spPr>
        <p:txBody>
          <a:bodyPr wrap="square">
            <a:spAutoFit/>
          </a:bodyPr>
          <a:lstStyle/>
          <a:p>
            <a:r>
              <a:rPr lang="en-US" sz="1600" dirty="0" smtClean="0">
                <a:solidFill>
                  <a:schemeClr val="bg1">
                    <a:lumMod val="65000"/>
                  </a:schemeClr>
                </a:solidFill>
                <a:latin typeface="Arial Black" pitchFamily="34" charset="0"/>
              </a:rPr>
              <a:t>…research that will eliminate death and suffering from </a:t>
            </a:r>
            <a:r>
              <a:rPr lang="en-US" sz="1600" dirty="0" smtClean="0">
                <a:solidFill>
                  <a:srgbClr val="970035"/>
                </a:solidFill>
                <a:latin typeface="Arial Black" pitchFamily="34" charset="0"/>
              </a:rPr>
              <a:t>prostate</a:t>
            </a:r>
            <a:r>
              <a:rPr lang="en-US" sz="1600" dirty="0" smtClean="0">
                <a:latin typeface="Arial Black" pitchFamily="34" charset="0"/>
              </a:rPr>
              <a:t> </a:t>
            </a:r>
            <a:r>
              <a:rPr lang="en-US" sz="1600" dirty="0" smtClean="0">
                <a:solidFill>
                  <a:srgbClr val="970035"/>
                </a:solidFill>
                <a:latin typeface="Arial Black" pitchFamily="34" charset="0"/>
              </a:rPr>
              <a:t>cancer</a:t>
            </a:r>
            <a:endParaRPr lang="en-US" sz="1600" dirty="0">
              <a:solidFill>
                <a:srgbClr val="970035"/>
              </a:solidFill>
              <a:latin typeface="Arial Black" pitchFamily="34" charset="0"/>
            </a:endParaRPr>
          </a:p>
        </p:txBody>
      </p:sp>
      <p:pic>
        <p:nvPicPr>
          <p:cNvPr id="11" name="Picture 10" descr="prostatecancer.jpg"/>
          <p:cNvPicPr>
            <a:picLocks noChangeAspect="1"/>
          </p:cNvPicPr>
          <p:nvPr/>
        </p:nvPicPr>
        <p:blipFill>
          <a:blip r:embed="rId5" cstate="screen"/>
          <a:stretch>
            <a:fillRect/>
          </a:stretch>
        </p:blipFill>
        <p:spPr>
          <a:xfrm>
            <a:off x="461179" y="3380494"/>
            <a:ext cx="1108312" cy="114445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2" name="TextBox 11"/>
          <p:cNvSpPr txBox="1"/>
          <p:nvPr/>
        </p:nvSpPr>
        <p:spPr>
          <a:xfrm>
            <a:off x="160676" y="1730712"/>
            <a:ext cx="2796841" cy="1077218"/>
          </a:xfrm>
          <a:prstGeom prst="rect">
            <a:avLst/>
          </a:prstGeom>
          <a:noFill/>
        </p:spPr>
        <p:txBody>
          <a:bodyPr wrap="square" rtlCol="0">
            <a:spAutoFit/>
          </a:bodyPr>
          <a:lstStyle/>
          <a:p>
            <a:r>
              <a:rPr lang="en-US" sz="1600" dirty="0" smtClean="0">
                <a:solidFill>
                  <a:schemeClr val="bg1">
                    <a:lumMod val="65000"/>
                  </a:schemeClr>
                </a:solidFill>
                <a:latin typeface="Arial Black" pitchFamily="34" charset="0"/>
              </a:rPr>
              <a:t>…improve quality of life by significantly decreasing the impact of </a:t>
            </a:r>
            <a:r>
              <a:rPr lang="en-US" sz="1600" dirty="0" smtClean="0">
                <a:solidFill>
                  <a:srgbClr val="970035"/>
                </a:solidFill>
                <a:latin typeface="Arial Black" pitchFamily="34" charset="0"/>
              </a:rPr>
              <a:t>cancer</a:t>
            </a:r>
            <a:r>
              <a:rPr lang="en-US" sz="1600" dirty="0" smtClean="0">
                <a:solidFill>
                  <a:schemeClr val="bg1">
                    <a:lumMod val="65000"/>
                  </a:schemeClr>
                </a:solidFill>
                <a:latin typeface="Arial Black" pitchFamily="34" charset="0"/>
              </a:rPr>
              <a:t>…</a:t>
            </a:r>
            <a:endParaRPr lang="en-US" sz="1600" dirty="0">
              <a:solidFill>
                <a:schemeClr val="bg1">
                  <a:lumMod val="65000"/>
                </a:schemeClr>
              </a:solidFill>
              <a:latin typeface="Arial Black" pitchFamily="34" charset="0"/>
            </a:endParaRPr>
          </a:p>
        </p:txBody>
      </p:sp>
      <p:sp>
        <p:nvSpPr>
          <p:cNvPr id="13" name="TextBox 12"/>
          <p:cNvSpPr txBox="1"/>
          <p:nvPr/>
        </p:nvSpPr>
        <p:spPr>
          <a:xfrm>
            <a:off x="3427594" y="3765516"/>
            <a:ext cx="2488374" cy="584775"/>
          </a:xfrm>
          <a:prstGeom prst="rect">
            <a:avLst/>
          </a:prstGeom>
          <a:noFill/>
        </p:spPr>
        <p:txBody>
          <a:bodyPr wrap="none" rtlCol="0">
            <a:spAutoFit/>
          </a:bodyPr>
          <a:lstStyle/>
          <a:p>
            <a:r>
              <a:rPr lang="en-US" sz="1600" dirty="0" smtClean="0">
                <a:solidFill>
                  <a:schemeClr val="bg1">
                    <a:lumMod val="65000"/>
                  </a:schemeClr>
                </a:solidFill>
                <a:latin typeface="Arial Black" pitchFamily="34" charset="0"/>
              </a:rPr>
              <a:t>To eradicate deaths </a:t>
            </a:r>
          </a:p>
          <a:p>
            <a:r>
              <a:rPr lang="en-US" sz="1600" dirty="0" smtClean="0">
                <a:solidFill>
                  <a:schemeClr val="bg1">
                    <a:lumMod val="65000"/>
                  </a:schemeClr>
                </a:solidFill>
                <a:latin typeface="Arial Black" pitchFamily="34" charset="0"/>
              </a:rPr>
              <a:t>from </a:t>
            </a:r>
            <a:r>
              <a:rPr lang="en-US" sz="1600" dirty="0" smtClean="0">
                <a:solidFill>
                  <a:srgbClr val="970035"/>
                </a:solidFill>
                <a:latin typeface="Arial Black" pitchFamily="34" charset="0"/>
              </a:rPr>
              <a:t>lung cancer</a:t>
            </a:r>
            <a:r>
              <a:rPr lang="en-US" sz="1600" dirty="0" smtClean="0">
                <a:solidFill>
                  <a:schemeClr val="bg1">
                    <a:lumMod val="65000"/>
                  </a:schemeClr>
                </a:solidFill>
                <a:latin typeface="Arial Black" pitchFamily="34" charset="0"/>
              </a:rPr>
              <a:t>…</a:t>
            </a:r>
            <a:endParaRPr lang="en-US" sz="1600" dirty="0">
              <a:solidFill>
                <a:schemeClr val="bg1">
                  <a:lumMod val="65000"/>
                </a:schemeClr>
              </a:solidFill>
              <a:latin typeface="Arial Black" pitchFamily="34" charset="0"/>
            </a:endParaRPr>
          </a:p>
        </p:txBody>
      </p:sp>
      <p:pic>
        <p:nvPicPr>
          <p:cNvPr id="23554" name="Picture 2" descr="Photo of a man smiling."/>
          <p:cNvPicPr>
            <a:picLocks noChangeAspect="1" noChangeArrowheads="1"/>
          </p:cNvPicPr>
          <p:nvPr/>
        </p:nvPicPr>
        <p:blipFill>
          <a:blip r:embed="rId6" cstate="screen"/>
          <a:srcRect/>
          <a:stretch>
            <a:fillRect/>
          </a:stretch>
        </p:blipFill>
        <p:spPr bwMode="auto">
          <a:xfrm>
            <a:off x="1957079" y="3229369"/>
            <a:ext cx="1236497" cy="158508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6" name="Picture 15" descr="gulfwar_collage.jpg"/>
          <p:cNvPicPr>
            <a:picLocks noChangeAspect="1"/>
          </p:cNvPicPr>
          <p:nvPr/>
        </p:nvPicPr>
        <p:blipFill>
          <a:blip r:embed="rId7" cstate="screen"/>
          <a:stretch>
            <a:fillRect/>
          </a:stretch>
        </p:blipFill>
        <p:spPr>
          <a:xfrm>
            <a:off x="3171203" y="1656415"/>
            <a:ext cx="1318431" cy="133245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27" name="Picture 3" descr="C:\Documents and Settings\Anne.Bertinuson\Desktop\AAfamily.jpg"/>
          <p:cNvPicPr>
            <a:picLocks noChangeAspect="1" noChangeArrowheads="1"/>
          </p:cNvPicPr>
          <p:nvPr/>
        </p:nvPicPr>
        <p:blipFill>
          <a:blip r:embed="rId8" cstate="screen"/>
          <a:srcRect/>
          <a:stretch>
            <a:fillRect/>
          </a:stretch>
        </p:blipFill>
        <p:spPr bwMode="auto">
          <a:xfrm>
            <a:off x="3585770" y="4498057"/>
            <a:ext cx="1751464" cy="114157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title"/>
          </p:nvPr>
        </p:nvSpPr>
        <p:spPr/>
        <p:txBody>
          <a:bodyPr/>
          <a:lstStyle/>
          <a:p>
            <a:r>
              <a:rPr lang="en-US" dirty="0" smtClean="0"/>
              <a:t>Program Cycle</a:t>
            </a:r>
          </a:p>
        </p:txBody>
      </p:sp>
      <p:sp>
        <p:nvSpPr>
          <p:cNvPr id="11290" name="Line 40"/>
          <p:cNvSpPr>
            <a:spLocks noChangeShapeType="1"/>
          </p:cNvSpPr>
          <p:nvPr/>
        </p:nvSpPr>
        <p:spPr bwMode="auto">
          <a:xfrm>
            <a:off x="1398588" y="3616577"/>
            <a:ext cx="0" cy="685800"/>
          </a:xfrm>
          <a:prstGeom prst="line">
            <a:avLst/>
          </a:prstGeom>
          <a:noFill/>
          <a:ln w="9525">
            <a:noFill/>
            <a:round/>
            <a:headEnd/>
            <a:tailEnd type="triangle" w="med" len="med"/>
          </a:ln>
        </p:spPr>
        <p:txBody>
          <a:bodyPr/>
          <a:lstStyle/>
          <a:p>
            <a:endParaRPr lang="en-US" dirty="0"/>
          </a:p>
        </p:txBody>
      </p:sp>
      <p:grpSp>
        <p:nvGrpSpPr>
          <p:cNvPr id="95" name="Group 94"/>
          <p:cNvGrpSpPr/>
          <p:nvPr/>
        </p:nvGrpSpPr>
        <p:grpSpPr>
          <a:xfrm>
            <a:off x="2755127" y="1507920"/>
            <a:ext cx="4950904" cy="4165187"/>
            <a:chOff x="2856491" y="1303340"/>
            <a:chExt cx="5515206" cy="4855339"/>
          </a:xfrm>
        </p:grpSpPr>
        <p:grpSp>
          <p:nvGrpSpPr>
            <p:cNvPr id="3" name="Group 15"/>
            <p:cNvGrpSpPr>
              <a:grpSpLocks/>
            </p:cNvGrpSpPr>
            <p:nvPr/>
          </p:nvGrpSpPr>
          <p:grpSpPr bwMode="auto">
            <a:xfrm rot="21215327">
              <a:off x="6039512" y="1303340"/>
              <a:ext cx="865004" cy="1104676"/>
              <a:chOff x="3647" y="919"/>
              <a:chExt cx="660" cy="679"/>
            </a:xfrm>
          </p:grpSpPr>
          <p:sp>
            <p:nvSpPr>
              <p:cNvPr id="11321" name="Arc 16"/>
              <p:cNvSpPr>
                <a:spLocks/>
              </p:cNvSpPr>
              <p:nvPr/>
            </p:nvSpPr>
            <p:spPr bwMode="auto">
              <a:xfrm rot="19341231">
                <a:off x="3647" y="919"/>
                <a:ext cx="590" cy="679"/>
              </a:xfrm>
              <a:custGeom>
                <a:avLst/>
                <a:gdLst>
                  <a:gd name="T0" fmla="*/ 0 w 20287"/>
                  <a:gd name="T1" fmla="*/ 0 h 19013"/>
                  <a:gd name="T2" fmla="*/ 0 w 20287"/>
                  <a:gd name="T3" fmla="*/ 0 h 19013"/>
                  <a:gd name="T4" fmla="*/ 0 w 20287"/>
                  <a:gd name="T5" fmla="*/ 0 h 19013"/>
                  <a:gd name="T6" fmla="*/ 0 60000 65536"/>
                  <a:gd name="T7" fmla="*/ 0 60000 65536"/>
                  <a:gd name="T8" fmla="*/ 0 60000 65536"/>
                  <a:gd name="T9" fmla="*/ 0 w 20287"/>
                  <a:gd name="T10" fmla="*/ 0 h 19013"/>
                  <a:gd name="T11" fmla="*/ 20287 w 20287"/>
                  <a:gd name="T12" fmla="*/ 19013 h 19013"/>
                  <a:gd name="connsiteX0" fmla="*/ 10250 w 20286"/>
                  <a:gd name="connsiteY0" fmla="*/ 0 h 19014"/>
                  <a:gd name="connsiteX1" fmla="*/ 20286 w 20286"/>
                  <a:gd name="connsiteY1" fmla="*/ 11597 h 19014"/>
                  <a:gd name="connsiteX0" fmla="*/ 10250 w 20286"/>
                  <a:gd name="connsiteY0" fmla="*/ 0 h 19014"/>
                  <a:gd name="connsiteX1" fmla="*/ 20286 w 20286"/>
                  <a:gd name="connsiteY1" fmla="*/ 11597 h 19014"/>
                  <a:gd name="connsiteX2" fmla="*/ 0 w 20286"/>
                  <a:gd name="connsiteY2" fmla="*/ 19014 h 19014"/>
                  <a:gd name="connsiteX3" fmla="*/ 10250 w 20286"/>
                  <a:gd name="connsiteY3" fmla="*/ 0 h 19014"/>
                </a:gdLst>
                <a:ahLst/>
                <a:cxnLst>
                  <a:cxn ang="0">
                    <a:pos x="connsiteX0" y="connsiteY0"/>
                  </a:cxn>
                  <a:cxn ang="0">
                    <a:pos x="connsiteX1" y="connsiteY1"/>
                  </a:cxn>
                  <a:cxn ang="0">
                    <a:pos x="connsiteX2" y="connsiteY2"/>
                  </a:cxn>
                  <a:cxn ang="0">
                    <a:pos x="connsiteX3" y="connsiteY3"/>
                  </a:cxn>
                </a:cxnLst>
                <a:rect l="l" t="t" r="r" b="b"/>
                <a:pathLst>
                  <a:path w="20286" h="19014" fill="none" extrusionOk="0">
                    <a:moveTo>
                      <a:pt x="10250" y="0"/>
                    </a:moveTo>
                    <a:cubicBezTo>
                      <a:pt x="13791" y="3239"/>
                      <a:pt x="18472" y="6634"/>
                      <a:pt x="20286" y="11597"/>
                    </a:cubicBezTo>
                  </a:path>
                  <a:path w="20286" h="19014" stroke="0" extrusionOk="0">
                    <a:moveTo>
                      <a:pt x="10250" y="0"/>
                    </a:moveTo>
                    <a:cubicBezTo>
                      <a:pt x="14901" y="2508"/>
                      <a:pt x="18472" y="6634"/>
                      <a:pt x="20286" y="11597"/>
                    </a:cubicBezTo>
                    <a:lnTo>
                      <a:pt x="0" y="19014"/>
                    </a:lnTo>
                    <a:lnTo>
                      <a:pt x="10250" y="0"/>
                    </a:lnTo>
                    <a:close/>
                  </a:path>
                </a:pathLst>
              </a:custGeom>
              <a:noFill/>
              <a:ln w="31750">
                <a:solidFill>
                  <a:srgbClr val="0698BA"/>
                </a:solidFill>
                <a:round/>
                <a:headEnd/>
                <a:tailEnd/>
              </a:ln>
            </p:spPr>
            <p:txBody>
              <a:bodyPr anchor="ctr">
                <a:noAutofit/>
              </a:bodyPr>
              <a:lstStyle/>
              <a:p>
                <a:endParaRPr lang="en-US" dirty="0"/>
              </a:p>
            </p:txBody>
          </p:sp>
          <p:sp>
            <p:nvSpPr>
              <p:cNvPr id="11322" name="AutoShape 17"/>
              <p:cNvSpPr>
                <a:spLocks noChangeArrowheads="1"/>
              </p:cNvSpPr>
              <p:nvPr/>
            </p:nvSpPr>
            <p:spPr bwMode="auto">
              <a:xfrm rot="279375">
                <a:off x="4195" y="1135"/>
                <a:ext cx="112" cy="97"/>
              </a:xfrm>
              <a:prstGeom prst="triangle">
                <a:avLst>
                  <a:gd name="adj" fmla="val 49995"/>
                </a:avLst>
              </a:prstGeom>
              <a:solidFill>
                <a:srgbClr val="0698BA"/>
              </a:solidFill>
              <a:ln w="28575">
                <a:solidFill>
                  <a:srgbClr val="0698BA"/>
                </a:solidFill>
                <a:miter lim="800000"/>
                <a:headEnd/>
                <a:tailEnd/>
              </a:ln>
            </p:spPr>
            <p:txBody>
              <a:bodyPr wrap="none" anchor="ctr">
                <a:noAutofit/>
              </a:bodyPr>
              <a:lstStyle/>
              <a:p>
                <a:endParaRPr lang="en-US" dirty="0"/>
              </a:p>
            </p:txBody>
          </p:sp>
        </p:grpSp>
        <p:grpSp>
          <p:nvGrpSpPr>
            <p:cNvPr id="94" name="Group 93"/>
            <p:cNvGrpSpPr/>
            <p:nvPr/>
          </p:nvGrpSpPr>
          <p:grpSpPr>
            <a:xfrm rot="21058410">
              <a:off x="2856491" y="3255546"/>
              <a:ext cx="580342" cy="526704"/>
              <a:chOff x="2840450" y="3415967"/>
              <a:chExt cx="580342" cy="526704"/>
            </a:xfrm>
          </p:grpSpPr>
          <p:sp>
            <p:nvSpPr>
              <p:cNvPr id="11282" name="Arc 25"/>
              <p:cNvSpPr>
                <a:spLocks/>
              </p:cNvSpPr>
              <p:nvPr/>
            </p:nvSpPr>
            <p:spPr bwMode="auto">
              <a:xfrm rot="20997235">
                <a:off x="2912792" y="3482296"/>
                <a:ext cx="508000" cy="460375"/>
              </a:xfrm>
              <a:custGeom>
                <a:avLst/>
                <a:gdLst>
                  <a:gd name="T0" fmla="*/ 2147483647 w 21600"/>
                  <a:gd name="T1" fmla="*/ 0 h 25943"/>
                  <a:gd name="T2" fmla="*/ 2147483647 w 21600"/>
                  <a:gd name="T3" fmla="*/ 2147483647 h 25943"/>
                  <a:gd name="T4" fmla="*/ 0 w 21600"/>
                  <a:gd name="T5" fmla="*/ 2147483647 h 25943"/>
                  <a:gd name="T6" fmla="*/ 0 60000 65536"/>
                  <a:gd name="T7" fmla="*/ 0 60000 65536"/>
                  <a:gd name="T8" fmla="*/ 0 60000 65536"/>
                  <a:gd name="T9" fmla="*/ 0 w 21600"/>
                  <a:gd name="T10" fmla="*/ 0 h 25943"/>
                  <a:gd name="T11" fmla="*/ 21600 w 21600"/>
                  <a:gd name="T12" fmla="*/ 25943 h 25943"/>
                </a:gdLst>
                <a:ahLst/>
                <a:cxnLst>
                  <a:cxn ang="T6">
                    <a:pos x="T0" y="T1"/>
                  </a:cxn>
                  <a:cxn ang="T7">
                    <a:pos x="T2" y="T3"/>
                  </a:cxn>
                  <a:cxn ang="T8">
                    <a:pos x="T4" y="T5"/>
                  </a:cxn>
                </a:cxnLst>
                <a:rect l="T9" t="T10" r="T11" b="T12"/>
                <a:pathLst>
                  <a:path w="21600" h="25943" fill="none" extrusionOk="0">
                    <a:moveTo>
                      <a:pt x="5092" y="0"/>
                    </a:moveTo>
                    <a:cubicBezTo>
                      <a:pt x="14779" y="2350"/>
                      <a:pt x="21600" y="11023"/>
                      <a:pt x="21600" y="20991"/>
                    </a:cubicBezTo>
                    <a:cubicBezTo>
                      <a:pt x="21600" y="22658"/>
                      <a:pt x="21406" y="24320"/>
                      <a:pt x="21024" y="25942"/>
                    </a:cubicBezTo>
                  </a:path>
                  <a:path w="21600" h="25943" stroke="0" extrusionOk="0">
                    <a:moveTo>
                      <a:pt x="5092" y="0"/>
                    </a:moveTo>
                    <a:cubicBezTo>
                      <a:pt x="14779" y="2350"/>
                      <a:pt x="21600" y="11023"/>
                      <a:pt x="21600" y="20991"/>
                    </a:cubicBezTo>
                    <a:cubicBezTo>
                      <a:pt x="21600" y="22658"/>
                      <a:pt x="21406" y="24320"/>
                      <a:pt x="21024" y="25942"/>
                    </a:cubicBezTo>
                    <a:lnTo>
                      <a:pt x="0" y="20991"/>
                    </a:lnTo>
                    <a:close/>
                  </a:path>
                </a:pathLst>
              </a:custGeom>
              <a:noFill/>
              <a:ln w="31750">
                <a:solidFill>
                  <a:srgbClr val="0698BA"/>
                </a:solidFill>
                <a:round/>
                <a:headEnd type="none" w="sm" len="sm"/>
                <a:tailEnd type="none" w="med" len="lg"/>
              </a:ln>
            </p:spPr>
            <p:txBody>
              <a:bodyPr wrap="none" anchor="ctr">
                <a:noAutofit/>
              </a:bodyPr>
              <a:lstStyle/>
              <a:p>
                <a:endParaRPr lang="en-US" dirty="0"/>
              </a:p>
            </p:txBody>
          </p:sp>
          <p:sp>
            <p:nvSpPr>
              <p:cNvPr id="11283" name="AutoShape 26"/>
              <p:cNvSpPr>
                <a:spLocks noChangeArrowheads="1"/>
              </p:cNvSpPr>
              <p:nvPr/>
            </p:nvSpPr>
            <p:spPr bwMode="auto">
              <a:xfrm rot="16239965" flipH="1">
                <a:off x="2828544" y="3427873"/>
                <a:ext cx="177800" cy="153988"/>
              </a:xfrm>
              <a:prstGeom prst="triangle">
                <a:avLst>
                  <a:gd name="adj" fmla="val 49995"/>
                </a:avLst>
              </a:prstGeom>
              <a:solidFill>
                <a:srgbClr val="0698BA"/>
              </a:solidFill>
              <a:ln w="28575">
                <a:solidFill>
                  <a:srgbClr val="0698BA"/>
                </a:solidFill>
                <a:miter lim="800000"/>
                <a:headEnd/>
                <a:tailEnd/>
              </a:ln>
            </p:spPr>
            <p:txBody>
              <a:bodyPr wrap="none" anchor="ctr">
                <a:noAutofit/>
              </a:bodyPr>
              <a:lstStyle/>
              <a:p>
                <a:endParaRPr lang="en-US" dirty="0"/>
              </a:p>
            </p:txBody>
          </p:sp>
        </p:grpSp>
        <p:grpSp>
          <p:nvGrpSpPr>
            <p:cNvPr id="4" name="Group 31"/>
            <p:cNvGrpSpPr>
              <a:grpSpLocks/>
            </p:cNvGrpSpPr>
            <p:nvPr/>
          </p:nvGrpSpPr>
          <p:grpSpPr bwMode="auto">
            <a:xfrm rot="20409559">
              <a:off x="7471584" y="3661989"/>
              <a:ext cx="900113" cy="976313"/>
              <a:chOff x="4211" y="1991"/>
              <a:chExt cx="567" cy="615"/>
            </a:xfrm>
          </p:grpSpPr>
          <p:sp>
            <p:nvSpPr>
              <p:cNvPr id="11313" name="AutoShape 32"/>
              <p:cNvSpPr>
                <a:spLocks noChangeArrowheads="1"/>
              </p:cNvSpPr>
              <p:nvPr/>
            </p:nvSpPr>
            <p:spPr bwMode="auto">
              <a:xfrm rot="6180000">
                <a:off x="4674" y="2464"/>
                <a:ext cx="107" cy="101"/>
              </a:xfrm>
              <a:prstGeom prst="triangle">
                <a:avLst>
                  <a:gd name="adj" fmla="val 49995"/>
                </a:avLst>
              </a:prstGeom>
              <a:solidFill>
                <a:srgbClr val="0698BA"/>
              </a:solidFill>
              <a:ln w="28575">
                <a:solidFill>
                  <a:srgbClr val="0698BA"/>
                </a:solidFill>
                <a:miter lim="800000"/>
                <a:headEnd/>
                <a:tailEnd/>
              </a:ln>
            </p:spPr>
            <p:txBody>
              <a:bodyPr wrap="none" anchor="ctr">
                <a:noAutofit/>
              </a:bodyPr>
              <a:lstStyle/>
              <a:p>
                <a:endParaRPr lang="en-US" dirty="0"/>
              </a:p>
            </p:txBody>
          </p:sp>
          <p:sp>
            <p:nvSpPr>
              <p:cNvPr id="11314" name="Arc 33"/>
              <p:cNvSpPr>
                <a:spLocks/>
              </p:cNvSpPr>
              <p:nvPr/>
            </p:nvSpPr>
            <p:spPr bwMode="auto">
              <a:xfrm rot="3089154">
                <a:off x="4182" y="2020"/>
                <a:ext cx="615" cy="558"/>
              </a:xfrm>
              <a:custGeom>
                <a:avLst/>
                <a:gdLst>
                  <a:gd name="T0" fmla="*/ 0 w 19374"/>
                  <a:gd name="T1" fmla="*/ 0 h 14739"/>
                  <a:gd name="T2" fmla="*/ 0 w 19374"/>
                  <a:gd name="T3" fmla="*/ 0 h 14739"/>
                  <a:gd name="T4" fmla="*/ 0 w 19374"/>
                  <a:gd name="T5" fmla="*/ 0 h 14739"/>
                  <a:gd name="T6" fmla="*/ 0 60000 65536"/>
                  <a:gd name="T7" fmla="*/ 0 60000 65536"/>
                  <a:gd name="T8" fmla="*/ 0 60000 65536"/>
                  <a:gd name="T9" fmla="*/ 0 w 19374"/>
                  <a:gd name="T10" fmla="*/ 0 h 14739"/>
                  <a:gd name="T11" fmla="*/ 19374 w 19374"/>
                  <a:gd name="T12" fmla="*/ 14739 h 14739"/>
                </a:gdLst>
                <a:ahLst/>
                <a:cxnLst>
                  <a:cxn ang="T6">
                    <a:pos x="T0" y="T1"/>
                  </a:cxn>
                  <a:cxn ang="T7">
                    <a:pos x="T2" y="T3"/>
                  </a:cxn>
                  <a:cxn ang="T8">
                    <a:pos x="T4" y="T5"/>
                  </a:cxn>
                </a:cxnLst>
                <a:rect l="T9" t="T10" r="T11" b="T12"/>
                <a:pathLst>
                  <a:path w="19374" h="14739" fill="none" extrusionOk="0">
                    <a:moveTo>
                      <a:pt x="15789" y="0"/>
                    </a:moveTo>
                    <a:cubicBezTo>
                      <a:pt x="17232" y="1545"/>
                      <a:pt x="18439" y="3293"/>
                      <a:pt x="19374" y="5188"/>
                    </a:cubicBezTo>
                  </a:path>
                  <a:path w="19374" h="14739" stroke="0" extrusionOk="0">
                    <a:moveTo>
                      <a:pt x="15789" y="0"/>
                    </a:moveTo>
                    <a:cubicBezTo>
                      <a:pt x="17232" y="1545"/>
                      <a:pt x="18439" y="3293"/>
                      <a:pt x="19374" y="5188"/>
                    </a:cubicBezTo>
                    <a:lnTo>
                      <a:pt x="0" y="14739"/>
                    </a:lnTo>
                    <a:close/>
                  </a:path>
                </a:pathLst>
              </a:custGeom>
              <a:noFill/>
              <a:ln w="31750">
                <a:solidFill>
                  <a:srgbClr val="0698BA"/>
                </a:solidFill>
                <a:round/>
                <a:headEnd/>
                <a:tailEnd/>
              </a:ln>
            </p:spPr>
            <p:txBody>
              <a:bodyPr anchor="ctr">
                <a:noAutofit/>
              </a:bodyPr>
              <a:lstStyle/>
              <a:p>
                <a:endParaRPr lang="en-US" dirty="0"/>
              </a:p>
            </p:txBody>
          </p:sp>
        </p:grpSp>
        <p:sp>
          <p:nvSpPr>
            <p:cNvPr id="11288" name="Arc 38"/>
            <p:cNvSpPr>
              <a:spLocks/>
            </p:cNvSpPr>
            <p:nvPr/>
          </p:nvSpPr>
          <p:spPr bwMode="auto">
            <a:xfrm rot="14148905">
              <a:off x="3524185" y="2329353"/>
              <a:ext cx="2042820" cy="1842745"/>
            </a:xfrm>
            <a:custGeom>
              <a:avLst/>
              <a:gdLst>
                <a:gd name="T0" fmla="*/ 2147483647 w 20402"/>
                <a:gd name="T1" fmla="*/ 0 h 15740"/>
                <a:gd name="T2" fmla="*/ 2147483647 w 20402"/>
                <a:gd name="T3" fmla="*/ 2147483647 h 15740"/>
                <a:gd name="T4" fmla="*/ 0 w 20402"/>
                <a:gd name="T5" fmla="*/ 2147483647 h 15740"/>
                <a:gd name="T6" fmla="*/ 0 60000 65536"/>
                <a:gd name="T7" fmla="*/ 0 60000 65536"/>
                <a:gd name="T8" fmla="*/ 0 60000 65536"/>
                <a:gd name="T9" fmla="*/ 0 w 20402"/>
                <a:gd name="T10" fmla="*/ 0 h 15740"/>
                <a:gd name="T11" fmla="*/ 20402 w 20402"/>
                <a:gd name="T12" fmla="*/ 15740 h 15740"/>
                <a:gd name="connsiteX0" fmla="*/ 14792 w 20402"/>
                <a:gd name="connsiteY0" fmla="*/ 0 h 15741"/>
                <a:gd name="connsiteX1" fmla="*/ 20402 w 20402"/>
                <a:gd name="connsiteY1" fmla="*/ 8647 h 15741"/>
                <a:gd name="connsiteX0" fmla="*/ 14792 w 20402"/>
                <a:gd name="connsiteY0" fmla="*/ 0 h 15741"/>
                <a:gd name="connsiteX1" fmla="*/ 20402 w 20402"/>
                <a:gd name="connsiteY1" fmla="*/ 8647 h 15741"/>
                <a:gd name="connsiteX2" fmla="*/ 0 w 20402"/>
                <a:gd name="connsiteY2" fmla="*/ 15741 h 15741"/>
                <a:gd name="connsiteX3" fmla="*/ 14792 w 20402"/>
                <a:gd name="connsiteY3" fmla="*/ 0 h 15741"/>
              </a:gdLst>
              <a:ahLst/>
              <a:cxnLst>
                <a:cxn ang="0">
                  <a:pos x="connsiteX0" y="connsiteY0"/>
                </a:cxn>
                <a:cxn ang="0">
                  <a:pos x="connsiteX1" y="connsiteY1"/>
                </a:cxn>
                <a:cxn ang="0">
                  <a:pos x="connsiteX2" y="connsiteY2"/>
                </a:cxn>
                <a:cxn ang="0">
                  <a:pos x="connsiteX3" y="connsiteY3"/>
                </a:cxn>
              </a:cxnLst>
              <a:rect l="l" t="t" r="r" b="b"/>
              <a:pathLst>
                <a:path w="20402" h="15741" fill="none" extrusionOk="0">
                  <a:moveTo>
                    <a:pt x="14792" y="0"/>
                  </a:moveTo>
                  <a:cubicBezTo>
                    <a:pt x="17332" y="2388"/>
                    <a:pt x="19426" y="5085"/>
                    <a:pt x="20402" y="8647"/>
                  </a:cubicBezTo>
                </a:path>
                <a:path w="20402" h="15741" stroke="0" extrusionOk="0">
                  <a:moveTo>
                    <a:pt x="14792" y="0"/>
                  </a:moveTo>
                  <a:cubicBezTo>
                    <a:pt x="17332" y="2388"/>
                    <a:pt x="19257" y="5355"/>
                    <a:pt x="20402" y="8647"/>
                  </a:cubicBezTo>
                  <a:lnTo>
                    <a:pt x="0" y="15741"/>
                  </a:lnTo>
                  <a:lnTo>
                    <a:pt x="14792" y="0"/>
                  </a:lnTo>
                  <a:close/>
                </a:path>
              </a:pathLst>
            </a:custGeom>
            <a:noFill/>
            <a:ln w="31750">
              <a:solidFill>
                <a:srgbClr val="0698BA"/>
              </a:solidFill>
              <a:prstDash val="dash"/>
              <a:round/>
              <a:headEnd/>
              <a:tailEnd/>
            </a:ln>
          </p:spPr>
          <p:txBody>
            <a:bodyPr anchor="ctr">
              <a:noAutofit/>
            </a:bodyPr>
            <a:lstStyle/>
            <a:p>
              <a:endParaRPr lang="en-US" dirty="0"/>
            </a:p>
          </p:txBody>
        </p:sp>
        <p:grpSp>
          <p:nvGrpSpPr>
            <p:cNvPr id="5" name="Group 31"/>
            <p:cNvGrpSpPr>
              <a:grpSpLocks/>
            </p:cNvGrpSpPr>
            <p:nvPr/>
          </p:nvGrpSpPr>
          <p:grpSpPr bwMode="auto">
            <a:xfrm rot="7887321">
              <a:off x="3700530" y="4031556"/>
              <a:ext cx="930276" cy="976313"/>
              <a:chOff x="4233" y="1930"/>
              <a:chExt cx="586" cy="615"/>
            </a:xfrm>
          </p:grpSpPr>
          <p:sp>
            <p:nvSpPr>
              <p:cNvPr id="72" name="AutoShape 32"/>
              <p:cNvSpPr>
                <a:spLocks noChangeArrowheads="1"/>
              </p:cNvSpPr>
              <p:nvPr/>
            </p:nvSpPr>
            <p:spPr bwMode="auto">
              <a:xfrm rot="6180000">
                <a:off x="4715" y="2410"/>
                <a:ext cx="107" cy="101"/>
              </a:xfrm>
              <a:prstGeom prst="triangle">
                <a:avLst>
                  <a:gd name="adj" fmla="val 49995"/>
                </a:avLst>
              </a:prstGeom>
              <a:solidFill>
                <a:srgbClr val="0698BA"/>
              </a:solidFill>
              <a:ln w="28575">
                <a:solidFill>
                  <a:srgbClr val="0698BA"/>
                </a:solidFill>
                <a:miter lim="800000"/>
                <a:headEnd/>
                <a:tailEnd/>
              </a:ln>
            </p:spPr>
            <p:txBody>
              <a:bodyPr wrap="none" anchor="ctr">
                <a:noAutofit/>
              </a:bodyPr>
              <a:lstStyle/>
              <a:p>
                <a:endParaRPr lang="en-US" dirty="0"/>
              </a:p>
            </p:txBody>
          </p:sp>
          <p:sp>
            <p:nvSpPr>
              <p:cNvPr id="73" name="Arc 33"/>
              <p:cNvSpPr>
                <a:spLocks/>
              </p:cNvSpPr>
              <p:nvPr/>
            </p:nvSpPr>
            <p:spPr bwMode="auto">
              <a:xfrm rot="3089154">
                <a:off x="4204" y="1959"/>
                <a:ext cx="615" cy="558"/>
              </a:xfrm>
              <a:custGeom>
                <a:avLst/>
                <a:gdLst>
                  <a:gd name="T0" fmla="*/ 0 w 19374"/>
                  <a:gd name="T1" fmla="*/ 0 h 14739"/>
                  <a:gd name="T2" fmla="*/ 0 w 19374"/>
                  <a:gd name="T3" fmla="*/ 0 h 14739"/>
                  <a:gd name="T4" fmla="*/ 0 w 19374"/>
                  <a:gd name="T5" fmla="*/ 0 h 14739"/>
                  <a:gd name="T6" fmla="*/ 0 60000 65536"/>
                  <a:gd name="T7" fmla="*/ 0 60000 65536"/>
                  <a:gd name="T8" fmla="*/ 0 60000 65536"/>
                  <a:gd name="T9" fmla="*/ 0 w 19374"/>
                  <a:gd name="T10" fmla="*/ 0 h 14739"/>
                  <a:gd name="T11" fmla="*/ 19374 w 19374"/>
                  <a:gd name="T12" fmla="*/ 14739 h 14739"/>
                </a:gdLst>
                <a:ahLst/>
                <a:cxnLst>
                  <a:cxn ang="T6">
                    <a:pos x="T0" y="T1"/>
                  </a:cxn>
                  <a:cxn ang="T7">
                    <a:pos x="T2" y="T3"/>
                  </a:cxn>
                  <a:cxn ang="T8">
                    <a:pos x="T4" y="T5"/>
                  </a:cxn>
                </a:cxnLst>
                <a:rect l="T9" t="T10" r="T11" b="T12"/>
                <a:pathLst>
                  <a:path w="19374" h="14739" fill="none" extrusionOk="0">
                    <a:moveTo>
                      <a:pt x="15789" y="0"/>
                    </a:moveTo>
                    <a:cubicBezTo>
                      <a:pt x="17232" y="1545"/>
                      <a:pt x="18439" y="3293"/>
                      <a:pt x="19374" y="5188"/>
                    </a:cubicBezTo>
                  </a:path>
                  <a:path w="19374" h="14739" stroke="0" extrusionOk="0">
                    <a:moveTo>
                      <a:pt x="15789" y="0"/>
                    </a:moveTo>
                    <a:cubicBezTo>
                      <a:pt x="17232" y="1545"/>
                      <a:pt x="18439" y="3293"/>
                      <a:pt x="19374" y="5188"/>
                    </a:cubicBezTo>
                    <a:lnTo>
                      <a:pt x="0" y="14739"/>
                    </a:lnTo>
                    <a:close/>
                  </a:path>
                </a:pathLst>
              </a:custGeom>
              <a:noFill/>
              <a:ln w="31750">
                <a:solidFill>
                  <a:srgbClr val="0698BA"/>
                </a:solidFill>
                <a:round/>
                <a:headEnd/>
                <a:tailEnd/>
              </a:ln>
            </p:spPr>
            <p:txBody>
              <a:bodyPr anchor="ctr">
                <a:noAutofit/>
              </a:bodyPr>
              <a:lstStyle/>
              <a:p>
                <a:endParaRPr lang="en-US" dirty="0"/>
              </a:p>
            </p:txBody>
          </p:sp>
        </p:grpSp>
        <p:grpSp>
          <p:nvGrpSpPr>
            <p:cNvPr id="6" name="Group 78"/>
            <p:cNvGrpSpPr/>
            <p:nvPr/>
          </p:nvGrpSpPr>
          <p:grpSpPr>
            <a:xfrm rot="1331857">
              <a:off x="4294533" y="4762893"/>
              <a:ext cx="1019974" cy="1081349"/>
              <a:chOff x="5467307" y="3860439"/>
              <a:chExt cx="1019974" cy="1081349"/>
            </a:xfrm>
          </p:grpSpPr>
          <p:sp>
            <p:nvSpPr>
              <p:cNvPr id="75" name="AutoShape 32"/>
              <p:cNvSpPr>
                <a:spLocks noChangeArrowheads="1"/>
              </p:cNvSpPr>
              <p:nvPr/>
            </p:nvSpPr>
            <p:spPr bwMode="auto">
              <a:xfrm rot="10444478">
                <a:off x="5710602" y="4757169"/>
                <a:ext cx="169863" cy="184619"/>
              </a:xfrm>
              <a:prstGeom prst="triangle">
                <a:avLst>
                  <a:gd name="adj" fmla="val 49995"/>
                </a:avLst>
              </a:prstGeom>
              <a:solidFill>
                <a:srgbClr val="0698BA"/>
              </a:solidFill>
              <a:ln w="28575">
                <a:solidFill>
                  <a:srgbClr val="0698BA"/>
                </a:solidFill>
                <a:miter lim="800000"/>
                <a:headEnd/>
                <a:tailEnd/>
              </a:ln>
            </p:spPr>
            <p:txBody>
              <a:bodyPr wrap="none" anchor="ctr">
                <a:noAutofit/>
              </a:bodyPr>
              <a:lstStyle/>
              <a:p>
                <a:endParaRPr lang="en-US" dirty="0"/>
              </a:p>
            </p:txBody>
          </p:sp>
          <p:sp>
            <p:nvSpPr>
              <p:cNvPr id="76" name="Arc 33"/>
              <p:cNvSpPr>
                <a:spLocks/>
              </p:cNvSpPr>
              <p:nvPr/>
            </p:nvSpPr>
            <p:spPr bwMode="auto">
              <a:xfrm rot="7353632">
                <a:off x="5489137" y="3838609"/>
                <a:ext cx="976313" cy="1019974"/>
              </a:xfrm>
              <a:custGeom>
                <a:avLst/>
                <a:gdLst>
                  <a:gd name="T0" fmla="*/ 0 w 19374"/>
                  <a:gd name="T1" fmla="*/ 0 h 14739"/>
                  <a:gd name="T2" fmla="*/ 0 w 19374"/>
                  <a:gd name="T3" fmla="*/ 0 h 14739"/>
                  <a:gd name="T4" fmla="*/ 0 w 19374"/>
                  <a:gd name="T5" fmla="*/ 0 h 14739"/>
                  <a:gd name="T6" fmla="*/ 0 60000 65536"/>
                  <a:gd name="T7" fmla="*/ 0 60000 65536"/>
                  <a:gd name="T8" fmla="*/ 0 60000 65536"/>
                  <a:gd name="T9" fmla="*/ 0 w 19374"/>
                  <a:gd name="T10" fmla="*/ 0 h 14739"/>
                  <a:gd name="T11" fmla="*/ 19374 w 19374"/>
                  <a:gd name="T12" fmla="*/ 14739 h 14739"/>
                </a:gdLst>
                <a:ahLst/>
                <a:cxnLst>
                  <a:cxn ang="T6">
                    <a:pos x="T0" y="T1"/>
                  </a:cxn>
                  <a:cxn ang="T7">
                    <a:pos x="T2" y="T3"/>
                  </a:cxn>
                  <a:cxn ang="T8">
                    <a:pos x="T4" y="T5"/>
                  </a:cxn>
                </a:cxnLst>
                <a:rect l="T9" t="T10" r="T11" b="T12"/>
                <a:pathLst>
                  <a:path w="19374" h="14739" fill="none" extrusionOk="0">
                    <a:moveTo>
                      <a:pt x="15789" y="0"/>
                    </a:moveTo>
                    <a:cubicBezTo>
                      <a:pt x="17232" y="1545"/>
                      <a:pt x="18439" y="3293"/>
                      <a:pt x="19374" y="5188"/>
                    </a:cubicBezTo>
                  </a:path>
                  <a:path w="19374" h="14739" stroke="0" extrusionOk="0">
                    <a:moveTo>
                      <a:pt x="15789" y="0"/>
                    </a:moveTo>
                    <a:cubicBezTo>
                      <a:pt x="17232" y="1545"/>
                      <a:pt x="18439" y="3293"/>
                      <a:pt x="19374" y="5188"/>
                    </a:cubicBezTo>
                    <a:lnTo>
                      <a:pt x="0" y="14739"/>
                    </a:lnTo>
                    <a:close/>
                  </a:path>
                </a:pathLst>
              </a:custGeom>
              <a:noFill/>
              <a:ln w="31750">
                <a:solidFill>
                  <a:srgbClr val="0698BA"/>
                </a:solidFill>
                <a:round/>
                <a:headEnd/>
                <a:tailEnd/>
              </a:ln>
            </p:spPr>
            <p:txBody>
              <a:bodyPr anchor="ctr">
                <a:noAutofit/>
              </a:bodyPr>
              <a:lstStyle/>
              <a:p>
                <a:endParaRPr lang="en-US" dirty="0"/>
              </a:p>
            </p:txBody>
          </p:sp>
        </p:grpSp>
        <p:grpSp>
          <p:nvGrpSpPr>
            <p:cNvPr id="7" name="Group 31"/>
            <p:cNvGrpSpPr>
              <a:grpSpLocks/>
            </p:cNvGrpSpPr>
            <p:nvPr/>
          </p:nvGrpSpPr>
          <p:grpSpPr bwMode="auto">
            <a:xfrm rot="1407906">
              <a:off x="6989536" y="4512915"/>
              <a:ext cx="930276" cy="976313"/>
              <a:chOff x="4233" y="1930"/>
              <a:chExt cx="586" cy="615"/>
            </a:xfrm>
          </p:grpSpPr>
          <p:sp>
            <p:nvSpPr>
              <p:cNvPr id="85" name="AutoShape 32"/>
              <p:cNvSpPr>
                <a:spLocks noChangeArrowheads="1"/>
              </p:cNvSpPr>
              <p:nvPr/>
            </p:nvSpPr>
            <p:spPr bwMode="auto">
              <a:xfrm rot="6180000">
                <a:off x="4715" y="2410"/>
                <a:ext cx="107" cy="101"/>
              </a:xfrm>
              <a:prstGeom prst="triangle">
                <a:avLst>
                  <a:gd name="adj" fmla="val 49995"/>
                </a:avLst>
              </a:prstGeom>
              <a:solidFill>
                <a:srgbClr val="0698BA"/>
              </a:solidFill>
              <a:ln w="28575">
                <a:solidFill>
                  <a:srgbClr val="0698BA"/>
                </a:solidFill>
                <a:miter lim="800000"/>
                <a:headEnd/>
                <a:tailEnd/>
              </a:ln>
            </p:spPr>
            <p:txBody>
              <a:bodyPr wrap="none" anchor="ctr">
                <a:noAutofit/>
              </a:bodyPr>
              <a:lstStyle/>
              <a:p>
                <a:endParaRPr lang="en-US" dirty="0"/>
              </a:p>
            </p:txBody>
          </p:sp>
          <p:sp>
            <p:nvSpPr>
              <p:cNvPr id="86" name="Arc 33"/>
              <p:cNvSpPr>
                <a:spLocks/>
              </p:cNvSpPr>
              <p:nvPr/>
            </p:nvSpPr>
            <p:spPr bwMode="auto">
              <a:xfrm rot="3089154">
                <a:off x="4204" y="1959"/>
                <a:ext cx="615" cy="558"/>
              </a:xfrm>
              <a:custGeom>
                <a:avLst/>
                <a:gdLst>
                  <a:gd name="T0" fmla="*/ 0 w 19374"/>
                  <a:gd name="T1" fmla="*/ 0 h 14739"/>
                  <a:gd name="T2" fmla="*/ 0 w 19374"/>
                  <a:gd name="T3" fmla="*/ 0 h 14739"/>
                  <a:gd name="T4" fmla="*/ 0 w 19374"/>
                  <a:gd name="T5" fmla="*/ 0 h 14739"/>
                  <a:gd name="T6" fmla="*/ 0 60000 65536"/>
                  <a:gd name="T7" fmla="*/ 0 60000 65536"/>
                  <a:gd name="T8" fmla="*/ 0 60000 65536"/>
                  <a:gd name="T9" fmla="*/ 0 w 19374"/>
                  <a:gd name="T10" fmla="*/ 0 h 14739"/>
                  <a:gd name="T11" fmla="*/ 19374 w 19374"/>
                  <a:gd name="T12" fmla="*/ 14739 h 14739"/>
                </a:gdLst>
                <a:ahLst/>
                <a:cxnLst>
                  <a:cxn ang="T6">
                    <a:pos x="T0" y="T1"/>
                  </a:cxn>
                  <a:cxn ang="T7">
                    <a:pos x="T2" y="T3"/>
                  </a:cxn>
                  <a:cxn ang="T8">
                    <a:pos x="T4" y="T5"/>
                  </a:cxn>
                </a:cxnLst>
                <a:rect l="T9" t="T10" r="T11" b="T12"/>
                <a:pathLst>
                  <a:path w="19374" h="14739" fill="none" extrusionOk="0">
                    <a:moveTo>
                      <a:pt x="15789" y="0"/>
                    </a:moveTo>
                    <a:cubicBezTo>
                      <a:pt x="17232" y="1545"/>
                      <a:pt x="18439" y="3293"/>
                      <a:pt x="19374" y="5188"/>
                    </a:cubicBezTo>
                  </a:path>
                  <a:path w="19374" h="14739" stroke="0" extrusionOk="0">
                    <a:moveTo>
                      <a:pt x="15789" y="0"/>
                    </a:moveTo>
                    <a:cubicBezTo>
                      <a:pt x="17232" y="1545"/>
                      <a:pt x="18439" y="3293"/>
                      <a:pt x="19374" y="5188"/>
                    </a:cubicBezTo>
                    <a:lnTo>
                      <a:pt x="0" y="14739"/>
                    </a:lnTo>
                    <a:close/>
                  </a:path>
                </a:pathLst>
              </a:custGeom>
              <a:noFill/>
              <a:ln w="31750">
                <a:solidFill>
                  <a:srgbClr val="0698BA"/>
                </a:solidFill>
                <a:round/>
                <a:headEnd/>
                <a:tailEnd/>
              </a:ln>
            </p:spPr>
            <p:txBody>
              <a:bodyPr anchor="ctr">
                <a:noAutofit/>
              </a:bodyPr>
              <a:lstStyle/>
              <a:p>
                <a:endParaRPr lang="en-US" dirty="0"/>
              </a:p>
            </p:txBody>
          </p:sp>
        </p:grpSp>
        <p:grpSp>
          <p:nvGrpSpPr>
            <p:cNvPr id="8" name="Group 31"/>
            <p:cNvGrpSpPr>
              <a:grpSpLocks/>
            </p:cNvGrpSpPr>
            <p:nvPr/>
          </p:nvGrpSpPr>
          <p:grpSpPr bwMode="auto">
            <a:xfrm rot="18079854">
              <a:off x="7277267" y="2566826"/>
              <a:ext cx="917576" cy="976314"/>
              <a:chOff x="4145" y="2056"/>
              <a:chExt cx="578" cy="615"/>
            </a:xfrm>
          </p:grpSpPr>
          <p:sp>
            <p:nvSpPr>
              <p:cNvPr id="88" name="AutoShape 32"/>
              <p:cNvSpPr>
                <a:spLocks noChangeArrowheads="1"/>
              </p:cNvSpPr>
              <p:nvPr/>
            </p:nvSpPr>
            <p:spPr bwMode="auto">
              <a:xfrm rot="6180000">
                <a:off x="4619" y="2539"/>
                <a:ext cx="107" cy="101"/>
              </a:xfrm>
              <a:prstGeom prst="triangle">
                <a:avLst>
                  <a:gd name="adj" fmla="val 49995"/>
                </a:avLst>
              </a:prstGeom>
              <a:solidFill>
                <a:srgbClr val="0698BA"/>
              </a:solidFill>
              <a:ln w="28575">
                <a:solidFill>
                  <a:srgbClr val="0698BA"/>
                </a:solidFill>
                <a:miter lim="800000"/>
                <a:headEnd/>
                <a:tailEnd/>
              </a:ln>
            </p:spPr>
            <p:txBody>
              <a:bodyPr wrap="none" anchor="ctr">
                <a:noAutofit/>
              </a:bodyPr>
              <a:lstStyle/>
              <a:p>
                <a:endParaRPr lang="en-US" dirty="0"/>
              </a:p>
            </p:txBody>
          </p:sp>
          <p:sp>
            <p:nvSpPr>
              <p:cNvPr id="89" name="Arc 33"/>
              <p:cNvSpPr>
                <a:spLocks/>
              </p:cNvSpPr>
              <p:nvPr/>
            </p:nvSpPr>
            <p:spPr bwMode="auto">
              <a:xfrm rot="3089154">
                <a:off x="4116" y="2085"/>
                <a:ext cx="615" cy="558"/>
              </a:xfrm>
              <a:custGeom>
                <a:avLst/>
                <a:gdLst>
                  <a:gd name="T0" fmla="*/ 0 w 19374"/>
                  <a:gd name="T1" fmla="*/ 0 h 14739"/>
                  <a:gd name="T2" fmla="*/ 0 w 19374"/>
                  <a:gd name="T3" fmla="*/ 0 h 14739"/>
                  <a:gd name="T4" fmla="*/ 0 w 19374"/>
                  <a:gd name="T5" fmla="*/ 0 h 14739"/>
                  <a:gd name="T6" fmla="*/ 0 60000 65536"/>
                  <a:gd name="T7" fmla="*/ 0 60000 65536"/>
                  <a:gd name="T8" fmla="*/ 0 60000 65536"/>
                  <a:gd name="T9" fmla="*/ 0 w 19374"/>
                  <a:gd name="T10" fmla="*/ 0 h 14739"/>
                  <a:gd name="T11" fmla="*/ 19374 w 19374"/>
                  <a:gd name="T12" fmla="*/ 14739 h 14739"/>
                </a:gdLst>
                <a:ahLst/>
                <a:cxnLst>
                  <a:cxn ang="T6">
                    <a:pos x="T0" y="T1"/>
                  </a:cxn>
                  <a:cxn ang="T7">
                    <a:pos x="T2" y="T3"/>
                  </a:cxn>
                  <a:cxn ang="T8">
                    <a:pos x="T4" y="T5"/>
                  </a:cxn>
                </a:cxnLst>
                <a:rect l="T9" t="T10" r="T11" b="T12"/>
                <a:pathLst>
                  <a:path w="19374" h="14739" fill="none" extrusionOk="0">
                    <a:moveTo>
                      <a:pt x="15789" y="0"/>
                    </a:moveTo>
                    <a:cubicBezTo>
                      <a:pt x="17232" y="1545"/>
                      <a:pt x="18439" y="3293"/>
                      <a:pt x="19374" y="5188"/>
                    </a:cubicBezTo>
                  </a:path>
                  <a:path w="19374" h="14739" stroke="0" extrusionOk="0">
                    <a:moveTo>
                      <a:pt x="15789" y="0"/>
                    </a:moveTo>
                    <a:cubicBezTo>
                      <a:pt x="17232" y="1545"/>
                      <a:pt x="18439" y="3293"/>
                      <a:pt x="19374" y="5188"/>
                    </a:cubicBezTo>
                    <a:lnTo>
                      <a:pt x="0" y="14739"/>
                    </a:lnTo>
                    <a:close/>
                  </a:path>
                </a:pathLst>
              </a:custGeom>
              <a:noFill/>
              <a:ln w="31750">
                <a:solidFill>
                  <a:srgbClr val="0698BA"/>
                </a:solidFill>
                <a:round/>
                <a:headEnd/>
                <a:tailEnd/>
              </a:ln>
            </p:spPr>
            <p:txBody>
              <a:bodyPr anchor="ctr">
                <a:noAutofit/>
              </a:bodyPr>
              <a:lstStyle/>
              <a:p>
                <a:endParaRPr lang="en-US" dirty="0"/>
              </a:p>
            </p:txBody>
          </p:sp>
        </p:grpSp>
        <p:grpSp>
          <p:nvGrpSpPr>
            <p:cNvPr id="9" name="Group 89"/>
            <p:cNvGrpSpPr/>
            <p:nvPr/>
          </p:nvGrpSpPr>
          <p:grpSpPr>
            <a:xfrm rot="20997885">
              <a:off x="5675872" y="5075170"/>
              <a:ext cx="1019974" cy="1083509"/>
              <a:chOff x="5543286" y="3873249"/>
              <a:chExt cx="1019974" cy="1083509"/>
            </a:xfrm>
          </p:grpSpPr>
          <p:sp>
            <p:nvSpPr>
              <p:cNvPr id="91" name="AutoShape 32"/>
              <p:cNvSpPr>
                <a:spLocks noChangeArrowheads="1"/>
              </p:cNvSpPr>
              <p:nvPr/>
            </p:nvSpPr>
            <p:spPr bwMode="auto">
              <a:xfrm rot="10444478">
                <a:off x="5791444" y="4772139"/>
                <a:ext cx="169863" cy="184619"/>
              </a:xfrm>
              <a:prstGeom prst="triangle">
                <a:avLst>
                  <a:gd name="adj" fmla="val 49995"/>
                </a:avLst>
              </a:prstGeom>
              <a:solidFill>
                <a:srgbClr val="0698BA"/>
              </a:solidFill>
              <a:ln w="28575">
                <a:solidFill>
                  <a:srgbClr val="0698BA"/>
                </a:solidFill>
                <a:miter lim="800000"/>
                <a:headEnd/>
                <a:tailEnd/>
              </a:ln>
            </p:spPr>
            <p:txBody>
              <a:bodyPr wrap="none" anchor="ctr">
                <a:noAutofit/>
              </a:bodyPr>
              <a:lstStyle/>
              <a:p>
                <a:endParaRPr lang="en-US" dirty="0"/>
              </a:p>
            </p:txBody>
          </p:sp>
          <p:sp>
            <p:nvSpPr>
              <p:cNvPr id="92" name="Arc 33"/>
              <p:cNvSpPr>
                <a:spLocks/>
              </p:cNvSpPr>
              <p:nvPr/>
            </p:nvSpPr>
            <p:spPr bwMode="auto">
              <a:xfrm rot="7353632">
                <a:off x="5555467" y="3861068"/>
                <a:ext cx="995611" cy="1019974"/>
              </a:xfrm>
              <a:custGeom>
                <a:avLst/>
                <a:gdLst>
                  <a:gd name="T0" fmla="*/ 0 w 19374"/>
                  <a:gd name="T1" fmla="*/ 0 h 14739"/>
                  <a:gd name="T2" fmla="*/ 0 w 19374"/>
                  <a:gd name="T3" fmla="*/ 0 h 14739"/>
                  <a:gd name="T4" fmla="*/ 0 w 19374"/>
                  <a:gd name="T5" fmla="*/ 0 h 14739"/>
                  <a:gd name="T6" fmla="*/ 0 60000 65536"/>
                  <a:gd name="T7" fmla="*/ 0 60000 65536"/>
                  <a:gd name="T8" fmla="*/ 0 60000 65536"/>
                  <a:gd name="T9" fmla="*/ 0 w 19374"/>
                  <a:gd name="T10" fmla="*/ 0 h 14739"/>
                  <a:gd name="T11" fmla="*/ 19374 w 19374"/>
                  <a:gd name="T12" fmla="*/ 14739 h 14739"/>
                </a:gdLst>
                <a:ahLst/>
                <a:cxnLst>
                  <a:cxn ang="T6">
                    <a:pos x="T0" y="T1"/>
                  </a:cxn>
                  <a:cxn ang="T7">
                    <a:pos x="T2" y="T3"/>
                  </a:cxn>
                  <a:cxn ang="T8">
                    <a:pos x="T4" y="T5"/>
                  </a:cxn>
                </a:cxnLst>
                <a:rect l="T9" t="T10" r="T11" b="T12"/>
                <a:pathLst>
                  <a:path w="19374" h="14739" fill="none" extrusionOk="0">
                    <a:moveTo>
                      <a:pt x="15789" y="0"/>
                    </a:moveTo>
                    <a:cubicBezTo>
                      <a:pt x="17232" y="1545"/>
                      <a:pt x="18439" y="3293"/>
                      <a:pt x="19374" y="5188"/>
                    </a:cubicBezTo>
                  </a:path>
                  <a:path w="19374" h="14739" stroke="0" extrusionOk="0">
                    <a:moveTo>
                      <a:pt x="15789" y="0"/>
                    </a:moveTo>
                    <a:cubicBezTo>
                      <a:pt x="17232" y="1545"/>
                      <a:pt x="18439" y="3293"/>
                      <a:pt x="19374" y="5188"/>
                    </a:cubicBezTo>
                    <a:lnTo>
                      <a:pt x="0" y="14739"/>
                    </a:lnTo>
                    <a:close/>
                  </a:path>
                </a:pathLst>
              </a:custGeom>
              <a:noFill/>
              <a:ln w="31750">
                <a:solidFill>
                  <a:srgbClr val="0698BA"/>
                </a:solidFill>
                <a:round/>
                <a:headEnd/>
                <a:tailEnd/>
              </a:ln>
            </p:spPr>
            <p:txBody>
              <a:bodyPr anchor="ctr">
                <a:noAutofit/>
              </a:bodyPr>
              <a:lstStyle/>
              <a:p>
                <a:endParaRPr lang="en-US" dirty="0"/>
              </a:p>
            </p:txBody>
          </p:sp>
        </p:grpSp>
        <p:grpSp>
          <p:nvGrpSpPr>
            <p:cNvPr id="90" name="Group 89"/>
            <p:cNvGrpSpPr/>
            <p:nvPr/>
          </p:nvGrpSpPr>
          <p:grpSpPr>
            <a:xfrm rot="458646">
              <a:off x="3351276" y="1591090"/>
              <a:ext cx="1455199" cy="920150"/>
              <a:chOff x="2966264" y="1863806"/>
              <a:chExt cx="1455199" cy="920150"/>
            </a:xfrm>
          </p:grpSpPr>
          <p:sp>
            <p:nvSpPr>
              <p:cNvPr id="80" name="Arc 35"/>
              <p:cNvSpPr>
                <a:spLocks/>
              </p:cNvSpPr>
              <p:nvPr/>
            </p:nvSpPr>
            <p:spPr bwMode="auto">
              <a:xfrm rot="411387" flipV="1">
                <a:off x="2966264" y="1863806"/>
                <a:ext cx="1160060" cy="920150"/>
              </a:xfrm>
              <a:custGeom>
                <a:avLst/>
                <a:gdLst>
                  <a:gd name="T0" fmla="*/ 0 w 20770"/>
                  <a:gd name="T1" fmla="*/ 0 h 21399"/>
                  <a:gd name="T2" fmla="*/ 0 w 20770"/>
                  <a:gd name="T3" fmla="*/ 0 h 21399"/>
                  <a:gd name="T4" fmla="*/ 0 w 20770"/>
                  <a:gd name="T5" fmla="*/ 0 h 21399"/>
                  <a:gd name="T6" fmla="*/ 0 60000 65536"/>
                  <a:gd name="T7" fmla="*/ 0 60000 65536"/>
                  <a:gd name="T8" fmla="*/ 0 60000 65536"/>
                  <a:gd name="T9" fmla="*/ 0 w 20770"/>
                  <a:gd name="T10" fmla="*/ 0 h 21399"/>
                  <a:gd name="T11" fmla="*/ 20770 w 20770"/>
                  <a:gd name="T12" fmla="*/ 21399 h 21399"/>
                  <a:gd name="connsiteX0" fmla="*/ 2938 w 22741"/>
                  <a:gd name="connsiteY0" fmla="*/ 4325 h 25725"/>
                  <a:gd name="connsiteX1" fmla="*/ 20770 w 22741"/>
                  <a:gd name="connsiteY1" fmla="*/ 19795 h 25725"/>
                  <a:gd name="connsiteX0" fmla="*/ 2938 w 22741"/>
                  <a:gd name="connsiteY0" fmla="*/ 4325 h 25725"/>
                  <a:gd name="connsiteX1" fmla="*/ 12314 w 22741"/>
                  <a:gd name="connsiteY1" fmla="*/ 2578 h 25725"/>
                  <a:gd name="connsiteX2" fmla="*/ 20770 w 22741"/>
                  <a:gd name="connsiteY2" fmla="*/ 19795 h 25725"/>
                  <a:gd name="connsiteX3" fmla="*/ 0 w 22741"/>
                  <a:gd name="connsiteY3" fmla="*/ 25725 h 25725"/>
                  <a:gd name="connsiteX4" fmla="*/ 2938 w 22741"/>
                  <a:gd name="connsiteY4" fmla="*/ 4325 h 25725"/>
                  <a:gd name="connsiteX0" fmla="*/ 2938 w 21436"/>
                  <a:gd name="connsiteY0" fmla="*/ 4325 h 34616"/>
                  <a:gd name="connsiteX1" fmla="*/ 20770 w 21436"/>
                  <a:gd name="connsiteY1" fmla="*/ 19795 h 34616"/>
                  <a:gd name="connsiteX0" fmla="*/ 2938 w 21436"/>
                  <a:gd name="connsiteY0" fmla="*/ 4325 h 34616"/>
                  <a:gd name="connsiteX1" fmla="*/ 12314 w 21436"/>
                  <a:gd name="connsiteY1" fmla="*/ 2578 h 34616"/>
                  <a:gd name="connsiteX2" fmla="*/ 20770 w 21436"/>
                  <a:gd name="connsiteY2" fmla="*/ 19795 h 34616"/>
                  <a:gd name="connsiteX3" fmla="*/ 21436 w 21436"/>
                  <a:gd name="connsiteY3" fmla="*/ 34616 h 34616"/>
                  <a:gd name="connsiteX4" fmla="*/ 0 w 21436"/>
                  <a:gd name="connsiteY4" fmla="*/ 25725 h 34616"/>
                  <a:gd name="connsiteX5" fmla="*/ 2938 w 21436"/>
                  <a:gd name="connsiteY5" fmla="*/ 4325 h 34616"/>
                  <a:gd name="connsiteX0" fmla="*/ 2938 w 21436"/>
                  <a:gd name="connsiteY0" fmla="*/ 8843 h 39134"/>
                  <a:gd name="connsiteX1" fmla="*/ 20770 w 21436"/>
                  <a:gd name="connsiteY1" fmla="*/ 24313 h 39134"/>
                  <a:gd name="connsiteX0" fmla="*/ 2938 w 21436"/>
                  <a:gd name="connsiteY0" fmla="*/ 8843 h 39134"/>
                  <a:gd name="connsiteX1" fmla="*/ 12314 w 21436"/>
                  <a:gd name="connsiteY1" fmla="*/ 7096 h 39134"/>
                  <a:gd name="connsiteX2" fmla="*/ 14412 w 21436"/>
                  <a:gd name="connsiteY2" fmla="*/ 2869 h 39134"/>
                  <a:gd name="connsiteX3" fmla="*/ 20770 w 21436"/>
                  <a:gd name="connsiteY3" fmla="*/ 24313 h 39134"/>
                  <a:gd name="connsiteX4" fmla="*/ 21436 w 21436"/>
                  <a:gd name="connsiteY4" fmla="*/ 39134 h 39134"/>
                  <a:gd name="connsiteX5" fmla="*/ 0 w 21436"/>
                  <a:gd name="connsiteY5" fmla="*/ 30243 h 39134"/>
                  <a:gd name="connsiteX6" fmla="*/ 2938 w 21436"/>
                  <a:gd name="connsiteY6" fmla="*/ 8843 h 39134"/>
                  <a:gd name="connsiteX0" fmla="*/ 2938 w 21436"/>
                  <a:gd name="connsiteY0" fmla="*/ 10935 h 41226"/>
                  <a:gd name="connsiteX1" fmla="*/ 20770 w 21436"/>
                  <a:gd name="connsiteY1" fmla="*/ 26405 h 41226"/>
                  <a:gd name="connsiteX0" fmla="*/ 2938 w 21436"/>
                  <a:gd name="connsiteY0" fmla="*/ 10935 h 41226"/>
                  <a:gd name="connsiteX1" fmla="*/ 12314 w 21436"/>
                  <a:gd name="connsiteY1" fmla="*/ 9188 h 41226"/>
                  <a:gd name="connsiteX2" fmla="*/ 14412 w 21436"/>
                  <a:gd name="connsiteY2" fmla="*/ 4961 h 41226"/>
                  <a:gd name="connsiteX3" fmla="*/ 18858 w 21436"/>
                  <a:gd name="connsiteY3" fmla="*/ 38954 h 41226"/>
                  <a:gd name="connsiteX4" fmla="*/ 21436 w 21436"/>
                  <a:gd name="connsiteY4" fmla="*/ 41226 h 41226"/>
                  <a:gd name="connsiteX5" fmla="*/ 0 w 21436"/>
                  <a:gd name="connsiteY5" fmla="*/ 32335 h 41226"/>
                  <a:gd name="connsiteX6" fmla="*/ 2938 w 21436"/>
                  <a:gd name="connsiteY6" fmla="*/ 10935 h 4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36" h="41226" fill="none" extrusionOk="0">
                    <a:moveTo>
                      <a:pt x="2938" y="10935"/>
                    </a:moveTo>
                    <a:cubicBezTo>
                      <a:pt x="11423" y="12100"/>
                      <a:pt x="18419" y="18169"/>
                      <a:pt x="20770" y="26405"/>
                    </a:cubicBezTo>
                  </a:path>
                  <a:path w="21436" h="41226" stroke="0" extrusionOk="0">
                    <a:moveTo>
                      <a:pt x="2938" y="10935"/>
                    </a:moveTo>
                    <a:cubicBezTo>
                      <a:pt x="4909" y="8088"/>
                      <a:pt x="9342" y="6610"/>
                      <a:pt x="12314" y="9188"/>
                    </a:cubicBezTo>
                    <a:cubicBezTo>
                      <a:pt x="14195" y="9429"/>
                      <a:pt x="13321" y="0"/>
                      <a:pt x="14412" y="4961"/>
                    </a:cubicBezTo>
                    <a:cubicBezTo>
                      <a:pt x="15503" y="9922"/>
                      <a:pt x="17656" y="34147"/>
                      <a:pt x="18858" y="38954"/>
                    </a:cubicBezTo>
                    <a:lnTo>
                      <a:pt x="21436" y="41226"/>
                    </a:lnTo>
                    <a:lnTo>
                      <a:pt x="0" y="32335"/>
                    </a:lnTo>
                    <a:lnTo>
                      <a:pt x="2938" y="10935"/>
                    </a:lnTo>
                    <a:close/>
                  </a:path>
                </a:pathLst>
              </a:custGeom>
              <a:noFill/>
              <a:ln w="31750">
                <a:solidFill>
                  <a:srgbClr val="0698BA"/>
                </a:solidFill>
                <a:round/>
                <a:headEnd type="none" w="sm" len="sm"/>
                <a:tailEnd type="none" w="lg" len="lg"/>
              </a:ln>
            </p:spPr>
            <p:txBody>
              <a:bodyPr wrap="none" anchor="ctr">
                <a:noAutofit/>
              </a:bodyPr>
              <a:lstStyle/>
              <a:p>
                <a:endParaRPr lang="en-US" dirty="0"/>
              </a:p>
            </p:txBody>
          </p:sp>
          <p:grpSp>
            <p:nvGrpSpPr>
              <p:cNvPr id="87" name="Group 86"/>
              <p:cNvGrpSpPr/>
              <p:nvPr/>
            </p:nvGrpSpPr>
            <p:grpSpPr>
              <a:xfrm rot="21001526">
                <a:off x="4020619" y="1961718"/>
                <a:ext cx="400844" cy="316706"/>
                <a:chOff x="4197083" y="1865468"/>
                <a:chExt cx="400844" cy="316706"/>
              </a:xfrm>
            </p:grpSpPr>
            <p:sp>
              <p:nvSpPr>
                <p:cNvPr id="82" name="AutoShape 36"/>
                <p:cNvSpPr>
                  <a:spLocks noChangeArrowheads="1"/>
                </p:cNvSpPr>
                <p:nvPr/>
              </p:nvSpPr>
              <p:spPr bwMode="auto">
                <a:xfrm rot="18287890">
                  <a:off x="4432033" y="1877374"/>
                  <a:ext cx="177800" cy="153988"/>
                </a:xfrm>
                <a:prstGeom prst="triangle">
                  <a:avLst>
                    <a:gd name="adj" fmla="val 49995"/>
                  </a:avLst>
                </a:prstGeom>
                <a:solidFill>
                  <a:srgbClr val="0698BA"/>
                </a:solidFill>
                <a:ln w="28575">
                  <a:solidFill>
                    <a:srgbClr val="0698BA"/>
                  </a:solidFill>
                  <a:miter lim="800000"/>
                  <a:headEnd/>
                  <a:tailEnd/>
                </a:ln>
              </p:spPr>
              <p:txBody>
                <a:bodyPr wrap="none" anchor="ctr">
                  <a:noAutofit/>
                </a:bodyPr>
                <a:lstStyle/>
                <a:p>
                  <a:endParaRPr lang="en-US" dirty="0"/>
                </a:p>
              </p:txBody>
            </p:sp>
            <p:sp>
              <p:nvSpPr>
                <p:cNvPr id="84" name="Line 37"/>
                <p:cNvSpPr>
                  <a:spLocks noChangeShapeType="1"/>
                </p:cNvSpPr>
                <p:nvPr/>
              </p:nvSpPr>
              <p:spPr bwMode="auto">
                <a:xfrm rot="21590219" flipV="1">
                  <a:off x="4197083" y="1988499"/>
                  <a:ext cx="292100" cy="193675"/>
                </a:xfrm>
                <a:prstGeom prst="line">
                  <a:avLst/>
                </a:prstGeom>
                <a:noFill/>
                <a:ln w="31750">
                  <a:solidFill>
                    <a:srgbClr val="0698BA"/>
                  </a:solidFill>
                  <a:round/>
                  <a:headEnd/>
                  <a:tailEnd/>
                </a:ln>
              </p:spPr>
              <p:txBody>
                <a:bodyPr anchor="ctr">
                  <a:noAutofit/>
                </a:bodyPr>
                <a:lstStyle/>
                <a:p>
                  <a:endParaRPr lang="en-US" dirty="0"/>
                </a:p>
              </p:txBody>
            </p:sp>
          </p:grpSp>
        </p:grpSp>
      </p:grpSp>
      <p:sp>
        <p:nvSpPr>
          <p:cNvPr id="96" name="Text Box 8"/>
          <p:cNvSpPr txBox="1">
            <a:spLocks noChangeArrowheads="1"/>
          </p:cNvSpPr>
          <p:nvPr/>
        </p:nvSpPr>
        <p:spPr bwMode="auto">
          <a:xfrm>
            <a:off x="4692137" y="1346832"/>
            <a:ext cx="752129" cy="492443"/>
          </a:xfrm>
          <a:prstGeom prst="rect">
            <a:avLst/>
          </a:prstGeom>
          <a:noFill/>
          <a:ln w="12700">
            <a:noFill/>
            <a:miter lim="800000"/>
            <a:headEnd type="none" w="sm" len="sm"/>
            <a:tailEnd type="none" w="med" len="lg"/>
          </a:ln>
        </p:spPr>
        <p:txBody>
          <a:bodyPr wrap="none">
            <a:spAutoFit/>
          </a:bodyPr>
          <a:lstStyle/>
          <a:p>
            <a:pPr algn="ctr"/>
            <a:r>
              <a:rPr lang="en-US" sz="1300" b="1" dirty="0" smtClean="0">
                <a:solidFill>
                  <a:srgbClr val="181862"/>
                </a:solidFill>
                <a:latin typeface="Arial" pitchFamily="34" charset="0"/>
                <a:cs typeface="Arial" pitchFamily="34" charset="0"/>
              </a:rPr>
              <a:t>Vision</a:t>
            </a:r>
            <a:br>
              <a:rPr lang="en-US" sz="1300" b="1" dirty="0" smtClean="0">
                <a:solidFill>
                  <a:srgbClr val="181862"/>
                </a:solidFill>
                <a:latin typeface="Arial" pitchFamily="34" charset="0"/>
                <a:cs typeface="Arial" pitchFamily="34" charset="0"/>
              </a:rPr>
            </a:br>
            <a:r>
              <a:rPr lang="en-US" sz="1300" b="1" dirty="0" smtClean="0">
                <a:solidFill>
                  <a:srgbClr val="181862"/>
                </a:solidFill>
                <a:latin typeface="Arial" pitchFamily="34" charset="0"/>
                <a:cs typeface="Arial" pitchFamily="34" charset="0"/>
              </a:rPr>
              <a:t>Setting</a:t>
            </a:r>
            <a:endParaRPr lang="en-US" sz="1300" b="1" dirty="0">
              <a:solidFill>
                <a:srgbClr val="181862"/>
              </a:solidFill>
              <a:latin typeface="Arial" pitchFamily="34" charset="0"/>
              <a:cs typeface="Arial" pitchFamily="34" charset="0"/>
            </a:endParaRPr>
          </a:p>
        </p:txBody>
      </p:sp>
      <p:sp>
        <p:nvSpPr>
          <p:cNvPr id="97" name="Rectangle 9"/>
          <p:cNvSpPr>
            <a:spLocks noChangeArrowheads="1"/>
          </p:cNvSpPr>
          <p:nvPr/>
        </p:nvSpPr>
        <p:spPr bwMode="auto">
          <a:xfrm>
            <a:off x="6316173" y="1914620"/>
            <a:ext cx="1752403" cy="492443"/>
          </a:xfrm>
          <a:prstGeom prst="rect">
            <a:avLst/>
          </a:prstGeom>
          <a:noFill/>
          <a:ln w="12700">
            <a:noFill/>
            <a:miter lim="800000"/>
            <a:headEnd type="none" w="sm" len="sm"/>
            <a:tailEnd type="none" w="med" len="lg"/>
          </a:ln>
        </p:spPr>
        <p:txBody>
          <a:bodyPr wrap="none">
            <a:spAutoFit/>
          </a:bodyPr>
          <a:lstStyle/>
          <a:p>
            <a:pPr algn="ctr"/>
            <a:r>
              <a:rPr lang="en-US" sz="1300" b="1" dirty="0">
                <a:solidFill>
                  <a:srgbClr val="181862"/>
                </a:solidFill>
                <a:latin typeface="Arial" pitchFamily="34" charset="0"/>
                <a:cs typeface="Arial" pitchFamily="34" charset="0"/>
              </a:rPr>
              <a:t>Release of </a:t>
            </a:r>
            <a:r>
              <a:rPr lang="en-US" sz="1300" b="1" dirty="0" smtClean="0">
                <a:solidFill>
                  <a:srgbClr val="181862"/>
                </a:solidFill>
                <a:latin typeface="Arial" pitchFamily="34" charset="0"/>
                <a:cs typeface="Arial" pitchFamily="34" charset="0"/>
              </a:rPr>
              <a:t>Program</a:t>
            </a:r>
            <a:endParaRPr lang="en-US" sz="1300" b="1" dirty="0">
              <a:solidFill>
                <a:srgbClr val="181862"/>
              </a:solidFill>
              <a:latin typeface="Arial" pitchFamily="34" charset="0"/>
              <a:cs typeface="Arial" pitchFamily="34" charset="0"/>
            </a:endParaRPr>
          </a:p>
          <a:p>
            <a:pPr algn="ctr"/>
            <a:r>
              <a:rPr lang="en-US" sz="1300" b="1" dirty="0">
                <a:solidFill>
                  <a:srgbClr val="181862"/>
                </a:solidFill>
                <a:latin typeface="Arial" pitchFamily="34" charset="0"/>
                <a:cs typeface="Arial" pitchFamily="34" charset="0"/>
              </a:rPr>
              <a:t>Announcement </a:t>
            </a:r>
          </a:p>
        </p:txBody>
      </p:sp>
      <p:sp>
        <p:nvSpPr>
          <p:cNvPr id="98" name="Rectangle 10"/>
          <p:cNvSpPr>
            <a:spLocks noChangeArrowheads="1"/>
          </p:cNvSpPr>
          <p:nvPr/>
        </p:nvSpPr>
        <p:spPr bwMode="auto">
          <a:xfrm>
            <a:off x="6901823" y="3069552"/>
            <a:ext cx="1337226" cy="492443"/>
          </a:xfrm>
          <a:prstGeom prst="rect">
            <a:avLst/>
          </a:prstGeom>
          <a:noFill/>
          <a:ln w="12700">
            <a:noFill/>
            <a:miter lim="800000"/>
            <a:headEnd type="none" w="sm" len="sm"/>
            <a:tailEnd type="none" w="med" len="lg"/>
          </a:ln>
        </p:spPr>
        <p:txBody>
          <a:bodyPr wrap="none">
            <a:spAutoFit/>
          </a:bodyPr>
          <a:lstStyle/>
          <a:p>
            <a:pPr algn="ctr"/>
            <a:r>
              <a:rPr lang="en-US" sz="1300" b="1" dirty="0" smtClean="0">
                <a:solidFill>
                  <a:srgbClr val="181862"/>
                </a:solidFill>
                <a:latin typeface="Arial" pitchFamily="34" charset="0"/>
                <a:cs typeface="Arial" pitchFamily="34" charset="0"/>
              </a:rPr>
              <a:t>Preapplication</a:t>
            </a:r>
            <a:endParaRPr lang="en-US" sz="1300" b="1" dirty="0">
              <a:solidFill>
                <a:srgbClr val="181862"/>
              </a:solidFill>
              <a:latin typeface="Arial" pitchFamily="34" charset="0"/>
              <a:cs typeface="Arial" pitchFamily="34" charset="0"/>
            </a:endParaRPr>
          </a:p>
          <a:p>
            <a:pPr algn="ctr"/>
            <a:r>
              <a:rPr lang="en-US" sz="1300" b="1" dirty="0">
                <a:solidFill>
                  <a:srgbClr val="181862"/>
                </a:solidFill>
                <a:latin typeface="Arial" pitchFamily="34" charset="0"/>
                <a:cs typeface="Arial" pitchFamily="34" charset="0"/>
              </a:rPr>
              <a:t>Receipt</a:t>
            </a:r>
          </a:p>
        </p:txBody>
      </p:sp>
      <p:sp>
        <p:nvSpPr>
          <p:cNvPr id="99" name="Rectangle 10"/>
          <p:cNvSpPr>
            <a:spLocks noChangeArrowheads="1"/>
          </p:cNvSpPr>
          <p:nvPr/>
        </p:nvSpPr>
        <p:spPr bwMode="auto">
          <a:xfrm>
            <a:off x="7075286" y="4226176"/>
            <a:ext cx="1383712" cy="492443"/>
          </a:xfrm>
          <a:prstGeom prst="rect">
            <a:avLst/>
          </a:prstGeom>
          <a:noFill/>
          <a:ln w="12700">
            <a:noFill/>
            <a:miter lim="800000"/>
            <a:headEnd type="none" w="sm" len="sm"/>
            <a:tailEnd type="none" w="med" len="lg"/>
          </a:ln>
        </p:spPr>
        <p:txBody>
          <a:bodyPr wrap="none">
            <a:spAutoFit/>
          </a:bodyPr>
          <a:lstStyle/>
          <a:p>
            <a:pPr algn="ctr"/>
            <a:r>
              <a:rPr lang="en-US" sz="1300" b="1" dirty="0" smtClean="0">
                <a:solidFill>
                  <a:srgbClr val="181862"/>
                </a:solidFill>
                <a:latin typeface="Arial" pitchFamily="34" charset="0"/>
                <a:cs typeface="Arial" pitchFamily="34" charset="0"/>
              </a:rPr>
              <a:t>Preapplication </a:t>
            </a:r>
          </a:p>
          <a:p>
            <a:pPr algn="ctr"/>
            <a:r>
              <a:rPr lang="en-US" sz="1300" b="1" dirty="0" smtClean="0">
                <a:solidFill>
                  <a:srgbClr val="181862"/>
                </a:solidFill>
                <a:latin typeface="Arial" pitchFamily="34" charset="0"/>
                <a:cs typeface="Arial" pitchFamily="34" charset="0"/>
              </a:rPr>
              <a:t>Screening</a:t>
            </a:r>
            <a:endParaRPr lang="en-US" sz="1300" b="1" dirty="0">
              <a:solidFill>
                <a:srgbClr val="181862"/>
              </a:solidFill>
              <a:latin typeface="Arial" pitchFamily="34" charset="0"/>
              <a:cs typeface="Arial" pitchFamily="34" charset="0"/>
            </a:endParaRPr>
          </a:p>
        </p:txBody>
      </p:sp>
      <p:sp>
        <p:nvSpPr>
          <p:cNvPr id="100" name="Rectangle 10"/>
          <p:cNvSpPr>
            <a:spLocks noChangeArrowheads="1"/>
          </p:cNvSpPr>
          <p:nvPr/>
        </p:nvSpPr>
        <p:spPr bwMode="auto">
          <a:xfrm>
            <a:off x="6148232" y="5224951"/>
            <a:ext cx="989823" cy="492443"/>
          </a:xfrm>
          <a:prstGeom prst="rect">
            <a:avLst/>
          </a:prstGeom>
          <a:noFill/>
          <a:ln w="12700">
            <a:noFill/>
            <a:miter lim="800000"/>
            <a:headEnd type="none" w="sm" len="sm"/>
            <a:tailEnd type="none" w="med" len="lg"/>
          </a:ln>
        </p:spPr>
        <p:txBody>
          <a:bodyPr wrap="none">
            <a:spAutoFit/>
          </a:bodyPr>
          <a:lstStyle/>
          <a:p>
            <a:pPr algn="ctr"/>
            <a:r>
              <a:rPr lang="en-US" sz="1200" b="1" dirty="0" smtClean="0">
                <a:solidFill>
                  <a:srgbClr val="181862"/>
                </a:solidFill>
                <a:latin typeface="+mn-lt"/>
              </a:rPr>
              <a:t>I</a:t>
            </a:r>
            <a:r>
              <a:rPr lang="en-US" sz="1300" b="1" dirty="0" smtClean="0">
                <a:solidFill>
                  <a:srgbClr val="181862"/>
                </a:solidFill>
                <a:latin typeface="Arial" pitchFamily="34" charset="0"/>
                <a:cs typeface="Arial" pitchFamily="34" charset="0"/>
              </a:rPr>
              <a:t>nvitation </a:t>
            </a:r>
          </a:p>
          <a:p>
            <a:pPr algn="ctr"/>
            <a:r>
              <a:rPr lang="en-US" sz="1300" b="1" dirty="0" smtClean="0">
                <a:solidFill>
                  <a:srgbClr val="181862"/>
                </a:solidFill>
                <a:latin typeface="Arial" pitchFamily="34" charset="0"/>
                <a:cs typeface="Arial" pitchFamily="34" charset="0"/>
              </a:rPr>
              <a:t>to Submit</a:t>
            </a:r>
            <a:endParaRPr lang="en-US" sz="1300" b="1" dirty="0">
              <a:solidFill>
                <a:srgbClr val="181862"/>
              </a:solidFill>
              <a:latin typeface="Arial" pitchFamily="34" charset="0"/>
              <a:cs typeface="Arial" pitchFamily="34" charset="0"/>
            </a:endParaRPr>
          </a:p>
        </p:txBody>
      </p:sp>
      <p:sp>
        <p:nvSpPr>
          <p:cNvPr id="101" name="Rectangle 10"/>
          <p:cNvSpPr>
            <a:spLocks noChangeArrowheads="1"/>
          </p:cNvSpPr>
          <p:nvPr/>
        </p:nvSpPr>
        <p:spPr bwMode="auto">
          <a:xfrm>
            <a:off x="4402406" y="5365573"/>
            <a:ext cx="1231471" cy="492443"/>
          </a:xfrm>
          <a:prstGeom prst="rect">
            <a:avLst/>
          </a:prstGeom>
          <a:noFill/>
          <a:ln w="12700">
            <a:noFill/>
            <a:miter lim="800000"/>
            <a:headEnd type="none" w="sm" len="sm"/>
            <a:tailEnd type="none" w="med" len="lg"/>
          </a:ln>
        </p:spPr>
        <p:txBody>
          <a:bodyPr wrap="square">
            <a:spAutoFit/>
          </a:bodyPr>
          <a:lstStyle/>
          <a:p>
            <a:pPr algn="ctr"/>
            <a:r>
              <a:rPr lang="en-US" sz="1300" b="1" dirty="0" smtClean="0">
                <a:solidFill>
                  <a:srgbClr val="181862"/>
                </a:solidFill>
                <a:latin typeface="Arial" pitchFamily="34" charset="0"/>
                <a:cs typeface="Arial" pitchFamily="34" charset="0"/>
              </a:rPr>
              <a:t>Application Receipt</a:t>
            </a:r>
            <a:endParaRPr lang="en-US" sz="1300" b="1" dirty="0">
              <a:solidFill>
                <a:srgbClr val="181862"/>
              </a:solidFill>
              <a:latin typeface="Arial" pitchFamily="34" charset="0"/>
              <a:cs typeface="Arial" pitchFamily="34" charset="0"/>
            </a:endParaRPr>
          </a:p>
        </p:txBody>
      </p:sp>
      <p:sp>
        <p:nvSpPr>
          <p:cNvPr id="102" name="Rectangle 11"/>
          <p:cNvSpPr>
            <a:spLocks noChangeArrowheads="1"/>
          </p:cNvSpPr>
          <p:nvPr/>
        </p:nvSpPr>
        <p:spPr bwMode="auto">
          <a:xfrm>
            <a:off x="3232434" y="4652251"/>
            <a:ext cx="912813" cy="492443"/>
          </a:xfrm>
          <a:prstGeom prst="rect">
            <a:avLst/>
          </a:prstGeom>
          <a:noFill/>
          <a:ln w="28575">
            <a:noFill/>
            <a:miter lim="800000"/>
            <a:headEnd type="none" w="sm" len="sm"/>
            <a:tailEnd type="none" w="med" len="lg"/>
          </a:ln>
        </p:spPr>
        <p:txBody>
          <a:bodyPr>
            <a:spAutoFit/>
          </a:bodyPr>
          <a:lstStyle/>
          <a:p>
            <a:pPr algn="ctr"/>
            <a:r>
              <a:rPr lang="en-US" sz="1300" b="1" dirty="0">
                <a:solidFill>
                  <a:srgbClr val="181862"/>
                </a:solidFill>
                <a:latin typeface="Arial" pitchFamily="34" charset="0"/>
                <a:cs typeface="Arial" pitchFamily="34" charset="0"/>
              </a:rPr>
              <a:t>Peer </a:t>
            </a:r>
          </a:p>
          <a:p>
            <a:pPr algn="ctr"/>
            <a:r>
              <a:rPr lang="en-US" sz="1300" b="1" dirty="0">
                <a:solidFill>
                  <a:srgbClr val="181862"/>
                </a:solidFill>
                <a:latin typeface="Arial" pitchFamily="34" charset="0"/>
                <a:cs typeface="Arial" pitchFamily="34" charset="0"/>
              </a:rPr>
              <a:t>Review</a:t>
            </a:r>
          </a:p>
        </p:txBody>
      </p:sp>
      <p:sp>
        <p:nvSpPr>
          <p:cNvPr id="103" name="Rectangle 12"/>
          <p:cNvSpPr>
            <a:spLocks noChangeArrowheads="1"/>
          </p:cNvSpPr>
          <p:nvPr/>
        </p:nvSpPr>
        <p:spPr bwMode="auto">
          <a:xfrm>
            <a:off x="2425307" y="3534098"/>
            <a:ext cx="1550987" cy="472437"/>
          </a:xfrm>
          <a:prstGeom prst="rect">
            <a:avLst/>
          </a:prstGeom>
          <a:noFill/>
          <a:ln w="12700">
            <a:noFill/>
            <a:miter lim="800000"/>
            <a:headEnd type="none" w="sm" len="sm"/>
            <a:tailEnd type="none" w="med" len="lg"/>
          </a:ln>
        </p:spPr>
        <p:txBody>
          <a:bodyPr>
            <a:spAutoFit/>
          </a:bodyPr>
          <a:lstStyle/>
          <a:p>
            <a:pPr algn="ctr">
              <a:lnSpc>
                <a:spcPct val="95000"/>
              </a:lnSpc>
            </a:pPr>
            <a:r>
              <a:rPr lang="en-US" sz="1300" b="1" dirty="0">
                <a:solidFill>
                  <a:srgbClr val="181862"/>
                </a:solidFill>
                <a:latin typeface="Arial" pitchFamily="34" charset="0"/>
                <a:cs typeface="Arial" pitchFamily="34" charset="0"/>
              </a:rPr>
              <a:t>Programmatic</a:t>
            </a:r>
          </a:p>
          <a:p>
            <a:pPr algn="ctr">
              <a:lnSpc>
                <a:spcPct val="95000"/>
              </a:lnSpc>
            </a:pPr>
            <a:r>
              <a:rPr lang="en-US" sz="1300" b="1" dirty="0">
                <a:solidFill>
                  <a:srgbClr val="181862"/>
                </a:solidFill>
                <a:latin typeface="Arial" pitchFamily="34" charset="0"/>
                <a:cs typeface="Arial" pitchFamily="34" charset="0"/>
              </a:rPr>
              <a:t>Review</a:t>
            </a:r>
          </a:p>
        </p:txBody>
      </p:sp>
      <p:sp>
        <p:nvSpPr>
          <p:cNvPr id="104" name="Text Box 55"/>
          <p:cNvSpPr txBox="1">
            <a:spLocks noChangeArrowheads="1"/>
          </p:cNvSpPr>
          <p:nvPr/>
        </p:nvSpPr>
        <p:spPr bwMode="auto">
          <a:xfrm>
            <a:off x="4605985" y="1748193"/>
            <a:ext cx="888385" cy="261610"/>
          </a:xfrm>
          <a:prstGeom prst="rect">
            <a:avLst/>
          </a:prstGeom>
          <a:noFill/>
          <a:ln w="9525">
            <a:noFill/>
            <a:miter lim="800000"/>
            <a:headEnd/>
            <a:tailEnd/>
          </a:ln>
        </p:spPr>
        <p:txBody>
          <a:bodyPr wrap="square">
            <a:spAutoFit/>
          </a:bodyPr>
          <a:lstStyle/>
          <a:p>
            <a:pPr algn="r" rtl="0" eaLnBrk="0" fontAlgn="base" hangingPunct="0">
              <a:spcBef>
                <a:spcPct val="0"/>
              </a:spcBef>
              <a:spcAft>
                <a:spcPct val="0"/>
              </a:spcAft>
            </a:pPr>
            <a:r>
              <a:rPr lang="en-US" sz="1100" b="1" kern="1200" dirty="0" smtClean="0">
                <a:solidFill>
                  <a:srgbClr val="0698BA"/>
                </a:solidFill>
                <a:latin typeface="Arial" charset="0"/>
                <a:ea typeface="+mn-ea"/>
                <a:cs typeface="+mn-cs"/>
                <a:sym typeface="Symbol" pitchFamily="18" charset="2"/>
              </a:rPr>
              <a:t>Month 1-4</a:t>
            </a:r>
            <a:endParaRPr lang="en-US" sz="1100" b="1" kern="1200" dirty="0">
              <a:solidFill>
                <a:srgbClr val="0698BA"/>
              </a:solidFill>
              <a:latin typeface="Arial" charset="0"/>
              <a:ea typeface="+mn-ea"/>
              <a:cs typeface="+mn-cs"/>
              <a:sym typeface="Symbol" pitchFamily="18" charset="2"/>
            </a:endParaRPr>
          </a:p>
        </p:txBody>
      </p:sp>
      <p:sp>
        <p:nvSpPr>
          <p:cNvPr id="105" name="Text Box 55"/>
          <p:cNvSpPr txBox="1">
            <a:spLocks noChangeArrowheads="1"/>
          </p:cNvSpPr>
          <p:nvPr/>
        </p:nvSpPr>
        <p:spPr bwMode="auto">
          <a:xfrm>
            <a:off x="6731600" y="2331420"/>
            <a:ext cx="888385" cy="261610"/>
          </a:xfrm>
          <a:prstGeom prst="rect">
            <a:avLst/>
          </a:prstGeom>
          <a:noFill/>
          <a:ln w="9525">
            <a:noFill/>
            <a:miter lim="800000"/>
            <a:headEnd/>
            <a:tailEnd/>
          </a:ln>
        </p:spPr>
        <p:txBody>
          <a:bodyPr wrap="square">
            <a:spAutoFit/>
          </a:bodyPr>
          <a:lstStyle/>
          <a:p>
            <a:pPr algn="r" rtl="0" eaLnBrk="0" fontAlgn="base" hangingPunct="0">
              <a:spcBef>
                <a:spcPct val="0"/>
              </a:spcBef>
              <a:spcAft>
                <a:spcPct val="0"/>
              </a:spcAft>
            </a:pPr>
            <a:r>
              <a:rPr lang="en-US" sz="1100" b="1" kern="1200" dirty="0" smtClean="0">
                <a:solidFill>
                  <a:srgbClr val="0698BA"/>
                </a:solidFill>
                <a:latin typeface="Arial" charset="0"/>
                <a:ea typeface="+mn-ea"/>
                <a:cs typeface="+mn-cs"/>
                <a:sym typeface="Symbol" pitchFamily="18" charset="2"/>
              </a:rPr>
              <a:t>Month 2-5</a:t>
            </a:r>
            <a:endParaRPr lang="en-US" sz="1100" b="1" kern="1200" dirty="0">
              <a:solidFill>
                <a:srgbClr val="0698BA"/>
              </a:solidFill>
              <a:latin typeface="Arial" charset="0"/>
              <a:ea typeface="+mn-ea"/>
              <a:cs typeface="+mn-cs"/>
              <a:sym typeface="Symbol" pitchFamily="18" charset="2"/>
            </a:endParaRPr>
          </a:p>
        </p:txBody>
      </p:sp>
      <p:sp>
        <p:nvSpPr>
          <p:cNvPr id="106" name="Text Box 55"/>
          <p:cNvSpPr txBox="1">
            <a:spLocks noChangeArrowheads="1"/>
          </p:cNvSpPr>
          <p:nvPr/>
        </p:nvSpPr>
        <p:spPr bwMode="auto">
          <a:xfrm>
            <a:off x="7115172" y="3481678"/>
            <a:ext cx="888385" cy="261610"/>
          </a:xfrm>
          <a:prstGeom prst="rect">
            <a:avLst/>
          </a:prstGeom>
          <a:noFill/>
          <a:ln w="9525">
            <a:noFill/>
            <a:miter lim="800000"/>
            <a:headEnd/>
            <a:tailEnd/>
          </a:ln>
        </p:spPr>
        <p:txBody>
          <a:bodyPr wrap="square">
            <a:spAutoFit/>
          </a:bodyPr>
          <a:lstStyle/>
          <a:p>
            <a:pPr algn="r" rtl="0" eaLnBrk="0" fontAlgn="base" hangingPunct="0">
              <a:spcBef>
                <a:spcPct val="0"/>
              </a:spcBef>
              <a:spcAft>
                <a:spcPct val="0"/>
              </a:spcAft>
            </a:pPr>
            <a:r>
              <a:rPr lang="en-US" sz="1100" b="1" kern="1200" dirty="0" smtClean="0">
                <a:solidFill>
                  <a:srgbClr val="0698BA"/>
                </a:solidFill>
                <a:latin typeface="Arial" charset="0"/>
                <a:ea typeface="+mn-ea"/>
                <a:cs typeface="+mn-cs"/>
                <a:sym typeface="Symbol" pitchFamily="18" charset="2"/>
              </a:rPr>
              <a:t>Month </a:t>
            </a:r>
            <a:r>
              <a:rPr lang="en-US" sz="1100" dirty="0" smtClean="0">
                <a:solidFill>
                  <a:srgbClr val="0698BA"/>
                </a:solidFill>
              </a:rPr>
              <a:t>5</a:t>
            </a:r>
            <a:r>
              <a:rPr lang="en-US" sz="1100" b="1" kern="1200" dirty="0" smtClean="0">
                <a:solidFill>
                  <a:srgbClr val="0698BA"/>
                </a:solidFill>
                <a:latin typeface="Arial" charset="0"/>
                <a:ea typeface="+mn-ea"/>
                <a:cs typeface="+mn-cs"/>
                <a:sym typeface="Symbol" pitchFamily="18" charset="2"/>
              </a:rPr>
              <a:t>-8</a:t>
            </a:r>
            <a:endParaRPr lang="en-US" sz="1100" b="1" kern="1200" dirty="0">
              <a:solidFill>
                <a:srgbClr val="0698BA"/>
              </a:solidFill>
              <a:latin typeface="Arial" charset="0"/>
              <a:ea typeface="+mn-ea"/>
              <a:cs typeface="+mn-cs"/>
              <a:sym typeface="Symbol" pitchFamily="18" charset="2"/>
            </a:endParaRPr>
          </a:p>
        </p:txBody>
      </p:sp>
      <p:sp>
        <p:nvSpPr>
          <p:cNvPr id="107" name="Text Box 55"/>
          <p:cNvSpPr txBox="1">
            <a:spLocks noChangeArrowheads="1"/>
          </p:cNvSpPr>
          <p:nvPr/>
        </p:nvSpPr>
        <p:spPr bwMode="auto">
          <a:xfrm>
            <a:off x="7308873" y="4659425"/>
            <a:ext cx="888385" cy="261610"/>
          </a:xfrm>
          <a:prstGeom prst="rect">
            <a:avLst/>
          </a:prstGeom>
          <a:noFill/>
          <a:ln w="9525">
            <a:noFill/>
            <a:miter lim="800000"/>
            <a:headEnd/>
            <a:tailEnd/>
          </a:ln>
        </p:spPr>
        <p:txBody>
          <a:bodyPr wrap="square">
            <a:spAutoFit/>
          </a:bodyPr>
          <a:lstStyle/>
          <a:p>
            <a:pPr algn="r" rtl="0" eaLnBrk="0" fontAlgn="base" hangingPunct="0">
              <a:spcBef>
                <a:spcPct val="0"/>
              </a:spcBef>
              <a:spcAft>
                <a:spcPct val="0"/>
              </a:spcAft>
            </a:pPr>
            <a:r>
              <a:rPr lang="en-US" sz="1100" b="1" kern="1200" dirty="0" smtClean="0">
                <a:solidFill>
                  <a:srgbClr val="0698BA"/>
                </a:solidFill>
                <a:latin typeface="Arial" charset="0"/>
                <a:ea typeface="+mn-ea"/>
                <a:cs typeface="+mn-cs"/>
                <a:sym typeface="Symbol" pitchFamily="18" charset="2"/>
              </a:rPr>
              <a:t>Month </a:t>
            </a:r>
            <a:r>
              <a:rPr lang="en-US" sz="1100" dirty="0" smtClean="0">
                <a:solidFill>
                  <a:srgbClr val="0698BA"/>
                </a:solidFill>
              </a:rPr>
              <a:t>5</a:t>
            </a:r>
            <a:r>
              <a:rPr lang="en-US" sz="1100" b="1" kern="1200" dirty="0" smtClean="0">
                <a:solidFill>
                  <a:srgbClr val="0698BA"/>
                </a:solidFill>
                <a:latin typeface="Arial" charset="0"/>
                <a:ea typeface="+mn-ea"/>
                <a:cs typeface="+mn-cs"/>
                <a:sym typeface="Symbol" pitchFamily="18" charset="2"/>
              </a:rPr>
              <a:t>-8</a:t>
            </a:r>
            <a:endParaRPr lang="en-US" sz="1100" b="1" kern="1200" dirty="0">
              <a:solidFill>
                <a:srgbClr val="0698BA"/>
              </a:solidFill>
              <a:latin typeface="Arial" charset="0"/>
              <a:ea typeface="+mn-ea"/>
              <a:cs typeface="+mn-cs"/>
              <a:sym typeface="Symbol" pitchFamily="18" charset="2"/>
            </a:endParaRPr>
          </a:p>
        </p:txBody>
      </p:sp>
      <p:sp>
        <p:nvSpPr>
          <p:cNvPr id="108" name="Text Box 55"/>
          <p:cNvSpPr txBox="1">
            <a:spLocks noChangeArrowheads="1"/>
          </p:cNvSpPr>
          <p:nvPr/>
        </p:nvSpPr>
        <p:spPr bwMode="auto">
          <a:xfrm>
            <a:off x="6181501" y="5642252"/>
            <a:ext cx="888385" cy="261610"/>
          </a:xfrm>
          <a:prstGeom prst="rect">
            <a:avLst/>
          </a:prstGeom>
          <a:noFill/>
          <a:ln w="9525">
            <a:noFill/>
            <a:miter lim="800000"/>
            <a:headEnd/>
            <a:tailEnd/>
          </a:ln>
        </p:spPr>
        <p:txBody>
          <a:bodyPr wrap="square">
            <a:spAutoFit/>
          </a:bodyPr>
          <a:lstStyle/>
          <a:p>
            <a:pPr algn="r" rtl="0" eaLnBrk="0" fontAlgn="base" hangingPunct="0">
              <a:spcBef>
                <a:spcPct val="0"/>
              </a:spcBef>
              <a:spcAft>
                <a:spcPct val="0"/>
              </a:spcAft>
            </a:pPr>
            <a:r>
              <a:rPr lang="en-US" sz="1100" b="1" kern="1200" dirty="0" smtClean="0">
                <a:solidFill>
                  <a:srgbClr val="0698BA"/>
                </a:solidFill>
                <a:latin typeface="Arial" charset="0"/>
                <a:ea typeface="+mn-ea"/>
                <a:cs typeface="+mn-cs"/>
                <a:sym typeface="Symbol" pitchFamily="18" charset="2"/>
              </a:rPr>
              <a:t>Month </a:t>
            </a:r>
            <a:r>
              <a:rPr lang="en-US" sz="1100" dirty="0" smtClean="0">
                <a:solidFill>
                  <a:srgbClr val="0698BA"/>
                </a:solidFill>
              </a:rPr>
              <a:t>5</a:t>
            </a:r>
            <a:r>
              <a:rPr lang="en-US" sz="1100" b="1" kern="1200" dirty="0" smtClean="0">
                <a:solidFill>
                  <a:srgbClr val="0698BA"/>
                </a:solidFill>
                <a:latin typeface="Arial" charset="0"/>
                <a:ea typeface="+mn-ea"/>
                <a:cs typeface="+mn-cs"/>
                <a:sym typeface="Symbol" pitchFamily="18" charset="2"/>
              </a:rPr>
              <a:t>-8</a:t>
            </a:r>
            <a:endParaRPr lang="en-US" sz="1100" b="1" kern="1200" dirty="0">
              <a:solidFill>
                <a:srgbClr val="0698BA"/>
              </a:solidFill>
              <a:latin typeface="Arial" charset="0"/>
              <a:ea typeface="+mn-ea"/>
              <a:cs typeface="+mn-cs"/>
              <a:sym typeface="Symbol" pitchFamily="18" charset="2"/>
            </a:endParaRPr>
          </a:p>
        </p:txBody>
      </p:sp>
      <p:sp>
        <p:nvSpPr>
          <p:cNvPr id="109" name="Text Box 55"/>
          <p:cNvSpPr txBox="1">
            <a:spLocks noChangeArrowheads="1"/>
          </p:cNvSpPr>
          <p:nvPr/>
        </p:nvSpPr>
        <p:spPr bwMode="auto">
          <a:xfrm>
            <a:off x="4594861" y="5776255"/>
            <a:ext cx="980103" cy="261610"/>
          </a:xfrm>
          <a:prstGeom prst="rect">
            <a:avLst/>
          </a:prstGeom>
          <a:noFill/>
          <a:ln w="9525">
            <a:noFill/>
            <a:miter lim="800000"/>
            <a:headEnd/>
            <a:tailEnd/>
          </a:ln>
        </p:spPr>
        <p:txBody>
          <a:bodyPr wrap="square">
            <a:spAutoFit/>
          </a:bodyPr>
          <a:lstStyle/>
          <a:p>
            <a:pPr algn="l" rtl="0" eaLnBrk="0" fontAlgn="base" hangingPunct="0">
              <a:spcBef>
                <a:spcPct val="0"/>
              </a:spcBef>
              <a:spcAft>
                <a:spcPct val="0"/>
              </a:spcAft>
            </a:pPr>
            <a:r>
              <a:rPr lang="en-US" sz="1100" b="1" kern="1200" dirty="0" smtClean="0">
                <a:solidFill>
                  <a:srgbClr val="0698BA"/>
                </a:solidFill>
                <a:latin typeface="+mn-lt"/>
                <a:ea typeface="+mn-ea"/>
                <a:cs typeface="+mn-cs"/>
                <a:sym typeface="Symbol" pitchFamily="18" charset="2"/>
              </a:rPr>
              <a:t>Month </a:t>
            </a:r>
            <a:r>
              <a:rPr lang="en-US" sz="1100" b="1" dirty="0" smtClean="0">
                <a:solidFill>
                  <a:srgbClr val="0698BA"/>
                </a:solidFill>
                <a:latin typeface="+mn-lt"/>
              </a:rPr>
              <a:t>7-11</a:t>
            </a:r>
            <a:endParaRPr lang="en-US" sz="1100" b="1" kern="1200" dirty="0">
              <a:solidFill>
                <a:srgbClr val="0698BA"/>
              </a:solidFill>
              <a:latin typeface="+mn-lt"/>
              <a:ea typeface="+mn-ea"/>
              <a:cs typeface="+mn-cs"/>
              <a:sym typeface="Symbol" pitchFamily="18" charset="2"/>
            </a:endParaRPr>
          </a:p>
        </p:txBody>
      </p:sp>
      <p:sp>
        <p:nvSpPr>
          <p:cNvPr id="110" name="Text Box 55"/>
          <p:cNvSpPr txBox="1">
            <a:spLocks noChangeArrowheads="1"/>
          </p:cNvSpPr>
          <p:nvPr/>
        </p:nvSpPr>
        <p:spPr bwMode="auto">
          <a:xfrm>
            <a:off x="3242148" y="5054274"/>
            <a:ext cx="980103" cy="261610"/>
          </a:xfrm>
          <a:prstGeom prst="rect">
            <a:avLst/>
          </a:prstGeom>
          <a:noFill/>
          <a:ln w="9525">
            <a:noFill/>
            <a:miter lim="800000"/>
            <a:headEnd/>
            <a:tailEnd/>
          </a:ln>
        </p:spPr>
        <p:txBody>
          <a:bodyPr wrap="square">
            <a:spAutoFit/>
          </a:bodyPr>
          <a:lstStyle/>
          <a:p>
            <a:pPr algn="l" rtl="0" eaLnBrk="0" fontAlgn="base" hangingPunct="0">
              <a:spcBef>
                <a:spcPct val="0"/>
              </a:spcBef>
              <a:spcAft>
                <a:spcPct val="0"/>
              </a:spcAft>
            </a:pPr>
            <a:r>
              <a:rPr lang="en-US" sz="1100" b="1" kern="1200" dirty="0" smtClean="0">
                <a:solidFill>
                  <a:srgbClr val="0698BA"/>
                </a:solidFill>
                <a:latin typeface="+mn-lt"/>
                <a:ea typeface="+mn-ea"/>
                <a:cs typeface="+mn-cs"/>
                <a:sym typeface="Symbol" pitchFamily="18" charset="2"/>
              </a:rPr>
              <a:t>Month </a:t>
            </a:r>
            <a:r>
              <a:rPr lang="en-US" sz="1100" b="1" dirty="0" smtClean="0">
                <a:solidFill>
                  <a:srgbClr val="0698BA"/>
                </a:solidFill>
                <a:latin typeface="+mn-lt"/>
              </a:rPr>
              <a:t>7-11</a:t>
            </a:r>
            <a:endParaRPr lang="en-US" sz="1100" b="1" kern="1200" dirty="0">
              <a:solidFill>
                <a:srgbClr val="0698BA"/>
              </a:solidFill>
              <a:latin typeface="+mn-lt"/>
              <a:ea typeface="+mn-ea"/>
              <a:cs typeface="+mn-cs"/>
              <a:sym typeface="Symbol" pitchFamily="18" charset="2"/>
            </a:endParaRPr>
          </a:p>
        </p:txBody>
      </p:sp>
      <p:sp>
        <p:nvSpPr>
          <p:cNvPr id="111" name="Text Box 55"/>
          <p:cNvSpPr txBox="1">
            <a:spLocks noChangeArrowheads="1"/>
          </p:cNvSpPr>
          <p:nvPr/>
        </p:nvSpPr>
        <p:spPr bwMode="auto">
          <a:xfrm>
            <a:off x="2761627" y="3938158"/>
            <a:ext cx="1117263" cy="261610"/>
          </a:xfrm>
          <a:prstGeom prst="rect">
            <a:avLst/>
          </a:prstGeom>
          <a:noFill/>
          <a:ln w="9525">
            <a:noFill/>
            <a:miter lim="800000"/>
            <a:headEnd/>
            <a:tailEnd/>
          </a:ln>
        </p:spPr>
        <p:txBody>
          <a:bodyPr wrap="square">
            <a:spAutoFit/>
          </a:bodyPr>
          <a:lstStyle/>
          <a:p>
            <a:pPr algn="l" rtl="0" eaLnBrk="0" fontAlgn="base" hangingPunct="0">
              <a:spcBef>
                <a:spcPct val="0"/>
              </a:spcBef>
              <a:spcAft>
                <a:spcPct val="0"/>
              </a:spcAft>
            </a:pPr>
            <a:r>
              <a:rPr lang="en-US" sz="1100" b="1" kern="1200" dirty="0" smtClean="0">
                <a:solidFill>
                  <a:srgbClr val="0698BA"/>
                </a:solidFill>
                <a:latin typeface="Arial" charset="0"/>
                <a:ea typeface="+mn-ea"/>
                <a:cs typeface="+mn-cs"/>
                <a:sym typeface="Symbol" pitchFamily="18" charset="2"/>
              </a:rPr>
              <a:t>Month </a:t>
            </a:r>
            <a:r>
              <a:rPr lang="en-US" sz="1100" dirty="0" smtClean="0">
                <a:solidFill>
                  <a:srgbClr val="0698BA"/>
                </a:solidFill>
              </a:rPr>
              <a:t>9</a:t>
            </a:r>
            <a:r>
              <a:rPr lang="en-US" sz="1100" b="1" kern="1200" dirty="0" smtClean="0">
                <a:solidFill>
                  <a:srgbClr val="0698BA"/>
                </a:solidFill>
                <a:latin typeface="Arial" charset="0"/>
                <a:ea typeface="+mn-ea"/>
                <a:cs typeface="+mn-cs"/>
                <a:sym typeface="Symbol" pitchFamily="18" charset="2"/>
              </a:rPr>
              <a:t>-14</a:t>
            </a:r>
            <a:endParaRPr lang="en-US" sz="1100" b="1" kern="1200" dirty="0">
              <a:solidFill>
                <a:srgbClr val="0698BA"/>
              </a:solidFill>
              <a:latin typeface="Arial" charset="0"/>
              <a:ea typeface="+mn-ea"/>
              <a:cs typeface="+mn-cs"/>
              <a:sym typeface="Symbol" pitchFamily="18" charset="2"/>
            </a:endParaRPr>
          </a:p>
        </p:txBody>
      </p:sp>
      <p:sp>
        <p:nvSpPr>
          <p:cNvPr id="112" name="Rectangle 13"/>
          <p:cNvSpPr>
            <a:spLocks noChangeArrowheads="1"/>
          </p:cNvSpPr>
          <p:nvPr/>
        </p:nvSpPr>
        <p:spPr bwMode="auto">
          <a:xfrm>
            <a:off x="601835" y="1873293"/>
            <a:ext cx="1253869" cy="461665"/>
          </a:xfrm>
          <a:prstGeom prst="rect">
            <a:avLst/>
          </a:prstGeom>
          <a:noFill/>
          <a:ln w="12700">
            <a:solidFill>
              <a:srgbClr val="002060"/>
            </a:solidFill>
            <a:miter lim="800000"/>
            <a:headEnd type="none" w="sm" len="sm"/>
            <a:tailEnd type="none" w="med" len="lg"/>
          </a:ln>
        </p:spPr>
        <p:txBody>
          <a:bodyPr wrap="none">
            <a:spAutoFit/>
          </a:bodyPr>
          <a:lstStyle/>
          <a:p>
            <a:pPr algn="ctr"/>
            <a:r>
              <a:rPr lang="en-US" sz="1200" b="1" dirty="0">
                <a:solidFill>
                  <a:srgbClr val="002060"/>
                </a:solidFill>
                <a:latin typeface="+mn-lt"/>
              </a:rPr>
              <a:t>Congressional</a:t>
            </a:r>
          </a:p>
          <a:p>
            <a:pPr algn="ctr"/>
            <a:r>
              <a:rPr lang="en-US" sz="1200" b="1" dirty="0">
                <a:solidFill>
                  <a:srgbClr val="002060"/>
                </a:solidFill>
                <a:latin typeface="+mn-lt"/>
              </a:rPr>
              <a:t>Appropriation</a:t>
            </a:r>
          </a:p>
        </p:txBody>
      </p:sp>
      <p:sp>
        <p:nvSpPr>
          <p:cNvPr id="113" name="Rectangle 14"/>
          <p:cNvSpPr>
            <a:spLocks noChangeArrowheads="1"/>
          </p:cNvSpPr>
          <p:nvPr/>
        </p:nvSpPr>
        <p:spPr bwMode="auto">
          <a:xfrm>
            <a:off x="2341785" y="1762489"/>
            <a:ext cx="782587" cy="590931"/>
          </a:xfrm>
          <a:prstGeom prst="rect">
            <a:avLst/>
          </a:prstGeom>
          <a:noFill/>
          <a:ln w="12700">
            <a:solidFill>
              <a:srgbClr val="002060"/>
            </a:solidFill>
            <a:miter lim="800000"/>
            <a:headEnd type="none" w="sm" len="sm"/>
            <a:tailEnd type="none" w="med" len="lg"/>
          </a:ln>
        </p:spPr>
        <p:txBody>
          <a:bodyPr wrap="none">
            <a:spAutoFit/>
          </a:bodyPr>
          <a:lstStyle/>
          <a:p>
            <a:pPr algn="ctr">
              <a:lnSpc>
                <a:spcPct val="90000"/>
              </a:lnSpc>
            </a:pPr>
            <a:r>
              <a:rPr lang="en-US" sz="1200" b="1" dirty="0">
                <a:solidFill>
                  <a:srgbClr val="002060"/>
                </a:solidFill>
                <a:latin typeface="+mn-lt"/>
              </a:rPr>
              <a:t>Receipt </a:t>
            </a:r>
          </a:p>
          <a:p>
            <a:pPr algn="ctr">
              <a:lnSpc>
                <a:spcPct val="90000"/>
              </a:lnSpc>
            </a:pPr>
            <a:r>
              <a:rPr lang="en-US" sz="1200" b="1" dirty="0">
                <a:solidFill>
                  <a:srgbClr val="002060"/>
                </a:solidFill>
                <a:latin typeface="+mn-lt"/>
              </a:rPr>
              <a:t>of </a:t>
            </a:r>
          </a:p>
          <a:p>
            <a:pPr algn="ctr">
              <a:lnSpc>
                <a:spcPct val="90000"/>
              </a:lnSpc>
            </a:pPr>
            <a:r>
              <a:rPr lang="en-US" sz="1200" b="1" dirty="0">
                <a:solidFill>
                  <a:srgbClr val="002060"/>
                </a:solidFill>
                <a:latin typeface="+mn-lt"/>
              </a:rPr>
              <a:t>Funds</a:t>
            </a:r>
          </a:p>
        </p:txBody>
      </p:sp>
      <p:sp>
        <p:nvSpPr>
          <p:cNvPr id="114" name="Line 46"/>
          <p:cNvSpPr>
            <a:spLocks noChangeShapeType="1"/>
          </p:cNvSpPr>
          <p:nvPr/>
        </p:nvSpPr>
        <p:spPr bwMode="auto">
          <a:xfrm>
            <a:off x="1931424" y="2084094"/>
            <a:ext cx="338137" cy="0"/>
          </a:xfrm>
          <a:prstGeom prst="line">
            <a:avLst/>
          </a:prstGeom>
          <a:noFill/>
          <a:ln w="31750">
            <a:solidFill>
              <a:srgbClr val="002060"/>
            </a:solidFill>
            <a:round/>
            <a:headEnd/>
            <a:tailEnd type="triangle" w="med" len="med"/>
          </a:ln>
        </p:spPr>
        <p:txBody>
          <a:bodyPr wrap="none" anchor="ctr"/>
          <a:lstStyle/>
          <a:p>
            <a:endParaRPr lang="en-US" dirty="0"/>
          </a:p>
        </p:txBody>
      </p:sp>
      <p:sp>
        <p:nvSpPr>
          <p:cNvPr id="115" name="Rectangle 4"/>
          <p:cNvSpPr>
            <a:spLocks noChangeArrowheads="1"/>
          </p:cNvSpPr>
          <p:nvPr/>
        </p:nvSpPr>
        <p:spPr bwMode="auto">
          <a:xfrm>
            <a:off x="971626" y="2768158"/>
            <a:ext cx="1248229" cy="771455"/>
          </a:xfrm>
          <a:prstGeom prst="rect">
            <a:avLst/>
          </a:prstGeom>
          <a:noFill/>
          <a:ln w="12700">
            <a:solidFill>
              <a:srgbClr val="002060"/>
            </a:solidFill>
            <a:miter lim="800000"/>
            <a:headEnd type="none" w="sm" len="sm"/>
            <a:tailEnd type="none" w="med" len="lg"/>
          </a:ln>
        </p:spPr>
        <p:txBody>
          <a:bodyPr wrap="square">
            <a:noAutofit/>
          </a:bodyPr>
          <a:lstStyle/>
          <a:p>
            <a:pPr algn="ctr">
              <a:lnSpc>
                <a:spcPct val="95000"/>
              </a:lnSpc>
            </a:pPr>
            <a:r>
              <a:rPr lang="en-US" sz="1200" b="1" dirty="0" smtClean="0">
                <a:solidFill>
                  <a:srgbClr val="002060"/>
                </a:solidFill>
                <a:latin typeface="+mn-lt"/>
              </a:rPr>
              <a:t>Commanding General, USAMRMC,</a:t>
            </a:r>
            <a:endParaRPr lang="en-US" sz="1200" b="1" dirty="0">
              <a:solidFill>
                <a:srgbClr val="002060"/>
              </a:solidFill>
              <a:latin typeface="+mn-lt"/>
            </a:endParaRPr>
          </a:p>
          <a:p>
            <a:pPr algn="ctr">
              <a:lnSpc>
                <a:spcPct val="95000"/>
              </a:lnSpc>
            </a:pPr>
            <a:r>
              <a:rPr lang="en-US" sz="1200" b="1" dirty="0">
                <a:solidFill>
                  <a:srgbClr val="002060"/>
                </a:solidFill>
                <a:latin typeface="+mn-lt"/>
              </a:rPr>
              <a:t>Approval</a:t>
            </a:r>
          </a:p>
        </p:txBody>
      </p:sp>
      <p:sp>
        <p:nvSpPr>
          <p:cNvPr id="116" name="Rectangle 4"/>
          <p:cNvSpPr>
            <a:spLocks noChangeArrowheads="1"/>
          </p:cNvSpPr>
          <p:nvPr/>
        </p:nvSpPr>
        <p:spPr bwMode="auto">
          <a:xfrm>
            <a:off x="987667" y="4005208"/>
            <a:ext cx="1248229" cy="454500"/>
          </a:xfrm>
          <a:prstGeom prst="rect">
            <a:avLst/>
          </a:prstGeom>
          <a:noFill/>
          <a:ln w="12700">
            <a:solidFill>
              <a:srgbClr val="002060"/>
            </a:solidFill>
            <a:miter lim="800000"/>
            <a:headEnd type="none" w="sm" len="sm"/>
            <a:tailEnd type="none" w="med" len="lg"/>
          </a:ln>
        </p:spPr>
        <p:txBody>
          <a:bodyPr wrap="square">
            <a:noAutofit/>
          </a:bodyPr>
          <a:lstStyle/>
          <a:p>
            <a:pPr algn="ctr">
              <a:lnSpc>
                <a:spcPct val="95000"/>
              </a:lnSpc>
            </a:pPr>
            <a:r>
              <a:rPr lang="en-US" sz="1200" dirty="0" smtClean="0">
                <a:solidFill>
                  <a:srgbClr val="002060"/>
                </a:solidFill>
                <a:latin typeface="+mn-lt"/>
              </a:rPr>
              <a:t>Award Negotiations</a:t>
            </a:r>
            <a:endParaRPr lang="en-US" sz="1200" b="1" dirty="0">
              <a:solidFill>
                <a:srgbClr val="002060"/>
              </a:solidFill>
              <a:latin typeface="+mn-lt"/>
            </a:endParaRPr>
          </a:p>
        </p:txBody>
      </p:sp>
      <p:sp>
        <p:nvSpPr>
          <p:cNvPr id="117" name="Line 46"/>
          <p:cNvSpPr>
            <a:spLocks noChangeShapeType="1"/>
          </p:cNvSpPr>
          <p:nvPr/>
        </p:nvSpPr>
        <p:spPr bwMode="auto">
          <a:xfrm>
            <a:off x="1584286" y="3593431"/>
            <a:ext cx="0" cy="385011"/>
          </a:xfrm>
          <a:prstGeom prst="line">
            <a:avLst/>
          </a:prstGeom>
          <a:noFill/>
          <a:ln w="31750">
            <a:solidFill>
              <a:srgbClr val="002060"/>
            </a:solidFill>
            <a:round/>
            <a:headEnd/>
            <a:tailEnd type="triangle" w="med" len="med"/>
          </a:ln>
        </p:spPr>
        <p:txBody>
          <a:bodyPr wrap="none" anchor="ctr"/>
          <a:lstStyle/>
          <a:p>
            <a:endParaRPr lang="en-US" dirty="0"/>
          </a:p>
        </p:txBody>
      </p:sp>
      <p:sp>
        <p:nvSpPr>
          <p:cNvPr id="118" name="Text Box 55"/>
          <p:cNvSpPr txBox="1">
            <a:spLocks noChangeArrowheads="1"/>
          </p:cNvSpPr>
          <p:nvPr/>
        </p:nvSpPr>
        <p:spPr bwMode="auto">
          <a:xfrm>
            <a:off x="1068786" y="4504111"/>
            <a:ext cx="1086783" cy="261610"/>
          </a:xfrm>
          <a:prstGeom prst="rect">
            <a:avLst/>
          </a:prstGeom>
          <a:noFill/>
          <a:ln w="9525">
            <a:noFill/>
            <a:miter lim="800000"/>
            <a:headEnd/>
            <a:tailEnd/>
          </a:ln>
        </p:spPr>
        <p:txBody>
          <a:bodyPr wrap="square">
            <a:spAutoFit/>
          </a:bodyPr>
          <a:lstStyle/>
          <a:p>
            <a:pPr algn="l" rtl="0" eaLnBrk="0" fontAlgn="base" hangingPunct="0">
              <a:spcBef>
                <a:spcPct val="0"/>
              </a:spcBef>
              <a:spcAft>
                <a:spcPct val="0"/>
              </a:spcAft>
            </a:pPr>
            <a:r>
              <a:rPr lang="en-US" sz="1100" b="1" kern="1200" dirty="0" smtClean="0">
                <a:solidFill>
                  <a:srgbClr val="0698BA"/>
                </a:solidFill>
                <a:latin typeface="Arial" charset="0"/>
                <a:ea typeface="+mn-ea"/>
                <a:cs typeface="+mn-cs"/>
                <a:sym typeface="Symbol" pitchFamily="18" charset="2"/>
              </a:rPr>
              <a:t>Month 11-24 </a:t>
            </a:r>
            <a:endParaRPr lang="en-US" sz="1100" b="1" kern="1200" dirty="0">
              <a:solidFill>
                <a:srgbClr val="0698BA"/>
              </a:solidFill>
              <a:latin typeface="Arial" charset="0"/>
              <a:ea typeface="+mn-ea"/>
              <a:cs typeface="+mn-cs"/>
              <a:sym typeface="Symbol" pitchFamily="18" charset="2"/>
            </a:endParaRPr>
          </a:p>
        </p:txBody>
      </p:sp>
      <p:sp>
        <p:nvSpPr>
          <p:cNvPr id="121" name="Text Box 42"/>
          <p:cNvSpPr txBox="1">
            <a:spLocks noChangeArrowheads="1"/>
          </p:cNvSpPr>
          <p:nvPr/>
        </p:nvSpPr>
        <p:spPr bwMode="auto">
          <a:xfrm>
            <a:off x="4890086" y="3333585"/>
            <a:ext cx="1107996" cy="480131"/>
          </a:xfrm>
          <a:prstGeom prst="rect">
            <a:avLst/>
          </a:prstGeom>
          <a:noFill/>
          <a:ln w="9525">
            <a:noFill/>
            <a:miter lim="800000"/>
            <a:headEnd/>
            <a:tailEnd/>
          </a:ln>
          <a:effectLst/>
        </p:spPr>
        <p:txBody>
          <a:bodyPr wrap="none">
            <a:spAutoFit/>
          </a:bodyPr>
          <a:lstStyle/>
          <a:p>
            <a:pPr algn="ctr">
              <a:lnSpc>
                <a:spcPct val="90000"/>
              </a:lnSpc>
              <a:spcBef>
                <a:spcPct val="0"/>
              </a:spcBef>
              <a:buClrTx/>
              <a:buFontTx/>
              <a:buNone/>
            </a:pPr>
            <a:r>
              <a:rPr lang="en-US" sz="1400" b="1" dirty="0" smtClean="0">
                <a:solidFill>
                  <a:srgbClr val="181862"/>
                </a:solidFill>
                <a:latin typeface="+mn-lt"/>
              </a:rPr>
              <a:t>Integration</a:t>
            </a:r>
            <a:endParaRPr lang="en-US" sz="1400" b="1" dirty="0">
              <a:solidFill>
                <a:srgbClr val="181862"/>
              </a:solidFill>
              <a:latin typeface="+mn-lt"/>
            </a:endParaRPr>
          </a:p>
          <a:p>
            <a:pPr algn="ctr">
              <a:lnSpc>
                <a:spcPct val="90000"/>
              </a:lnSpc>
              <a:spcBef>
                <a:spcPct val="0"/>
              </a:spcBef>
              <a:buClrTx/>
              <a:buFontTx/>
              <a:buNone/>
            </a:pPr>
            <a:r>
              <a:rPr lang="en-US" sz="1400" b="1" dirty="0">
                <a:solidFill>
                  <a:srgbClr val="181862"/>
                </a:solidFill>
                <a:latin typeface="+mn-lt"/>
              </a:rPr>
              <a:t>Panel</a:t>
            </a:r>
          </a:p>
        </p:txBody>
      </p:sp>
      <p:sp>
        <p:nvSpPr>
          <p:cNvPr id="122" name="Arc 41"/>
          <p:cNvSpPr>
            <a:spLocks/>
          </p:cNvSpPr>
          <p:nvPr/>
        </p:nvSpPr>
        <p:spPr bwMode="auto">
          <a:xfrm rot="17197135" flipV="1">
            <a:off x="4819987" y="2320628"/>
            <a:ext cx="887912" cy="5640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990033"/>
            </a:solidFill>
            <a:round/>
            <a:headEnd/>
            <a:tailEnd type="triangle" w="med" len="med"/>
          </a:ln>
          <a:effectLst/>
        </p:spPr>
        <p:txBody>
          <a:bodyPr wrap="none" anchor="ctr"/>
          <a:lstStyle/>
          <a:p>
            <a:endParaRPr lang="en-US" dirty="0"/>
          </a:p>
        </p:txBody>
      </p:sp>
      <p:sp>
        <p:nvSpPr>
          <p:cNvPr id="123" name="Arc 41"/>
          <p:cNvSpPr>
            <a:spLocks/>
          </p:cNvSpPr>
          <p:nvPr/>
        </p:nvSpPr>
        <p:spPr bwMode="auto">
          <a:xfrm rot="8495841">
            <a:off x="3706643" y="3549368"/>
            <a:ext cx="996736" cy="69009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990033"/>
            </a:solidFill>
            <a:round/>
            <a:headEnd/>
            <a:tailEnd type="triangle" w="med" len="med"/>
          </a:ln>
          <a:effectLst/>
        </p:spPr>
        <p:txBody>
          <a:bodyPr wrap="none" anchor="ctr"/>
          <a:lstStyle/>
          <a:p>
            <a:endParaRPr lang="en-US" dirty="0"/>
          </a:p>
        </p:txBody>
      </p:sp>
      <p:sp>
        <p:nvSpPr>
          <p:cNvPr id="124" name="Arc 41"/>
          <p:cNvSpPr>
            <a:spLocks/>
          </p:cNvSpPr>
          <p:nvPr/>
        </p:nvSpPr>
        <p:spPr bwMode="auto">
          <a:xfrm rot="9794336" flipH="1" flipV="1">
            <a:off x="6180494" y="3491403"/>
            <a:ext cx="800375" cy="86120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990033"/>
            </a:solidFill>
            <a:round/>
            <a:headEnd/>
            <a:tailEnd type="triangle" w="med" len="med"/>
          </a:ln>
          <a:effectLst/>
        </p:spPr>
        <p:txBody>
          <a:bodyPr wrap="none" anchor="ctr"/>
          <a:lstStyle/>
          <a:p>
            <a:endParaRPr lang="en-US" dirty="0"/>
          </a:p>
        </p:txBody>
      </p:sp>
      <p:sp>
        <p:nvSpPr>
          <p:cNvPr id="63" name="Line 46"/>
          <p:cNvSpPr>
            <a:spLocks noChangeShapeType="1"/>
          </p:cNvSpPr>
          <p:nvPr/>
        </p:nvSpPr>
        <p:spPr bwMode="auto">
          <a:xfrm>
            <a:off x="1564105" y="4836694"/>
            <a:ext cx="0" cy="385011"/>
          </a:xfrm>
          <a:prstGeom prst="line">
            <a:avLst/>
          </a:prstGeom>
          <a:noFill/>
          <a:ln w="31750">
            <a:solidFill>
              <a:srgbClr val="002060"/>
            </a:solidFill>
            <a:prstDash val="sysDash"/>
            <a:round/>
            <a:headEnd/>
            <a:tailEnd type="triangle" w="med" len="med"/>
          </a:ln>
        </p:spPr>
        <p:txBody>
          <a:bodyPr wrap="none" anchor="ctr"/>
          <a:lstStyle/>
          <a:p>
            <a:endParaRPr lang="en-US" dirty="0"/>
          </a:p>
        </p:txBody>
      </p:sp>
      <p:sp>
        <p:nvSpPr>
          <p:cNvPr id="64" name="Rectangle 4"/>
          <p:cNvSpPr>
            <a:spLocks noChangeArrowheads="1"/>
          </p:cNvSpPr>
          <p:nvPr/>
        </p:nvSpPr>
        <p:spPr bwMode="auto">
          <a:xfrm>
            <a:off x="963603" y="5264513"/>
            <a:ext cx="1248229" cy="767320"/>
          </a:xfrm>
          <a:prstGeom prst="rect">
            <a:avLst/>
          </a:prstGeom>
          <a:noFill/>
          <a:ln w="12700">
            <a:solidFill>
              <a:srgbClr val="002060"/>
            </a:solidFill>
            <a:miter lim="800000"/>
            <a:headEnd type="none" w="sm" len="sm"/>
            <a:tailEnd type="none" w="med" len="lg"/>
          </a:ln>
        </p:spPr>
        <p:txBody>
          <a:bodyPr wrap="square">
            <a:noAutofit/>
          </a:bodyPr>
          <a:lstStyle/>
          <a:p>
            <a:pPr algn="ctr">
              <a:lnSpc>
                <a:spcPct val="95000"/>
              </a:lnSpc>
            </a:pPr>
            <a:r>
              <a:rPr lang="en-US" sz="1200" dirty="0" smtClean="0">
                <a:solidFill>
                  <a:srgbClr val="002060"/>
                </a:solidFill>
                <a:latin typeface="+mn-lt"/>
              </a:rPr>
              <a:t>Grant Management and Outcome Follow-up</a:t>
            </a:r>
            <a:endParaRPr lang="en-US" sz="1200" b="1" dirty="0">
              <a:solidFill>
                <a:srgbClr val="002060"/>
              </a:solidFill>
              <a:latin typeface="+mn-lt"/>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Announcements</a:t>
            </a:r>
            <a:endParaRPr lang="en-US" dirty="0"/>
          </a:p>
        </p:txBody>
      </p:sp>
      <p:sp>
        <p:nvSpPr>
          <p:cNvPr id="3" name="Content Placeholder 2"/>
          <p:cNvSpPr>
            <a:spLocks noGrp="1"/>
          </p:cNvSpPr>
          <p:nvPr>
            <p:ph idx="1"/>
          </p:nvPr>
        </p:nvSpPr>
        <p:spPr>
          <a:xfrm>
            <a:off x="368068" y="1286301"/>
            <a:ext cx="8618538" cy="5032612"/>
          </a:xfrm>
        </p:spPr>
        <p:txBody>
          <a:bodyPr/>
          <a:lstStyle/>
          <a:p>
            <a:pPr>
              <a:spcBef>
                <a:spcPts val="0"/>
              </a:spcBef>
              <a:spcAft>
                <a:spcPts val="600"/>
              </a:spcAft>
            </a:pPr>
            <a:r>
              <a:rPr lang="en-US" dirty="0" smtClean="0"/>
              <a:t>Funding Opportunity Description</a:t>
            </a:r>
          </a:p>
          <a:p>
            <a:pPr marL="800100" lvl="1" indent="-342900">
              <a:spcBef>
                <a:spcPts val="0"/>
              </a:spcBef>
              <a:spcAft>
                <a:spcPts val="600"/>
              </a:spcAft>
              <a:buSzPct val="80000"/>
            </a:pPr>
            <a:r>
              <a:rPr lang="en-US" dirty="0" smtClean="0"/>
              <a:t>Program description</a:t>
            </a:r>
          </a:p>
          <a:p>
            <a:pPr marL="800100" lvl="1" indent="-342900">
              <a:spcBef>
                <a:spcPts val="0"/>
              </a:spcBef>
              <a:spcAft>
                <a:spcPts val="600"/>
              </a:spcAft>
              <a:buSzPct val="80000"/>
            </a:pPr>
            <a:r>
              <a:rPr lang="en-US" dirty="0" smtClean="0"/>
              <a:t>Award description</a:t>
            </a:r>
          </a:p>
          <a:p>
            <a:pPr marL="800100" lvl="1" indent="-342900">
              <a:spcBef>
                <a:spcPts val="0"/>
              </a:spcBef>
              <a:spcAft>
                <a:spcPts val="600"/>
              </a:spcAft>
              <a:buSzPct val="80000"/>
            </a:pPr>
            <a:r>
              <a:rPr lang="en-US" dirty="0" smtClean="0"/>
              <a:t>Eligibility</a:t>
            </a:r>
          </a:p>
          <a:p>
            <a:pPr marL="800100" lvl="1" indent="-342900">
              <a:spcBef>
                <a:spcPts val="0"/>
              </a:spcBef>
              <a:spcAft>
                <a:spcPts val="1200"/>
              </a:spcAft>
              <a:buSzPct val="80000"/>
            </a:pPr>
            <a:r>
              <a:rPr lang="en-US" dirty="0" smtClean="0"/>
              <a:t>Funding</a:t>
            </a:r>
          </a:p>
          <a:p>
            <a:pPr>
              <a:spcBef>
                <a:spcPts val="0"/>
              </a:spcBef>
              <a:spcAft>
                <a:spcPts val="600"/>
              </a:spcAft>
            </a:pPr>
            <a:r>
              <a:rPr lang="en-US" dirty="0" smtClean="0"/>
              <a:t>Submission Information</a:t>
            </a:r>
          </a:p>
          <a:p>
            <a:pPr marL="800100" lvl="1" indent="-342900">
              <a:spcBef>
                <a:spcPts val="0"/>
              </a:spcBef>
              <a:spcAft>
                <a:spcPts val="600"/>
              </a:spcAft>
              <a:buSzPct val="80000"/>
            </a:pPr>
            <a:r>
              <a:rPr lang="en-US" dirty="0" smtClean="0"/>
              <a:t>Application package content</a:t>
            </a:r>
          </a:p>
          <a:p>
            <a:pPr marL="800100" lvl="1" indent="-342900">
              <a:spcBef>
                <a:spcPts val="0"/>
              </a:spcBef>
              <a:spcAft>
                <a:spcPts val="1200"/>
              </a:spcAft>
              <a:buSzPct val="80000"/>
            </a:pPr>
            <a:r>
              <a:rPr lang="en-US" dirty="0" smtClean="0"/>
              <a:t>Submission dates and times</a:t>
            </a:r>
          </a:p>
          <a:p>
            <a:pPr>
              <a:spcBef>
                <a:spcPts val="0"/>
              </a:spcBef>
              <a:spcAft>
                <a:spcPts val="600"/>
              </a:spcAft>
            </a:pPr>
            <a:r>
              <a:rPr lang="en-US" dirty="0" smtClean="0"/>
              <a:t>Application Review Information</a:t>
            </a:r>
          </a:p>
          <a:p>
            <a:pPr marL="800100" lvl="1" indent="-342900">
              <a:spcBef>
                <a:spcPts val="0"/>
              </a:spcBef>
              <a:spcAft>
                <a:spcPts val="600"/>
              </a:spcAft>
              <a:buSzPct val="80000"/>
            </a:pPr>
            <a:r>
              <a:rPr lang="en-US" dirty="0" smtClean="0"/>
              <a:t>Review and selection process</a:t>
            </a:r>
          </a:p>
          <a:p>
            <a:pPr marL="800100" lvl="1" indent="-342900">
              <a:spcBef>
                <a:spcPts val="0"/>
              </a:spcBef>
              <a:buSzPct val="80000"/>
            </a:pPr>
            <a:r>
              <a:rPr lang="en-US" dirty="0" smtClean="0"/>
              <a:t>Review criteria</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p:txBody>
          <a:bodyPr/>
          <a:lstStyle/>
          <a:p>
            <a:r>
              <a:rPr lang="en-US" dirty="0" smtClean="0"/>
              <a:t>Goal of Two-Tier Review Process</a:t>
            </a:r>
            <a:endParaRPr lang="en-US" dirty="0"/>
          </a:p>
        </p:txBody>
      </p:sp>
      <p:sp>
        <p:nvSpPr>
          <p:cNvPr id="407555" name="Oval 3"/>
          <p:cNvSpPr>
            <a:spLocks noChangeArrowheads="1"/>
          </p:cNvSpPr>
          <p:nvPr/>
        </p:nvSpPr>
        <p:spPr bwMode="auto">
          <a:xfrm>
            <a:off x="838200" y="2476500"/>
            <a:ext cx="1828800" cy="1485900"/>
          </a:xfrm>
          <a:prstGeom prst="ellipse">
            <a:avLst/>
          </a:prstGeom>
          <a:noFill/>
          <a:ln w="12700">
            <a:noFill/>
            <a:round/>
            <a:headEnd/>
            <a:tailEnd/>
          </a:ln>
          <a:effectLst/>
        </p:spPr>
        <p:txBody>
          <a:bodyPr anchor="ctr">
            <a:spAutoFit/>
          </a:bodyPr>
          <a:lstStyle/>
          <a:p>
            <a:endParaRPr lang="en-US" dirty="0"/>
          </a:p>
        </p:txBody>
      </p:sp>
      <p:sp>
        <p:nvSpPr>
          <p:cNvPr id="407556" name="Text Box 4"/>
          <p:cNvSpPr txBox="1">
            <a:spLocks noChangeArrowheads="1"/>
          </p:cNvSpPr>
          <p:nvPr/>
        </p:nvSpPr>
        <p:spPr bwMode="auto">
          <a:xfrm>
            <a:off x="873457" y="3641749"/>
            <a:ext cx="1847566" cy="892552"/>
          </a:xfrm>
          <a:prstGeom prst="rect">
            <a:avLst/>
          </a:prstGeom>
          <a:noFill/>
          <a:ln w="38100">
            <a:solidFill>
              <a:srgbClr val="990000"/>
            </a:solidFill>
            <a:miter lim="800000"/>
            <a:headEnd/>
            <a:tailEnd/>
          </a:ln>
          <a:effectLst/>
        </p:spPr>
        <p:txBody>
          <a:bodyPr wrap="square">
            <a:spAutoFit/>
          </a:bodyPr>
          <a:lstStyle/>
          <a:p>
            <a:pPr algn="ctr"/>
            <a:endParaRPr lang="en-US" sz="800" b="1" dirty="0" smtClean="0">
              <a:solidFill>
                <a:srgbClr val="181862"/>
              </a:solidFill>
              <a:latin typeface="Arial" charset="0"/>
              <a:sym typeface="Symbol" pitchFamily="18" charset="2"/>
            </a:endParaRPr>
          </a:p>
          <a:p>
            <a:pPr algn="ctr"/>
            <a:r>
              <a:rPr lang="en-US" b="1" dirty="0" smtClean="0">
                <a:solidFill>
                  <a:srgbClr val="254061"/>
                </a:solidFill>
                <a:latin typeface="Arial" charset="0"/>
                <a:sym typeface="Symbol" pitchFamily="18" charset="2"/>
              </a:rPr>
              <a:t>Peer Review</a:t>
            </a:r>
            <a:endParaRPr lang="en-US" b="1" dirty="0">
              <a:solidFill>
                <a:srgbClr val="254061"/>
              </a:solidFill>
              <a:latin typeface="Arial" charset="0"/>
              <a:sym typeface="Symbol" pitchFamily="18" charset="2"/>
            </a:endParaRPr>
          </a:p>
          <a:p>
            <a:pPr algn="ctr"/>
            <a:r>
              <a:rPr lang="en-US" b="1" dirty="0" smtClean="0">
                <a:solidFill>
                  <a:srgbClr val="254061"/>
                </a:solidFill>
                <a:latin typeface="Arial" charset="0"/>
                <a:sym typeface="Symbol" pitchFamily="18" charset="2"/>
              </a:rPr>
              <a:t>Panels</a:t>
            </a:r>
          </a:p>
          <a:p>
            <a:pPr algn="ctr"/>
            <a:endParaRPr lang="en-US" sz="800" b="1" dirty="0">
              <a:solidFill>
                <a:srgbClr val="181862"/>
              </a:solidFill>
              <a:latin typeface="Arial" charset="0"/>
              <a:sym typeface="Symbol" pitchFamily="18" charset="2"/>
            </a:endParaRPr>
          </a:p>
        </p:txBody>
      </p:sp>
      <p:sp>
        <p:nvSpPr>
          <p:cNvPr id="407557" name="Text Box 5"/>
          <p:cNvSpPr txBox="1">
            <a:spLocks noChangeArrowheads="1"/>
          </p:cNvSpPr>
          <p:nvPr/>
        </p:nvSpPr>
        <p:spPr bwMode="auto">
          <a:xfrm>
            <a:off x="6533440" y="3628101"/>
            <a:ext cx="1814513" cy="892552"/>
          </a:xfrm>
          <a:prstGeom prst="rect">
            <a:avLst/>
          </a:prstGeom>
          <a:noFill/>
          <a:ln w="38100">
            <a:solidFill>
              <a:srgbClr val="990000"/>
            </a:solidFill>
            <a:miter lim="800000"/>
            <a:headEnd/>
            <a:tailEnd/>
          </a:ln>
          <a:effectLst/>
        </p:spPr>
        <p:txBody>
          <a:bodyPr>
            <a:spAutoFit/>
          </a:bodyPr>
          <a:lstStyle/>
          <a:p>
            <a:pPr algn="ctr">
              <a:spcBef>
                <a:spcPts val="1200"/>
              </a:spcBef>
            </a:pPr>
            <a:endParaRPr lang="en-US" sz="800" b="1" dirty="0" smtClean="0">
              <a:solidFill>
                <a:srgbClr val="181862"/>
              </a:solidFill>
              <a:latin typeface="Arial" charset="0"/>
              <a:sym typeface="Symbol" pitchFamily="18" charset="2"/>
            </a:endParaRPr>
          </a:p>
          <a:p>
            <a:pPr algn="ctr">
              <a:spcBef>
                <a:spcPts val="0"/>
              </a:spcBef>
            </a:pPr>
            <a:r>
              <a:rPr lang="en-US" b="1" dirty="0" smtClean="0">
                <a:solidFill>
                  <a:srgbClr val="254061"/>
                </a:solidFill>
                <a:latin typeface="Arial" charset="0"/>
                <a:sym typeface="Symbol" pitchFamily="18" charset="2"/>
              </a:rPr>
              <a:t>Integration Panel</a:t>
            </a:r>
          </a:p>
          <a:p>
            <a:pPr algn="ctr">
              <a:spcBef>
                <a:spcPts val="0"/>
              </a:spcBef>
            </a:pPr>
            <a:endParaRPr lang="en-US" sz="800" b="1" dirty="0">
              <a:solidFill>
                <a:srgbClr val="181862"/>
              </a:solidFill>
              <a:latin typeface="Arial" charset="0"/>
              <a:sym typeface="Symbol" pitchFamily="18" charset="2"/>
            </a:endParaRPr>
          </a:p>
        </p:txBody>
      </p:sp>
      <p:sp>
        <p:nvSpPr>
          <p:cNvPr id="407558" name="Text Box 6"/>
          <p:cNvSpPr txBox="1">
            <a:spLocks noChangeArrowheads="1"/>
          </p:cNvSpPr>
          <p:nvPr/>
        </p:nvSpPr>
        <p:spPr bwMode="auto">
          <a:xfrm>
            <a:off x="3905499" y="3567113"/>
            <a:ext cx="1539958" cy="369332"/>
          </a:xfrm>
          <a:prstGeom prst="rect">
            <a:avLst/>
          </a:prstGeom>
          <a:noFill/>
          <a:ln w="12700">
            <a:noFill/>
            <a:miter lim="800000"/>
            <a:headEnd/>
            <a:tailEnd/>
          </a:ln>
          <a:effectLst/>
        </p:spPr>
        <p:txBody>
          <a:bodyPr wrap="square">
            <a:spAutoFit/>
          </a:bodyPr>
          <a:lstStyle/>
          <a:p>
            <a:r>
              <a:rPr lang="en-US" b="1" dirty="0">
                <a:solidFill>
                  <a:srgbClr val="254061"/>
                </a:solidFill>
                <a:latin typeface="Arial" charset="0"/>
                <a:sym typeface="Symbol" pitchFamily="18" charset="2"/>
              </a:rPr>
              <a:t>Partnership</a:t>
            </a:r>
          </a:p>
        </p:txBody>
      </p:sp>
      <p:cxnSp>
        <p:nvCxnSpPr>
          <p:cNvPr id="407559" name="AutoShape 7"/>
          <p:cNvCxnSpPr>
            <a:cxnSpLocks noChangeShapeType="1"/>
          </p:cNvCxnSpPr>
          <p:nvPr/>
        </p:nvCxnSpPr>
        <p:spPr bwMode="auto">
          <a:xfrm>
            <a:off x="2916700" y="4092575"/>
            <a:ext cx="3392488" cy="1588"/>
          </a:xfrm>
          <a:prstGeom prst="straightConnector1">
            <a:avLst/>
          </a:prstGeom>
          <a:noFill/>
          <a:ln w="25400">
            <a:solidFill>
              <a:srgbClr val="990000"/>
            </a:solidFill>
            <a:round/>
            <a:headEnd type="triangle" w="lg" len="lg"/>
            <a:tailEnd type="triangle" w="lg" len="lg"/>
          </a:ln>
          <a:effectLst/>
        </p:spPr>
      </p:cxnSp>
      <p:sp>
        <p:nvSpPr>
          <p:cNvPr id="407560" name="Text Box 8"/>
          <p:cNvSpPr txBox="1">
            <a:spLocks noChangeArrowheads="1"/>
          </p:cNvSpPr>
          <p:nvPr/>
        </p:nvSpPr>
        <p:spPr bwMode="auto">
          <a:xfrm>
            <a:off x="359151" y="1900238"/>
            <a:ext cx="8443652" cy="892552"/>
          </a:xfrm>
          <a:prstGeom prst="rect">
            <a:avLst/>
          </a:prstGeom>
          <a:noFill/>
          <a:ln w="38100">
            <a:noFill/>
            <a:miter lim="800000"/>
            <a:headEnd/>
            <a:tailEnd/>
          </a:ln>
          <a:effectLst/>
        </p:spPr>
        <p:txBody>
          <a:bodyPr wrap="square">
            <a:spAutoFit/>
          </a:bodyPr>
          <a:lstStyle/>
          <a:p>
            <a:pPr algn="ctr">
              <a:spcBef>
                <a:spcPct val="70000"/>
              </a:spcBef>
              <a:buClr>
                <a:srgbClr val="E00000"/>
              </a:buClr>
              <a:buFont typeface="Monotype Sorts" pitchFamily="2" charset="2"/>
              <a:buNone/>
            </a:pPr>
            <a:r>
              <a:rPr lang="en-US" sz="2600" b="1" dirty="0">
                <a:solidFill>
                  <a:srgbClr val="254061"/>
                </a:solidFill>
                <a:latin typeface="Arial Black" pitchFamily="34" charset="0"/>
              </a:rPr>
              <a:t>To</a:t>
            </a:r>
            <a:r>
              <a:rPr lang="en-US" sz="2600" b="1" dirty="0">
                <a:solidFill>
                  <a:srgbClr val="181862"/>
                </a:solidFill>
                <a:latin typeface="Arial Black" pitchFamily="34" charset="0"/>
              </a:rPr>
              <a:t> </a:t>
            </a:r>
            <a:r>
              <a:rPr lang="en-US" sz="2600" b="1" dirty="0">
                <a:solidFill>
                  <a:srgbClr val="970035"/>
                </a:solidFill>
                <a:latin typeface="Arial Black" pitchFamily="34" charset="0"/>
              </a:rPr>
              <a:t>find </a:t>
            </a:r>
            <a:r>
              <a:rPr lang="en-US" sz="2600" b="1" dirty="0">
                <a:solidFill>
                  <a:srgbClr val="254061"/>
                </a:solidFill>
                <a:latin typeface="Arial Black" pitchFamily="34" charset="0"/>
              </a:rPr>
              <a:t>scientifically meritorious proposals and </a:t>
            </a:r>
            <a:r>
              <a:rPr lang="en-US" sz="2600" b="1" dirty="0">
                <a:solidFill>
                  <a:srgbClr val="970035"/>
                </a:solidFill>
                <a:latin typeface="Arial Black" pitchFamily="34" charset="0"/>
              </a:rPr>
              <a:t>fund</a:t>
            </a:r>
            <a:r>
              <a:rPr lang="en-US" sz="2600" b="1" dirty="0">
                <a:solidFill>
                  <a:srgbClr val="181862"/>
                </a:solidFill>
                <a:latin typeface="Arial Black" pitchFamily="34" charset="0"/>
              </a:rPr>
              <a:t> </a:t>
            </a:r>
            <a:r>
              <a:rPr lang="en-US" sz="2600" b="1" dirty="0">
                <a:solidFill>
                  <a:srgbClr val="254061"/>
                </a:solidFill>
                <a:latin typeface="Arial Black" pitchFamily="34" charset="0"/>
              </a:rPr>
              <a:t>those that best fulfill </a:t>
            </a:r>
            <a:r>
              <a:rPr lang="en-US" sz="2600" b="1" dirty="0" smtClean="0">
                <a:solidFill>
                  <a:srgbClr val="254061"/>
                </a:solidFill>
                <a:latin typeface="Arial Black" pitchFamily="34" charset="0"/>
              </a:rPr>
              <a:t>program </a:t>
            </a:r>
            <a:r>
              <a:rPr lang="en-US" sz="2600" b="1" dirty="0">
                <a:solidFill>
                  <a:srgbClr val="254061"/>
                </a:solidFill>
                <a:latin typeface="Arial Black" pitchFamily="34" charset="0"/>
              </a:rPr>
              <a:t>goals</a:t>
            </a:r>
            <a:endParaRPr lang="en-US" b="1" dirty="0">
              <a:solidFill>
                <a:srgbClr val="254061"/>
              </a:solidFill>
              <a:latin typeface="Arial Black" pitchFamily="34" charset="0"/>
              <a:sym typeface="Symbol" pitchFamily="18" charset="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Tier: Peer Review</a:t>
            </a:r>
            <a:endParaRPr lang="en-US" dirty="0"/>
          </a:p>
        </p:txBody>
      </p:sp>
      <p:sp>
        <p:nvSpPr>
          <p:cNvPr id="3" name="Content Placeholder 2"/>
          <p:cNvSpPr>
            <a:spLocks noGrp="1"/>
          </p:cNvSpPr>
          <p:nvPr>
            <p:ph idx="1"/>
          </p:nvPr>
        </p:nvSpPr>
        <p:spPr>
          <a:xfrm>
            <a:off x="341246" y="1462765"/>
            <a:ext cx="8618538" cy="4080786"/>
          </a:xfrm>
        </p:spPr>
        <p:txBody>
          <a:bodyPr/>
          <a:lstStyle/>
          <a:p>
            <a:pPr>
              <a:spcBef>
                <a:spcPts val="0"/>
              </a:spcBef>
              <a:spcAft>
                <a:spcPts val="600"/>
              </a:spcAft>
            </a:pPr>
            <a:r>
              <a:rPr lang="en-US" dirty="0" smtClean="0"/>
              <a:t>How the evaluation process works</a:t>
            </a:r>
          </a:p>
          <a:p>
            <a:pPr lvl="1">
              <a:spcBef>
                <a:spcPts val="0"/>
              </a:spcBef>
              <a:spcAft>
                <a:spcPts val="1200"/>
              </a:spcAft>
              <a:buSzPct val="80000"/>
            </a:pPr>
            <a:r>
              <a:rPr lang="en-US" dirty="0" smtClean="0"/>
              <a:t>Scientific merit</a:t>
            </a:r>
          </a:p>
          <a:p>
            <a:pPr lvl="1">
              <a:spcBef>
                <a:spcPts val="0"/>
              </a:spcBef>
              <a:spcAft>
                <a:spcPts val="1800"/>
              </a:spcAft>
              <a:buSzPct val="80000"/>
            </a:pPr>
            <a:r>
              <a:rPr lang="en-US" dirty="0" smtClean="0"/>
              <a:t>Criteria-based</a:t>
            </a:r>
          </a:p>
          <a:p>
            <a:pPr>
              <a:spcBef>
                <a:spcPts val="0"/>
              </a:spcBef>
              <a:spcAft>
                <a:spcPts val="600"/>
              </a:spcAft>
            </a:pPr>
            <a:r>
              <a:rPr lang="en-US" dirty="0" smtClean="0"/>
              <a:t>Peer Reviewers</a:t>
            </a:r>
          </a:p>
          <a:p>
            <a:pPr lvl="1">
              <a:spcBef>
                <a:spcPts val="0"/>
              </a:spcBef>
              <a:spcAft>
                <a:spcPts val="1200"/>
              </a:spcAft>
              <a:buSzPct val="80000"/>
            </a:pPr>
            <a:r>
              <a:rPr lang="en-US" dirty="0" smtClean="0"/>
              <a:t>Scientific reviewers</a:t>
            </a:r>
          </a:p>
          <a:p>
            <a:pPr lvl="1">
              <a:spcBef>
                <a:spcPts val="0"/>
              </a:spcBef>
              <a:spcAft>
                <a:spcPts val="1800"/>
              </a:spcAft>
              <a:buSzPct val="80000"/>
            </a:pPr>
            <a:r>
              <a:rPr lang="en-US" dirty="0" smtClean="0"/>
              <a:t>Consumer reviewers</a:t>
            </a:r>
          </a:p>
          <a:p>
            <a:pPr>
              <a:spcBef>
                <a:spcPts val="0"/>
              </a:spcBef>
              <a:spcAft>
                <a:spcPts val="600"/>
              </a:spcAft>
            </a:pPr>
            <a:r>
              <a:rPr lang="en-US" dirty="0" smtClean="0"/>
              <a:t>Outcome:  Summary Statement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dirty="0" smtClean="0"/>
              <a:t>Second Tier: </a:t>
            </a:r>
            <a:br>
              <a:rPr lang="en-US" dirty="0" smtClean="0"/>
            </a:br>
            <a:r>
              <a:rPr lang="en-US" dirty="0" smtClean="0"/>
              <a:t>Programmatic Review</a:t>
            </a:r>
            <a:endParaRPr lang="en-US" dirty="0"/>
          </a:p>
        </p:txBody>
      </p:sp>
      <p:sp>
        <p:nvSpPr>
          <p:cNvPr id="3" name="Content Placeholder 2"/>
          <p:cNvSpPr>
            <a:spLocks noGrp="1"/>
          </p:cNvSpPr>
          <p:nvPr>
            <p:ph idx="1"/>
          </p:nvPr>
        </p:nvSpPr>
        <p:spPr>
          <a:xfrm>
            <a:off x="268052" y="1405867"/>
            <a:ext cx="8618538" cy="4151973"/>
          </a:xfrm>
        </p:spPr>
        <p:txBody>
          <a:bodyPr/>
          <a:lstStyle/>
          <a:p>
            <a:pPr>
              <a:spcBef>
                <a:spcPts val="0"/>
              </a:spcBef>
              <a:spcAft>
                <a:spcPts val="600"/>
              </a:spcAft>
              <a:buSzPct val="100000"/>
            </a:pPr>
            <a:r>
              <a:rPr lang="en-US" dirty="0" smtClean="0"/>
              <a:t>How the evaluation process works</a:t>
            </a:r>
          </a:p>
          <a:p>
            <a:pPr marL="682625" lvl="1" indent="-341313">
              <a:spcBef>
                <a:spcPts val="0"/>
              </a:spcBef>
              <a:spcAft>
                <a:spcPts val="600"/>
              </a:spcAft>
              <a:buSzPct val="80000"/>
            </a:pPr>
            <a:r>
              <a:rPr lang="en-US" sz="2200" dirty="0" smtClean="0"/>
              <a:t>Comparison-based </a:t>
            </a:r>
          </a:p>
          <a:p>
            <a:pPr marL="682625" lvl="1" indent="-341313">
              <a:spcBef>
                <a:spcPts val="0"/>
              </a:spcBef>
              <a:spcAft>
                <a:spcPts val="600"/>
              </a:spcAft>
              <a:buSzPct val="80000"/>
            </a:pPr>
            <a:r>
              <a:rPr lang="en-US" sz="2200" dirty="0" smtClean="0"/>
              <a:t>Adherence to award mechanism’s intent</a:t>
            </a:r>
          </a:p>
          <a:p>
            <a:pPr marL="682625" lvl="1" indent="-341313">
              <a:spcBef>
                <a:spcPts val="0"/>
              </a:spcBef>
              <a:spcAft>
                <a:spcPts val="600"/>
              </a:spcAft>
              <a:buSzPct val="80000"/>
            </a:pPr>
            <a:r>
              <a:rPr lang="en-US" sz="2200" dirty="0" smtClean="0"/>
              <a:t>Relevance to program mission</a:t>
            </a:r>
          </a:p>
          <a:p>
            <a:pPr marL="682625" lvl="1" indent="-341313">
              <a:spcBef>
                <a:spcPts val="0"/>
              </a:spcBef>
              <a:spcAft>
                <a:spcPts val="1200"/>
              </a:spcAft>
              <a:buSzPct val="80000"/>
            </a:pPr>
            <a:r>
              <a:rPr lang="en-US" sz="2200" dirty="0" smtClean="0"/>
              <a:t>Consideration of portfolio composition</a:t>
            </a:r>
          </a:p>
          <a:p>
            <a:pPr>
              <a:spcBef>
                <a:spcPts val="0"/>
              </a:spcBef>
              <a:spcAft>
                <a:spcPts val="600"/>
              </a:spcAft>
              <a:buSzPct val="100000"/>
            </a:pPr>
            <a:r>
              <a:rPr lang="en-US" dirty="0" smtClean="0"/>
              <a:t>Programmatic reviewers</a:t>
            </a:r>
          </a:p>
          <a:p>
            <a:pPr lvl="1">
              <a:spcBef>
                <a:spcPts val="0"/>
              </a:spcBef>
              <a:spcAft>
                <a:spcPts val="600"/>
              </a:spcAft>
              <a:buSzPct val="80000"/>
            </a:pPr>
            <a:r>
              <a:rPr lang="en-US" dirty="0" smtClean="0"/>
              <a:t>Integration Panel</a:t>
            </a:r>
          </a:p>
          <a:p>
            <a:pPr lvl="1">
              <a:spcBef>
                <a:spcPts val="0"/>
              </a:spcBef>
              <a:spcAft>
                <a:spcPts val="1200"/>
              </a:spcAft>
              <a:buSzPct val="80000"/>
            </a:pPr>
            <a:r>
              <a:rPr lang="en-US" dirty="0" smtClean="0"/>
              <a:t>Ad hoc reviewers</a:t>
            </a:r>
          </a:p>
          <a:p>
            <a:pPr>
              <a:spcBef>
                <a:spcPts val="0"/>
              </a:spcBef>
              <a:spcAft>
                <a:spcPts val="600"/>
              </a:spcAft>
              <a:buSzPct val="100000"/>
            </a:pPr>
            <a:r>
              <a:rPr lang="en-US" dirty="0" smtClean="0"/>
              <a:t>Outcome:  Funding recommendations</a:t>
            </a:r>
          </a:p>
          <a:p>
            <a:pPr>
              <a:buNone/>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sym typeface="Symbol" pitchFamily="18" charset="2"/>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sym typeface="Symbol" pitchFamily="18" charset="2"/>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DMRP_Topless_Low Bottom">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sym typeface="Symbol" pitchFamily="18" charset="2"/>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sym typeface="Symbol" pitchFamily="18" charset="2"/>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19816</TotalTime>
  <Words>804</Words>
  <Application>Microsoft Office PowerPoint</Application>
  <PresentationFormat>On-screen Show (4:3)</PresentationFormat>
  <Paragraphs>199</Paragraphs>
  <Slides>18</Slides>
  <Notes>13</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1_Default Design</vt:lpstr>
      <vt:lpstr>CDMRP_Topless_Low Bottom</vt:lpstr>
      <vt:lpstr>Department of Defense  Congressionally Directed Medical Research Programs</vt:lpstr>
      <vt:lpstr>Who is the CDMRP?</vt:lpstr>
      <vt:lpstr>CDMRP History</vt:lpstr>
      <vt:lpstr>Disease-Focused Programs</vt:lpstr>
      <vt:lpstr>Program Cycle</vt:lpstr>
      <vt:lpstr>Program Announcements</vt:lpstr>
      <vt:lpstr>Goal of Two-Tier Review Process</vt:lpstr>
      <vt:lpstr>First Tier: Peer Review</vt:lpstr>
      <vt:lpstr>Second Tier:  Programmatic Review</vt:lpstr>
      <vt:lpstr>Department of Defense Breast Cancer Research Program</vt:lpstr>
      <vt:lpstr>The BCRP: Our Approaches</vt:lpstr>
      <vt:lpstr>Overview: Recent BCRP Award Mechanisms</vt:lpstr>
      <vt:lpstr>Career Development Mechanisms</vt:lpstr>
      <vt:lpstr>Idea Development Mechanisms</vt:lpstr>
      <vt:lpstr>Collaboration Development Mechanisms</vt:lpstr>
      <vt:lpstr>Initiating New Approaches: Transforming the Research Process</vt:lpstr>
      <vt:lpstr>Role of  Consumer Advocates in the BCRP</vt:lpstr>
      <vt:lpstr>BCRP Accountability</vt:lpstr>
    </vt:vector>
  </TitlesOfParts>
  <Company>SAIC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SAIC</dc:creator>
  <cp:lastModifiedBy>Fairley, Temeika (CDC/ONDIEH/NCCDPHP)</cp:lastModifiedBy>
  <cp:revision>1448</cp:revision>
  <cp:lastPrinted>2001-05-15T21:13:11Z</cp:lastPrinted>
  <dcterms:created xsi:type="dcterms:W3CDTF">1999-08-09T20:20:06Z</dcterms:created>
  <dcterms:modified xsi:type="dcterms:W3CDTF">2012-04-23T16:10:33Z</dcterms:modified>
</cp:coreProperties>
</file>