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7"/>
  </p:notesMasterIdLst>
  <p:handoutMasterIdLst>
    <p:handoutMasterId r:id="rId18"/>
  </p:handoutMasterIdLst>
  <p:sldIdLst>
    <p:sldId id="259" r:id="rId2"/>
    <p:sldId id="260" r:id="rId3"/>
    <p:sldId id="261" r:id="rId4"/>
    <p:sldId id="262" r:id="rId5"/>
    <p:sldId id="274"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7010400" cy="9296400"/>
  <p:defaultTextStyle>
    <a:defPPr>
      <a:defRPr lang="en-US"/>
    </a:defPPr>
    <a:lvl1pPr algn="l" rtl="0" fontAlgn="base">
      <a:spcBef>
        <a:spcPct val="0"/>
      </a:spcBef>
      <a:spcAft>
        <a:spcPct val="0"/>
      </a:spcAft>
      <a:defRPr sz="3800" kern="1200">
        <a:solidFill>
          <a:schemeClr val="tx1"/>
        </a:solidFill>
        <a:latin typeface="Arial" charset="0"/>
        <a:ea typeface="+mn-ea"/>
        <a:cs typeface="+mn-cs"/>
      </a:defRPr>
    </a:lvl1pPr>
    <a:lvl2pPr marL="457200" algn="l" rtl="0" fontAlgn="base">
      <a:spcBef>
        <a:spcPct val="0"/>
      </a:spcBef>
      <a:spcAft>
        <a:spcPct val="0"/>
      </a:spcAft>
      <a:defRPr sz="3800" kern="1200">
        <a:solidFill>
          <a:schemeClr val="tx1"/>
        </a:solidFill>
        <a:latin typeface="Arial" charset="0"/>
        <a:ea typeface="+mn-ea"/>
        <a:cs typeface="+mn-cs"/>
      </a:defRPr>
    </a:lvl2pPr>
    <a:lvl3pPr marL="914400" algn="l" rtl="0" fontAlgn="base">
      <a:spcBef>
        <a:spcPct val="0"/>
      </a:spcBef>
      <a:spcAft>
        <a:spcPct val="0"/>
      </a:spcAft>
      <a:defRPr sz="3800" kern="1200">
        <a:solidFill>
          <a:schemeClr val="tx1"/>
        </a:solidFill>
        <a:latin typeface="Arial" charset="0"/>
        <a:ea typeface="+mn-ea"/>
        <a:cs typeface="+mn-cs"/>
      </a:defRPr>
    </a:lvl3pPr>
    <a:lvl4pPr marL="1371600" algn="l" rtl="0" fontAlgn="base">
      <a:spcBef>
        <a:spcPct val="0"/>
      </a:spcBef>
      <a:spcAft>
        <a:spcPct val="0"/>
      </a:spcAft>
      <a:defRPr sz="3800" kern="1200">
        <a:solidFill>
          <a:schemeClr val="tx1"/>
        </a:solidFill>
        <a:latin typeface="Arial" charset="0"/>
        <a:ea typeface="+mn-ea"/>
        <a:cs typeface="+mn-cs"/>
      </a:defRPr>
    </a:lvl4pPr>
    <a:lvl5pPr marL="1828800" algn="l" rtl="0" fontAlgn="base">
      <a:spcBef>
        <a:spcPct val="0"/>
      </a:spcBef>
      <a:spcAft>
        <a:spcPct val="0"/>
      </a:spcAft>
      <a:defRPr sz="3800" kern="1200">
        <a:solidFill>
          <a:schemeClr val="tx1"/>
        </a:solidFill>
        <a:latin typeface="Arial" charset="0"/>
        <a:ea typeface="+mn-ea"/>
        <a:cs typeface="+mn-cs"/>
      </a:defRPr>
    </a:lvl5pPr>
    <a:lvl6pPr marL="2286000" algn="l" defTabSz="914400" rtl="0" eaLnBrk="1" latinLnBrk="0" hangingPunct="1">
      <a:defRPr sz="3800" kern="1200">
        <a:solidFill>
          <a:schemeClr val="tx1"/>
        </a:solidFill>
        <a:latin typeface="Arial" charset="0"/>
        <a:ea typeface="+mn-ea"/>
        <a:cs typeface="+mn-cs"/>
      </a:defRPr>
    </a:lvl6pPr>
    <a:lvl7pPr marL="2743200" algn="l" defTabSz="914400" rtl="0" eaLnBrk="1" latinLnBrk="0" hangingPunct="1">
      <a:defRPr sz="3800" kern="1200">
        <a:solidFill>
          <a:schemeClr val="tx1"/>
        </a:solidFill>
        <a:latin typeface="Arial" charset="0"/>
        <a:ea typeface="+mn-ea"/>
        <a:cs typeface="+mn-cs"/>
      </a:defRPr>
    </a:lvl7pPr>
    <a:lvl8pPr marL="3200400" algn="l" defTabSz="914400" rtl="0" eaLnBrk="1" latinLnBrk="0" hangingPunct="1">
      <a:defRPr sz="3800" kern="1200">
        <a:solidFill>
          <a:schemeClr val="tx1"/>
        </a:solidFill>
        <a:latin typeface="Arial" charset="0"/>
        <a:ea typeface="+mn-ea"/>
        <a:cs typeface="+mn-cs"/>
      </a:defRPr>
    </a:lvl8pPr>
    <a:lvl9pPr marL="3657600" algn="l" defTabSz="914400" rtl="0" eaLnBrk="1" latinLnBrk="0" hangingPunct="1">
      <a:defRPr sz="38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B" initials="" lastIdx="6" clrIdx="0"/>
  <p:cmAuthor id="1" name="Tracey Foster-Butler" initials="" lastIdx="7" clrIdx="1"/>
  <p:cmAuthor id="2" name="jqt1" initials="" lastIdx="3" clrIdx="2"/>
  <p:cmAuthor id="3" name="pub0" initials="" lastIdx="4" clrIdx="3"/>
  <p:cmAuthor id="4" name="scd3" initials="" lastIdx="2" clrIdx="4"/>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99"/>
    <a:srgbClr val="66FF99"/>
    <a:srgbClr val="FF00FF"/>
    <a:srgbClr val="66FFFF"/>
    <a:srgbClr val="FF33CC"/>
    <a:srgbClr val="00FF00"/>
    <a:srgbClr val="FFFF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49" autoAdjust="0"/>
    <p:restoredTop sz="85872" autoAdjust="0"/>
  </p:normalViewPr>
  <p:slideViewPr>
    <p:cSldViewPr snapToGrid="0">
      <p:cViewPr>
        <p:scale>
          <a:sx n="75" d="100"/>
          <a:sy n="75" d="100"/>
        </p:scale>
        <p:origin x="-972" y="-4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8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2063492063492066"/>
          <c:y val="4.4600938967136294E-2"/>
          <c:w val="0.83809523809523934"/>
          <c:h val="0.73943661971830987"/>
        </c:manualLayout>
      </c:layout>
      <c:lineChart>
        <c:grouping val="standard"/>
        <c:ser>
          <c:idx val="2"/>
          <c:order val="0"/>
          <c:tx>
            <c:strRef>
              <c:f>Sheet1!$A$2</c:f>
              <c:strCache>
                <c:ptCount val="1"/>
                <c:pt idx="0">
                  <c:v>White-NH Lifetime</c:v>
                </c:pt>
              </c:strCache>
            </c:strRef>
          </c:tx>
          <c:spPr>
            <a:ln w="27940">
              <a:solidFill>
                <a:srgbClr val="00FF00"/>
              </a:solidFill>
              <a:prstDash val="solid"/>
            </a:ln>
          </c:spPr>
          <c:marker>
            <c:symbol val="square"/>
            <c:size val="5"/>
            <c:spPr>
              <a:solidFill>
                <a:srgbClr val="FFFFFF"/>
              </a:solidFill>
              <a:ln>
                <a:solidFill>
                  <a:srgbClr val="FFFFFF"/>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Sheet1!$B$2:$M$2</c:f>
              <c:numCache>
                <c:formatCode>General</c:formatCode>
                <c:ptCount val="12"/>
                <c:pt idx="0">
                  <c:v>9.7000000000000011</c:v>
                </c:pt>
                <c:pt idx="1">
                  <c:v>9.74</c:v>
                </c:pt>
                <c:pt idx="2">
                  <c:v>9.120000000000001</c:v>
                </c:pt>
                <c:pt idx="3">
                  <c:v>10.220000000000001</c:v>
                </c:pt>
                <c:pt idx="4">
                  <c:v>11.6</c:v>
                </c:pt>
                <c:pt idx="5">
                  <c:v>11.1</c:v>
                </c:pt>
                <c:pt idx="6">
                  <c:v>10.4</c:v>
                </c:pt>
                <c:pt idx="7">
                  <c:v>10.6</c:v>
                </c:pt>
                <c:pt idx="8">
                  <c:v>11.4</c:v>
                </c:pt>
                <c:pt idx="9">
                  <c:v>11.8</c:v>
                </c:pt>
                <c:pt idx="10" formatCode="0.0">
                  <c:v>11.5</c:v>
                </c:pt>
                <c:pt idx="11" formatCode="0.0">
                  <c:v>12.9</c:v>
                </c:pt>
              </c:numCache>
            </c:numRef>
          </c:val>
        </c:ser>
        <c:ser>
          <c:idx val="13"/>
          <c:order val="1"/>
          <c:tx>
            <c:strRef>
              <c:f>Sheet1!$A$3</c:f>
              <c:strCache>
                <c:ptCount val="1"/>
                <c:pt idx="0">
                  <c:v>Black-NH Lifetime</c:v>
                </c:pt>
              </c:strCache>
            </c:strRef>
          </c:tx>
          <c:spPr>
            <a:ln w="27940">
              <a:solidFill>
                <a:srgbClr val="00FF00"/>
              </a:solidFill>
              <a:prstDash val="solid"/>
            </a:ln>
          </c:spPr>
          <c:marker>
            <c:symbol val="triangle"/>
            <c:size val="7"/>
            <c:spPr>
              <a:solidFill>
                <a:srgbClr val="FFFF00"/>
              </a:solidFill>
              <a:ln>
                <a:solidFill>
                  <a:srgbClr val="FFFF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Sheet1!$B$3:$M$3</c:f>
              <c:numCache>
                <c:formatCode>General</c:formatCode>
                <c:ptCount val="12"/>
                <c:pt idx="0">
                  <c:v>10.7</c:v>
                </c:pt>
                <c:pt idx="1">
                  <c:v>12.47</c:v>
                </c:pt>
                <c:pt idx="2">
                  <c:v>10.26</c:v>
                </c:pt>
                <c:pt idx="3">
                  <c:v>11.56</c:v>
                </c:pt>
                <c:pt idx="4">
                  <c:v>12.1</c:v>
                </c:pt>
                <c:pt idx="5">
                  <c:v>13.8</c:v>
                </c:pt>
                <c:pt idx="6">
                  <c:v>12.9</c:v>
                </c:pt>
                <c:pt idx="7">
                  <c:v>13.2</c:v>
                </c:pt>
                <c:pt idx="8">
                  <c:v>17.399999999999999</c:v>
                </c:pt>
                <c:pt idx="9">
                  <c:v>13.5</c:v>
                </c:pt>
                <c:pt idx="10" formatCode="0.0">
                  <c:v>13.2</c:v>
                </c:pt>
                <c:pt idx="11" formatCode="0.0">
                  <c:v>15.8</c:v>
                </c:pt>
              </c:numCache>
            </c:numRef>
          </c:val>
        </c:ser>
        <c:ser>
          <c:idx val="0"/>
          <c:order val="2"/>
          <c:tx>
            <c:strRef>
              <c:f>Sheet1!$A$4</c:f>
              <c:strCache>
                <c:ptCount val="1"/>
                <c:pt idx="0">
                  <c:v>Hispanic Lifetime</c:v>
                </c:pt>
              </c:strCache>
            </c:strRef>
          </c:tx>
          <c:spPr>
            <a:ln w="27940">
              <a:solidFill>
                <a:srgbClr val="00FF00"/>
              </a:solidFill>
              <a:prstDash val="solid"/>
            </a:ln>
          </c:spPr>
          <c:marker>
            <c:symbol val="diamond"/>
            <c:size val="7"/>
            <c:spPr>
              <a:solidFill>
                <a:srgbClr val="FF0000"/>
              </a:solidFill>
              <a:ln>
                <a:solidFill>
                  <a:srgbClr val="FF00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Sheet1!$B$4:$M$4</c:f>
              <c:numCache>
                <c:formatCode>General</c:formatCode>
                <c:ptCount val="12"/>
                <c:pt idx="0">
                  <c:v>7.78</c:v>
                </c:pt>
                <c:pt idx="1">
                  <c:v>8.48</c:v>
                </c:pt>
                <c:pt idx="2">
                  <c:v>8.0300000000000011</c:v>
                </c:pt>
                <c:pt idx="3">
                  <c:v>7.98</c:v>
                </c:pt>
                <c:pt idx="4">
                  <c:v>9.2000000000000011</c:v>
                </c:pt>
                <c:pt idx="5">
                  <c:v>8.3000000000000007</c:v>
                </c:pt>
                <c:pt idx="6">
                  <c:v>8.8000000000000007</c:v>
                </c:pt>
                <c:pt idx="7">
                  <c:v>8.4</c:v>
                </c:pt>
                <c:pt idx="8">
                  <c:v>12.6</c:v>
                </c:pt>
                <c:pt idx="9">
                  <c:v>9.8000000000000007</c:v>
                </c:pt>
                <c:pt idx="10" formatCode="0.0">
                  <c:v>10.200000000000001</c:v>
                </c:pt>
                <c:pt idx="11" formatCode="0.0">
                  <c:v>10.1</c:v>
                </c:pt>
              </c:numCache>
            </c:numRef>
          </c:val>
        </c:ser>
        <c:ser>
          <c:idx val="15"/>
          <c:order val="3"/>
          <c:tx>
            <c:strRef>
              <c:f>Sheet1!$A$5</c:f>
              <c:strCache>
                <c:ptCount val="1"/>
                <c:pt idx="0">
                  <c:v>White-NH Attack</c:v>
                </c:pt>
              </c:strCache>
            </c:strRef>
          </c:tx>
          <c:spPr>
            <a:ln w="27940">
              <a:solidFill>
                <a:srgbClr val="FF0000"/>
              </a:solidFill>
              <a:prstDash val="solid"/>
            </a:ln>
          </c:spPr>
          <c:marker>
            <c:symbol val="square"/>
            <c:size val="5"/>
            <c:spPr>
              <a:solidFill>
                <a:srgbClr val="FFFFFF"/>
              </a:solidFill>
              <a:ln>
                <a:solidFill>
                  <a:srgbClr val="FFFFFF"/>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Sheet1!$B$5:$M$5</c:f>
              <c:numCache>
                <c:formatCode>General</c:formatCode>
                <c:ptCount val="12"/>
                <c:pt idx="0">
                  <c:v>4.1199999999999966</c:v>
                </c:pt>
                <c:pt idx="1">
                  <c:v>3.9</c:v>
                </c:pt>
                <c:pt idx="2">
                  <c:v>3.8299999999999987</c:v>
                </c:pt>
                <c:pt idx="3">
                  <c:v>4.03</c:v>
                </c:pt>
                <c:pt idx="4">
                  <c:v>4.4000000000000004</c:v>
                </c:pt>
                <c:pt idx="5">
                  <c:v>4.3</c:v>
                </c:pt>
                <c:pt idx="6">
                  <c:v>3.8</c:v>
                </c:pt>
                <c:pt idx="7">
                  <c:v>4.0999999999999996</c:v>
                </c:pt>
                <c:pt idx="8">
                  <c:v>4.2</c:v>
                </c:pt>
                <c:pt idx="9">
                  <c:v>4.0999999999999996</c:v>
                </c:pt>
                <c:pt idx="10" formatCode="0.0">
                  <c:v>3.9</c:v>
                </c:pt>
                <c:pt idx="11" formatCode="0.0">
                  <c:v>4</c:v>
                </c:pt>
              </c:numCache>
            </c:numRef>
          </c:val>
        </c:ser>
        <c:ser>
          <c:idx val="16"/>
          <c:order val="4"/>
          <c:tx>
            <c:strRef>
              <c:f>Sheet1!$A$6</c:f>
              <c:strCache>
                <c:ptCount val="1"/>
                <c:pt idx="0">
                  <c:v>Black-NH Attack</c:v>
                </c:pt>
              </c:strCache>
            </c:strRef>
          </c:tx>
          <c:spPr>
            <a:ln w="27940">
              <a:solidFill>
                <a:srgbClr val="FF0000"/>
              </a:solidFill>
              <a:prstDash val="solid"/>
            </a:ln>
          </c:spPr>
          <c:marker>
            <c:symbol val="triangle"/>
            <c:size val="7"/>
            <c:spPr>
              <a:solidFill>
                <a:srgbClr val="FFFF00"/>
              </a:solidFill>
              <a:ln>
                <a:solidFill>
                  <a:srgbClr val="FFFF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Sheet1!$B$6:$M$6</c:f>
              <c:numCache>
                <c:formatCode>General</c:formatCode>
                <c:ptCount val="12"/>
                <c:pt idx="0">
                  <c:v>4.6899999999999995</c:v>
                </c:pt>
                <c:pt idx="1">
                  <c:v>5.0199999999999996</c:v>
                </c:pt>
                <c:pt idx="2">
                  <c:v>4.55</c:v>
                </c:pt>
                <c:pt idx="3">
                  <c:v>4.72</c:v>
                </c:pt>
                <c:pt idx="4">
                  <c:v>5.4</c:v>
                </c:pt>
                <c:pt idx="5">
                  <c:v>5.5</c:v>
                </c:pt>
                <c:pt idx="6">
                  <c:v>5.0999999999999996</c:v>
                </c:pt>
                <c:pt idx="7">
                  <c:v>5.4</c:v>
                </c:pt>
                <c:pt idx="8">
                  <c:v>4.4000000000000004</c:v>
                </c:pt>
                <c:pt idx="9">
                  <c:v>4.7</c:v>
                </c:pt>
                <c:pt idx="10" formatCode="0.0">
                  <c:v>4.9000000000000004</c:v>
                </c:pt>
                <c:pt idx="11" formatCode="0.0">
                  <c:v>5.4</c:v>
                </c:pt>
              </c:numCache>
            </c:numRef>
          </c:val>
        </c:ser>
        <c:ser>
          <c:idx val="1"/>
          <c:order val="5"/>
          <c:tx>
            <c:strRef>
              <c:f>Sheet1!$A$7</c:f>
              <c:strCache>
                <c:ptCount val="1"/>
                <c:pt idx="0">
                  <c:v>Hispanic Attack</c:v>
                </c:pt>
              </c:strCache>
            </c:strRef>
          </c:tx>
          <c:spPr>
            <a:ln w="27940">
              <a:solidFill>
                <a:srgbClr val="FF0000"/>
              </a:solidFill>
              <a:prstDash val="solid"/>
            </a:ln>
          </c:spPr>
          <c:marker>
            <c:symbol val="diamond"/>
            <c:size val="7"/>
            <c:spPr>
              <a:solidFill>
                <a:srgbClr val="FF0000"/>
              </a:solidFill>
              <a:ln>
                <a:solidFill>
                  <a:srgbClr val="FF00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Sheet1!$B$7:$M$7</c:f>
              <c:numCache>
                <c:formatCode>General</c:formatCode>
                <c:ptCount val="12"/>
                <c:pt idx="0">
                  <c:v>3.62</c:v>
                </c:pt>
                <c:pt idx="1">
                  <c:v>3.6</c:v>
                </c:pt>
                <c:pt idx="2">
                  <c:v>3.4099999999999997</c:v>
                </c:pt>
                <c:pt idx="3">
                  <c:v>3.29</c:v>
                </c:pt>
                <c:pt idx="4">
                  <c:v>3.4</c:v>
                </c:pt>
                <c:pt idx="5">
                  <c:v>3.1</c:v>
                </c:pt>
                <c:pt idx="6">
                  <c:v>3.3</c:v>
                </c:pt>
                <c:pt idx="7">
                  <c:v>3.1</c:v>
                </c:pt>
                <c:pt idx="8">
                  <c:v>3.5</c:v>
                </c:pt>
                <c:pt idx="9">
                  <c:v>3.5</c:v>
                </c:pt>
                <c:pt idx="10" formatCode="0.0">
                  <c:v>3.9</c:v>
                </c:pt>
                <c:pt idx="11" formatCode="0.0">
                  <c:v>3.2</c:v>
                </c:pt>
              </c:numCache>
            </c:numRef>
          </c:val>
        </c:ser>
        <c:ser>
          <c:idx val="17"/>
          <c:order val="6"/>
          <c:tx>
            <c:strRef>
              <c:f>Sheet1!$A$8</c:f>
              <c:strCache>
                <c:ptCount val="1"/>
                <c:pt idx="0">
                  <c:v>White-NH Current</c:v>
                </c:pt>
              </c:strCache>
            </c:strRef>
          </c:tx>
          <c:spPr>
            <a:ln w="27940">
              <a:solidFill>
                <a:srgbClr val="FF00FF"/>
              </a:solidFill>
              <a:prstDash val="solid"/>
            </a:ln>
          </c:spPr>
          <c:marker>
            <c:symbol val="square"/>
            <c:size val="5"/>
            <c:spPr>
              <a:solidFill>
                <a:srgbClr val="FFFFFF"/>
              </a:solidFill>
              <a:ln>
                <a:solidFill>
                  <a:srgbClr val="FFFFFF"/>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Sheet1!$B$8:$M$8</c:f>
              <c:numCache>
                <c:formatCode>General</c:formatCode>
                <c:ptCount val="12"/>
                <c:pt idx="4">
                  <c:v>7.5</c:v>
                </c:pt>
                <c:pt idx="5">
                  <c:v>7.3</c:v>
                </c:pt>
                <c:pt idx="6">
                  <c:v>6.9</c:v>
                </c:pt>
                <c:pt idx="7">
                  <c:v>7.3</c:v>
                </c:pt>
                <c:pt idx="8">
                  <c:v>7.9</c:v>
                </c:pt>
                <c:pt idx="9">
                  <c:v>7.9</c:v>
                </c:pt>
                <c:pt idx="10" formatCode="0.0">
                  <c:v>7.6</c:v>
                </c:pt>
                <c:pt idx="11" formatCode="0.0">
                  <c:v>7.8</c:v>
                </c:pt>
              </c:numCache>
            </c:numRef>
          </c:val>
        </c:ser>
        <c:ser>
          <c:idx val="18"/>
          <c:order val="7"/>
          <c:tx>
            <c:strRef>
              <c:f>Sheet1!$A$9</c:f>
              <c:strCache>
                <c:ptCount val="1"/>
                <c:pt idx="0">
                  <c:v>Black-NH Current</c:v>
                </c:pt>
              </c:strCache>
            </c:strRef>
          </c:tx>
          <c:spPr>
            <a:ln w="25400">
              <a:solidFill>
                <a:srgbClr val="FF00FF"/>
              </a:solidFill>
              <a:prstDash val="solid"/>
            </a:ln>
          </c:spPr>
          <c:marker>
            <c:symbol val="triangle"/>
            <c:size val="7"/>
            <c:spPr>
              <a:solidFill>
                <a:srgbClr val="FFFF00"/>
              </a:solidFill>
              <a:ln>
                <a:solidFill>
                  <a:srgbClr val="FFFF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Sheet1!$B$9:$M$9</c:f>
              <c:numCache>
                <c:formatCode>General</c:formatCode>
                <c:ptCount val="12"/>
                <c:pt idx="4">
                  <c:v>8.3000000000000007</c:v>
                </c:pt>
                <c:pt idx="5">
                  <c:v>9.6</c:v>
                </c:pt>
                <c:pt idx="6">
                  <c:v>9.2000000000000011</c:v>
                </c:pt>
                <c:pt idx="7">
                  <c:v>9.4</c:v>
                </c:pt>
                <c:pt idx="8">
                  <c:v>13.1</c:v>
                </c:pt>
                <c:pt idx="9">
                  <c:v>9.2000000000000011</c:v>
                </c:pt>
                <c:pt idx="10" formatCode="0.0">
                  <c:v>10.200000000000001</c:v>
                </c:pt>
                <c:pt idx="11" formatCode="0.0">
                  <c:v>10.3</c:v>
                </c:pt>
              </c:numCache>
            </c:numRef>
          </c:val>
        </c:ser>
        <c:ser>
          <c:idx val="19"/>
          <c:order val="8"/>
          <c:tx>
            <c:strRef>
              <c:f>Sheet1!$A$10</c:f>
              <c:strCache>
                <c:ptCount val="1"/>
                <c:pt idx="0">
                  <c:v>Hispanic Current</c:v>
                </c:pt>
              </c:strCache>
            </c:strRef>
          </c:tx>
          <c:spPr>
            <a:ln w="25400">
              <a:solidFill>
                <a:srgbClr val="FF00FF"/>
              </a:solidFill>
              <a:prstDash val="solid"/>
            </a:ln>
          </c:spPr>
          <c:marker>
            <c:symbol val="diamond"/>
            <c:size val="7"/>
            <c:spPr>
              <a:solidFill>
                <a:srgbClr val="FF0000"/>
              </a:solidFill>
              <a:ln>
                <a:solidFill>
                  <a:srgbClr val="FF00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Sheet1!$B$10:$M$10</c:f>
              <c:numCache>
                <c:formatCode>General</c:formatCode>
                <c:ptCount val="12"/>
                <c:pt idx="4">
                  <c:v>5.8</c:v>
                </c:pt>
                <c:pt idx="5">
                  <c:v>4.9000000000000004</c:v>
                </c:pt>
                <c:pt idx="6">
                  <c:v>5.5</c:v>
                </c:pt>
                <c:pt idx="7">
                  <c:v>5.2</c:v>
                </c:pt>
                <c:pt idx="8">
                  <c:v>8.7000000000000011</c:v>
                </c:pt>
                <c:pt idx="9">
                  <c:v>6.4</c:v>
                </c:pt>
                <c:pt idx="10" formatCode="0.0">
                  <c:v>6.8</c:v>
                </c:pt>
                <c:pt idx="11" formatCode="0.0">
                  <c:v>5.8</c:v>
                </c:pt>
              </c:numCache>
            </c:numRef>
          </c:val>
        </c:ser>
        <c:ser>
          <c:idx val="20"/>
          <c:order val="9"/>
          <c:tx>
            <c:strRef>
              <c:f>Sheet1!$A$11</c:f>
              <c:strCache>
                <c:ptCount val="1"/>
              </c:strCache>
            </c:strRef>
          </c:tx>
          <c:spPr>
            <a:ln w="13970">
              <a:solidFill>
                <a:srgbClr val="FF9900"/>
              </a:solidFill>
              <a:prstDash val="solid"/>
            </a:ln>
          </c:spPr>
          <c:marker>
            <c:symbol val="triangle"/>
            <c:size val="5"/>
            <c:spPr>
              <a:solidFill>
                <a:srgbClr val="FF9900"/>
              </a:solidFill>
              <a:ln>
                <a:solidFill>
                  <a:srgbClr val="FF99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Sheet1!$B$11:$M$11</c:f>
              <c:numCache>
                <c:formatCode>General</c:formatCode>
                <c:ptCount val="12"/>
              </c:numCache>
            </c:numRef>
          </c:val>
        </c:ser>
        <c:ser>
          <c:idx val="21"/>
          <c:order val="10"/>
          <c:tx>
            <c:strRef>
              <c:f>Sheet1!$A$12</c:f>
              <c:strCache>
                <c:ptCount val="1"/>
              </c:strCache>
            </c:strRef>
          </c:tx>
          <c:spPr>
            <a:ln w="13970">
              <a:solidFill>
                <a:srgbClr val="FF6600"/>
              </a:solidFill>
              <a:prstDash val="solid"/>
            </a:ln>
          </c:spPr>
          <c:marker>
            <c:symbol val="x"/>
            <c:size val="5"/>
            <c:spPr>
              <a:noFill/>
              <a:ln>
                <a:solidFill>
                  <a:srgbClr val="FF6600"/>
                </a:solidFill>
                <a:prstDash val="solid"/>
              </a:ln>
            </c:spPr>
          </c:marker>
          <c:cat>
            <c:numRef>
              <c:f>Sheet1!$B$1:$M$1</c:f>
              <c:numCache>
                <c:formatCode>General</c:formatCode>
                <c:ptCount val="12"/>
                <c:pt idx="0">
                  <c:v>1997</c:v>
                </c:pt>
                <c:pt idx="1">
                  <c:v>1998</c:v>
                </c:pt>
                <c:pt idx="2">
                  <c:v>1999</c:v>
                </c:pt>
                <c:pt idx="3">
                  <c:v>2000</c:v>
                </c:pt>
                <c:pt idx="4">
                  <c:v>2001</c:v>
                </c:pt>
                <c:pt idx="5">
                  <c:v>2002</c:v>
                </c:pt>
                <c:pt idx="6">
                  <c:v>2003</c:v>
                </c:pt>
                <c:pt idx="7">
                  <c:v>2004</c:v>
                </c:pt>
                <c:pt idx="8">
                  <c:v>2005</c:v>
                </c:pt>
                <c:pt idx="9">
                  <c:v>2006</c:v>
                </c:pt>
                <c:pt idx="10">
                  <c:v>2007</c:v>
                </c:pt>
                <c:pt idx="11">
                  <c:v>2008</c:v>
                </c:pt>
              </c:numCache>
            </c:numRef>
          </c:cat>
          <c:val>
            <c:numRef>
              <c:f>Sheet1!$B$12:$M$12</c:f>
              <c:numCache>
                <c:formatCode>General</c:formatCode>
                <c:ptCount val="12"/>
              </c:numCache>
            </c:numRef>
          </c:val>
        </c:ser>
        <c:marker val="1"/>
        <c:axId val="73210496"/>
        <c:axId val="73155712"/>
      </c:lineChart>
      <c:catAx>
        <c:axId val="73210496"/>
        <c:scaling>
          <c:orientation val="minMax"/>
        </c:scaling>
        <c:axPos val="b"/>
        <c:title>
          <c:tx>
            <c:rich>
              <a:bodyPr/>
              <a:lstStyle/>
              <a:p>
                <a:pPr>
                  <a:defRPr sz="2090" b="1" i="0" u="none" strike="noStrike" baseline="0">
                    <a:solidFill>
                      <a:schemeClr val="bg1"/>
                    </a:solidFill>
                    <a:latin typeface="Arial"/>
                    <a:ea typeface="Arial"/>
                    <a:cs typeface="Arial"/>
                  </a:defRPr>
                </a:pPr>
                <a:r>
                  <a:rPr lang="en-US" sz="2000" dirty="0">
                    <a:solidFill>
                      <a:schemeClr val="bg1"/>
                    </a:solidFill>
                  </a:rPr>
                  <a:t>Year</a:t>
                </a:r>
              </a:p>
            </c:rich>
          </c:tx>
          <c:layout>
            <c:manualLayout>
              <c:xMode val="edge"/>
              <c:yMode val="edge"/>
              <c:x val="0.89682534001431646"/>
              <c:y val="0.9082648164462418"/>
            </c:manualLayout>
          </c:layout>
          <c:spPr>
            <a:noFill/>
            <a:ln w="27940">
              <a:noFill/>
            </a:ln>
          </c:spPr>
        </c:title>
        <c:numFmt formatCode="General" sourceLinked="1"/>
        <c:tickLblPos val="nextTo"/>
        <c:spPr>
          <a:ln w="3493">
            <a:solidFill>
              <a:schemeClr val="bg1"/>
            </a:solidFill>
            <a:prstDash val="solid"/>
          </a:ln>
        </c:spPr>
        <c:txPr>
          <a:bodyPr rot="-2700000" vert="horz"/>
          <a:lstStyle/>
          <a:p>
            <a:pPr>
              <a:defRPr sz="1760" b="1" i="0" u="none" strike="noStrike" baseline="0">
                <a:solidFill>
                  <a:schemeClr val="bg1"/>
                </a:solidFill>
                <a:latin typeface="Arial"/>
                <a:ea typeface="Arial"/>
                <a:cs typeface="Arial"/>
              </a:defRPr>
            </a:pPr>
            <a:endParaRPr lang="en-US"/>
          </a:p>
        </c:txPr>
        <c:crossAx val="73155712"/>
        <c:crosses val="autoZero"/>
        <c:auto val="1"/>
        <c:lblAlgn val="ctr"/>
        <c:lblOffset val="100"/>
        <c:tickLblSkip val="1"/>
        <c:tickMarkSkip val="1"/>
      </c:catAx>
      <c:valAx>
        <c:axId val="73155712"/>
        <c:scaling>
          <c:orientation val="minMax"/>
          <c:max val="19"/>
          <c:min val="0"/>
        </c:scaling>
        <c:axPos val="l"/>
        <c:title>
          <c:tx>
            <c:rich>
              <a:bodyPr/>
              <a:lstStyle/>
              <a:p>
                <a:pPr>
                  <a:defRPr sz="2000" b="1" i="0" u="none" strike="noStrike" baseline="0">
                    <a:solidFill>
                      <a:schemeClr val="bg1"/>
                    </a:solidFill>
                    <a:latin typeface="Arial"/>
                    <a:ea typeface="Arial"/>
                    <a:cs typeface="Arial"/>
                  </a:defRPr>
                </a:pPr>
                <a:r>
                  <a:rPr lang="en-US" sz="2000" baseline="0">
                    <a:solidFill>
                      <a:schemeClr val="bg1"/>
                    </a:solidFill>
                  </a:rPr>
                  <a:t>Prevalence (%)</a:t>
                </a:r>
              </a:p>
            </c:rich>
          </c:tx>
          <c:layout>
            <c:manualLayout>
              <c:xMode val="edge"/>
              <c:yMode val="edge"/>
              <c:x val="3.1746031746031746E-3"/>
              <c:y val="0.23004694835680781"/>
            </c:manualLayout>
          </c:layout>
          <c:spPr>
            <a:noFill/>
            <a:ln w="27940">
              <a:noFill/>
            </a:ln>
          </c:spPr>
        </c:title>
        <c:numFmt formatCode="General" sourceLinked="1"/>
        <c:tickLblPos val="nextTo"/>
        <c:spPr>
          <a:ln w="3493">
            <a:solidFill>
              <a:schemeClr val="bg1"/>
            </a:solidFill>
            <a:prstDash val="solid"/>
          </a:ln>
        </c:spPr>
        <c:txPr>
          <a:bodyPr rot="0" vert="horz"/>
          <a:lstStyle/>
          <a:p>
            <a:pPr>
              <a:defRPr sz="1705" b="1" i="0" u="none" strike="noStrike" baseline="0">
                <a:solidFill>
                  <a:schemeClr val="bg1"/>
                </a:solidFill>
                <a:latin typeface="Arial"/>
                <a:ea typeface="Arial"/>
                <a:cs typeface="Arial"/>
              </a:defRPr>
            </a:pPr>
            <a:endParaRPr lang="en-US"/>
          </a:p>
        </c:txPr>
        <c:crossAx val="73210496"/>
        <c:crosses val="autoZero"/>
        <c:crossBetween val="between"/>
        <c:majorUnit val="2"/>
        <c:minorUnit val="0.1"/>
      </c:valAx>
      <c:spPr>
        <a:noFill/>
        <a:ln w="27940">
          <a:noFill/>
        </a:ln>
      </c:spPr>
    </c:plotArea>
    <c:plotVisOnly val="1"/>
    <c:dispBlanksAs val="gap"/>
  </c:chart>
  <c:spPr>
    <a:noFill/>
    <a:ln>
      <a:noFill/>
    </a:ln>
  </c:spPr>
  <c:txPr>
    <a:bodyPr/>
    <a:lstStyle/>
    <a:p>
      <a:pPr>
        <a:defRPr sz="1705"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7920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7920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7920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F9A24B2B-74D2-4716-8AC1-38173255AA8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7885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885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885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7885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BF5A3CF-2E8B-4CDD-B84E-8C0AD27025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DE703020-6F50-47B9-95C2-F1DE55856016}" type="slidenum">
              <a:rPr lang="en-US" sz="1200"/>
              <a:pPr algn="r" defTabSz="931863"/>
              <a:t>1</a:t>
            </a:fld>
            <a:endParaRPr lang="en-US" sz="120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r>
              <a:rPr lang="en-US" dirty="0" smtClean="0"/>
              <a:t>Asthma is a highly prevalent disease that affects the quality of life of many people in the United States. Surveillance of a disease requires that public health workers have the ability to accurately identify cases, access needed data, and use adequate resources so as to collect, assess, report, and use the data.</a:t>
            </a:r>
          </a:p>
          <a:p>
            <a:r>
              <a:rPr lang="en-US" dirty="0" smtClean="0"/>
              <a:t>Source: Boss, Leslie; Kreutzer, Richard. The Public Health Surveillance of Asthma. Journal of Asthma, 38 (1), 83–89, 2001.</a:t>
            </a:r>
          </a:p>
          <a:p>
            <a:r>
              <a:rPr lang="en-US" dirty="0" smtClean="0"/>
              <a:t>Asthma is one of the most common chronic illnesses in the United States. It is therefore a significant burden to public health.  In the United States, approximately 23 million people have asthma, including 6.5 million children under age 18. </a:t>
            </a:r>
          </a:p>
          <a:p>
            <a:r>
              <a:rPr lang="en-US" dirty="0" smtClean="0"/>
              <a:t>Without proper management, asthma can result in frequent emergency department (ED) visits, hospitalizations, and premature deaths.  In 2006, almost 2 million people visited an ED because of asthma, and almost half a million of those visitors were hospitalized.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5E0F7C07-BB4F-4484-B786-B8FD65CBA2A4}" type="slidenum">
              <a:rPr lang="en-US" sz="1200"/>
              <a:pPr algn="r" defTabSz="931863"/>
              <a:t>10</a:t>
            </a:fld>
            <a:endParaRPr lang="en-US" sz="1200"/>
          </a:p>
        </p:txBody>
      </p:sp>
      <p:sp>
        <p:nvSpPr>
          <p:cNvPr id="168963" name="Rectangle 2"/>
          <p:cNvSpPr>
            <a:spLocks noGrp="1" noRot="1" noChangeAspect="1" noChangeArrowheads="1" noTextEdit="1"/>
          </p:cNvSpPr>
          <p:nvPr>
            <p:ph type="sldImg"/>
          </p:nvPr>
        </p:nvSpPr>
        <p:spPr>
          <a:xfrm>
            <a:off x="1176338" y="692150"/>
            <a:ext cx="4622800" cy="3467100"/>
          </a:xfrm>
          <a:ln/>
        </p:spPr>
      </p:sp>
      <p:sp>
        <p:nvSpPr>
          <p:cNvPr id="168964" name="Rectangle 3"/>
          <p:cNvSpPr>
            <a:spLocks noGrp="1" noChangeArrowheads="1"/>
          </p:cNvSpPr>
          <p:nvPr>
            <p:ph type="body" idx="1"/>
          </p:nvPr>
        </p:nvSpPr>
        <p:spPr>
          <a:xfrm>
            <a:off x="909638" y="4389438"/>
            <a:ext cx="5151437" cy="4165600"/>
          </a:xfrm>
          <a:noFill/>
          <a:ln/>
        </p:spPr>
        <p:txBody>
          <a:bodyPr lIns="92788" tIns="46394" rIns="92788" bIns="46394"/>
          <a:lstStyle/>
          <a:p>
            <a:r>
              <a:rPr lang="en-US" smtClean="0"/>
              <a:t>Asthma unnecessarily reduces the quality of life for many people.  For example, hospitalizations for asthma cause people to miss school, work, and other activities.  With proper disease management, however, people with asthma can lead healthier, more active lives.  </a:t>
            </a:r>
          </a:p>
          <a:p>
            <a:r>
              <a:rPr lang="en-US" smtClean="0"/>
              <a:t>One way we can compare the morbidity or impact on quality of life of a particular illness for different groups is by determining the rate of hospitalizations from that illness for the separate groups. </a:t>
            </a:r>
          </a:p>
          <a:p>
            <a:r>
              <a:rPr lang="en-US" smtClean="0"/>
              <a:t>This slide shows asthma hospital discharge rates per 10,000 population from 1980 to 2006 for men and women separately.  During this period, asthma hospital discharge rates have been consistently higher for women than for men.  Since 1992, asthma </a:t>
            </a:r>
            <a:r>
              <a:rPr lang="en-US" u="sng" smtClean="0"/>
              <a:t>prevalence</a:t>
            </a:r>
            <a:r>
              <a:rPr lang="en-US" smtClean="0"/>
              <a:t> has also been higher for women, a fact that may explain part of the higher hospitalization rate after that year.</a:t>
            </a:r>
          </a:p>
          <a:p>
            <a:r>
              <a:rPr lang="en-US" smtClean="0"/>
              <a:t>****************</a:t>
            </a:r>
          </a:p>
          <a:p>
            <a:r>
              <a:rPr lang="en-US" smtClean="0"/>
              <a:t>Methods notes:  </a:t>
            </a:r>
          </a:p>
          <a:p>
            <a:r>
              <a:rPr lang="en-US" smtClean="0"/>
              <a:t>The rates are calculated per 10,000 general population and are age-adjusted to the 2000 U.S. population.  </a:t>
            </a:r>
          </a:p>
          <a:p>
            <a:r>
              <a:rPr lang="en-US" smtClean="0"/>
              <a:t>First listed diagnosis: asthma was specified as the principal diagnosis on the face sheet or discharge summary of the medical record.</a:t>
            </a:r>
            <a:endParaRPr lang="en-US" sz="1000" smtClean="0">
              <a:latin typeface="Arial Unicode MS" pitchFamily="34" charset="-128"/>
            </a:endParaRPr>
          </a:p>
          <a:p>
            <a:pPr eaLnBrk="1" hangingPunct="1"/>
            <a:endParaRPr lang="en-US" sz="1000" smtClean="0"/>
          </a:p>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a:p>
            <a:pPr algn="ct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173FEBE5-ED6F-42FB-952A-B90B42352CA9}" type="slidenum">
              <a:rPr lang="en-US" sz="1200"/>
              <a:pPr algn="r" defTabSz="931863"/>
              <a:t>11</a:t>
            </a:fld>
            <a:endParaRPr lang="en-US" sz="120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xfrm>
            <a:off x="935038" y="4416425"/>
            <a:ext cx="5140325" cy="4183063"/>
          </a:xfrm>
          <a:noFill/>
          <a:ln/>
        </p:spPr>
        <p:txBody>
          <a:bodyPr/>
          <a:lstStyle/>
          <a:p>
            <a:r>
              <a:rPr lang="en-US" smtClean="0"/>
              <a:t>This slide shows asthma hospital discharge rates per 10,000 population from 1996 to 2006 for adults and children.  During this period, asthma hospital discharge rates have been consistently higher for children than for adults.  Since the early 1980s, asthma </a:t>
            </a:r>
            <a:r>
              <a:rPr lang="en-US" u="sng" smtClean="0"/>
              <a:t>prevalence</a:t>
            </a:r>
            <a:r>
              <a:rPr lang="en-US" smtClean="0"/>
              <a:t> has also been greater for children than for adults, but not sufficiently so as to explain higher hospitalization rates.  </a:t>
            </a:r>
          </a:p>
          <a:p>
            <a:r>
              <a:rPr lang="en-US" smtClean="0"/>
              <a:t>****************</a:t>
            </a:r>
          </a:p>
          <a:p>
            <a:r>
              <a:rPr lang="en-US" smtClean="0"/>
              <a:t>Methods notes:  </a:t>
            </a:r>
          </a:p>
          <a:p>
            <a:r>
              <a:rPr lang="en-US" smtClean="0"/>
              <a:t>The rates are calculated per 10,000 population and are age-adjusted to the 2000 U.S. population.  </a:t>
            </a:r>
          </a:p>
          <a:p>
            <a:r>
              <a:rPr lang="en-US" smtClean="0"/>
              <a:t>First listed diagnosis: asthma was specified as the principal diagnosis on the face sheet or discharge summary of the medical record.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52916462-6A37-42EA-95DC-BA3A04F1C08E}" type="slidenum">
              <a:rPr lang="en-US" sz="1200"/>
              <a:pPr algn="r" defTabSz="931863"/>
              <a:t>12</a:t>
            </a:fld>
            <a:endParaRPr lang="en-US" sz="1200"/>
          </a:p>
        </p:txBody>
      </p:sp>
      <p:sp>
        <p:nvSpPr>
          <p:cNvPr id="173059" name="Rectangle 2"/>
          <p:cNvSpPr>
            <a:spLocks noGrp="1" noRot="1" noChangeAspect="1" noChangeArrowheads="1" noTextEdit="1"/>
          </p:cNvSpPr>
          <p:nvPr>
            <p:ph type="sldImg"/>
          </p:nvPr>
        </p:nvSpPr>
        <p:spPr>
          <a:xfrm>
            <a:off x="1177925" y="692150"/>
            <a:ext cx="4622800" cy="3467100"/>
          </a:xfrm>
          <a:ln/>
        </p:spPr>
      </p:sp>
      <p:sp>
        <p:nvSpPr>
          <p:cNvPr id="173060" name="Rectangle 3"/>
          <p:cNvSpPr>
            <a:spLocks noGrp="1" noChangeArrowheads="1"/>
          </p:cNvSpPr>
          <p:nvPr>
            <p:ph type="body" idx="1"/>
          </p:nvPr>
        </p:nvSpPr>
        <p:spPr>
          <a:xfrm>
            <a:off x="908050" y="4389438"/>
            <a:ext cx="5051425" cy="4173537"/>
          </a:xfrm>
          <a:noFill/>
          <a:ln/>
        </p:spPr>
        <p:txBody>
          <a:bodyPr lIns="92791" tIns="46396" rIns="92791" bIns="46396"/>
          <a:lstStyle/>
          <a:p>
            <a:r>
              <a:rPr lang="en-US" smtClean="0"/>
              <a:t>This slide shows trends in asthma hospital discharge rates per 10,000 population from 1980 to 2006 for three racial groups: black, white, and “other.”  During this period, asthma hospital discharge rates have been consistently higher for blacks than for whites.  Since the late 1980s, asthma </a:t>
            </a:r>
            <a:r>
              <a:rPr lang="en-US" u="sng" smtClean="0"/>
              <a:t>prevalence</a:t>
            </a:r>
            <a:r>
              <a:rPr lang="en-US" smtClean="0"/>
              <a:t> has also been higher for blacks than for whites, but not sufficiently so as to explain the higher hospitalization rates.  The rates for the “other” group (other than black or white) are more variable because of the relatively smaller population size.</a:t>
            </a:r>
          </a:p>
          <a:p>
            <a:r>
              <a:rPr lang="en-US" smtClean="0"/>
              <a:t>****************</a:t>
            </a:r>
          </a:p>
          <a:p>
            <a:r>
              <a:rPr lang="en-US" smtClean="0"/>
              <a:t>Methods notes:  </a:t>
            </a:r>
          </a:p>
          <a:p>
            <a:r>
              <a:rPr lang="en-US" smtClean="0"/>
              <a:t>The rates are calculated per 10,000 population and are age-adjusted to the 2000 U.S. population.  </a:t>
            </a:r>
          </a:p>
          <a:p>
            <a:r>
              <a:rPr lang="en-US" smtClean="0"/>
              <a:t>First listed diagnosis: asthma was specified as the principal diagnosis on the face sheet or discharge summary of the medical record.</a:t>
            </a:r>
          </a:p>
          <a:p>
            <a:r>
              <a:rPr lang="en-US" smtClean="0"/>
              <a:t>The rates for the "other" race category are relatively unstable.  These rates were calculated by using a small number (&lt;20) as the numerator.</a:t>
            </a:r>
            <a:endParaRPr lang="en-US" sz="1000"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algn="ct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A9E13F82-4C16-4B9D-A658-7C76033F7480}" type="slidenum">
              <a:rPr lang="en-US" sz="1200"/>
              <a:pPr algn="r" defTabSz="931863"/>
              <a:t>13</a:t>
            </a:fld>
            <a:endParaRPr lang="en-US" sz="1200"/>
          </a:p>
        </p:txBody>
      </p:sp>
      <p:sp>
        <p:nvSpPr>
          <p:cNvPr id="175107" name="Rectangle 2"/>
          <p:cNvSpPr>
            <a:spLocks noGrp="1" noRot="1" noChangeAspect="1" noChangeArrowheads="1" noTextEdit="1"/>
          </p:cNvSpPr>
          <p:nvPr>
            <p:ph type="sldImg"/>
          </p:nvPr>
        </p:nvSpPr>
        <p:spPr>
          <a:xfrm>
            <a:off x="1298575" y="711200"/>
            <a:ext cx="4622800" cy="3467100"/>
          </a:xfrm>
          <a:ln/>
        </p:spPr>
      </p:sp>
      <p:sp>
        <p:nvSpPr>
          <p:cNvPr id="175108" name="Rectangle 3"/>
          <p:cNvSpPr>
            <a:spLocks noGrp="1" noChangeArrowheads="1"/>
          </p:cNvSpPr>
          <p:nvPr>
            <p:ph type="body" idx="1"/>
          </p:nvPr>
        </p:nvSpPr>
        <p:spPr>
          <a:xfrm>
            <a:off x="947738" y="4273550"/>
            <a:ext cx="5029200" cy="4067175"/>
          </a:xfrm>
          <a:noFill/>
          <a:ln/>
        </p:spPr>
        <p:txBody>
          <a:bodyPr lIns="92788" tIns="46394" rIns="92788" bIns="46394"/>
          <a:lstStyle/>
          <a:p>
            <a:r>
              <a:rPr lang="en-US" dirty="0" smtClean="0"/>
              <a:t>One way we can compare the impact of a particular illness for different groups is by determining the rate of death from that illness for the separate groups.  This graph shows the difference between male and female mortality rates.  The green line is the mortality rate for women and the red line is for men.  </a:t>
            </a:r>
          </a:p>
          <a:p>
            <a:r>
              <a:rPr lang="en-US" dirty="0" smtClean="0"/>
              <a:t>Clearly, asthma mortality rates rose during the earlier period for both men and women.  However, women have had higher mortality rates than men since 1981.  Most of the increase in the mortality rate for women occurred between 1979 and 1996, while the increase for men occurred only between 1979 and 1990.  In addition, the increase was greater among women than among men.  Researchers have not yet determined the cause of the increase or the reason it affected more women than men.  While women now have higher prevalence rates than men, that did not occur until after 1991. </a:t>
            </a:r>
          </a:p>
          <a:p>
            <a:r>
              <a:rPr lang="en-US" dirty="0" smtClean="0"/>
              <a:t>Since 1996, the mortality rates for both men and women have been declining.  The decline is continuing for both men and women under the new ICD coding scheme.  For men, the decrease between 1998 and 1999 was significant, even after accounting for the ICD coding change.  For women, it was not.   However, for both men and women, the decline since 1999 has been significant.</a:t>
            </a:r>
          </a:p>
          <a:p>
            <a:r>
              <a:rPr lang="en-US" dirty="0" smtClean="0"/>
              <a:t>****************</a:t>
            </a:r>
          </a:p>
          <a:p>
            <a:r>
              <a:rPr lang="en-US" dirty="0" smtClean="0"/>
              <a:t>Methods notes:  </a:t>
            </a:r>
          </a:p>
          <a:p>
            <a:r>
              <a:rPr lang="en-US" dirty="0" smtClean="0"/>
              <a:t>The rates are calculated per 1,000,000 general population and are age-adjusted to the 2000 U.S. population.  </a:t>
            </a:r>
          </a:p>
          <a:p>
            <a:r>
              <a:rPr lang="en-US" dirty="0" smtClean="0"/>
              <a:t>Asthma was specified as the underlying cause of death  .</a:t>
            </a:r>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algn="ct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EDE6CF7C-7F87-492B-8899-654BFB860DFE}" type="slidenum">
              <a:rPr lang="en-US" sz="1200"/>
              <a:pPr algn="r" defTabSz="931863"/>
              <a:t>14</a:t>
            </a:fld>
            <a:endParaRPr lang="en-US" sz="1200"/>
          </a:p>
        </p:txBody>
      </p:sp>
      <p:sp>
        <p:nvSpPr>
          <p:cNvPr id="177155" name="Rectangle 2"/>
          <p:cNvSpPr>
            <a:spLocks noGrp="1" noRot="1" noChangeAspect="1" noChangeArrowheads="1" noTextEdit="1"/>
          </p:cNvSpPr>
          <p:nvPr>
            <p:ph type="sldImg"/>
          </p:nvPr>
        </p:nvSpPr>
        <p:spPr>
          <a:xfrm>
            <a:off x="1298575" y="711200"/>
            <a:ext cx="4622800" cy="3467100"/>
          </a:xfrm>
          <a:ln/>
        </p:spPr>
      </p:sp>
      <p:sp>
        <p:nvSpPr>
          <p:cNvPr id="177156" name="Rectangle 3"/>
          <p:cNvSpPr>
            <a:spLocks noGrp="1" noChangeArrowheads="1"/>
          </p:cNvSpPr>
          <p:nvPr>
            <p:ph type="body" idx="1"/>
          </p:nvPr>
        </p:nvSpPr>
        <p:spPr>
          <a:xfrm>
            <a:off x="947738" y="4273550"/>
            <a:ext cx="5029200" cy="4067175"/>
          </a:xfrm>
          <a:noFill/>
          <a:ln/>
        </p:spPr>
        <p:txBody>
          <a:bodyPr lIns="92788" tIns="46394" rIns="92788" bIns="46394"/>
          <a:lstStyle/>
          <a:p>
            <a:r>
              <a:rPr lang="en-US" smtClean="0"/>
              <a:t>This graph illustrates trends in asthma mortality rates by age.  The yellow line represents the asthma mortality rate for the older age group (65+ years), the red line represents the asthma mortality rate for the 35–64 years age group, and the green line represents the younger age group (5–9 years).</a:t>
            </a:r>
          </a:p>
          <a:p>
            <a:r>
              <a:rPr lang="en-US" smtClean="0"/>
              <a:t>Clearly, asthma mortality rates increased among the older age group before 1990, and they have consistently decreased since 1999.  The rates for this older age group were consistently higher than the rates for the younger age groups.  </a:t>
            </a:r>
          </a:p>
          <a:p>
            <a:r>
              <a:rPr lang="en-US" smtClean="0"/>
              <a:t>****************</a:t>
            </a:r>
          </a:p>
          <a:p>
            <a:r>
              <a:rPr lang="en-US" smtClean="0"/>
              <a:t>Methods notes:  </a:t>
            </a:r>
          </a:p>
          <a:p>
            <a:r>
              <a:rPr lang="en-US" smtClean="0"/>
              <a:t>The rates are calculated per 1,000,000 general population and are age-adjusted to the 2000 U.S. population.  </a:t>
            </a:r>
          </a:p>
          <a:p>
            <a:r>
              <a:rPr lang="en-US" smtClean="0"/>
              <a:t>Asthma was specified as the underlying cause of death.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F9485B99-0256-4B82-8BC8-2D6957944134}" type="slidenum">
              <a:rPr lang="en-US" sz="1200"/>
              <a:pPr algn="r" defTabSz="931863"/>
              <a:t>15</a:t>
            </a:fld>
            <a:endParaRPr lang="en-US" sz="1200"/>
          </a:p>
        </p:txBody>
      </p:sp>
      <p:sp>
        <p:nvSpPr>
          <p:cNvPr id="179203" name="Rectangle 2"/>
          <p:cNvSpPr>
            <a:spLocks noGrp="1" noRot="1" noChangeAspect="1" noChangeArrowheads="1" noTextEdit="1"/>
          </p:cNvSpPr>
          <p:nvPr>
            <p:ph type="sldImg"/>
          </p:nvPr>
        </p:nvSpPr>
        <p:spPr>
          <a:xfrm>
            <a:off x="1298575" y="711200"/>
            <a:ext cx="4622800" cy="3467100"/>
          </a:xfrm>
          <a:ln/>
        </p:spPr>
      </p:sp>
      <p:sp>
        <p:nvSpPr>
          <p:cNvPr id="179204" name="Rectangle 3"/>
          <p:cNvSpPr>
            <a:spLocks noGrp="1" noChangeArrowheads="1"/>
          </p:cNvSpPr>
          <p:nvPr>
            <p:ph type="body" idx="1"/>
          </p:nvPr>
        </p:nvSpPr>
        <p:spPr>
          <a:xfrm>
            <a:off x="947738" y="4273550"/>
            <a:ext cx="5029200" cy="4067175"/>
          </a:xfrm>
          <a:noFill/>
          <a:ln/>
        </p:spPr>
        <p:txBody>
          <a:bodyPr lIns="92788" tIns="46394" rIns="92788" bIns="46394"/>
          <a:lstStyle/>
          <a:p>
            <a:r>
              <a:rPr lang="en-US" smtClean="0"/>
              <a:t>This graph shows trends in asthma mortality rates by race.  The green line represents the asthma mortality rates for whites, the red line represents the rates for blacks, and the yellow line represents the rates for all other races combined.</a:t>
            </a:r>
          </a:p>
          <a:p>
            <a:r>
              <a:rPr lang="en-US" smtClean="0"/>
              <a:t>Asthma mortality rates increased for each of the three racial groups before 1995, but they have generally decreased each year since 1999.  The rates for blacks have been consistently higher than the rates for whites and other races since 1979.  </a:t>
            </a:r>
          </a:p>
          <a:p>
            <a:r>
              <a:rPr lang="en-US" smtClean="0"/>
              <a:t>The change to ICD-10 coding resulted in an 11% decline in asthma mortality rates.  The decrease between 1998 and 1999 is partly due to the different coding schemes.  However, the effects of the coding change were not uniform for the three racial categories.  For whites, 13% of the decline between 1998 and 1999 was due to the coding change; for blacks, only 6% was due to the coding change, and for the other race group, 5% was due to the coding change.  Although the year-to-year decreases are not significant, the decline between 2000 and 2005 is significant for each of the three racial categories.</a:t>
            </a:r>
          </a:p>
          <a:p>
            <a:r>
              <a:rPr lang="en-US" smtClean="0"/>
              <a:t>****************</a:t>
            </a:r>
          </a:p>
          <a:p>
            <a:r>
              <a:rPr lang="en-US" smtClean="0"/>
              <a:t>Methods notes:  </a:t>
            </a:r>
          </a:p>
          <a:p>
            <a:r>
              <a:rPr lang="en-US" smtClean="0"/>
              <a:t>The rates are calculated per 1,000,000 general population and are age-adjusted to the 2000 U.S. population.  </a:t>
            </a:r>
          </a:p>
          <a:p>
            <a:r>
              <a:rPr lang="en-US" smtClean="0"/>
              <a:t>Asthma was specified as the underlying cause of death. </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algn="ct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C9B0B2FA-7D98-4B5E-92B3-9E9C822D49D3}" type="slidenum">
              <a:rPr lang="en-US" sz="1200"/>
              <a:pPr algn="r" defTabSz="931863"/>
              <a:t>2</a:t>
            </a:fld>
            <a:endParaRPr lang="en-US" sz="1200"/>
          </a:p>
        </p:txBody>
      </p:sp>
      <p:sp>
        <p:nvSpPr>
          <p:cNvPr id="152579" name="Rectangle 2"/>
          <p:cNvSpPr>
            <a:spLocks noGrp="1" noRot="1" noChangeAspect="1" noChangeArrowheads="1" noTextEdit="1"/>
          </p:cNvSpPr>
          <p:nvPr>
            <p:ph type="sldImg"/>
          </p:nvPr>
        </p:nvSpPr>
        <p:spPr>
          <a:xfrm>
            <a:off x="1176338" y="682625"/>
            <a:ext cx="4622800" cy="3467100"/>
          </a:xfrm>
          <a:ln/>
        </p:spPr>
      </p:sp>
      <p:sp>
        <p:nvSpPr>
          <p:cNvPr id="152580" name="Rectangle 3"/>
          <p:cNvSpPr>
            <a:spLocks noGrp="1" noChangeArrowheads="1"/>
          </p:cNvSpPr>
          <p:nvPr>
            <p:ph type="body" idx="1"/>
          </p:nvPr>
        </p:nvSpPr>
        <p:spPr>
          <a:xfrm>
            <a:off x="908050" y="4389438"/>
            <a:ext cx="5153025" cy="4186237"/>
          </a:xfrm>
          <a:noFill/>
          <a:ln/>
        </p:spPr>
        <p:txBody>
          <a:bodyPr lIns="92796" tIns="46397" rIns="92796" bIns="46397"/>
          <a:lstStyle/>
          <a:p>
            <a:pPr eaLnBrk="1" hangingPunct="1"/>
            <a:r>
              <a:rPr lang="en-US" dirty="0" smtClean="0"/>
              <a:t>National asthma prevalence figures come from the National Health Interview Survey (NHIS), which was  redesigned in 1997.  The previous measure of asthma prevalence was a 12-month period prevalence estimate for which proxy responses were accepted and no doctor diagnosis was required.  This estimate was replaced by the NHIS measure that required a medical diagnosis of asthma and eliminated proxy reporting for adults.  The new measure was lifetime prevalence. In 2001, a point prevalence measure was added to assess current asthma prevalence.  If the respondent answered “yes” to the lifetime question, a second question asked, “Do you still have asthma?” </a:t>
            </a:r>
          </a:p>
          <a:p>
            <a:pPr eaLnBrk="1" hangingPunct="1"/>
            <a:r>
              <a:rPr lang="en-US" dirty="0" smtClean="0"/>
              <a:t>As seen in this graph, children have higher asthma prevalence than adults on all three measures.  The increase in 12-month prevalence between 1980 and 1996 was significantly greater for children than for adults.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FC9302EA-C802-4F24-971C-EA4DC3779A6E}" type="slidenum">
              <a:rPr lang="en-US" sz="1200"/>
              <a:pPr algn="r" defTabSz="931863"/>
              <a:t>3</a:t>
            </a:fld>
            <a:endParaRPr lang="en-US" sz="1200"/>
          </a:p>
        </p:txBody>
      </p:sp>
      <p:sp>
        <p:nvSpPr>
          <p:cNvPr id="154627" name="Rectangle 2"/>
          <p:cNvSpPr>
            <a:spLocks noGrp="1" noRot="1" noChangeAspect="1" noChangeArrowheads="1" noTextEdit="1"/>
          </p:cNvSpPr>
          <p:nvPr>
            <p:ph type="sldImg"/>
          </p:nvPr>
        </p:nvSpPr>
        <p:spPr>
          <a:xfrm>
            <a:off x="1176338" y="682625"/>
            <a:ext cx="4622800" cy="3467100"/>
          </a:xfrm>
          <a:ln/>
        </p:spPr>
      </p:sp>
      <p:sp>
        <p:nvSpPr>
          <p:cNvPr id="154628" name="Rectangle 3"/>
          <p:cNvSpPr>
            <a:spLocks noGrp="1" noChangeArrowheads="1"/>
          </p:cNvSpPr>
          <p:nvPr>
            <p:ph type="body" idx="1"/>
          </p:nvPr>
        </p:nvSpPr>
        <p:spPr>
          <a:xfrm>
            <a:off x="908050" y="4389438"/>
            <a:ext cx="5153025" cy="4186237"/>
          </a:xfrm>
          <a:noFill/>
          <a:ln/>
        </p:spPr>
        <p:txBody>
          <a:bodyPr lIns="92796" tIns="46397" rIns="92796" bIns="46397"/>
          <a:lstStyle/>
          <a:p>
            <a:pPr eaLnBrk="1" hangingPunct="1"/>
            <a:r>
              <a:rPr lang="en-US" smtClean="0"/>
              <a:t>Since 1992, rates for women have been higher than rates for men on all three measures of asthma prevalence.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F7205704-D1B1-4280-AA6C-69F4B2D77977}" type="slidenum">
              <a:rPr lang="en-US" sz="1200"/>
              <a:pPr algn="r" defTabSz="931863"/>
              <a:t>4</a:t>
            </a:fld>
            <a:endParaRPr lang="en-US" sz="1200"/>
          </a:p>
        </p:txBody>
      </p:sp>
      <p:sp>
        <p:nvSpPr>
          <p:cNvPr id="156675" name="Rectangle 2"/>
          <p:cNvSpPr>
            <a:spLocks noGrp="1" noRot="1" noChangeAspect="1" noChangeArrowheads="1" noTextEdit="1"/>
          </p:cNvSpPr>
          <p:nvPr>
            <p:ph type="sldImg"/>
          </p:nvPr>
        </p:nvSpPr>
        <p:spPr>
          <a:xfrm>
            <a:off x="1176338" y="682625"/>
            <a:ext cx="4622800" cy="3467100"/>
          </a:xfrm>
          <a:ln/>
        </p:spPr>
      </p:sp>
      <p:sp>
        <p:nvSpPr>
          <p:cNvPr id="156676" name="Rectangle 3"/>
          <p:cNvSpPr>
            <a:spLocks noGrp="1" noChangeArrowheads="1"/>
          </p:cNvSpPr>
          <p:nvPr>
            <p:ph type="body" idx="1"/>
          </p:nvPr>
        </p:nvSpPr>
        <p:spPr>
          <a:xfrm>
            <a:off x="908050" y="4389438"/>
            <a:ext cx="5153025" cy="4186237"/>
          </a:xfrm>
          <a:noFill/>
          <a:ln/>
        </p:spPr>
        <p:txBody>
          <a:bodyPr lIns="92796" tIns="46397" rIns="92796" bIns="46397"/>
          <a:lstStyle/>
          <a:p>
            <a:pPr eaLnBrk="1" hangingPunct="1"/>
            <a:r>
              <a:rPr lang="en-US" smtClean="0"/>
              <a:t>National asthma prevalence figures come from the National Health Interview Survey (NHIS).  The survey was redesigned in 1997.  Before 1997, asthma prevalence was a 12-month period prevalence estimate, proxy responses were accepted and no doctor diagnosis was required. </a:t>
            </a:r>
          </a:p>
          <a:p>
            <a:pPr eaLnBrk="1" hangingPunct="1"/>
            <a:endParaRPr lang="en-US" smtClean="0"/>
          </a:p>
          <a:p>
            <a:pPr eaLnBrk="1" hangingPunct="1"/>
            <a:r>
              <a:rPr lang="en-US" smtClean="0"/>
              <a:t>Since the late 1980s the black population has had a slightly higher 12-month asthma prevalence than the white population.</a:t>
            </a:r>
          </a:p>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055"/>
          <p:cNvSpPr>
            <a:spLocks noGrp="1" noChangeArrowheads="1"/>
          </p:cNvSpPr>
          <p:nvPr>
            <p:ph type="sldNum" sz="quarter" idx="5"/>
          </p:nvPr>
        </p:nvSpPr>
        <p:spPr>
          <a:noFill/>
        </p:spPr>
        <p:txBody>
          <a:bodyPr/>
          <a:lstStyle/>
          <a:p>
            <a:fld id="{823725F2-147B-4394-9B75-B4CACEE7EAAF}" type="slidenum">
              <a:rPr lang="en-US" smtClean="0"/>
              <a:pPr/>
              <a:t>5</a:t>
            </a:fld>
            <a:endParaRPr lang="en-US" smtClean="0"/>
          </a:p>
        </p:txBody>
      </p:sp>
      <p:sp>
        <p:nvSpPr>
          <p:cNvPr id="17411" name="Rectangle 2"/>
          <p:cNvSpPr>
            <a:spLocks noGrp="1" noRot="1" noChangeAspect="1" noChangeArrowheads="1" noTextEdit="1"/>
          </p:cNvSpPr>
          <p:nvPr>
            <p:ph type="sldImg"/>
          </p:nvPr>
        </p:nvSpPr>
        <p:spPr>
          <a:xfrm>
            <a:off x="1174750" y="682625"/>
            <a:ext cx="4624388" cy="3467100"/>
          </a:xfrm>
          <a:ln/>
        </p:spPr>
      </p:sp>
      <p:sp>
        <p:nvSpPr>
          <p:cNvPr id="17412" name="Rectangle 3"/>
          <p:cNvSpPr>
            <a:spLocks noGrp="1" noChangeArrowheads="1"/>
          </p:cNvSpPr>
          <p:nvPr>
            <p:ph type="body" idx="1"/>
          </p:nvPr>
        </p:nvSpPr>
        <p:spPr>
          <a:xfrm>
            <a:off x="908756" y="4389439"/>
            <a:ext cx="5152320" cy="4186237"/>
          </a:xfrm>
          <a:noFill/>
          <a:ln/>
        </p:spPr>
        <p:txBody>
          <a:bodyPr lIns="91066" tIns="45532" rIns="91066" bIns="45532"/>
          <a:lstStyle/>
          <a:p>
            <a:pPr eaLnBrk="1" hangingPunct="1"/>
            <a:r>
              <a:rPr lang="en-US" dirty="0" smtClean="0"/>
              <a:t>New federal reporting directives require that race and ethnicity categories be reported together.  Since 1997, black non-Hispanics reported higher prevalence rates than both white non-Hispanics and Hispanics.  White non-Hispanics reported the lowest asthma prevalence for both measures.</a:t>
            </a:r>
          </a:p>
          <a:p>
            <a:pPr eaLnBrk="1" hangingPunct="1"/>
            <a:endParaRPr lang="en-US" dirty="0" smtClean="0"/>
          </a:p>
          <a:p>
            <a:pPr eaLnBrk="1" hangingPunct="1"/>
            <a:endParaRPr lang="en-US" dirty="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B482FB77-488A-4CD8-A108-42694EDC5AF6}" type="slidenum">
              <a:rPr lang="en-US" sz="1200"/>
              <a:pPr algn="r" defTabSz="931863"/>
              <a:t>6</a:t>
            </a:fld>
            <a:endParaRPr lang="en-US" sz="1200"/>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r>
              <a:rPr lang="en-US" smtClean="0"/>
              <a:t>Asthma does not discriminate; it affects all races. However, it is more prevalent in some races than in others.  Asthma cannot be prevented, but it can be controlled by educating the general public.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9D45F960-A0F3-42DF-847B-D85D54761E0B}" type="slidenum">
              <a:rPr lang="en-US" sz="1200"/>
              <a:pPr algn="r" defTabSz="931863"/>
              <a:t>7</a:t>
            </a:fld>
            <a:endParaRPr lang="en-US" sz="120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r>
              <a:rPr lang="en-US" dirty="0" smtClean="0"/>
              <a:t>Asthma is one of the most common chronic conditions among school-age youth in the United States. According to data from the National Health Interview Survey, more than 10% of youth ages 5–17 currently have asthma—meaning their parents reported that a doctor or other health professional has told them a youth has asthma and still has it. </a:t>
            </a:r>
          </a:p>
          <a:p>
            <a:r>
              <a:rPr lang="en-US" dirty="0" smtClean="0"/>
              <a:t>Although current prevalence among Hispanics overall is 10%, there is great variation among Hispanic subgroups—Puerto Ricans in this age group reported a 20.3% current prevalence, with Mexicans having an 8.7% current prevalence.</a:t>
            </a:r>
          </a:p>
          <a:p>
            <a:pPr eaLnBrk="1" hangingPunct="1"/>
            <a:endParaRPr lang="en-US" dirty="0" smtClean="0"/>
          </a:p>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57408873-037E-42F9-A1AF-07F4332FE2B9}" type="slidenum">
              <a:rPr lang="en-US" sz="1200"/>
              <a:pPr algn="r" defTabSz="931863"/>
              <a:t>8</a:t>
            </a:fld>
            <a:endParaRPr lang="en-US" sz="120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r>
              <a:rPr lang="en-US" smtClean="0"/>
              <a:t>Besides carrying a heavier burden of asthma prevalence, low-income populations, minorities, and children living in inner cities experience more emergency department visits, hospitalizations, and deaths due to asthma. </a:t>
            </a:r>
          </a:p>
          <a:p>
            <a:r>
              <a:rPr lang="en-US" smtClean="0"/>
              <a:t>The burden of asthma falls disproportionately on non-Hispanic black, American Indian/Alaskan Native, and Puerto Rican populations.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txBox="1">
            <a:spLocks noGrp="1" noChangeArrowheads="1"/>
          </p:cNvSpPr>
          <p:nvPr/>
        </p:nvSpPr>
        <p:spPr bwMode="auto">
          <a:xfrm>
            <a:off x="3970338" y="8829675"/>
            <a:ext cx="3038475" cy="465138"/>
          </a:xfrm>
          <a:prstGeom prst="rect">
            <a:avLst/>
          </a:prstGeom>
          <a:noFill/>
          <a:ln w="9525">
            <a:noFill/>
            <a:miter lim="800000"/>
            <a:headEnd/>
            <a:tailEnd/>
          </a:ln>
        </p:spPr>
        <p:txBody>
          <a:bodyPr lIns="93177" tIns="46589" rIns="93177" bIns="46589" anchor="b"/>
          <a:lstStyle/>
          <a:p>
            <a:pPr algn="r" defTabSz="931863"/>
            <a:fld id="{261A9A7F-ACBD-4BA4-9177-4665BAA3DBA7}" type="slidenum">
              <a:rPr lang="en-US" sz="1200"/>
              <a:pPr algn="r" defTabSz="931863"/>
              <a:t>9</a:t>
            </a:fld>
            <a:endParaRPr lang="en-US" sz="1200"/>
          </a:p>
        </p:txBody>
      </p:sp>
      <p:sp>
        <p:nvSpPr>
          <p:cNvPr id="166915" name="Rectangle 2"/>
          <p:cNvSpPr>
            <a:spLocks noGrp="1" noRot="1" noChangeAspect="1" noChangeArrowheads="1" noTextEdit="1"/>
          </p:cNvSpPr>
          <p:nvPr>
            <p:ph type="sldImg"/>
          </p:nvPr>
        </p:nvSpPr>
        <p:spPr>
          <a:xfrm>
            <a:off x="1182688" y="698500"/>
            <a:ext cx="4646612" cy="3484563"/>
          </a:xfrm>
          <a:ln/>
        </p:spPr>
      </p:sp>
      <p:sp>
        <p:nvSpPr>
          <p:cNvPr id="166916" name="Rectangle 3"/>
          <p:cNvSpPr>
            <a:spLocks noGrp="1" noChangeArrowheads="1"/>
          </p:cNvSpPr>
          <p:nvPr>
            <p:ph type="body" idx="1"/>
          </p:nvPr>
        </p:nvSpPr>
        <p:spPr>
          <a:xfrm>
            <a:off x="701675" y="4416425"/>
            <a:ext cx="5607050" cy="4181475"/>
          </a:xfrm>
          <a:noFill/>
          <a:ln/>
        </p:spPr>
        <p:txBody>
          <a:bodyPr/>
          <a:lstStyle/>
          <a:p>
            <a:r>
              <a:rPr lang="en-US" smtClean="0"/>
              <a:t>Asthma disproportionately burdens some populations more than others.  Although it affects all age groups, it most often starts in childhood, affecting more boys than girls.  However, by adulthood, more women than men have asthma. </a:t>
            </a:r>
          </a:p>
          <a:p>
            <a:r>
              <a:rPr lang="en-US" smtClean="0"/>
              <a:t> </a:t>
            </a:r>
          </a:p>
          <a:p>
            <a:r>
              <a:rPr lang="en-US" smtClean="0"/>
              <a:t>Although asthma affects people of all races, African Americans are more likely than Caucasians to be hospitalized for an asthma attack and to die from asthma.  Identifying populations with high asthma prevalence focuses resources to reduce the disease’s burden. </a:t>
            </a:r>
          </a:p>
          <a:p>
            <a:r>
              <a:rPr lang="en-US" smtClean="0"/>
              <a:t>Extrinsic factors associated with high prevalence, morbidity, and mortality include poverty, urban air quality, indoor allergens, and inadequate disease management.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w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6553200"/>
          </a:xfrm>
          <a:prstGeom prst="rect">
            <a:avLst/>
          </a:prstGeom>
          <a:solidFill>
            <a:srgbClr val="000066"/>
          </a:solidFill>
          <a:ln w="9525">
            <a:noFill/>
            <a:miter lim="800000"/>
            <a:headEnd/>
            <a:tailEnd/>
          </a:ln>
          <a:effectLst/>
        </p:spPr>
        <p:txBody>
          <a:bodyPr wrap="none" anchor="ctr"/>
          <a:lstStyle/>
          <a:p>
            <a:pPr>
              <a:defRPr/>
            </a:pPr>
            <a:endParaRPr lang="en-US"/>
          </a:p>
        </p:txBody>
      </p:sp>
      <p:grpSp>
        <p:nvGrpSpPr>
          <p:cNvPr id="5" name="Group 3"/>
          <p:cNvGrpSpPr>
            <a:grpSpLocks/>
          </p:cNvGrpSpPr>
          <p:nvPr/>
        </p:nvGrpSpPr>
        <p:grpSpPr bwMode="auto">
          <a:xfrm>
            <a:off x="-22225" y="5994400"/>
            <a:ext cx="9223375" cy="931863"/>
            <a:chOff x="-14" y="3776"/>
            <a:chExt cx="5810" cy="587"/>
          </a:xfrm>
        </p:grpSpPr>
        <p:pic>
          <p:nvPicPr>
            <p:cNvPr id="6" name="Picture 4" descr="greenwhitebar"/>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4" y="3776"/>
              <a:ext cx="5810" cy="587"/>
            </a:xfrm>
            <a:prstGeom prst="rect">
              <a:avLst/>
            </a:prstGeom>
            <a:noFill/>
            <a:ln w="9525">
              <a:noFill/>
              <a:miter lim="800000"/>
              <a:headEnd/>
              <a:tailEnd/>
            </a:ln>
          </p:spPr>
        </p:pic>
        <p:sp>
          <p:nvSpPr>
            <p:cNvPr id="7" name="Line 5"/>
            <p:cNvSpPr>
              <a:spLocks noChangeShapeType="1"/>
            </p:cNvSpPr>
            <p:nvPr userDrawn="1"/>
          </p:nvSpPr>
          <p:spPr bwMode="auto">
            <a:xfrm flipV="1">
              <a:off x="-11" y="4038"/>
              <a:ext cx="4404" cy="5"/>
            </a:xfrm>
            <a:prstGeom prst="line">
              <a:avLst/>
            </a:prstGeom>
            <a:noFill/>
            <a:ln w="28575">
              <a:solidFill>
                <a:schemeClr val="bg1"/>
              </a:solidFill>
              <a:round/>
              <a:headEnd/>
              <a:tailEnd/>
            </a:ln>
            <a:effectLst/>
          </p:spPr>
          <p:txBody>
            <a:bodyPr/>
            <a:lstStyle/>
            <a:p>
              <a:pPr>
                <a:defRPr/>
              </a:pPr>
              <a:endParaRPr lang="en-US"/>
            </a:p>
          </p:txBody>
        </p:sp>
        <p:sp>
          <p:nvSpPr>
            <p:cNvPr id="8" name="Line 6"/>
            <p:cNvSpPr>
              <a:spLocks noChangeShapeType="1"/>
            </p:cNvSpPr>
            <p:nvPr userDrawn="1"/>
          </p:nvSpPr>
          <p:spPr bwMode="auto">
            <a:xfrm flipV="1">
              <a:off x="4386" y="3792"/>
              <a:ext cx="321" cy="246"/>
            </a:xfrm>
            <a:prstGeom prst="line">
              <a:avLst/>
            </a:prstGeom>
            <a:noFill/>
            <a:ln w="28575">
              <a:solidFill>
                <a:schemeClr val="bg1"/>
              </a:solidFill>
              <a:round/>
              <a:headEnd/>
              <a:tailEnd/>
            </a:ln>
            <a:effectLst/>
          </p:spPr>
          <p:txBody>
            <a:bodyPr/>
            <a:lstStyle/>
            <a:p>
              <a:pPr>
                <a:defRPr/>
              </a:pPr>
              <a:endParaRPr lang="en-US"/>
            </a:p>
          </p:txBody>
        </p:sp>
        <p:sp>
          <p:nvSpPr>
            <p:cNvPr id="9" name="Line 7"/>
            <p:cNvSpPr>
              <a:spLocks noChangeShapeType="1"/>
            </p:cNvSpPr>
            <p:nvPr userDrawn="1"/>
          </p:nvSpPr>
          <p:spPr bwMode="auto">
            <a:xfrm flipH="1">
              <a:off x="4704" y="3792"/>
              <a:ext cx="1074" cy="0"/>
            </a:xfrm>
            <a:prstGeom prst="line">
              <a:avLst/>
            </a:prstGeom>
            <a:noFill/>
            <a:ln w="28575">
              <a:solidFill>
                <a:schemeClr val="bg1"/>
              </a:solidFill>
              <a:round/>
              <a:headEnd/>
              <a:tailEnd/>
            </a:ln>
            <a:effectLst/>
          </p:spPr>
          <p:txBody>
            <a:bodyPr/>
            <a:lstStyle/>
            <a:p>
              <a:pPr>
                <a:defRPr/>
              </a:pPr>
              <a:endParaRPr lang="en-US"/>
            </a:p>
          </p:txBody>
        </p:sp>
      </p:grpSp>
      <p:pic>
        <p:nvPicPr>
          <p:cNvPr id="10" name="Picture 10" descr="HHS white"/>
          <p:cNvPicPr>
            <a:picLocks noChangeAspect="1" noChangeArrowheads="1"/>
          </p:cNvPicPr>
          <p:nvPr/>
        </p:nvPicPr>
        <p:blipFill>
          <a:blip r:embed="rId3" cstate="print"/>
          <a:srcRect/>
          <a:stretch>
            <a:fillRect/>
          </a:stretch>
        </p:blipFill>
        <p:spPr bwMode="auto">
          <a:xfrm>
            <a:off x="7334250" y="6096000"/>
            <a:ext cx="636588" cy="635000"/>
          </a:xfrm>
          <a:prstGeom prst="rect">
            <a:avLst/>
          </a:prstGeom>
          <a:noFill/>
          <a:ln w="9525">
            <a:noFill/>
            <a:miter lim="800000"/>
            <a:headEnd/>
            <a:tailEnd/>
          </a:ln>
        </p:spPr>
      </p:pic>
      <p:pic>
        <p:nvPicPr>
          <p:cNvPr id="11" name="Picture 11" descr="cdc_envhlth_solid_rgb"/>
          <p:cNvPicPr>
            <a:picLocks noChangeAspect="1" noChangeArrowheads="1"/>
          </p:cNvPicPr>
          <p:nvPr/>
        </p:nvPicPr>
        <p:blipFill>
          <a:blip r:embed="rId4" cstate="print"/>
          <a:srcRect/>
          <a:stretch>
            <a:fillRect/>
          </a:stretch>
        </p:blipFill>
        <p:spPr bwMode="auto">
          <a:xfrm>
            <a:off x="8039100" y="6286500"/>
            <a:ext cx="409575" cy="315913"/>
          </a:xfrm>
          <a:prstGeom prst="rect">
            <a:avLst/>
          </a:prstGeom>
          <a:noFill/>
          <a:ln w="9525">
            <a:noFill/>
            <a:miter lim="800000"/>
            <a:headEnd/>
            <a:tailEnd/>
          </a:ln>
        </p:spPr>
      </p:pic>
      <p:pic>
        <p:nvPicPr>
          <p:cNvPr id="12" name="Picture 12" descr="ATSDR-White"/>
          <p:cNvPicPr>
            <a:picLocks noChangeAspect="1" noChangeArrowheads="1"/>
          </p:cNvPicPr>
          <p:nvPr/>
        </p:nvPicPr>
        <p:blipFill>
          <a:blip r:embed="rId5" cstate="print"/>
          <a:srcRect/>
          <a:stretch>
            <a:fillRect/>
          </a:stretch>
        </p:blipFill>
        <p:spPr bwMode="auto">
          <a:xfrm>
            <a:off x="8486775" y="6286500"/>
            <a:ext cx="609600" cy="271463"/>
          </a:xfrm>
          <a:prstGeom prst="rect">
            <a:avLst/>
          </a:prstGeom>
          <a:noFill/>
          <a:ln w="9525">
            <a:noFill/>
            <a:miter lim="800000"/>
            <a:headEnd/>
            <a:tailEnd/>
          </a:ln>
        </p:spPr>
      </p:pic>
      <p:sp>
        <p:nvSpPr>
          <p:cNvPr id="142344" name="Rectangle 8"/>
          <p:cNvSpPr>
            <a:spLocks noGrp="1" noChangeArrowheads="1"/>
          </p:cNvSpPr>
          <p:nvPr>
            <p:ph type="ctrTitle"/>
          </p:nvPr>
        </p:nvSpPr>
        <p:spPr>
          <a:xfrm>
            <a:off x="685800" y="1295400"/>
            <a:ext cx="7772400" cy="1470025"/>
          </a:xfrm>
        </p:spPr>
        <p:txBody>
          <a:bodyPr/>
          <a:lstStyle>
            <a:lvl1pPr>
              <a:defRPr sz="4800">
                <a:latin typeface="Albertus Extra Bold" pitchFamily="34" charset="0"/>
              </a:defRPr>
            </a:lvl1pPr>
          </a:lstStyle>
          <a:p>
            <a:r>
              <a:rPr lang="en-US"/>
              <a:t>Click to edit Master title style</a:t>
            </a:r>
          </a:p>
        </p:txBody>
      </p:sp>
      <p:sp>
        <p:nvSpPr>
          <p:cNvPr id="142345" name="Rectangle 9"/>
          <p:cNvSpPr>
            <a:spLocks noGrp="1" noChangeArrowheads="1"/>
          </p:cNvSpPr>
          <p:nvPr>
            <p:ph type="subTitle" idx="1"/>
          </p:nvPr>
        </p:nvSpPr>
        <p:spPr>
          <a:xfrm>
            <a:off x="1371600" y="3657600"/>
            <a:ext cx="6400800" cy="1752600"/>
          </a:xfrm>
        </p:spPr>
        <p:txBody>
          <a:bodyPr/>
          <a:lstStyle>
            <a:lvl1pPr marL="0" indent="0" algn="ctr">
              <a:buFont typeface="Wingdings" pitchFamily="2" charset="2"/>
              <a:buNone/>
              <a:defRPr>
                <a:latin typeface="Albertus Medium"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059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059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3733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373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73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w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0" y="0"/>
            <a:ext cx="9144000" cy="6858000"/>
          </a:xfrm>
          <a:prstGeom prst="rect">
            <a:avLst/>
          </a:prstGeom>
          <a:solidFill>
            <a:srgbClr val="000066"/>
          </a:solidFill>
          <a:ln w="9525">
            <a:noFill/>
            <a:miter lim="800000"/>
            <a:headEnd/>
            <a:tailEnd/>
          </a:ln>
          <a:effectLst/>
        </p:spPr>
        <p:txBody>
          <a:bodyPr wrap="none" anchor="ctr"/>
          <a:lstStyle/>
          <a:p>
            <a:pPr>
              <a:defRPr/>
            </a:pPr>
            <a:endParaRPr lang="en-US"/>
          </a:p>
        </p:txBody>
      </p:sp>
      <p:sp>
        <p:nvSpPr>
          <p:cNvPr id="16387" name="Rectangle 3"/>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8" name="Rectangle 4"/>
          <p:cNvSpPr>
            <a:spLocks noGrp="1" noChangeArrowheads="1"/>
          </p:cNvSpPr>
          <p:nvPr>
            <p:ph type="body" idx="1"/>
          </p:nvPr>
        </p:nvSpPr>
        <p:spPr bwMode="auto">
          <a:xfrm>
            <a:off x="457200" y="1600200"/>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6389" name="Group 5"/>
          <p:cNvGrpSpPr>
            <a:grpSpLocks/>
          </p:cNvGrpSpPr>
          <p:nvPr/>
        </p:nvGrpSpPr>
        <p:grpSpPr bwMode="auto">
          <a:xfrm>
            <a:off x="-46038" y="5964238"/>
            <a:ext cx="9223376" cy="931862"/>
            <a:chOff x="-14" y="3776"/>
            <a:chExt cx="5810" cy="587"/>
          </a:xfrm>
        </p:grpSpPr>
        <p:pic>
          <p:nvPicPr>
            <p:cNvPr id="16393" name="Picture 6" descr="greenwhitebar"/>
            <p:cNvPicPr>
              <a:picLocks noChangeAspect="1" noChangeArrowheads="1"/>
            </p:cNvPicPr>
            <p:nvPr userDrawn="1"/>
          </p:nvPicPr>
          <p:blipFill>
            <a:blip r:embed="rId16" cstate="print">
              <a:clrChange>
                <a:clrFrom>
                  <a:srgbClr val="FFFFFF"/>
                </a:clrFrom>
                <a:clrTo>
                  <a:srgbClr val="FFFFFF">
                    <a:alpha val="0"/>
                  </a:srgbClr>
                </a:clrTo>
              </a:clrChange>
            </a:blip>
            <a:srcRect/>
            <a:stretch>
              <a:fillRect/>
            </a:stretch>
          </p:blipFill>
          <p:spPr bwMode="auto">
            <a:xfrm>
              <a:off x="-14" y="3776"/>
              <a:ext cx="5810" cy="587"/>
            </a:xfrm>
            <a:prstGeom prst="rect">
              <a:avLst/>
            </a:prstGeom>
            <a:noFill/>
            <a:ln w="9525">
              <a:noFill/>
              <a:miter lim="800000"/>
              <a:headEnd/>
              <a:tailEnd/>
            </a:ln>
          </p:spPr>
        </p:pic>
        <p:sp>
          <p:nvSpPr>
            <p:cNvPr id="141319" name="Line 7"/>
            <p:cNvSpPr>
              <a:spLocks noChangeShapeType="1"/>
            </p:cNvSpPr>
            <p:nvPr userDrawn="1"/>
          </p:nvSpPr>
          <p:spPr bwMode="auto">
            <a:xfrm flipV="1">
              <a:off x="-11" y="4038"/>
              <a:ext cx="4404" cy="5"/>
            </a:xfrm>
            <a:prstGeom prst="line">
              <a:avLst/>
            </a:prstGeom>
            <a:noFill/>
            <a:ln w="28575">
              <a:solidFill>
                <a:schemeClr val="bg1"/>
              </a:solidFill>
              <a:round/>
              <a:headEnd/>
              <a:tailEnd/>
            </a:ln>
            <a:effectLst/>
          </p:spPr>
          <p:txBody>
            <a:bodyPr/>
            <a:lstStyle/>
            <a:p>
              <a:pPr>
                <a:defRPr/>
              </a:pPr>
              <a:endParaRPr lang="en-US"/>
            </a:p>
          </p:txBody>
        </p:sp>
        <p:sp>
          <p:nvSpPr>
            <p:cNvPr id="141320" name="Line 8"/>
            <p:cNvSpPr>
              <a:spLocks noChangeShapeType="1"/>
            </p:cNvSpPr>
            <p:nvPr userDrawn="1"/>
          </p:nvSpPr>
          <p:spPr bwMode="auto">
            <a:xfrm flipV="1">
              <a:off x="4386" y="3792"/>
              <a:ext cx="321" cy="246"/>
            </a:xfrm>
            <a:prstGeom prst="line">
              <a:avLst/>
            </a:prstGeom>
            <a:noFill/>
            <a:ln w="28575">
              <a:solidFill>
                <a:schemeClr val="bg1"/>
              </a:solidFill>
              <a:round/>
              <a:headEnd/>
              <a:tailEnd/>
            </a:ln>
            <a:effectLst/>
          </p:spPr>
          <p:txBody>
            <a:bodyPr/>
            <a:lstStyle/>
            <a:p>
              <a:pPr>
                <a:defRPr/>
              </a:pPr>
              <a:endParaRPr lang="en-US"/>
            </a:p>
          </p:txBody>
        </p:sp>
        <p:sp>
          <p:nvSpPr>
            <p:cNvPr id="141321" name="Line 9"/>
            <p:cNvSpPr>
              <a:spLocks noChangeShapeType="1"/>
            </p:cNvSpPr>
            <p:nvPr userDrawn="1"/>
          </p:nvSpPr>
          <p:spPr bwMode="auto">
            <a:xfrm flipH="1">
              <a:off x="4704" y="3792"/>
              <a:ext cx="1074" cy="0"/>
            </a:xfrm>
            <a:prstGeom prst="line">
              <a:avLst/>
            </a:prstGeom>
            <a:noFill/>
            <a:ln w="28575">
              <a:solidFill>
                <a:schemeClr val="bg1"/>
              </a:solidFill>
              <a:round/>
              <a:headEnd/>
              <a:tailEnd/>
            </a:ln>
            <a:effectLst/>
          </p:spPr>
          <p:txBody>
            <a:bodyPr/>
            <a:lstStyle/>
            <a:p>
              <a:pPr>
                <a:defRPr/>
              </a:pPr>
              <a:endParaRPr lang="en-US"/>
            </a:p>
          </p:txBody>
        </p:sp>
      </p:grpSp>
      <p:pic>
        <p:nvPicPr>
          <p:cNvPr id="16390" name="Picture 10" descr="HHS white"/>
          <p:cNvPicPr>
            <a:picLocks noChangeAspect="1" noChangeArrowheads="1"/>
          </p:cNvPicPr>
          <p:nvPr/>
        </p:nvPicPr>
        <p:blipFill>
          <a:blip r:embed="rId17" cstate="print"/>
          <a:srcRect/>
          <a:stretch>
            <a:fillRect/>
          </a:stretch>
        </p:blipFill>
        <p:spPr bwMode="auto">
          <a:xfrm>
            <a:off x="7310438" y="6065838"/>
            <a:ext cx="636587" cy="635000"/>
          </a:xfrm>
          <a:prstGeom prst="rect">
            <a:avLst/>
          </a:prstGeom>
          <a:noFill/>
          <a:ln w="9525">
            <a:noFill/>
            <a:miter lim="800000"/>
            <a:headEnd/>
            <a:tailEnd/>
          </a:ln>
        </p:spPr>
      </p:pic>
      <p:pic>
        <p:nvPicPr>
          <p:cNvPr id="16391" name="Picture 11" descr="cdc_envhlth_solid_rgb"/>
          <p:cNvPicPr>
            <a:picLocks noChangeAspect="1" noChangeArrowheads="1"/>
          </p:cNvPicPr>
          <p:nvPr/>
        </p:nvPicPr>
        <p:blipFill>
          <a:blip r:embed="rId18" cstate="print"/>
          <a:srcRect/>
          <a:stretch>
            <a:fillRect/>
          </a:stretch>
        </p:blipFill>
        <p:spPr bwMode="auto">
          <a:xfrm>
            <a:off x="8015288" y="6256338"/>
            <a:ext cx="409575" cy="315912"/>
          </a:xfrm>
          <a:prstGeom prst="rect">
            <a:avLst/>
          </a:prstGeom>
          <a:noFill/>
          <a:ln w="9525">
            <a:noFill/>
            <a:miter lim="800000"/>
            <a:headEnd/>
            <a:tailEnd/>
          </a:ln>
        </p:spPr>
      </p:pic>
      <p:pic>
        <p:nvPicPr>
          <p:cNvPr id="16392" name="Picture 12" descr="ATSDR-White"/>
          <p:cNvPicPr>
            <a:picLocks noChangeAspect="1" noChangeArrowheads="1"/>
          </p:cNvPicPr>
          <p:nvPr/>
        </p:nvPicPr>
        <p:blipFill>
          <a:blip r:embed="rId19" cstate="print"/>
          <a:srcRect/>
          <a:stretch>
            <a:fillRect/>
          </a:stretch>
        </p:blipFill>
        <p:spPr bwMode="auto">
          <a:xfrm>
            <a:off x="8462963" y="6256338"/>
            <a:ext cx="609600" cy="271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0"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txStyles>
    <p:titleStyle>
      <a:lvl1pPr algn="ctr" rtl="0" eaLnBrk="0" fontAlgn="base" hangingPunct="0">
        <a:spcBef>
          <a:spcPct val="0"/>
        </a:spcBef>
        <a:spcAft>
          <a:spcPct val="0"/>
        </a:spcAft>
        <a:defRPr sz="4400" b="1">
          <a:solidFill>
            <a:srgbClr val="FFCC00"/>
          </a:solidFill>
          <a:latin typeface="+mj-lt"/>
          <a:ea typeface="+mj-ea"/>
          <a:cs typeface="+mj-cs"/>
        </a:defRPr>
      </a:lvl1pPr>
      <a:lvl2pPr algn="ctr" rtl="0" eaLnBrk="0" fontAlgn="base" hangingPunct="0">
        <a:spcBef>
          <a:spcPct val="0"/>
        </a:spcBef>
        <a:spcAft>
          <a:spcPct val="0"/>
        </a:spcAft>
        <a:defRPr sz="4400" b="1">
          <a:solidFill>
            <a:srgbClr val="FFCC00"/>
          </a:solidFill>
          <a:latin typeface="NewsGoth Dm BT" pitchFamily="34" charset="0"/>
        </a:defRPr>
      </a:lvl2pPr>
      <a:lvl3pPr algn="ctr" rtl="0" eaLnBrk="0" fontAlgn="base" hangingPunct="0">
        <a:spcBef>
          <a:spcPct val="0"/>
        </a:spcBef>
        <a:spcAft>
          <a:spcPct val="0"/>
        </a:spcAft>
        <a:defRPr sz="4400" b="1">
          <a:solidFill>
            <a:srgbClr val="FFCC00"/>
          </a:solidFill>
          <a:latin typeface="NewsGoth Dm BT" pitchFamily="34" charset="0"/>
        </a:defRPr>
      </a:lvl3pPr>
      <a:lvl4pPr algn="ctr" rtl="0" eaLnBrk="0" fontAlgn="base" hangingPunct="0">
        <a:spcBef>
          <a:spcPct val="0"/>
        </a:spcBef>
        <a:spcAft>
          <a:spcPct val="0"/>
        </a:spcAft>
        <a:defRPr sz="4400" b="1">
          <a:solidFill>
            <a:srgbClr val="FFCC00"/>
          </a:solidFill>
          <a:latin typeface="NewsGoth Dm BT" pitchFamily="34" charset="0"/>
        </a:defRPr>
      </a:lvl4pPr>
      <a:lvl5pPr algn="ctr" rtl="0" eaLnBrk="0" fontAlgn="base" hangingPunct="0">
        <a:spcBef>
          <a:spcPct val="0"/>
        </a:spcBef>
        <a:spcAft>
          <a:spcPct val="0"/>
        </a:spcAft>
        <a:defRPr sz="4400" b="1">
          <a:solidFill>
            <a:srgbClr val="FFCC00"/>
          </a:solidFill>
          <a:latin typeface="NewsGoth Dm BT" pitchFamily="34" charset="0"/>
        </a:defRPr>
      </a:lvl5pPr>
      <a:lvl6pPr marL="457200" algn="ctr" rtl="0" fontAlgn="base">
        <a:spcBef>
          <a:spcPct val="0"/>
        </a:spcBef>
        <a:spcAft>
          <a:spcPct val="0"/>
        </a:spcAft>
        <a:defRPr sz="4400" b="1">
          <a:solidFill>
            <a:srgbClr val="FFCC00"/>
          </a:solidFill>
          <a:latin typeface="NewsGoth Dm BT" pitchFamily="34" charset="0"/>
        </a:defRPr>
      </a:lvl6pPr>
      <a:lvl7pPr marL="914400" algn="ctr" rtl="0" fontAlgn="base">
        <a:spcBef>
          <a:spcPct val="0"/>
        </a:spcBef>
        <a:spcAft>
          <a:spcPct val="0"/>
        </a:spcAft>
        <a:defRPr sz="4400" b="1">
          <a:solidFill>
            <a:srgbClr val="FFCC00"/>
          </a:solidFill>
          <a:latin typeface="NewsGoth Dm BT" pitchFamily="34" charset="0"/>
        </a:defRPr>
      </a:lvl7pPr>
      <a:lvl8pPr marL="1371600" algn="ctr" rtl="0" fontAlgn="base">
        <a:spcBef>
          <a:spcPct val="0"/>
        </a:spcBef>
        <a:spcAft>
          <a:spcPct val="0"/>
        </a:spcAft>
        <a:defRPr sz="4400" b="1">
          <a:solidFill>
            <a:srgbClr val="FFCC00"/>
          </a:solidFill>
          <a:latin typeface="NewsGoth Dm BT" pitchFamily="34" charset="0"/>
        </a:defRPr>
      </a:lvl8pPr>
      <a:lvl9pPr marL="1828800" algn="ctr" rtl="0" fontAlgn="base">
        <a:spcBef>
          <a:spcPct val="0"/>
        </a:spcBef>
        <a:spcAft>
          <a:spcPct val="0"/>
        </a:spcAft>
        <a:defRPr sz="4400" b="1">
          <a:solidFill>
            <a:srgbClr val="FFCC00"/>
          </a:solidFill>
          <a:latin typeface="NewsGoth Dm BT" pitchFamily="34" charset="0"/>
        </a:defRPr>
      </a:lvl9pPr>
    </p:titleStyle>
    <p:bodyStyle>
      <a:lvl1pPr marL="342900" indent="-342900" algn="l" rtl="0" eaLnBrk="0" fontAlgn="base" hangingPunct="0">
        <a:spcBef>
          <a:spcPct val="20000"/>
        </a:spcBef>
        <a:spcAft>
          <a:spcPct val="0"/>
        </a:spcAft>
        <a:buClr>
          <a:srgbClr val="FFFF00"/>
        </a:buClr>
        <a:buFont typeface="Wingdings" pitchFamily="2" charset="2"/>
        <a:buChar char="v"/>
        <a:defRPr sz="3200" b="1">
          <a:solidFill>
            <a:srgbClr val="FFFF00"/>
          </a:solidFill>
          <a:latin typeface="+mn-lt"/>
          <a:ea typeface="+mn-ea"/>
          <a:cs typeface="+mn-cs"/>
        </a:defRPr>
      </a:lvl1pPr>
      <a:lvl2pPr marL="742950" indent="-285750" algn="l" rtl="0" eaLnBrk="0" fontAlgn="base" hangingPunct="0">
        <a:spcBef>
          <a:spcPct val="20000"/>
        </a:spcBef>
        <a:spcAft>
          <a:spcPct val="0"/>
        </a:spcAft>
        <a:buClr>
          <a:srgbClr val="FFFF00"/>
        </a:buClr>
        <a:buFont typeface="Wingdings" pitchFamily="2" charset="2"/>
        <a:buChar char="v"/>
        <a:defRPr sz="2800" b="1">
          <a:solidFill>
            <a:srgbClr val="FFFF00"/>
          </a:solidFill>
          <a:latin typeface="+mn-lt"/>
        </a:defRPr>
      </a:lvl2pPr>
      <a:lvl3pPr marL="1143000" indent="-228600" algn="l" rtl="0" eaLnBrk="0" fontAlgn="base" hangingPunct="0">
        <a:spcBef>
          <a:spcPct val="20000"/>
        </a:spcBef>
        <a:spcAft>
          <a:spcPct val="0"/>
        </a:spcAft>
        <a:buClr>
          <a:srgbClr val="FFFF00"/>
        </a:buClr>
        <a:buFont typeface="Wingdings" pitchFamily="2" charset="2"/>
        <a:buChar char="v"/>
        <a:defRPr sz="2400" b="1">
          <a:solidFill>
            <a:srgbClr val="FFFF00"/>
          </a:solidFill>
          <a:latin typeface="+mn-lt"/>
        </a:defRPr>
      </a:lvl3pPr>
      <a:lvl4pPr marL="1600200" indent="-228600" algn="l" rtl="0" eaLnBrk="0" fontAlgn="base" hangingPunct="0">
        <a:spcBef>
          <a:spcPct val="20000"/>
        </a:spcBef>
        <a:spcAft>
          <a:spcPct val="0"/>
        </a:spcAft>
        <a:buClr>
          <a:srgbClr val="FFFF00"/>
        </a:buClr>
        <a:buFont typeface="Wingdings" pitchFamily="2" charset="2"/>
        <a:buChar char="v"/>
        <a:defRPr sz="2000" b="1">
          <a:solidFill>
            <a:srgbClr val="FFFF00"/>
          </a:solidFill>
          <a:latin typeface="+mn-lt"/>
        </a:defRPr>
      </a:lvl4pPr>
      <a:lvl5pPr marL="2057400" indent="-228600" algn="l" rtl="0" eaLnBrk="0" fontAlgn="base" hangingPunct="0">
        <a:spcBef>
          <a:spcPct val="20000"/>
        </a:spcBef>
        <a:spcAft>
          <a:spcPct val="0"/>
        </a:spcAft>
        <a:buClr>
          <a:srgbClr val="FFFF00"/>
        </a:buClr>
        <a:buFont typeface="Wingdings" pitchFamily="2" charset="2"/>
        <a:buChar char="v"/>
        <a:defRPr sz="2000" b="1">
          <a:solidFill>
            <a:srgbClr val="FFFF00"/>
          </a:solidFill>
          <a:latin typeface="+mn-lt"/>
        </a:defRPr>
      </a:lvl5pPr>
      <a:lvl6pPr marL="2514600" indent="-228600" algn="l" rtl="0" fontAlgn="base">
        <a:spcBef>
          <a:spcPct val="20000"/>
        </a:spcBef>
        <a:spcAft>
          <a:spcPct val="0"/>
        </a:spcAft>
        <a:buClr>
          <a:srgbClr val="FFFF00"/>
        </a:buClr>
        <a:buFont typeface="Wingdings" pitchFamily="2" charset="2"/>
        <a:buChar char="v"/>
        <a:defRPr sz="2000" b="1">
          <a:solidFill>
            <a:srgbClr val="FFFF00"/>
          </a:solidFill>
          <a:latin typeface="+mn-lt"/>
        </a:defRPr>
      </a:lvl6pPr>
      <a:lvl7pPr marL="2971800" indent="-228600" algn="l" rtl="0" fontAlgn="base">
        <a:spcBef>
          <a:spcPct val="20000"/>
        </a:spcBef>
        <a:spcAft>
          <a:spcPct val="0"/>
        </a:spcAft>
        <a:buClr>
          <a:srgbClr val="FFFF00"/>
        </a:buClr>
        <a:buFont typeface="Wingdings" pitchFamily="2" charset="2"/>
        <a:buChar char="v"/>
        <a:defRPr sz="2000" b="1">
          <a:solidFill>
            <a:srgbClr val="FFFF00"/>
          </a:solidFill>
          <a:latin typeface="+mn-lt"/>
        </a:defRPr>
      </a:lvl7pPr>
      <a:lvl8pPr marL="3429000" indent="-228600" algn="l" rtl="0" fontAlgn="base">
        <a:spcBef>
          <a:spcPct val="20000"/>
        </a:spcBef>
        <a:spcAft>
          <a:spcPct val="0"/>
        </a:spcAft>
        <a:buClr>
          <a:srgbClr val="FFFF00"/>
        </a:buClr>
        <a:buFont typeface="Wingdings" pitchFamily="2" charset="2"/>
        <a:buChar char="v"/>
        <a:defRPr sz="2000" b="1">
          <a:solidFill>
            <a:srgbClr val="FFFF00"/>
          </a:solidFill>
          <a:latin typeface="+mn-lt"/>
        </a:defRPr>
      </a:lvl8pPr>
      <a:lvl9pPr marL="3886200" indent="-228600" algn="l" rtl="0" fontAlgn="base">
        <a:spcBef>
          <a:spcPct val="20000"/>
        </a:spcBef>
        <a:spcAft>
          <a:spcPct val="0"/>
        </a:spcAft>
        <a:buClr>
          <a:srgbClr val="FFFF00"/>
        </a:buClr>
        <a:buFont typeface="Wingdings" pitchFamily="2" charset="2"/>
        <a:buChar char="v"/>
        <a:defRPr sz="2000" b="1">
          <a:solidFill>
            <a:srgbClr val="FFFF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6"/>
          <p:cNvSpPr>
            <a:spLocks noGrp="1" noChangeArrowheads="1"/>
          </p:cNvSpPr>
          <p:nvPr>
            <p:ph type="title" idx="4294967295"/>
          </p:nvPr>
        </p:nvSpPr>
        <p:spPr>
          <a:xfrm>
            <a:off x="388938" y="274638"/>
            <a:ext cx="8229600" cy="1143000"/>
          </a:xfrm>
        </p:spPr>
        <p:txBody>
          <a:bodyPr/>
          <a:lstStyle/>
          <a:p>
            <a:pPr eaLnBrk="1" hangingPunct="1"/>
            <a:r>
              <a:rPr lang="en-US" sz="4000" smtClean="0">
                <a:solidFill>
                  <a:srgbClr val="FFFF00"/>
                </a:solidFill>
                <a:latin typeface="Arial" charset="0"/>
              </a:rPr>
              <a:t>What is Epidemiology?</a:t>
            </a:r>
            <a:r>
              <a:rPr lang="en-US" sz="3800" smtClean="0">
                <a:solidFill>
                  <a:srgbClr val="FFFF00"/>
                </a:solidFill>
                <a:latin typeface="Times New Roman" pitchFamily="18" charset="0"/>
              </a:rPr>
              <a:t> </a:t>
            </a:r>
          </a:p>
        </p:txBody>
      </p:sp>
      <p:sp>
        <p:nvSpPr>
          <p:cNvPr id="149507" name="Rectangle 7"/>
          <p:cNvSpPr>
            <a:spLocks noGrp="1" noChangeArrowheads="1"/>
          </p:cNvSpPr>
          <p:nvPr>
            <p:ph type="body" idx="4294967295"/>
          </p:nvPr>
        </p:nvSpPr>
        <p:spPr>
          <a:xfrm>
            <a:off x="1147763" y="2016125"/>
            <a:ext cx="6838950" cy="2286000"/>
          </a:xfrm>
        </p:spPr>
        <p:txBody>
          <a:bodyPr/>
          <a:lstStyle/>
          <a:p>
            <a:pPr eaLnBrk="1" hangingPunct="1">
              <a:buClr>
                <a:srgbClr val="99FF99"/>
              </a:buClr>
              <a:buFont typeface="Wingdings" pitchFamily="2" charset="2"/>
              <a:buNone/>
            </a:pPr>
            <a:r>
              <a:rPr lang="en-US" sz="3600" b="0" smtClean="0">
                <a:latin typeface="Arial" charset="0"/>
              </a:rPr>
              <a:t>The study of the distribution and determinants of diseases and injuries in human populations.</a:t>
            </a:r>
          </a:p>
        </p:txBody>
      </p:sp>
      <p:sp>
        <p:nvSpPr>
          <p:cNvPr id="149508" name="Text Box 9"/>
          <p:cNvSpPr txBox="1">
            <a:spLocks noChangeArrowheads="1"/>
          </p:cNvSpPr>
          <p:nvPr/>
        </p:nvSpPr>
        <p:spPr bwMode="auto">
          <a:xfrm>
            <a:off x="0" y="6440488"/>
            <a:ext cx="7058025" cy="549275"/>
          </a:xfrm>
          <a:prstGeom prst="rect">
            <a:avLst/>
          </a:prstGeom>
          <a:noFill/>
          <a:ln w="9525">
            <a:noFill/>
            <a:miter lim="800000"/>
            <a:headEnd/>
            <a:tailEnd/>
          </a:ln>
        </p:spPr>
        <p:txBody>
          <a:bodyPr>
            <a:spAutoFit/>
          </a:bodyPr>
          <a:lstStyle/>
          <a:p>
            <a:pPr>
              <a:spcBef>
                <a:spcPct val="50000"/>
              </a:spcBef>
            </a:pPr>
            <a:r>
              <a:rPr lang="en-US" sz="1200" b="1">
                <a:solidFill>
                  <a:schemeClr val="bg1"/>
                </a:solidFill>
              </a:rPr>
              <a:t>Source: Mausner and Kramer, Mausner and Bahn Epidemiology- An Introductory Text, 1985.</a:t>
            </a:r>
          </a:p>
          <a:p>
            <a:pPr>
              <a:spcBef>
                <a:spcPct val="50000"/>
              </a:spcBef>
            </a:pPr>
            <a:endParaRPr lang="en-US" sz="1200" b="1">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ChangeArrowheads="1"/>
          </p:cNvSpPr>
          <p:nvPr>
            <p:ph type="title" idx="4294967295"/>
          </p:nvPr>
        </p:nvSpPr>
        <p:spPr>
          <a:xfrm>
            <a:off x="-342900" y="895350"/>
            <a:ext cx="9982200" cy="1066800"/>
          </a:xfrm>
          <a:noFill/>
        </p:spPr>
        <p:txBody>
          <a:bodyPr/>
          <a:lstStyle/>
          <a:p>
            <a:pPr eaLnBrk="1" hangingPunct="1"/>
            <a:r>
              <a:rPr lang="en-US" sz="3200" smtClean="0">
                <a:solidFill>
                  <a:srgbClr val="FFFF00"/>
                </a:solidFill>
                <a:latin typeface="Arial" charset="0"/>
              </a:rPr>
              <a:t>Asthma* Hospital Discharge Rates</a:t>
            </a:r>
            <a:r>
              <a:rPr lang="en-US" sz="3200" baseline="30000" smtClean="0">
                <a:solidFill>
                  <a:srgbClr val="FFFF00"/>
                </a:solidFill>
                <a:latin typeface="Arial" charset="0"/>
              </a:rPr>
              <a:t>#</a:t>
            </a:r>
            <a:r>
              <a:rPr lang="en-US" sz="3200" smtClean="0">
                <a:solidFill>
                  <a:srgbClr val="FFFF00"/>
                </a:solidFill>
                <a:latin typeface="Arial" charset="0"/>
              </a:rPr>
              <a:t> </a:t>
            </a:r>
            <a:br>
              <a:rPr lang="en-US" sz="3200" smtClean="0">
                <a:solidFill>
                  <a:srgbClr val="FFFF00"/>
                </a:solidFill>
                <a:latin typeface="Arial" charset="0"/>
              </a:rPr>
            </a:br>
            <a:r>
              <a:rPr lang="en-US" sz="3200" smtClean="0">
                <a:solidFill>
                  <a:srgbClr val="FFFF00"/>
                </a:solidFill>
                <a:latin typeface="Arial" charset="0"/>
              </a:rPr>
              <a:t>by Sex United States: 1980-2006</a:t>
            </a:r>
            <a:r>
              <a:rPr lang="en-US" sz="4000" smtClean="0">
                <a:solidFill>
                  <a:srgbClr val="FFFF00"/>
                </a:solidFill>
                <a:latin typeface="Times New Roman" pitchFamily="18" charset="0"/>
              </a:rPr>
              <a:t/>
            </a:r>
            <a:br>
              <a:rPr lang="en-US" sz="4000" smtClean="0">
                <a:solidFill>
                  <a:srgbClr val="FFFF00"/>
                </a:solidFill>
                <a:latin typeface="Times New Roman" pitchFamily="18" charset="0"/>
              </a:rPr>
            </a:br>
            <a:endParaRPr lang="en-US" sz="4000" smtClean="0">
              <a:solidFill>
                <a:srgbClr val="FFFF00"/>
              </a:solidFill>
              <a:latin typeface="Times New Roman" pitchFamily="18" charset="0"/>
            </a:endParaRPr>
          </a:p>
        </p:txBody>
      </p:sp>
      <p:sp>
        <p:nvSpPr>
          <p:cNvPr id="167939" name="Rectangle 3"/>
          <p:cNvSpPr>
            <a:spLocks noChangeArrowheads="1"/>
          </p:cNvSpPr>
          <p:nvPr/>
        </p:nvSpPr>
        <p:spPr bwMode="auto">
          <a:xfrm>
            <a:off x="0" y="6419850"/>
            <a:ext cx="7391400" cy="495300"/>
          </a:xfrm>
          <a:prstGeom prst="rect">
            <a:avLst/>
          </a:prstGeom>
          <a:noFill/>
          <a:ln w="9525">
            <a:noFill/>
            <a:miter lim="800000"/>
            <a:headEnd/>
            <a:tailEnd/>
          </a:ln>
        </p:spPr>
        <p:txBody>
          <a:bodyPr lIns="0" tIns="0" rIns="0" bIns="0">
            <a:spAutoFit/>
          </a:bodyPr>
          <a:lstStyle/>
          <a:p>
            <a:pPr eaLnBrk="0" hangingPunct="0">
              <a:lnSpc>
                <a:spcPct val="90000"/>
              </a:lnSpc>
            </a:pPr>
            <a:r>
              <a:rPr lang="en-US" sz="1200" b="1">
                <a:solidFill>
                  <a:schemeClr val="bg1"/>
                </a:solidFill>
              </a:rPr>
              <a:t>Source: National Hospital Discharge Survey, CDC National Center for Health Statistics, * First-listed diagnosis, # Age-adjusted to 2000 U.S. population</a:t>
            </a:r>
          </a:p>
          <a:p>
            <a:pPr eaLnBrk="0" hangingPunct="0">
              <a:lnSpc>
                <a:spcPct val="90000"/>
              </a:lnSpc>
            </a:pPr>
            <a:endParaRPr lang="en-US" sz="1200" b="1">
              <a:solidFill>
                <a:schemeClr val="bg1"/>
              </a:solidFill>
            </a:endParaRPr>
          </a:p>
        </p:txBody>
      </p:sp>
      <p:graphicFrame>
        <p:nvGraphicFramePr>
          <p:cNvPr id="167940" name="Object 4"/>
          <p:cNvGraphicFramePr>
            <a:graphicFrameLocks noChangeAspect="1"/>
          </p:cNvGraphicFramePr>
          <p:nvPr/>
        </p:nvGraphicFramePr>
        <p:xfrm>
          <a:off x="608013" y="1631950"/>
          <a:ext cx="8305800" cy="4591050"/>
        </p:xfrm>
        <a:graphic>
          <a:graphicData uri="http://schemas.openxmlformats.org/presentationml/2006/ole">
            <p:oleObj spid="_x0000_s167940" name="Chart" r:id="rId4" imgW="6591266" imgH="3657600" progId="MSGraph.Chart.8">
              <p:embed followColorScheme="full"/>
            </p:oleObj>
          </a:graphicData>
        </a:graphic>
      </p:graphicFrame>
      <p:sp>
        <p:nvSpPr>
          <p:cNvPr id="167941" name="Text Box 5"/>
          <p:cNvSpPr txBox="1">
            <a:spLocks noChangeArrowheads="1"/>
          </p:cNvSpPr>
          <p:nvPr/>
        </p:nvSpPr>
        <p:spPr bwMode="auto">
          <a:xfrm>
            <a:off x="7096125" y="4440238"/>
            <a:ext cx="120015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3300"/>
                </a:solidFill>
              </a:rPr>
              <a:t>Males</a:t>
            </a:r>
          </a:p>
        </p:txBody>
      </p:sp>
      <p:sp>
        <p:nvSpPr>
          <p:cNvPr id="167942" name="Rectangle 6"/>
          <p:cNvSpPr>
            <a:spLocks noChangeArrowheads="1"/>
          </p:cNvSpPr>
          <p:nvPr/>
        </p:nvSpPr>
        <p:spPr bwMode="auto">
          <a:xfrm>
            <a:off x="7281863" y="3443288"/>
            <a:ext cx="1098550" cy="366712"/>
          </a:xfrm>
          <a:prstGeom prst="rect">
            <a:avLst/>
          </a:prstGeom>
          <a:noFill/>
          <a:ln w="9525">
            <a:noFill/>
            <a:miter lim="800000"/>
            <a:headEnd/>
            <a:tailEnd/>
          </a:ln>
        </p:spPr>
        <p:txBody>
          <a:bodyPr wrap="none">
            <a:spAutoFit/>
          </a:bodyPr>
          <a:lstStyle/>
          <a:p>
            <a:pPr algn="ctr" eaLnBrk="0" hangingPunct="0">
              <a:spcBef>
                <a:spcPct val="50000"/>
              </a:spcBef>
            </a:pPr>
            <a:r>
              <a:rPr lang="en-US" sz="1800" b="1">
                <a:solidFill>
                  <a:srgbClr val="00FF00"/>
                </a:solidFill>
              </a:rPr>
              <a:t>Females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ChangeArrowheads="1"/>
          </p:cNvSpPr>
          <p:nvPr/>
        </p:nvSpPr>
        <p:spPr bwMode="auto">
          <a:xfrm>
            <a:off x="0" y="273050"/>
            <a:ext cx="8991600" cy="838200"/>
          </a:xfrm>
          <a:prstGeom prst="rect">
            <a:avLst/>
          </a:prstGeom>
          <a:noFill/>
          <a:ln w="9525">
            <a:noFill/>
            <a:miter lim="800000"/>
            <a:headEnd/>
            <a:tailEnd/>
          </a:ln>
        </p:spPr>
        <p:txBody>
          <a:bodyPr anchor="ctr"/>
          <a:lstStyle/>
          <a:p>
            <a:pPr algn="ctr"/>
            <a:r>
              <a:rPr lang="en-US" sz="3200" b="1">
                <a:solidFill>
                  <a:srgbClr val="FFFF00"/>
                </a:solidFill>
              </a:rPr>
              <a:t>Adult and Child Asthma Hospital Discharge Rates</a:t>
            </a:r>
            <a:br>
              <a:rPr lang="en-US" sz="3200" b="1">
                <a:solidFill>
                  <a:srgbClr val="FFFF00"/>
                </a:solidFill>
              </a:rPr>
            </a:br>
            <a:r>
              <a:rPr lang="en-US" sz="3200" b="1">
                <a:solidFill>
                  <a:srgbClr val="FFFF00"/>
                </a:solidFill>
              </a:rPr>
              <a:t> United States, 1996-2006</a:t>
            </a:r>
          </a:p>
        </p:txBody>
      </p:sp>
      <p:sp>
        <p:nvSpPr>
          <p:cNvPr id="169987" name="Rectangle 3"/>
          <p:cNvSpPr>
            <a:spLocks noChangeArrowheads="1"/>
          </p:cNvSpPr>
          <p:nvPr/>
        </p:nvSpPr>
        <p:spPr bwMode="auto">
          <a:xfrm>
            <a:off x="0" y="6448425"/>
            <a:ext cx="7239000" cy="330200"/>
          </a:xfrm>
          <a:prstGeom prst="rect">
            <a:avLst/>
          </a:prstGeom>
          <a:noFill/>
          <a:ln w="9525">
            <a:noFill/>
            <a:miter lim="800000"/>
            <a:headEnd/>
            <a:tailEnd/>
          </a:ln>
        </p:spPr>
        <p:txBody>
          <a:bodyPr lIns="0" tIns="0" rIns="0" bIns="0">
            <a:spAutoFit/>
          </a:bodyPr>
          <a:lstStyle/>
          <a:p>
            <a:pPr eaLnBrk="0" hangingPunct="0">
              <a:lnSpc>
                <a:spcPct val="90000"/>
              </a:lnSpc>
            </a:pPr>
            <a:r>
              <a:rPr lang="en-US" sz="1200" b="1">
                <a:solidFill>
                  <a:schemeClr val="bg1"/>
                </a:solidFill>
              </a:rPr>
              <a:t>Source:  National Hospital Discharge  Survey, CDC National Center for Health Statistics ,* First-listed diagnosis, </a:t>
            </a:r>
            <a:r>
              <a:rPr lang="en-US" sz="1200" b="1" baseline="30000">
                <a:solidFill>
                  <a:schemeClr val="bg1"/>
                </a:solidFill>
              </a:rPr>
              <a:t># </a:t>
            </a:r>
            <a:r>
              <a:rPr lang="en-US" sz="1200" b="1">
                <a:solidFill>
                  <a:schemeClr val="bg1"/>
                </a:solidFill>
              </a:rPr>
              <a:t>Age-adjusted to 2000 U.S. population</a:t>
            </a:r>
          </a:p>
        </p:txBody>
      </p:sp>
      <p:graphicFrame>
        <p:nvGraphicFramePr>
          <p:cNvPr id="169988" name="Object 4"/>
          <p:cNvGraphicFramePr>
            <a:graphicFrameLocks noChangeAspect="1"/>
          </p:cNvGraphicFramePr>
          <p:nvPr/>
        </p:nvGraphicFramePr>
        <p:xfrm>
          <a:off x="533400" y="1295400"/>
          <a:ext cx="8305800" cy="4316413"/>
        </p:xfrm>
        <a:graphic>
          <a:graphicData uri="http://schemas.openxmlformats.org/presentationml/2006/ole">
            <p:oleObj spid="_x0000_s169988" name="Chart" r:id="rId4" imgW="6591266" imgH="3657600" progId="MSGraph.Chart.8">
              <p:embed followColorScheme="full"/>
            </p:oleObj>
          </a:graphicData>
        </a:graphic>
      </p:graphicFrame>
      <p:sp>
        <p:nvSpPr>
          <p:cNvPr id="169989" name="Text Box 5"/>
          <p:cNvSpPr txBox="1">
            <a:spLocks noChangeArrowheads="1"/>
          </p:cNvSpPr>
          <p:nvPr/>
        </p:nvSpPr>
        <p:spPr bwMode="auto">
          <a:xfrm>
            <a:off x="6858000" y="2667000"/>
            <a:ext cx="137160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0000"/>
                </a:solidFill>
              </a:rPr>
              <a:t>Children</a:t>
            </a:r>
          </a:p>
        </p:txBody>
      </p:sp>
      <p:sp>
        <p:nvSpPr>
          <p:cNvPr id="169990" name="Rectangle 6"/>
          <p:cNvSpPr>
            <a:spLocks noChangeArrowheads="1"/>
          </p:cNvSpPr>
          <p:nvPr/>
        </p:nvSpPr>
        <p:spPr bwMode="auto">
          <a:xfrm>
            <a:off x="7008813" y="3711575"/>
            <a:ext cx="974725" cy="396875"/>
          </a:xfrm>
          <a:prstGeom prst="rect">
            <a:avLst/>
          </a:prstGeom>
          <a:noFill/>
          <a:ln w="9525">
            <a:noFill/>
            <a:miter lim="800000"/>
            <a:headEnd/>
            <a:tailEnd/>
          </a:ln>
        </p:spPr>
        <p:txBody>
          <a:bodyPr wrap="none">
            <a:spAutoFit/>
          </a:bodyPr>
          <a:lstStyle/>
          <a:p>
            <a:pPr algn="ctr" eaLnBrk="0" hangingPunct="0">
              <a:spcBef>
                <a:spcPct val="50000"/>
              </a:spcBef>
            </a:pPr>
            <a:r>
              <a:rPr lang="en-US" sz="2000" b="1">
                <a:solidFill>
                  <a:srgbClr val="FFFF00"/>
                </a:solidFill>
              </a:rPr>
              <a:t>Adults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idx="4294967295"/>
          </p:nvPr>
        </p:nvSpPr>
        <p:spPr>
          <a:xfrm>
            <a:off x="342900" y="346075"/>
            <a:ext cx="8458200" cy="1219200"/>
          </a:xfrm>
        </p:spPr>
        <p:txBody>
          <a:bodyPr/>
          <a:lstStyle/>
          <a:p>
            <a:pPr eaLnBrk="1" hangingPunct="1"/>
            <a:r>
              <a:rPr lang="en-US" sz="3200" smtClean="0">
                <a:solidFill>
                  <a:srgbClr val="FFFF00"/>
                </a:solidFill>
                <a:latin typeface="Arial" charset="0"/>
              </a:rPr>
              <a:t>Asthma Hospital Discharge Rates </a:t>
            </a:r>
            <a:br>
              <a:rPr lang="en-US" sz="3200" smtClean="0">
                <a:solidFill>
                  <a:srgbClr val="FFFF00"/>
                </a:solidFill>
                <a:latin typeface="Arial" charset="0"/>
              </a:rPr>
            </a:br>
            <a:r>
              <a:rPr lang="en-US" sz="3200" smtClean="0">
                <a:solidFill>
                  <a:srgbClr val="FFFF00"/>
                </a:solidFill>
                <a:latin typeface="Arial" charset="0"/>
              </a:rPr>
              <a:t>by Race</a:t>
            </a:r>
            <a:br>
              <a:rPr lang="en-US" sz="3200" smtClean="0">
                <a:solidFill>
                  <a:srgbClr val="FFFF00"/>
                </a:solidFill>
                <a:latin typeface="Arial" charset="0"/>
              </a:rPr>
            </a:br>
            <a:r>
              <a:rPr lang="en-US" sz="3200" smtClean="0">
                <a:solidFill>
                  <a:srgbClr val="FFFF00"/>
                </a:solidFill>
                <a:latin typeface="Arial" charset="0"/>
              </a:rPr>
              <a:t>United States, 1980-2006</a:t>
            </a:r>
          </a:p>
        </p:txBody>
      </p:sp>
      <p:graphicFrame>
        <p:nvGraphicFramePr>
          <p:cNvPr id="172035" name="Object 3"/>
          <p:cNvGraphicFramePr>
            <a:graphicFrameLocks noChangeAspect="1"/>
          </p:cNvGraphicFramePr>
          <p:nvPr/>
        </p:nvGraphicFramePr>
        <p:xfrm>
          <a:off x="838200" y="1504950"/>
          <a:ext cx="8343900" cy="4622800"/>
        </p:xfrm>
        <a:graphic>
          <a:graphicData uri="http://schemas.openxmlformats.org/presentationml/2006/ole">
            <p:oleObj spid="_x0000_s172035" name="Chart" r:id="rId4" imgW="6591266" imgH="3657600" progId="MSGraph.Chart.8">
              <p:embed followColorScheme="full"/>
            </p:oleObj>
          </a:graphicData>
        </a:graphic>
      </p:graphicFrame>
      <p:sp>
        <p:nvSpPr>
          <p:cNvPr id="172036" name="Text Box 4"/>
          <p:cNvSpPr txBox="1">
            <a:spLocks noChangeArrowheads="1"/>
          </p:cNvSpPr>
          <p:nvPr/>
        </p:nvSpPr>
        <p:spPr bwMode="auto">
          <a:xfrm>
            <a:off x="7251700" y="4303713"/>
            <a:ext cx="120015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FF00"/>
                </a:solidFill>
              </a:rPr>
              <a:t>White</a:t>
            </a:r>
          </a:p>
        </p:txBody>
      </p:sp>
      <p:sp>
        <p:nvSpPr>
          <p:cNvPr id="172037" name="Rectangle 5"/>
          <p:cNvSpPr>
            <a:spLocks noChangeArrowheads="1"/>
          </p:cNvSpPr>
          <p:nvPr/>
        </p:nvSpPr>
        <p:spPr bwMode="auto">
          <a:xfrm>
            <a:off x="7442200" y="4594225"/>
            <a:ext cx="860425"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FF00"/>
                </a:solidFill>
              </a:rPr>
              <a:t>Other</a:t>
            </a:r>
          </a:p>
        </p:txBody>
      </p:sp>
      <p:sp>
        <p:nvSpPr>
          <p:cNvPr id="172038" name="Rectangle 6"/>
          <p:cNvSpPr>
            <a:spLocks noChangeArrowheads="1"/>
          </p:cNvSpPr>
          <p:nvPr/>
        </p:nvSpPr>
        <p:spPr bwMode="auto">
          <a:xfrm>
            <a:off x="7443788" y="2838450"/>
            <a:ext cx="862012" cy="396875"/>
          </a:xfrm>
          <a:prstGeom prst="rect">
            <a:avLst/>
          </a:prstGeom>
          <a:noFill/>
          <a:ln w="9525">
            <a:noFill/>
            <a:miter lim="800000"/>
            <a:headEnd/>
            <a:tailEnd/>
          </a:ln>
        </p:spPr>
        <p:txBody>
          <a:bodyPr wrap="none">
            <a:spAutoFit/>
          </a:bodyPr>
          <a:lstStyle/>
          <a:p>
            <a:pPr algn="ctr" eaLnBrk="0" hangingPunct="0">
              <a:spcBef>
                <a:spcPct val="50000"/>
              </a:spcBef>
            </a:pPr>
            <a:r>
              <a:rPr lang="en-US" sz="2000" b="1">
                <a:solidFill>
                  <a:srgbClr val="FF3300"/>
                </a:solidFill>
              </a:rPr>
              <a:t>Black</a:t>
            </a:r>
          </a:p>
        </p:txBody>
      </p:sp>
      <p:sp>
        <p:nvSpPr>
          <p:cNvPr id="172039" name="Rectangle 7"/>
          <p:cNvSpPr>
            <a:spLocks noChangeArrowheads="1"/>
          </p:cNvSpPr>
          <p:nvPr/>
        </p:nvSpPr>
        <p:spPr bwMode="auto">
          <a:xfrm>
            <a:off x="0" y="6440488"/>
            <a:ext cx="7239000" cy="495300"/>
          </a:xfrm>
          <a:prstGeom prst="rect">
            <a:avLst/>
          </a:prstGeom>
          <a:noFill/>
          <a:ln w="9525">
            <a:noFill/>
            <a:miter lim="800000"/>
            <a:headEnd/>
            <a:tailEnd/>
          </a:ln>
        </p:spPr>
        <p:txBody>
          <a:bodyPr lIns="0" tIns="0" rIns="0" bIns="0">
            <a:spAutoFit/>
          </a:bodyPr>
          <a:lstStyle/>
          <a:p>
            <a:pPr eaLnBrk="0" hangingPunct="0">
              <a:lnSpc>
                <a:spcPct val="90000"/>
              </a:lnSpc>
            </a:pPr>
            <a:r>
              <a:rPr lang="en-US" sz="1200" b="1">
                <a:solidFill>
                  <a:schemeClr val="bg1"/>
                </a:solidFill>
              </a:rPr>
              <a:t>Source: National Hospital Discharge Survey, CDC National Center for Health Statistics, * First-listed diagnosis, # Age-adjusted to 2000 U.S. population</a:t>
            </a:r>
          </a:p>
          <a:p>
            <a:pPr eaLnBrk="0" hangingPunct="0">
              <a:lnSpc>
                <a:spcPct val="90000"/>
              </a:lnSpc>
            </a:pPr>
            <a:endParaRPr lang="en-US" sz="1200" b="1">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0" y="373063"/>
            <a:ext cx="9144000" cy="1524000"/>
          </a:xfrm>
          <a:noFill/>
        </p:spPr>
        <p:txBody>
          <a:bodyPr/>
          <a:lstStyle/>
          <a:p>
            <a:pPr eaLnBrk="1" hangingPunct="1"/>
            <a:r>
              <a:rPr lang="en-US" sz="3200" smtClean="0">
                <a:solidFill>
                  <a:srgbClr val="FFFF00"/>
                </a:solidFill>
                <a:latin typeface="Arial" charset="0"/>
              </a:rPr>
              <a:t>Asthma Mortality Rates </a:t>
            </a:r>
            <a:br>
              <a:rPr lang="en-US" sz="3200" smtClean="0">
                <a:solidFill>
                  <a:srgbClr val="FFFF00"/>
                </a:solidFill>
                <a:latin typeface="Arial" charset="0"/>
              </a:rPr>
            </a:br>
            <a:r>
              <a:rPr lang="en-US" sz="3200" smtClean="0">
                <a:solidFill>
                  <a:srgbClr val="FFFF00"/>
                </a:solidFill>
                <a:latin typeface="Arial" charset="0"/>
              </a:rPr>
              <a:t>by Sex, United States: 1979-2005</a:t>
            </a:r>
          </a:p>
        </p:txBody>
      </p:sp>
      <p:graphicFrame>
        <p:nvGraphicFramePr>
          <p:cNvPr id="174083" name="Object 3"/>
          <p:cNvGraphicFramePr>
            <a:graphicFrameLocks noChangeAspect="1"/>
          </p:cNvGraphicFramePr>
          <p:nvPr/>
        </p:nvGraphicFramePr>
        <p:xfrm>
          <a:off x="457200" y="1930400"/>
          <a:ext cx="8324850" cy="5137150"/>
        </p:xfrm>
        <a:graphic>
          <a:graphicData uri="http://schemas.openxmlformats.org/presentationml/2006/ole">
            <p:oleObj spid="_x0000_s174083" name="Chart" r:id="rId4" imgW="6867618" imgH="4238752" progId="MSGraph.Chart.8">
              <p:embed followColorScheme="full"/>
            </p:oleObj>
          </a:graphicData>
        </a:graphic>
      </p:graphicFrame>
      <p:sp>
        <p:nvSpPr>
          <p:cNvPr id="174084" name="Text Box 4"/>
          <p:cNvSpPr txBox="1">
            <a:spLocks noChangeArrowheads="1"/>
          </p:cNvSpPr>
          <p:nvPr/>
        </p:nvSpPr>
        <p:spPr bwMode="auto">
          <a:xfrm>
            <a:off x="4506913" y="3549650"/>
            <a:ext cx="129540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3300"/>
                </a:solidFill>
              </a:rPr>
              <a:t>Male</a:t>
            </a:r>
          </a:p>
        </p:txBody>
      </p:sp>
      <p:sp>
        <p:nvSpPr>
          <p:cNvPr id="174085" name="Text Box 5"/>
          <p:cNvSpPr txBox="1">
            <a:spLocks noChangeArrowheads="1"/>
          </p:cNvSpPr>
          <p:nvPr/>
        </p:nvSpPr>
        <p:spPr bwMode="auto">
          <a:xfrm>
            <a:off x="3198813" y="2611438"/>
            <a:ext cx="108585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FF00"/>
                </a:solidFill>
              </a:rPr>
              <a:t>Female</a:t>
            </a:r>
          </a:p>
        </p:txBody>
      </p:sp>
      <p:sp>
        <p:nvSpPr>
          <p:cNvPr id="174086" name="Text Box 6"/>
          <p:cNvSpPr txBox="1">
            <a:spLocks noChangeArrowheads="1"/>
          </p:cNvSpPr>
          <p:nvPr/>
        </p:nvSpPr>
        <p:spPr bwMode="auto">
          <a:xfrm>
            <a:off x="0" y="6359525"/>
            <a:ext cx="7391400" cy="476250"/>
          </a:xfrm>
          <a:prstGeom prst="rect">
            <a:avLst/>
          </a:prstGeom>
          <a:noFill/>
          <a:ln w="9525">
            <a:noFill/>
            <a:miter lim="800000"/>
            <a:headEnd/>
            <a:tailEnd/>
          </a:ln>
        </p:spPr>
        <p:txBody>
          <a:bodyPr>
            <a:spAutoFit/>
          </a:bodyPr>
          <a:lstStyle/>
          <a:p>
            <a:pPr eaLnBrk="0" hangingPunct="0">
              <a:spcBef>
                <a:spcPct val="10000"/>
              </a:spcBef>
            </a:pPr>
            <a:r>
              <a:rPr lang="en-US" sz="1200" b="1">
                <a:solidFill>
                  <a:schemeClr val="bg1"/>
                </a:solidFill>
              </a:rPr>
              <a:t>Source: Underlying Cause of Death; National Center for Health Statistics</a:t>
            </a:r>
          </a:p>
          <a:p>
            <a:pPr eaLnBrk="0" hangingPunct="0">
              <a:spcBef>
                <a:spcPct val="10000"/>
              </a:spcBef>
            </a:pPr>
            <a:r>
              <a:rPr lang="en-US" sz="1200">
                <a:solidFill>
                  <a:schemeClr val="bg1"/>
                </a:solidFill>
              </a:rPr>
              <a:t>* </a:t>
            </a:r>
            <a:r>
              <a:rPr lang="en-US" sz="1200" b="1">
                <a:solidFill>
                  <a:schemeClr val="bg1"/>
                </a:solidFill>
              </a:rPr>
              <a:t>Age-adjusted to 2000 U.S. population</a:t>
            </a:r>
          </a:p>
        </p:txBody>
      </p:sp>
      <p:sp>
        <p:nvSpPr>
          <p:cNvPr id="174087" name="Line 7"/>
          <p:cNvSpPr>
            <a:spLocks noChangeShapeType="1"/>
          </p:cNvSpPr>
          <p:nvPr/>
        </p:nvSpPr>
        <p:spPr bwMode="auto">
          <a:xfrm>
            <a:off x="6324600" y="1981200"/>
            <a:ext cx="0" cy="2743200"/>
          </a:xfrm>
          <a:prstGeom prst="line">
            <a:avLst/>
          </a:prstGeom>
          <a:noFill/>
          <a:ln w="9525">
            <a:solidFill>
              <a:schemeClr val="bg1"/>
            </a:solidFill>
            <a:prstDash val="dash"/>
            <a:round/>
            <a:headEnd type="oval" w="med" len="med"/>
            <a:tailEnd type="oval" w="med" len="med"/>
          </a:ln>
        </p:spPr>
        <p:txBody>
          <a:bodyPr/>
          <a:lstStyle/>
          <a:p>
            <a:endParaRPr lang="en-US"/>
          </a:p>
        </p:txBody>
      </p:sp>
      <p:sp>
        <p:nvSpPr>
          <p:cNvPr id="174088" name="Text Box 8"/>
          <p:cNvSpPr txBox="1">
            <a:spLocks noChangeArrowheads="1"/>
          </p:cNvSpPr>
          <p:nvPr/>
        </p:nvSpPr>
        <p:spPr bwMode="auto">
          <a:xfrm>
            <a:off x="2895600" y="17526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ICD-9</a:t>
            </a:r>
          </a:p>
        </p:txBody>
      </p:sp>
      <p:sp>
        <p:nvSpPr>
          <p:cNvPr id="174089" name="Line 9"/>
          <p:cNvSpPr>
            <a:spLocks noChangeShapeType="1"/>
          </p:cNvSpPr>
          <p:nvPr/>
        </p:nvSpPr>
        <p:spPr bwMode="auto">
          <a:xfrm>
            <a:off x="3962400" y="1981200"/>
            <a:ext cx="2286000" cy="0"/>
          </a:xfrm>
          <a:prstGeom prst="line">
            <a:avLst/>
          </a:prstGeom>
          <a:noFill/>
          <a:ln w="9525">
            <a:solidFill>
              <a:schemeClr val="bg1"/>
            </a:solidFill>
            <a:round/>
            <a:headEnd/>
            <a:tailEnd type="triangle" w="med" len="med"/>
          </a:ln>
        </p:spPr>
        <p:txBody>
          <a:bodyPr/>
          <a:lstStyle/>
          <a:p>
            <a:endParaRPr lang="en-US"/>
          </a:p>
        </p:txBody>
      </p:sp>
      <p:sp>
        <p:nvSpPr>
          <p:cNvPr id="174090" name="Line 10"/>
          <p:cNvSpPr>
            <a:spLocks noChangeShapeType="1"/>
          </p:cNvSpPr>
          <p:nvPr/>
        </p:nvSpPr>
        <p:spPr bwMode="auto">
          <a:xfrm flipH="1">
            <a:off x="1981200" y="1981200"/>
            <a:ext cx="838200" cy="0"/>
          </a:xfrm>
          <a:prstGeom prst="line">
            <a:avLst/>
          </a:prstGeom>
          <a:noFill/>
          <a:ln w="9525">
            <a:solidFill>
              <a:schemeClr val="bg1"/>
            </a:solidFill>
            <a:round/>
            <a:headEnd/>
            <a:tailEnd type="triangle" w="med" len="med"/>
          </a:ln>
        </p:spPr>
        <p:txBody>
          <a:bodyPr/>
          <a:lstStyle/>
          <a:p>
            <a:endParaRPr lang="en-US"/>
          </a:p>
        </p:txBody>
      </p:sp>
      <p:sp>
        <p:nvSpPr>
          <p:cNvPr id="174091" name="Text Box 11"/>
          <p:cNvSpPr txBox="1">
            <a:spLocks noChangeArrowheads="1"/>
          </p:cNvSpPr>
          <p:nvPr/>
        </p:nvSpPr>
        <p:spPr bwMode="auto">
          <a:xfrm>
            <a:off x="6781800" y="17526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ICD-10</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idx="4294967295"/>
          </p:nvPr>
        </p:nvSpPr>
        <p:spPr>
          <a:xfrm>
            <a:off x="0" y="354013"/>
            <a:ext cx="9144000" cy="1524000"/>
          </a:xfrm>
          <a:noFill/>
        </p:spPr>
        <p:txBody>
          <a:bodyPr/>
          <a:lstStyle/>
          <a:p>
            <a:pPr eaLnBrk="1" hangingPunct="1"/>
            <a:r>
              <a:rPr lang="en-US" sz="3200" smtClean="0">
                <a:solidFill>
                  <a:srgbClr val="FFFF00"/>
                </a:solidFill>
                <a:latin typeface="Arial" charset="0"/>
              </a:rPr>
              <a:t>Asthma Mortality Rates by Age</a:t>
            </a:r>
            <a:br>
              <a:rPr lang="en-US" sz="3200" smtClean="0">
                <a:solidFill>
                  <a:srgbClr val="FFFF00"/>
                </a:solidFill>
                <a:latin typeface="Arial" charset="0"/>
              </a:rPr>
            </a:br>
            <a:r>
              <a:rPr lang="en-US" sz="3200" smtClean="0">
                <a:solidFill>
                  <a:srgbClr val="FFFF00"/>
                </a:solidFill>
                <a:latin typeface="Arial" charset="0"/>
              </a:rPr>
              <a:t> United States: 1979-2005</a:t>
            </a:r>
          </a:p>
        </p:txBody>
      </p:sp>
      <p:graphicFrame>
        <p:nvGraphicFramePr>
          <p:cNvPr id="176131" name="Object 3"/>
          <p:cNvGraphicFramePr>
            <a:graphicFrameLocks noChangeAspect="1"/>
          </p:cNvGraphicFramePr>
          <p:nvPr/>
        </p:nvGraphicFramePr>
        <p:xfrm>
          <a:off x="457200" y="1968500"/>
          <a:ext cx="8324850" cy="5137150"/>
        </p:xfrm>
        <a:graphic>
          <a:graphicData uri="http://schemas.openxmlformats.org/presentationml/2006/ole">
            <p:oleObj spid="_x0000_s176131" name="Chart" r:id="rId4" imgW="6867618" imgH="4238752" progId="MSGraph.Chart.8">
              <p:embed followColorScheme="full"/>
            </p:oleObj>
          </a:graphicData>
        </a:graphic>
      </p:graphicFrame>
      <p:sp>
        <p:nvSpPr>
          <p:cNvPr id="176132" name="Text Box 4"/>
          <p:cNvSpPr txBox="1">
            <a:spLocks noChangeArrowheads="1"/>
          </p:cNvSpPr>
          <p:nvPr/>
        </p:nvSpPr>
        <p:spPr bwMode="auto">
          <a:xfrm>
            <a:off x="2362200" y="2438400"/>
            <a:ext cx="108585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FF00"/>
                </a:solidFill>
              </a:rPr>
              <a:t>65 +</a:t>
            </a:r>
          </a:p>
        </p:txBody>
      </p:sp>
      <p:sp>
        <p:nvSpPr>
          <p:cNvPr id="176133" name="Text Box 5"/>
          <p:cNvSpPr txBox="1">
            <a:spLocks noChangeArrowheads="1"/>
          </p:cNvSpPr>
          <p:nvPr/>
        </p:nvSpPr>
        <p:spPr bwMode="auto">
          <a:xfrm>
            <a:off x="0" y="6411913"/>
            <a:ext cx="7391400" cy="476250"/>
          </a:xfrm>
          <a:prstGeom prst="rect">
            <a:avLst/>
          </a:prstGeom>
          <a:noFill/>
          <a:ln w="9525">
            <a:noFill/>
            <a:miter lim="800000"/>
            <a:headEnd/>
            <a:tailEnd/>
          </a:ln>
        </p:spPr>
        <p:txBody>
          <a:bodyPr>
            <a:spAutoFit/>
          </a:bodyPr>
          <a:lstStyle/>
          <a:p>
            <a:pPr eaLnBrk="0" hangingPunct="0">
              <a:spcBef>
                <a:spcPct val="10000"/>
              </a:spcBef>
            </a:pPr>
            <a:r>
              <a:rPr lang="en-US" sz="1200" b="1">
                <a:solidFill>
                  <a:schemeClr val="bg1"/>
                </a:solidFill>
              </a:rPr>
              <a:t>Source: Underlying Cause of Death; CDC National Center for Health Statistics</a:t>
            </a:r>
          </a:p>
          <a:p>
            <a:pPr eaLnBrk="0" hangingPunct="0">
              <a:spcBef>
                <a:spcPct val="10000"/>
              </a:spcBef>
            </a:pPr>
            <a:r>
              <a:rPr lang="en-US" sz="1200">
                <a:solidFill>
                  <a:schemeClr val="bg1"/>
                </a:solidFill>
              </a:rPr>
              <a:t>* </a:t>
            </a:r>
            <a:r>
              <a:rPr lang="en-US" sz="1200" b="1">
                <a:solidFill>
                  <a:schemeClr val="bg1"/>
                </a:solidFill>
              </a:rPr>
              <a:t>Age-adjusted to 2000 U.S. population</a:t>
            </a:r>
          </a:p>
        </p:txBody>
      </p:sp>
      <p:sp>
        <p:nvSpPr>
          <p:cNvPr id="176134" name="Line 6"/>
          <p:cNvSpPr>
            <a:spLocks noChangeShapeType="1"/>
          </p:cNvSpPr>
          <p:nvPr/>
        </p:nvSpPr>
        <p:spPr bwMode="auto">
          <a:xfrm>
            <a:off x="6172200" y="2209800"/>
            <a:ext cx="0" cy="2743200"/>
          </a:xfrm>
          <a:prstGeom prst="line">
            <a:avLst/>
          </a:prstGeom>
          <a:noFill/>
          <a:ln w="9525">
            <a:solidFill>
              <a:srgbClr val="FFFFFF"/>
            </a:solidFill>
            <a:prstDash val="dash"/>
            <a:round/>
            <a:headEnd type="oval" w="med" len="med"/>
            <a:tailEnd type="oval" w="med" len="med"/>
          </a:ln>
        </p:spPr>
        <p:txBody>
          <a:bodyPr/>
          <a:lstStyle/>
          <a:p>
            <a:endParaRPr lang="en-US"/>
          </a:p>
        </p:txBody>
      </p:sp>
      <p:sp>
        <p:nvSpPr>
          <p:cNvPr id="176135" name="Text Box 7"/>
          <p:cNvSpPr txBox="1">
            <a:spLocks noChangeArrowheads="1"/>
          </p:cNvSpPr>
          <p:nvPr/>
        </p:nvSpPr>
        <p:spPr bwMode="auto">
          <a:xfrm>
            <a:off x="2895600" y="17526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ICD-9</a:t>
            </a:r>
          </a:p>
        </p:txBody>
      </p:sp>
      <p:sp>
        <p:nvSpPr>
          <p:cNvPr id="176136" name="Line 8"/>
          <p:cNvSpPr>
            <a:spLocks noChangeShapeType="1"/>
          </p:cNvSpPr>
          <p:nvPr/>
        </p:nvSpPr>
        <p:spPr bwMode="auto">
          <a:xfrm>
            <a:off x="3886200" y="1981200"/>
            <a:ext cx="2286000" cy="0"/>
          </a:xfrm>
          <a:prstGeom prst="line">
            <a:avLst/>
          </a:prstGeom>
          <a:noFill/>
          <a:ln w="9525">
            <a:solidFill>
              <a:srgbClr val="FFFFFF"/>
            </a:solidFill>
            <a:round/>
            <a:headEnd/>
            <a:tailEnd type="triangle" w="med" len="med"/>
          </a:ln>
        </p:spPr>
        <p:txBody>
          <a:bodyPr/>
          <a:lstStyle/>
          <a:p>
            <a:endParaRPr lang="en-US"/>
          </a:p>
        </p:txBody>
      </p:sp>
      <p:sp>
        <p:nvSpPr>
          <p:cNvPr id="176137" name="Line 9"/>
          <p:cNvSpPr>
            <a:spLocks noChangeShapeType="1"/>
          </p:cNvSpPr>
          <p:nvPr/>
        </p:nvSpPr>
        <p:spPr bwMode="auto">
          <a:xfrm flipH="1">
            <a:off x="1981200" y="1981200"/>
            <a:ext cx="838200" cy="0"/>
          </a:xfrm>
          <a:prstGeom prst="line">
            <a:avLst/>
          </a:prstGeom>
          <a:noFill/>
          <a:ln w="9525">
            <a:solidFill>
              <a:schemeClr val="bg1"/>
            </a:solidFill>
            <a:round/>
            <a:headEnd/>
            <a:tailEnd type="triangle" w="med" len="med"/>
          </a:ln>
        </p:spPr>
        <p:txBody>
          <a:bodyPr/>
          <a:lstStyle/>
          <a:p>
            <a:endParaRPr lang="en-US"/>
          </a:p>
        </p:txBody>
      </p:sp>
      <p:sp>
        <p:nvSpPr>
          <p:cNvPr id="176138" name="Text Box 10"/>
          <p:cNvSpPr txBox="1">
            <a:spLocks noChangeArrowheads="1"/>
          </p:cNvSpPr>
          <p:nvPr/>
        </p:nvSpPr>
        <p:spPr bwMode="auto">
          <a:xfrm>
            <a:off x="6477000" y="20574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ICD-10</a:t>
            </a:r>
          </a:p>
        </p:txBody>
      </p:sp>
      <p:sp>
        <p:nvSpPr>
          <p:cNvPr id="176139" name="Text Box 11"/>
          <p:cNvSpPr txBox="1">
            <a:spLocks noChangeArrowheads="1"/>
          </p:cNvSpPr>
          <p:nvPr/>
        </p:nvSpPr>
        <p:spPr bwMode="auto">
          <a:xfrm>
            <a:off x="3505200" y="3886200"/>
            <a:ext cx="1447800" cy="396875"/>
          </a:xfrm>
          <a:prstGeom prst="rect">
            <a:avLst/>
          </a:prstGeom>
          <a:noFill/>
          <a:ln w="9525">
            <a:noFill/>
            <a:miter lim="800000"/>
            <a:headEnd/>
            <a:tailEnd/>
          </a:ln>
        </p:spPr>
        <p:txBody>
          <a:bodyPr>
            <a:spAutoFit/>
          </a:bodyPr>
          <a:lstStyle/>
          <a:p>
            <a:pPr>
              <a:spcBef>
                <a:spcPct val="50000"/>
              </a:spcBef>
            </a:pPr>
            <a:r>
              <a:rPr lang="en-US" sz="2000" b="1">
                <a:solidFill>
                  <a:srgbClr val="FF3300"/>
                </a:solidFill>
              </a:rPr>
              <a:t>35-64</a:t>
            </a:r>
          </a:p>
        </p:txBody>
      </p:sp>
      <p:sp>
        <p:nvSpPr>
          <p:cNvPr id="176140" name="Text Box 12"/>
          <p:cNvSpPr txBox="1">
            <a:spLocks noChangeArrowheads="1"/>
          </p:cNvSpPr>
          <p:nvPr/>
        </p:nvSpPr>
        <p:spPr bwMode="auto">
          <a:xfrm>
            <a:off x="4916488" y="4737100"/>
            <a:ext cx="914400" cy="396875"/>
          </a:xfrm>
          <a:prstGeom prst="rect">
            <a:avLst/>
          </a:prstGeom>
          <a:noFill/>
          <a:ln w="9525">
            <a:noFill/>
            <a:miter lim="800000"/>
            <a:headEnd/>
            <a:tailEnd/>
          </a:ln>
        </p:spPr>
        <p:txBody>
          <a:bodyPr>
            <a:spAutoFit/>
          </a:bodyPr>
          <a:lstStyle/>
          <a:p>
            <a:pPr>
              <a:spcBef>
                <a:spcPct val="50000"/>
              </a:spcBef>
            </a:pPr>
            <a:r>
              <a:rPr lang="en-US" sz="2000" b="1">
                <a:solidFill>
                  <a:srgbClr val="00CC00"/>
                </a:solidFill>
              </a:rPr>
              <a:t>5-9</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idx="4294967295"/>
          </p:nvPr>
        </p:nvSpPr>
        <p:spPr>
          <a:xfrm>
            <a:off x="0" y="354013"/>
            <a:ext cx="9144000" cy="1524000"/>
          </a:xfrm>
          <a:noFill/>
        </p:spPr>
        <p:txBody>
          <a:bodyPr/>
          <a:lstStyle/>
          <a:p>
            <a:pPr eaLnBrk="1" hangingPunct="1"/>
            <a:r>
              <a:rPr lang="en-US" sz="3200" smtClean="0">
                <a:solidFill>
                  <a:srgbClr val="FFFF00"/>
                </a:solidFill>
                <a:latin typeface="Arial" charset="0"/>
              </a:rPr>
              <a:t>Asthma Mortality Rates by Race</a:t>
            </a:r>
            <a:br>
              <a:rPr lang="en-US" sz="3200" smtClean="0">
                <a:solidFill>
                  <a:srgbClr val="FFFF00"/>
                </a:solidFill>
                <a:latin typeface="Arial" charset="0"/>
              </a:rPr>
            </a:br>
            <a:r>
              <a:rPr lang="en-US" sz="3200" smtClean="0">
                <a:solidFill>
                  <a:srgbClr val="FFFF00"/>
                </a:solidFill>
                <a:latin typeface="Arial" charset="0"/>
              </a:rPr>
              <a:t>United States: 1979-2005</a:t>
            </a:r>
          </a:p>
        </p:txBody>
      </p:sp>
      <p:graphicFrame>
        <p:nvGraphicFramePr>
          <p:cNvPr id="178179" name="Object 3"/>
          <p:cNvGraphicFramePr>
            <a:graphicFrameLocks noChangeAspect="1"/>
          </p:cNvGraphicFramePr>
          <p:nvPr/>
        </p:nvGraphicFramePr>
        <p:xfrm>
          <a:off x="457200" y="1968500"/>
          <a:ext cx="8324850" cy="5137150"/>
        </p:xfrm>
        <a:graphic>
          <a:graphicData uri="http://schemas.openxmlformats.org/presentationml/2006/ole">
            <p:oleObj spid="_x0000_s178179" name="Chart" r:id="rId4" imgW="6867618" imgH="4238752" progId="MSGraph.Chart.8">
              <p:embed followColorScheme="full"/>
            </p:oleObj>
          </a:graphicData>
        </a:graphic>
      </p:graphicFrame>
      <p:sp>
        <p:nvSpPr>
          <p:cNvPr id="178180" name="Text Box 4"/>
          <p:cNvSpPr txBox="1">
            <a:spLocks noChangeArrowheads="1"/>
          </p:cNvSpPr>
          <p:nvPr/>
        </p:nvSpPr>
        <p:spPr bwMode="auto">
          <a:xfrm>
            <a:off x="3943350" y="4470400"/>
            <a:ext cx="129540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00FF00"/>
                </a:solidFill>
              </a:rPr>
              <a:t>White</a:t>
            </a:r>
          </a:p>
        </p:txBody>
      </p:sp>
      <p:sp>
        <p:nvSpPr>
          <p:cNvPr id="178181" name="Text Box 5"/>
          <p:cNvSpPr txBox="1">
            <a:spLocks noChangeArrowheads="1"/>
          </p:cNvSpPr>
          <p:nvPr/>
        </p:nvSpPr>
        <p:spPr bwMode="auto">
          <a:xfrm>
            <a:off x="2819400" y="2667000"/>
            <a:ext cx="1085850" cy="396875"/>
          </a:xfrm>
          <a:prstGeom prst="rect">
            <a:avLst/>
          </a:prstGeom>
          <a:noFill/>
          <a:ln w="9525">
            <a:noFill/>
            <a:miter lim="800000"/>
            <a:headEnd/>
            <a:tailEnd/>
          </a:ln>
        </p:spPr>
        <p:txBody>
          <a:bodyPr>
            <a:spAutoFit/>
          </a:bodyPr>
          <a:lstStyle/>
          <a:p>
            <a:pPr algn="ctr" eaLnBrk="0" hangingPunct="0">
              <a:spcBef>
                <a:spcPct val="50000"/>
              </a:spcBef>
            </a:pPr>
            <a:r>
              <a:rPr lang="en-US" sz="2000" b="1">
                <a:solidFill>
                  <a:srgbClr val="FF3300"/>
                </a:solidFill>
              </a:rPr>
              <a:t>Black</a:t>
            </a:r>
          </a:p>
        </p:txBody>
      </p:sp>
      <p:sp>
        <p:nvSpPr>
          <p:cNvPr id="178182" name="Text Box 6"/>
          <p:cNvSpPr txBox="1">
            <a:spLocks noChangeArrowheads="1"/>
          </p:cNvSpPr>
          <p:nvPr/>
        </p:nvSpPr>
        <p:spPr bwMode="auto">
          <a:xfrm>
            <a:off x="0" y="6400800"/>
            <a:ext cx="7391400" cy="476250"/>
          </a:xfrm>
          <a:prstGeom prst="rect">
            <a:avLst/>
          </a:prstGeom>
          <a:noFill/>
          <a:ln w="9525">
            <a:noFill/>
            <a:miter lim="800000"/>
            <a:headEnd/>
            <a:tailEnd/>
          </a:ln>
        </p:spPr>
        <p:txBody>
          <a:bodyPr>
            <a:spAutoFit/>
          </a:bodyPr>
          <a:lstStyle/>
          <a:p>
            <a:pPr eaLnBrk="0" hangingPunct="0">
              <a:spcBef>
                <a:spcPct val="10000"/>
              </a:spcBef>
            </a:pPr>
            <a:r>
              <a:rPr lang="en-US" sz="1200" b="1">
                <a:solidFill>
                  <a:schemeClr val="bg1"/>
                </a:solidFill>
              </a:rPr>
              <a:t>Source: Underlying Cause of Death; CDC National Center for Health Statistics</a:t>
            </a:r>
          </a:p>
          <a:p>
            <a:pPr eaLnBrk="0" hangingPunct="0">
              <a:spcBef>
                <a:spcPct val="10000"/>
              </a:spcBef>
            </a:pPr>
            <a:r>
              <a:rPr lang="en-US" sz="1200">
                <a:solidFill>
                  <a:schemeClr val="bg1"/>
                </a:solidFill>
              </a:rPr>
              <a:t>* </a:t>
            </a:r>
            <a:r>
              <a:rPr lang="en-US" sz="1200" b="1">
                <a:solidFill>
                  <a:schemeClr val="bg1"/>
                </a:solidFill>
              </a:rPr>
              <a:t>Age-adjusted to 2000 U.S. population</a:t>
            </a:r>
          </a:p>
        </p:txBody>
      </p:sp>
      <p:sp>
        <p:nvSpPr>
          <p:cNvPr id="178183" name="Line 7"/>
          <p:cNvSpPr>
            <a:spLocks noChangeShapeType="1"/>
          </p:cNvSpPr>
          <p:nvPr/>
        </p:nvSpPr>
        <p:spPr bwMode="auto">
          <a:xfrm>
            <a:off x="6324600" y="1981200"/>
            <a:ext cx="0" cy="2743200"/>
          </a:xfrm>
          <a:prstGeom prst="line">
            <a:avLst/>
          </a:prstGeom>
          <a:noFill/>
          <a:ln w="9525">
            <a:solidFill>
              <a:schemeClr val="bg1"/>
            </a:solidFill>
            <a:prstDash val="dash"/>
            <a:round/>
            <a:headEnd type="oval" w="med" len="med"/>
            <a:tailEnd type="oval" w="med" len="med"/>
          </a:ln>
        </p:spPr>
        <p:txBody>
          <a:bodyPr/>
          <a:lstStyle/>
          <a:p>
            <a:endParaRPr lang="en-US"/>
          </a:p>
        </p:txBody>
      </p:sp>
      <p:sp>
        <p:nvSpPr>
          <p:cNvPr id="178184" name="Text Box 8"/>
          <p:cNvSpPr txBox="1">
            <a:spLocks noChangeArrowheads="1"/>
          </p:cNvSpPr>
          <p:nvPr/>
        </p:nvSpPr>
        <p:spPr bwMode="auto">
          <a:xfrm>
            <a:off x="2895600" y="17526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ICD-9</a:t>
            </a:r>
          </a:p>
        </p:txBody>
      </p:sp>
      <p:sp>
        <p:nvSpPr>
          <p:cNvPr id="178185" name="Line 9"/>
          <p:cNvSpPr>
            <a:spLocks noChangeShapeType="1"/>
          </p:cNvSpPr>
          <p:nvPr/>
        </p:nvSpPr>
        <p:spPr bwMode="auto">
          <a:xfrm>
            <a:off x="3886200" y="1981200"/>
            <a:ext cx="2286000" cy="0"/>
          </a:xfrm>
          <a:prstGeom prst="line">
            <a:avLst/>
          </a:prstGeom>
          <a:noFill/>
          <a:ln w="9525">
            <a:solidFill>
              <a:schemeClr val="bg1"/>
            </a:solidFill>
            <a:round/>
            <a:headEnd/>
            <a:tailEnd type="triangle" w="med" len="med"/>
          </a:ln>
        </p:spPr>
        <p:txBody>
          <a:bodyPr/>
          <a:lstStyle/>
          <a:p>
            <a:endParaRPr lang="en-US"/>
          </a:p>
        </p:txBody>
      </p:sp>
      <p:sp>
        <p:nvSpPr>
          <p:cNvPr id="178186" name="Line 10"/>
          <p:cNvSpPr>
            <a:spLocks noChangeShapeType="1"/>
          </p:cNvSpPr>
          <p:nvPr/>
        </p:nvSpPr>
        <p:spPr bwMode="auto">
          <a:xfrm flipH="1">
            <a:off x="1981200" y="1981200"/>
            <a:ext cx="838200" cy="0"/>
          </a:xfrm>
          <a:prstGeom prst="line">
            <a:avLst/>
          </a:prstGeom>
          <a:noFill/>
          <a:ln w="9525">
            <a:solidFill>
              <a:schemeClr val="bg1"/>
            </a:solidFill>
            <a:round/>
            <a:headEnd/>
            <a:tailEnd type="triangle" w="med" len="med"/>
          </a:ln>
        </p:spPr>
        <p:txBody>
          <a:bodyPr/>
          <a:lstStyle/>
          <a:p>
            <a:endParaRPr lang="en-US"/>
          </a:p>
        </p:txBody>
      </p:sp>
      <p:sp>
        <p:nvSpPr>
          <p:cNvPr id="178187" name="Text Box 11"/>
          <p:cNvSpPr txBox="1">
            <a:spLocks noChangeArrowheads="1"/>
          </p:cNvSpPr>
          <p:nvPr/>
        </p:nvSpPr>
        <p:spPr bwMode="auto">
          <a:xfrm>
            <a:off x="6705600" y="1752600"/>
            <a:ext cx="1295400" cy="457200"/>
          </a:xfrm>
          <a:prstGeom prst="rect">
            <a:avLst/>
          </a:prstGeom>
          <a:noFill/>
          <a:ln w="9525">
            <a:noFill/>
            <a:miter lim="800000"/>
            <a:headEnd/>
            <a:tailEnd/>
          </a:ln>
        </p:spPr>
        <p:txBody>
          <a:bodyPr>
            <a:spAutoFit/>
          </a:bodyPr>
          <a:lstStyle/>
          <a:p>
            <a:pPr>
              <a:spcBef>
                <a:spcPct val="50000"/>
              </a:spcBef>
            </a:pPr>
            <a:r>
              <a:rPr lang="en-US" sz="2400" b="1">
                <a:solidFill>
                  <a:schemeClr val="bg1"/>
                </a:solidFill>
                <a:latin typeface="Times New Roman" pitchFamily="18" charset="0"/>
              </a:rPr>
              <a:t>ICD-10</a:t>
            </a:r>
          </a:p>
        </p:txBody>
      </p:sp>
      <p:sp>
        <p:nvSpPr>
          <p:cNvPr id="178188" name="Text Box 12"/>
          <p:cNvSpPr txBox="1">
            <a:spLocks noChangeArrowheads="1"/>
          </p:cNvSpPr>
          <p:nvPr/>
        </p:nvSpPr>
        <p:spPr bwMode="auto">
          <a:xfrm>
            <a:off x="4343400" y="3276600"/>
            <a:ext cx="12192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Other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a:xfrm>
            <a:off x="731838" y="533400"/>
            <a:ext cx="7761287" cy="1143000"/>
          </a:xfrm>
        </p:spPr>
        <p:txBody>
          <a:bodyPr/>
          <a:lstStyle/>
          <a:p>
            <a:pPr eaLnBrk="1" hangingPunct="1"/>
            <a:r>
              <a:rPr lang="en-US" sz="3200" smtClean="0">
                <a:solidFill>
                  <a:srgbClr val="FFFF00"/>
                </a:solidFill>
                <a:latin typeface="Arial" charset="0"/>
              </a:rPr>
              <a:t>Child and Adult Asthma Prevalence</a:t>
            </a:r>
            <a:br>
              <a:rPr lang="en-US" sz="3200" smtClean="0">
                <a:solidFill>
                  <a:srgbClr val="FFFF00"/>
                </a:solidFill>
                <a:latin typeface="Arial" charset="0"/>
              </a:rPr>
            </a:br>
            <a:r>
              <a:rPr lang="en-US" sz="3200" smtClean="0">
                <a:solidFill>
                  <a:srgbClr val="FFFF00"/>
                </a:solidFill>
                <a:latin typeface="Arial" charset="0"/>
              </a:rPr>
              <a:t>United States, 1980-2007</a:t>
            </a:r>
          </a:p>
        </p:txBody>
      </p:sp>
      <p:graphicFrame>
        <p:nvGraphicFramePr>
          <p:cNvPr id="151555" name="Object 3"/>
          <p:cNvGraphicFramePr>
            <a:graphicFrameLocks noChangeAspect="1"/>
          </p:cNvGraphicFramePr>
          <p:nvPr>
            <p:ph type="chart" idx="4294967295"/>
          </p:nvPr>
        </p:nvGraphicFramePr>
        <p:xfrm>
          <a:off x="950913" y="1603375"/>
          <a:ext cx="7175500" cy="4545013"/>
        </p:xfrm>
        <a:graphic>
          <a:graphicData uri="http://schemas.openxmlformats.org/presentationml/2006/ole">
            <p:oleObj spid="_x0000_s151555" name="Chart" r:id="rId4" imgW="6858135" imgH="4343332" progId="MSGraph.Chart.8">
              <p:embed followColorScheme="full"/>
            </p:oleObj>
          </a:graphicData>
        </a:graphic>
      </p:graphicFrame>
      <p:sp>
        <p:nvSpPr>
          <p:cNvPr id="151556" name="Text Box 4"/>
          <p:cNvSpPr txBox="1">
            <a:spLocks noChangeArrowheads="1"/>
          </p:cNvSpPr>
          <p:nvPr/>
        </p:nvSpPr>
        <p:spPr bwMode="auto">
          <a:xfrm>
            <a:off x="2487613" y="4464050"/>
            <a:ext cx="17526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12-Month</a:t>
            </a:r>
          </a:p>
        </p:txBody>
      </p:sp>
      <p:sp>
        <p:nvSpPr>
          <p:cNvPr id="151557" name="Text Box 5"/>
          <p:cNvSpPr txBox="1">
            <a:spLocks noChangeArrowheads="1"/>
          </p:cNvSpPr>
          <p:nvPr/>
        </p:nvSpPr>
        <p:spPr bwMode="auto">
          <a:xfrm>
            <a:off x="4613275" y="1689100"/>
            <a:ext cx="13716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Lifetime</a:t>
            </a:r>
          </a:p>
        </p:txBody>
      </p:sp>
      <p:sp>
        <p:nvSpPr>
          <p:cNvPr id="151558" name="Text Box 6"/>
          <p:cNvSpPr txBox="1">
            <a:spLocks noChangeArrowheads="1"/>
          </p:cNvSpPr>
          <p:nvPr/>
        </p:nvSpPr>
        <p:spPr bwMode="auto">
          <a:xfrm>
            <a:off x="1978025" y="1689100"/>
            <a:ext cx="1219200" cy="914400"/>
          </a:xfrm>
          <a:prstGeom prst="rect">
            <a:avLst/>
          </a:prstGeom>
          <a:noFill/>
          <a:ln w="9525">
            <a:noFill/>
            <a:miter lim="800000"/>
            <a:headEnd/>
            <a:tailEnd/>
          </a:ln>
        </p:spPr>
        <p:txBody>
          <a:bodyPr>
            <a:spAutoFit/>
          </a:bodyPr>
          <a:lstStyle/>
          <a:p>
            <a:pPr algn="ctr" eaLnBrk="0" hangingPunct="0">
              <a:spcBef>
                <a:spcPct val="50000"/>
              </a:spcBef>
              <a:buClr>
                <a:srgbClr val="FF00FF"/>
              </a:buClr>
              <a:buSzPct val="135000"/>
              <a:buFontTx/>
              <a:buChar char="•"/>
            </a:pPr>
            <a:r>
              <a:rPr lang="en-US" sz="2400" b="1">
                <a:solidFill>
                  <a:srgbClr val="CC00FF"/>
                </a:solidFill>
                <a:latin typeface="Times New Roman" pitchFamily="18" charset="0"/>
              </a:rPr>
              <a:t> </a:t>
            </a:r>
            <a:r>
              <a:rPr lang="en-US" sz="2000" b="1">
                <a:solidFill>
                  <a:srgbClr val="FF33CC"/>
                </a:solidFill>
              </a:rPr>
              <a:t>Child</a:t>
            </a:r>
          </a:p>
          <a:p>
            <a:pPr algn="ctr" eaLnBrk="0" hangingPunct="0">
              <a:spcBef>
                <a:spcPct val="50000"/>
              </a:spcBef>
              <a:buClr>
                <a:srgbClr val="66FFFF"/>
              </a:buClr>
              <a:buSzPct val="125000"/>
              <a:buFont typeface="Wingdings" pitchFamily="2" charset="2"/>
              <a:buChar char="§"/>
            </a:pPr>
            <a:r>
              <a:rPr lang="en-US" sz="2000" b="1">
                <a:solidFill>
                  <a:srgbClr val="66FFFF"/>
                </a:solidFill>
              </a:rPr>
              <a:t> Adult</a:t>
            </a:r>
          </a:p>
        </p:txBody>
      </p:sp>
      <p:sp>
        <p:nvSpPr>
          <p:cNvPr id="151559" name="Text Box 7"/>
          <p:cNvSpPr txBox="1">
            <a:spLocks noChangeArrowheads="1"/>
          </p:cNvSpPr>
          <p:nvPr/>
        </p:nvSpPr>
        <p:spPr bwMode="auto">
          <a:xfrm>
            <a:off x="0" y="6319838"/>
            <a:ext cx="6629400" cy="366712"/>
          </a:xfrm>
          <a:prstGeom prst="rect">
            <a:avLst/>
          </a:prstGeom>
          <a:noFill/>
          <a:ln w="12700">
            <a:noFill/>
            <a:miter lim="800000"/>
            <a:headEnd type="none" w="sm" len="sm"/>
            <a:tailEnd type="none" w="sm" len="sm"/>
          </a:ln>
        </p:spPr>
        <p:txBody>
          <a:bodyPr>
            <a:spAutoFit/>
          </a:bodyPr>
          <a:lstStyle/>
          <a:p>
            <a:pPr eaLnBrk="0" hangingPunct="0"/>
            <a:r>
              <a:rPr lang="en-US" sz="1800"/>
              <a:t> </a:t>
            </a:r>
            <a:r>
              <a:rPr lang="en-US" sz="1200" b="1">
                <a:solidFill>
                  <a:schemeClr val="bg1"/>
                </a:solidFill>
              </a:rPr>
              <a:t>Source:   National Health Interview Survey; CDC National Center for Health Statistics</a:t>
            </a:r>
          </a:p>
        </p:txBody>
      </p:sp>
      <p:sp>
        <p:nvSpPr>
          <p:cNvPr id="151560" name="Text Box 9"/>
          <p:cNvSpPr txBox="1">
            <a:spLocks noChangeArrowheads="1"/>
          </p:cNvSpPr>
          <p:nvPr/>
        </p:nvSpPr>
        <p:spPr bwMode="auto">
          <a:xfrm rot="10800000" flipV="1">
            <a:off x="6269038" y="3671888"/>
            <a:ext cx="11684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Current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idx="4294967295"/>
          </p:nvPr>
        </p:nvSpPr>
        <p:spPr>
          <a:xfrm>
            <a:off x="0" y="571500"/>
            <a:ext cx="9144000" cy="1143000"/>
          </a:xfrm>
        </p:spPr>
        <p:txBody>
          <a:bodyPr/>
          <a:lstStyle/>
          <a:p>
            <a:pPr eaLnBrk="1" hangingPunct="1"/>
            <a:r>
              <a:rPr lang="en-US" sz="3200" smtClean="0">
                <a:solidFill>
                  <a:srgbClr val="FFFF00"/>
                </a:solidFill>
                <a:latin typeface="Arial" charset="0"/>
              </a:rPr>
              <a:t>Asthma Prevalence by Sex</a:t>
            </a:r>
            <a:br>
              <a:rPr lang="en-US" sz="3200" smtClean="0">
                <a:solidFill>
                  <a:srgbClr val="FFFF00"/>
                </a:solidFill>
                <a:latin typeface="Arial" charset="0"/>
              </a:rPr>
            </a:br>
            <a:r>
              <a:rPr lang="en-US" sz="3200" smtClean="0">
                <a:solidFill>
                  <a:srgbClr val="FFFF00"/>
                </a:solidFill>
                <a:latin typeface="Arial" charset="0"/>
              </a:rPr>
              <a:t>United States, 1980-2007</a:t>
            </a:r>
            <a:br>
              <a:rPr lang="en-US" sz="3200" smtClean="0">
                <a:solidFill>
                  <a:srgbClr val="FFFF00"/>
                </a:solidFill>
                <a:latin typeface="Arial" charset="0"/>
              </a:rPr>
            </a:br>
            <a:endParaRPr lang="en-US" sz="3200" smtClean="0">
              <a:solidFill>
                <a:srgbClr val="FFFF00"/>
              </a:solidFill>
              <a:latin typeface="Arial" charset="0"/>
            </a:endParaRPr>
          </a:p>
        </p:txBody>
      </p:sp>
      <p:graphicFrame>
        <p:nvGraphicFramePr>
          <p:cNvPr id="153603" name="Object 3"/>
          <p:cNvGraphicFramePr>
            <a:graphicFrameLocks noChangeAspect="1"/>
          </p:cNvGraphicFramePr>
          <p:nvPr>
            <p:ph type="chart" idx="4294967295"/>
          </p:nvPr>
        </p:nvGraphicFramePr>
        <p:xfrm>
          <a:off x="750888" y="1400175"/>
          <a:ext cx="7761287" cy="4546600"/>
        </p:xfrm>
        <a:graphic>
          <a:graphicData uri="http://schemas.openxmlformats.org/presentationml/2006/ole">
            <p:oleObj spid="_x0000_s153603" name="Chart" r:id="rId4" imgW="7105769" imgH="4162349" progId="MSGraph.Chart.8">
              <p:embed followColorScheme="full"/>
            </p:oleObj>
          </a:graphicData>
        </a:graphic>
      </p:graphicFrame>
      <p:sp>
        <p:nvSpPr>
          <p:cNvPr id="153604" name="Text Box 4"/>
          <p:cNvSpPr txBox="1">
            <a:spLocks noChangeArrowheads="1"/>
          </p:cNvSpPr>
          <p:nvPr/>
        </p:nvSpPr>
        <p:spPr bwMode="auto">
          <a:xfrm>
            <a:off x="2716213" y="3173413"/>
            <a:ext cx="1638300"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12-Month</a:t>
            </a:r>
          </a:p>
        </p:txBody>
      </p:sp>
      <p:sp>
        <p:nvSpPr>
          <p:cNvPr id="153605" name="Text Box 5"/>
          <p:cNvSpPr txBox="1">
            <a:spLocks noChangeArrowheads="1"/>
          </p:cNvSpPr>
          <p:nvPr/>
        </p:nvSpPr>
        <p:spPr bwMode="auto">
          <a:xfrm>
            <a:off x="4948238" y="1905000"/>
            <a:ext cx="1331912"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Lifetime</a:t>
            </a:r>
          </a:p>
        </p:txBody>
      </p:sp>
      <p:sp>
        <p:nvSpPr>
          <p:cNvPr id="197638" name="Text Box 6"/>
          <p:cNvSpPr txBox="1">
            <a:spLocks noChangeArrowheads="1"/>
          </p:cNvSpPr>
          <p:nvPr/>
        </p:nvSpPr>
        <p:spPr bwMode="auto">
          <a:xfrm>
            <a:off x="2201863" y="1582738"/>
            <a:ext cx="1390650" cy="914400"/>
          </a:xfrm>
          <a:prstGeom prst="rect">
            <a:avLst/>
          </a:prstGeom>
          <a:noFill/>
          <a:ln w="9525">
            <a:noFill/>
            <a:miter lim="800000"/>
            <a:headEnd/>
            <a:tailEnd/>
          </a:ln>
        </p:spPr>
        <p:txBody>
          <a:bodyPr>
            <a:spAutoFit/>
          </a:bodyPr>
          <a:lstStyle/>
          <a:p>
            <a:pPr eaLnBrk="0" hangingPunct="0">
              <a:spcBef>
                <a:spcPct val="50000"/>
              </a:spcBef>
              <a:buSzPct val="135000"/>
              <a:buFontTx/>
              <a:buChar char="•"/>
            </a:pPr>
            <a:r>
              <a:rPr lang="en-US" sz="2400" b="1">
                <a:solidFill>
                  <a:srgbClr val="00FF00"/>
                </a:solidFill>
                <a:latin typeface="Times New Roman" pitchFamily="18" charset="0"/>
              </a:rPr>
              <a:t>  </a:t>
            </a:r>
            <a:r>
              <a:rPr lang="en-US" sz="2000" b="1">
                <a:solidFill>
                  <a:srgbClr val="00FF00"/>
                </a:solidFill>
              </a:rPr>
              <a:t>Female</a:t>
            </a:r>
            <a:r>
              <a:rPr lang="en-US" sz="2000" b="1">
                <a:solidFill>
                  <a:srgbClr val="CC00FF"/>
                </a:solidFill>
              </a:rPr>
              <a:t> </a:t>
            </a:r>
          </a:p>
          <a:p>
            <a:pPr eaLnBrk="0" hangingPunct="0">
              <a:spcBef>
                <a:spcPct val="50000"/>
              </a:spcBef>
              <a:buSzPct val="125000"/>
              <a:buFont typeface="Wingdings" pitchFamily="2" charset="2"/>
              <a:buChar char="§"/>
            </a:pPr>
            <a:r>
              <a:rPr lang="en-US" sz="2000" b="1">
                <a:solidFill>
                  <a:srgbClr val="FF3300"/>
                </a:solidFill>
              </a:rPr>
              <a:t>  Male</a:t>
            </a:r>
            <a:endParaRPr lang="en-US" sz="2000" b="1">
              <a:solidFill>
                <a:srgbClr val="FF3300"/>
              </a:solidFill>
              <a:effectLst>
                <a:outerShdw blurRad="38100" dist="38100" dir="2700000" algn="tl">
                  <a:srgbClr val="C0C0C0"/>
                </a:outerShdw>
              </a:effectLst>
            </a:endParaRPr>
          </a:p>
        </p:txBody>
      </p:sp>
      <p:sp>
        <p:nvSpPr>
          <p:cNvPr id="153607" name="Text Box 7"/>
          <p:cNvSpPr txBox="1">
            <a:spLocks noChangeArrowheads="1"/>
          </p:cNvSpPr>
          <p:nvPr/>
        </p:nvSpPr>
        <p:spPr bwMode="auto">
          <a:xfrm>
            <a:off x="0" y="6323013"/>
            <a:ext cx="8001000" cy="366712"/>
          </a:xfrm>
          <a:prstGeom prst="rect">
            <a:avLst/>
          </a:prstGeom>
          <a:noFill/>
          <a:ln w="12700">
            <a:noFill/>
            <a:miter lim="800000"/>
            <a:headEnd type="none" w="sm" len="sm"/>
            <a:tailEnd type="none" w="sm" len="sm"/>
          </a:ln>
        </p:spPr>
        <p:txBody>
          <a:bodyPr>
            <a:spAutoFit/>
          </a:bodyPr>
          <a:lstStyle/>
          <a:p>
            <a:pPr eaLnBrk="0" hangingPunct="0"/>
            <a:r>
              <a:rPr lang="en-US" sz="1800" b="1"/>
              <a:t> </a:t>
            </a:r>
            <a:r>
              <a:rPr lang="en-US" sz="1200" b="1">
                <a:solidFill>
                  <a:schemeClr val="bg1"/>
                </a:solidFill>
              </a:rPr>
              <a:t>Source:   National Health Interview Survey; CDC National Center for Health Statistics</a:t>
            </a:r>
          </a:p>
        </p:txBody>
      </p:sp>
      <p:sp>
        <p:nvSpPr>
          <p:cNvPr id="153608" name="Text Box 8"/>
          <p:cNvSpPr txBox="1">
            <a:spLocks noChangeArrowheads="1"/>
          </p:cNvSpPr>
          <p:nvPr/>
        </p:nvSpPr>
        <p:spPr bwMode="auto">
          <a:xfrm>
            <a:off x="6442075" y="3802063"/>
            <a:ext cx="1166813" cy="396875"/>
          </a:xfrm>
          <a:prstGeom prst="rect">
            <a:avLst/>
          </a:prstGeom>
          <a:noFill/>
          <a:ln w="9525">
            <a:noFill/>
            <a:miter lim="800000"/>
            <a:headEnd/>
            <a:tailEnd/>
          </a:ln>
        </p:spPr>
        <p:txBody>
          <a:bodyPr>
            <a:spAutoFit/>
          </a:bodyPr>
          <a:lstStyle/>
          <a:p>
            <a:pPr>
              <a:spcBef>
                <a:spcPct val="50000"/>
              </a:spcBef>
            </a:pPr>
            <a:r>
              <a:rPr lang="en-US" sz="2000" b="1">
                <a:solidFill>
                  <a:srgbClr val="FFFF00"/>
                </a:solidFill>
              </a:rPr>
              <a:t>Current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a:xfrm>
            <a:off x="0" y="514350"/>
            <a:ext cx="9144000" cy="1143000"/>
          </a:xfrm>
        </p:spPr>
        <p:txBody>
          <a:bodyPr/>
          <a:lstStyle/>
          <a:p>
            <a:pPr eaLnBrk="1" hangingPunct="1"/>
            <a:r>
              <a:rPr lang="en-US" sz="3200" smtClean="0">
                <a:solidFill>
                  <a:srgbClr val="FFFF00"/>
                </a:solidFill>
                <a:latin typeface="Arial" charset="0"/>
              </a:rPr>
              <a:t>12-Month Asthma Prevalence by Race</a:t>
            </a:r>
            <a:br>
              <a:rPr lang="en-US" sz="3200" smtClean="0">
                <a:solidFill>
                  <a:srgbClr val="FFFF00"/>
                </a:solidFill>
                <a:latin typeface="Arial" charset="0"/>
              </a:rPr>
            </a:br>
            <a:r>
              <a:rPr lang="en-US" sz="3200" smtClean="0">
                <a:solidFill>
                  <a:srgbClr val="FFFF00"/>
                </a:solidFill>
                <a:latin typeface="Arial" charset="0"/>
              </a:rPr>
              <a:t>United States, 1980-1996</a:t>
            </a:r>
          </a:p>
        </p:txBody>
      </p:sp>
      <p:graphicFrame>
        <p:nvGraphicFramePr>
          <p:cNvPr id="155651" name="Object 3"/>
          <p:cNvGraphicFramePr>
            <a:graphicFrameLocks noChangeAspect="1"/>
          </p:cNvGraphicFramePr>
          <p:nvPr>
            <p:ph type="chart" idx="4294967295"/>
          </p:nvPr>
        </p:nvGraphicFramePr>
        <p:xfrm>
          <a:off x="361950" y="1238250"/>
          <a:ext cx="8332788" cy="4895850"/>
        </p:xfrm>
        <a:graphic>
          <a:graphicData uri="http://schemas.openxmlformats.org/presentationml/2006/ole">
            <p:oleObj spid="_x0000_s155651" name="Chart" r:id="rId4" imgW="6858000" imgH="4152900" progId="MSGraph.Chart.8">
              <p:embed followColorScheme="full"/>
            </p:oleObj>
          </a:graphicData>
        </a:graphic>
      </p:graphicFrame>
      <p:sp>
        <p:nvSpPr>
          <p:cNvPr id="155652" name="Rectangle 4"/>
          <p:cNvSpPr>
            <a:spLocks noChangeArrowheads="1"/>
          </p:cNvSpPr>
          <p:nvPr/>
        </p:nvSpPr>
        <p:spPr bwMode="auto">
          <a:xfrm>
            <a:off x="2343150" y="1600200"/>
            <a:ext cx="2114550" cy="838200"/>
          </a:xfrm>
          <a:prstGeom prst="rect">
            <a:avLst/>
          </a:prstGeom>
          <a:noFill/>
          <a:ln w="9525">
            <a:noFill/>
            <a:miter lim="800000"/>
            <a:headEnd/>
            <a:tailEnd/>
          </a:ln>
        </p:spPr>
        <p:txBody>
          <a:bodyPr wrap="none" anchor="ctr"/>
          <a:lstStyle/>
          <a:p>
            <a:endParaRPr lang="en-US"/>
          </a:p>
        </p:txBody>
      </p:sp>
      <p:sp>
        <p:nvSpPr>
          <p:cNvPr id="155653" name="Text Box 5"/>
          <p:cNvSpPr txBox="1">
            <a:spLocks noChangeArrowheads="1"/>
          </p:cNvSpPr>
          <p:nvPr/>
        </p:nvSpPr>
        <p:spPr bwMode="auto">
          <a:xfrm>
            <a:off x="0" y="6400800"/>
            <a:ext cx="7315200" cy="274638"/>
          </a:xfrm>
          <a:prstGeom prst="rect">
            <a:avLst/>
          </a:prstGeom>
          <a:noFill/>
          <a:ln w="12700">
            <a:noFill/>
            <a:miter lim="800000"/>
            <a:headEnd type="none" w="sm" len="sm"/>
            <a:tailEnd type="none" w="sm" len="sm"/>
          </a:ln>
        </p:spPr>
        <p:txBody>
          <a:bodyPr>
            <a:spAutoFit/>
          </a:bodyPr>
          <a:lstStyle/>
          <a:p>
            <a:pPr eaLnBrk="0" hangingPunct="0"/>
            <a:r>
              <a:rPr lang="en-US" sz="1100" b="1"/>
              <a:t> </a:t>
            </a:r>
            <a:r>
              <a:rPr lang="en-US" sz="1200" b="1">
                <a:solidFill>
                  <a:schemeClr val="bg1"/>
                </a:solidFill>
              </a:rPr>
              <a:t>Source:   National Health Interview Survey; CDC National Center for Health Statistics</a:t>
            </a:r>
          </a:p>
        </p:txBody>
      </p:sp>
      <p:sp>
        <p:nvSpPr>
          <p:cNvPr id="155654" name="Text Box 6"/>
          <p:cNvSpPr txBox="1">
            <a:spLocks noChangeArrowheads="1"/>
          </p:cNvSpPr>
          <p:nvPr/>
        </p:nvSpPr>
        <p:spPr bwMode="auto">
          <a:xfrm>
            <a:off x="2852738" y="3249613"/>
            <a:ext cx="1447800" cy="427037"/>
          </a:xfrm>
          <a:prstGeom prst="rect">
            <a:avLst/>
          </a:prstGeom>
          <a:noFill/>
          <a:ln w="9525">
            <a:noFill/>
            <a:miter lim="800000"/>
            <a:headEnd/>
            <a:tailEnd/>
          </a:ln>
        </p:spPr>
        <p:txBody>
          <a:bodyPr>
            <a:spAutoFit/>
          </a:bodyPr>
          <a:lstStyle/>
          <a:p>
            <a:pPr algn="ctr" eaLnBrk="0" hangingPunct="0">
              <a:spcBef>
                <a:spcPct val="50000"/>
              </a:spcBef>
              <a:buFont typeface="Wingdings" pitchFamily="2" charset="2"/>
              <a:buNone/>
            </a:pPr>
            <a:r>
              <a:rPr lang="en-US" sz="2200" b="1">
                <a:solidFill>
                  <a:srgbClr val="00CC00"/>
                </a:solidFill>
                <a:latin typeface="Times New Roman" pitchFamily="18" charset="0"/>
              </a:rPr>
              <a:t> </a:t>
            </a:r>
            <a:r>
              <a:rPr lang="en-US" sz="2000" b="1">
                <a:solidFill>
                  <a:srgbClr val="00CC00"/>
                </a:solidFill>
              </a:rPr>
              <a:t>Black</a:t>
            </a:r>
            <a:endParaRPr lang="en-US" sz="2000" b="1"/>
          </a:p>
        </p:txBody>
      </p:sp>
      <p:sp>
        <p:nvSpPr>
          <p:cNvPr id="155655" name="Text Box 7"/>
          <p:cNvSpPr txBox="1">
            <a:spLocks noChangeArrowheads="1"/>
          </p:cNvSpPr>
          <p:nvPr/>
        </p:nvSpPr>
        <p:spPr bwMode="auto">
          <a:xfrm>
            <a:off x="5608638" y="3859213"/>
            <a:ext cx="1219200" cy="396875"/>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Times New Roman" pitchFamily="18" charset="0"/>
              </a:rPr>
              <a:t>  </a:t>
            </a:r>
            <a:r>
              <a:rPr lang="en-US" sz="2000" b="1">
                <a:solidFill>
                  <a:srgbClr val="FFFF00"/>
                </a:solidFill>
              </a:rPr>
              <a:t>White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0" y="0"/>
            <a:ext cx="9144000" cy="1143000"/>
          </a:xfrm>
        </p:spPr>
        <p:txBody>
          <a:bodyPr/>
          <a:lstStyle/>
          <a:p>
            <a:pPr eaLnBrk="1" hangingPunct="1"/>
            <a:r>
              <a:rPr lang="en-US" sz="3200" b="0" dirty="0" smtClean="0">
                <a:solidFill>
                  <a:srgbClr val="FFFF00"/>
                </a:solidFill>
                <a:latin typeface="Arial" pitchFamily="34" charset="0"/>
              </a:rPr>
              <a:t>Asthma Prevalence by Race/Ethnicity</a:t>
            </a:r>
            <a:br>
              <a:rPr lang="en-US" sz="3200" b="0" dirty="0" smtClean="0">
                <a:solidFill>
                  <a:srgbClr val="FFFF00"/>
                </a:solidFill>
                <a:latin typeface="Arial" pitchFamily="34" charset="0"/>
              </a:rPr>
            </a:br>
            <a:r>
              <a:rPr lang="en-US" sz="3200" b="0" dirty="0" smtClean="0">
                <a:solidFill>
                  <a:srgbClr val="FFFF00"/>
                </a:solidFill>
                <a:latin typeface="Arial" pitchFamily="34" charset="0"/>
              </a:rPr>
              <a:t>United States, 1997-2008</a:t>
            </a:r>
          </a:p>
        </p:txBody>
      </p:sp>
      <p:graphicFrame>
        <p:nvGraphicFramePr>
          <p:cNvPr id="10" name="Object 3"/>
          <p:cNvGraphicFramePr>
            <a:graphicFrameLocks noGrp="1" noChangeAspect="1"/>
          </p:cNvGraphicFramePr>
          <p:nvPr>
            <p:ph type="chart" idx="1"/>
          </p:nvPr>
        </p:nvGraphicFramePr>
        <p:xfrm>
          <a:off x="533400" y="1143000"/>
          <a:ext cx="6705600" cy="4568825"/>
        </p:xfrm>
        <a:graphic>
          <a:graphicData uri="http://schemas.openxmlformats.org/drawingml/2006/chart">
            <c:chart xmlns:c="http://schemas.openxmlformats.org/drawingml/2006/chart" xmlns:r="http://schemas.openxmlformats.org/officeDocument/2006/relationships" r:id="rId3"/>
          </a:graphicData>
        </a:graphic>
      </p:graphicFrame>
      <p:sp>
        <p:nvSpPr>
          <p:cNvPr id="6148" name="Text Box 5"/>
          <p:cNvSpPr txBox="1">
            <a:spLocks noChangeArrowheads="1"/>
          </p:cNvSpPr>
          <p:nvPr/>
        </p:nvSpPr>
        <p:spPr bwMode="auto">
          <a:xfrm>
            <a:off x="3352800" y="1524000"/>
            <a:ext cx="1371600" cy="400110"/>
          </a:xfrm>
          <a:prstGeom prst="rect">
            <a:avLst/>
          </a:prstGeom>
          <a:noFill/>
          <a:ln w="9525">
            <a:noFill/>
            <a:miter lim="800000"/>
            <a:headEnd/>
            <a:tailEnd/>
          </a:ln>
        </p:spPr>
        <p:txBody>
          <a:bodyPr>
            <a:spAutoFit/>
          </a:bodyPr>
          <a:lstStyle/>
          <a:p>
            <a:pPr>
              <a:spcBef>
                <a:spcPct val="50000"/>
              </a:spcBef>
            </a:pPr>
            <a:r>
              <a:rPr lang="en-US" sz="2000" dirty="0">
                <a:solidFill>
                  <a:srgbClr val="66FF33"/>
                </a:solidFill>
              </a:rPr>
              <a:t>Lifetime</a:t>
            </a:r>
          </a:p>
        </p:txBody>
      </p:sp>
      <p:sp>
        <p:nvSpPr>
          <p:cNvPr id="6149" name="Text Box 6"/>
          <p:cNvSpPr txBox="1">
            <a:spLocks noChangeArrowheads="1"/>
          </p:cNvSpPr>
          <p:nvPr/>
        </p:nvSpPr>
        <p:spPr bwMode="auto">
          <a:xfrm>
            <a:off x="3987800" y="4165600"/>
            <a:ext cx="1143000" cy="400110"/>
          </a:xfrm>
          <a:prstGeom prst="rect">
            <a:avLst/>
          </a:prstGeom>
          <a:noFill/>
          <a:ln w="9525">
            <a:noFill/>
            <a:miter lim="800000"/>
            <a:headEnd/>
            <a:tailEnd/>
          </a:ln>
        </p:spPr>
        <p:txBody>
          <a:bodyPr>
            <a:spAutoFit/>
          </a:bodyPr>
          <a:lstStyle/>
          <a:p>
            <a:pPr>
              <a:spcBef>
                <a:spcPct val="50000"/>
              </a:spcBef>
            </a:pPr>
            <a:r>
              <a:rPr lang="en-US" sz="2000" dirty="0">
                <a:solidFill>
                  <a:srgbClr val="FF0000"/>
                </a:solidFill>
              </a:rPr>
              <a:t>Attack</a:t>
            </a:r>
          </a:p>
        </p:txBody>
      </p:sp>
      <p:sp>
        <p:nvSpPr>
          <p:cNvPr id="6150" name="Text Box 7"/>
          <p:cNvSpPr txBox="1">
            <a:spLocks noChangeArrowheads="1"/>
          </p:cNvSpPr>
          <p:nvPr/>
        </p:nvSpPr>
        <p:spPr bwMode="auto">
          <a:xfrm>
            <a:off x="2540000" y="3352800"/>
            <a:ext cx="1371600" cy="400110"/>
          </a:xfrm>
          <a:prstGeom prst="rect">
            <a:avLst/>
          </a:prstGeom>
          <a:noFill/>
          <a:ln w="9525">
            <a:noFill/>
            <a:miter lim="800000"/>
            <a:headEnd/>
            <a:tailEnd/>
          </a:ln>
        </p:spPr>
        <p:txBody>
          <a:bodyPr>
            <a:spAutoFit/>
          </a:bodyPr>
          <a:lstStyle/>
          <a:p>
            <a:pPr eaLnBrk="0" hangingPunct="0">
              <a:spcBef>
                <a:spcPct val="50000"/>
              </a:spcBef>
            </a:pPr>
            <a:r>
              <a:rPr lang="en-US" sz="2000" dirty="0">
                <a:solidFill>
                  <a:srgbClr val="FF00FF"/>
                </a:solidFill>
              </a:rPr>
              <a:t>Current</a:t>
            </a:r>
          </a:p>
        </p:txBody>
      </p:sp>
      <p:sp>
        <p:nvSpPr>
          <p:cNvPr id="6151" name="Line 8"/>
          <p:cNvSpPr>
            <a:spLocks noChangeShapeType="1"/>
          </p:cNvSpPr>
          <p:nvPr/>
        </p:nvSpPr>
        <p:spPr bwMode="auto">
          <a:xfrm flipV="1">
            <a:off x="6229350" y="2819400"/>
            <a:ext cx="342900" cy="323850"/>
          </a:xfrm>
          <a:prstGeom prst="line">
            <a:avLst/>
          </a:prstGeom>
          <a:noFill/>
          <a:ln w="9525">
            <a:noFill/>
            <a:round/>
            <a:headEnd/>
            <a:tailEnd type="triangle" w="med" len="med"/>
          </a:ln>
        </p:spPr>
        <p:txBody>
          <a:bodyPr anchor="ctr"/>
          <a:lstStyle/>
          <a:p>
            <a:endParaRPr lang="en-US"/>
          </a:p>
        </p:txBody>
      </p:sp>
      <p:sp>
        <p:nvSpPr>
          <p:cNvPr id="6152" name="Text Box 12"/>
          <p:cNvSpPr txBox="1">
            <a:spLocks noChangeArrowheads="1"/>
          </p:cNvSpPr>
          <p:nvPr/>
        </p:nvSpPr>
        <p:spPr bwMode="auto">
          <a:xfrm>
            <a:off x="7029450" y="2228850"/>
            <a:ext cx="1790700" cy="1323439"/>
          </a:xfrm>
          <a:prstGeom prst="rect">
            <a:avLst/>
          </a:prstGeom>
          <a:noFill/>
          <a:ln w="6350">
            <a:solidFill>
              <a:schemeClr val="bg2"/>
            </a:solidFill>
            <a:miter lim="800000"/>
            <a:headEnd/>
            <a:tailEnd/>
          </a:ln>
        </p:spPr>
        <p:txBody>
          <a:bodyPr>
            <a:spAutoFit/>
          </a:bodyPr>
          <a:lstStyle/>
          <a:p>
            <a:pPr eaLnBrk="0" hangingPunct="0">
              <a:spcBef>
                <a:spcPct val="50000"/>
              </a:spcBef>
              <a:buSzPct val="80000"/>
              <a:buFont typeface="Times New Roman" pitchFamily="18" charset="0"/>
              <a:buChar char="▲"/>
            </a:pPr>
            <a:r>
              <a:rPr lang="en-US" sz="2000" b="1" dirty="0">
                <a:solidFill>
                  <a:srgbClr val="FFFF00"/>
                </a:solidFill>
                <a:latin typeface="Arial" charset="0"/>
              </a:rPr>
              <a:t> </a:t>
            </a:r>
            <a:r>
              <a:rPr lang="en-US" sz="2000" dirty="0">
                <a:solidFill>
                  <a:srgbClr val="FFFF00"/>
                </a:solidFill>
                <a:latin typeface="Arial" charset="0"/>
              </a:rPr>
              <a:t>Black NH</a:t>
            </a:r>
          </a:p>
          <a:p>
            <a:pPr eaLnBrk="0" hangingPunct="0">
              <a:spcBef>
                <a:spcPct val="50000"/>
              </a:spcBef>
              <a:buSzPct val="150000"/>
              <a:buFont typeface="Wingdings" pitchFamily="2" charset="2"/>
              <a:buChar char="§"/>
            </a:pPr>
            <a:r>
              <a:rPr lang="en-US" sz="2000" dirty="0" smtClean="0">
                <a:solidFill>
                  <a:schemeClr val="bg1"/>
                </a:solidFill>
                <a:latin typeface="Arial" charset="0"/>
              </a:rPr>
              <a:t> White </a:t>
            </a:r>
            <a:r>
              <a:rPr lang="en-US" sz="2000" dirty="0">
                <a:solidFill>
                  <a:schemeClr val="bg1"/>
                </a:solidFill>
                <a:latin typeface="Arial" charset="0"/>
              </a:rPr>
              <a:t>NH</a:t>
            </a:r>
          </a:p>
          <a:p>
            <a:pPr eaLnBrk="0" hangingPunct="0">
              <a:spcBef>
                <a:spcPct val="50000"/>
              </a:spcBef>
              <a:buSzPct val="150000"/>
              <a:buFont typeface="Wingdings" pitchFamily="2" charset="2"/>
              <a:buChar char="w"/>
            </a:pPr>
            <a:r>
              <a:rPr lang="en-US" sz="2000" dirty="0" smtClean="0">
                <a:solidFill>
                  <a:srgbClr val="FF0000"/>
                </a:solidFill>
                <a:latin typeface="Arial" charset="0"/>
              </a:rPr>
              <a:t> Hispanic</a:t>
            </a:r>
            <a:endParaRPr lang="en-US" sz="2000" dirty="0">
              <a:solidFill>
                <a:srgbClr val="FF0000"/>
              </a:solidFill>
              <a:latin typeface="Arial" charset="0"/>
            </a:endParaRPr>
          </a:p>
        </p:txBody>
      </p:sp>
      <p:sp>
        <p:nvSpPr>
          <p:cNvPr id="6153" name="Text Box 13"/>
          <p:cNvSpPr txBox="1">
            <a:spLocks noChangeArrowheads="1"/>
          </p:cNvSpPr>
          <p:nvPr/>
        </p:nvSpPr>
        <p:spPr bwMode="auto">
          <a:xfrm>
            <a:off x="381000" y="6488668"/>
            <a:ext cx="6515100" cy="369332"/>
          </a:xfrm>
          <a:prstGeom prst="rect">
            <a:avLst/>
          </a:prstGeom>
          <a:noFill/>
          <a:ln w="12700">
            <a:noFill/>
            <a:miter lim="800000"/>
            <a:headEnd type="none" w="sm" len="sm"/>
            <a:tailEnd type="none" w="sm" len="sm"/>
          </a:ln>
        </p:spPr>
        <p:txBody>
          <a:bodyPr wrap="square">
            <a:spAutoFit/>
          </a:bodyPr>
          <a:lstStyle/>
          <a:p>
            <a:pPr eaLnBrk="0" hangingPunct="0"/>
            <a:r>
              <a:rPr lang="en-US" sz="1800" b="1" dirty="0">
                <a:latin typeface="Arial" charset="0"/>
              </a:rPr>
              <a:t> </a:t>
            </a:r>
            <a:r>
              <a:rPr lang="en-US" sz="1200" b="1" dirty="0">
                <a:solidFill>
                  <a:schemeClr val="bg1"/>
                </a:solidFill>
                <a:latin typeface="Arial" charset="0"/>
              </a:rPr>
              <a:t>Source:   National Health Interview Survey; National Center for </a:t>
            </a:r>
            <a:r>
              <a:rPr lang="en-US" sz="1200" b="1" dirty="0" smtClean="0">
                <a:solidFill>
                  <a:schemeClr val="bg1"/>
                </a:solidFill>
                <a:latin typeface="Arial" charset="0"/>
              </a:rPr>
              <a:t>Health </a:t>
            </a:r>
            <a:r>
              <a:rPr lang="en-US" sz="1200" b="1" dirty="0">
                <a:solidFill>
                  <a:schemeClr val="bg1"/>
                </a:solidFill>
                <a:latin typeface="Arial" charset="0"/>
              </a:rPr>
              <a:t>Statistics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WordArt 12"/>
          <p:cNvSpPr>
            <a:spLocks noChangeArrowheads="1" noChangeShapeType="1" noTextEdit="1"/>
          </p:cNvSpPr>
          <p:nvPr/>
        </p:nvSpPr>
        <p:spPr bwMode="auto">
          <a:xfrm>
            <a:off x="200025" y="328613"/>
            <a:ext cx="2841625" cy="1146175"/>
          </a:xfrm>
          <a:prstGeom prst="rect">
            <a:avLst/>
          </a:prstGeom>
        </p:spPr>
        <p:txBody>
          <a:bodyPr wrap="none" fromWordArt="1">
            <a:prstTxWarp prst="textPlain">
              <a:avLst>
                <a:gd name="adj" fmla="val 50000"/>
              </a:avLst>
            </a:prstTxWarp>
          </a:bodyPr>
          <a:lstStyle/>
          <a:p>
            <a:pPr algn="ctr"/>
            <a:r>
              <a:rPr lang="en-US" sz="3600" kern="10">
                <a:ln w="19050">
                  <a:solidFill>
                    <a:srgbClr val="FF6600"/>
                  </a:solidFill>
                  <a:round/>
                  <a:headEnd/>
                  <a:tailEnd/>
                </a:ln>
                <a:solidFill>
                  <a:srgbClr val="FFFF00"/>
                </a:solidFill>
                <a:effectLst>
                  <a:outerShdw dist="35921" dir="2700000" algn="ctr" rotWithShape="0">
                    <a:srgbClr val="990000"/>
                  </a:outerShdw>
                </a:effectLst>
                <a:latin typeface="Arial"/>
                <a:cs typeface="Arial"/>
              </a:rPr>
              <a:t>Diversity</a:t>
            </a:r>
          </a:p>
        </p:txBody>
      </p:sp>
      <p:pic>
        <p:nvPicPr>
          <p:cNvPr id="159747" name="Picture 29" descr="Smiling family"/>
          <p:cNvPicPr>
            <a:picLocks noChangeAspect="1" noChangeArrowheads="1"/>
          </p:cNvPicPr>
          <p:nvPr/>
        </p:nvPicPr>
        <p:blipFill>
          <a:blip r:embed="rId3" cstate="print"/>
          <a:srcRect/>
          <a:stretch>
            <a:fillRect/>
          </a:stretch>
        </p:blipFill>
        <p:spPr bwMode="auto">
          <a:xfrm>
            <a:off x="5267325" y="1511300"/>
            <a:ext cx="3346450" cy="2120900"/>
          </a:xfrm>
          <a:prstGeom prst="rect">
            <a:avLst/>
          </a:prstGeom>
          <a:noFill/>
          <a:ln w="57150">
            <a:solidFill>
              <a:srgbClr val="FF9900"/>
            </a:solidFill>
            <a:miter lim="800000"/>
            <a:headEnd/>
            <a:tailEnd/>
          </a:ln>
        </p:spPr>
      </p:pic>
      <p:pic>
        <p:nvPicPr>
          <p:cNvPr id="159748" name="Picture 26" descr="Father and son talking"/>
          <p:cNvPicPr>
            <a:picLocks noChangeAspect="1" noChangeArrowheads="1"/>
          </p:cNvPicPr>
          <p:nvPr/>
        </p:nvPicPr>
        <p:blipFill>
          <a:blip r:embed="rId4" cstate="print"/>
          <a:srcRect r="2812"/>
          <a:stretch>
            <a:fillRect/>
          </a:stretch>
        </p:blipFill>
        <p:spPr bwMode="auto">
          <a:xfrm>
            <a:off x="1135063" y="1679575"/>
            <a:ext cx="2857500" cy="1958975"/>
          </a:xfrm>
          <a:prstGeom prst="rect">
            <a:avLst/>
          </a:prstGeom>
          <a:noFill/>
          <a:ln w="57150">
            <a:solidFill>
              <a:srgbClr val="FF9900"/>
            </a:solidFill>
            <a:miter lim="800000"/>
            <a:headEnd/>
            <a:tailEnd/>
          </a:ln>
        </p:spPr>
      </p:pic>
      <p:pic>
        <p:nvPicPr>
          <p:cNvPr id="159749" name="Picture 18" descr="international_children_of_the_world"/>
          <p:cNvPicPr>
            <a:picLocks noChangeAspect="1" noChangeArrowheads="1"/>
          </p:cNvPicPr>
          <p:nvPr/>
        </p:nvPicPr>
        <p:blipFill>
          <a:blip r:embed="rId5" cstate="print"/>
          <a:srcRect/>
          <a:stretch>
            <a:fillRect/>
          </a:stretch>
        </p:blipFill>
        <p:spPr bwMode="auto">
          <a:xfrm>
            <a:off x="776288" y="3541713"/>
            <a:ext cx="3117850" cy="2314575"/>
          </a:xfrm>
          <a:prstGeom prst="rect">
            <a:avLst/>
          </a:prstGeom>
          <a:noFill/>
          <a:ln w="57150">
            <a:solidFill>
              <a:srgbClr val="FF9900"/>
            </a:solidFill>
            <a:miter lim="800000"/>
            <a:headEnd/>
            <a:tailEnd/>
          </a:ln>
        </p:spPr>
      </p:pic>
      <p:pic>
        <p:nvPicPr>
          <p:cNvPr id="159750" name="Picture 9" descr="5 people linking hands"/>
          <p:cNvPicPr>
            <a:picLocks noChangeAspect="1" noChangeArrowheads="1"/>
          </p:cNvPicPr>
          <p:nvPr/>
        </p:nvPicPr>
        <p:blipFill>
          <a:blip r:embed="rId6" cstate="print"/>
          <a:srcRect/>
          <a:stretch>
            <a:fillRect/>
          </a:stretch>
        </p:blipFill>
        <p:spPr bwMode="auto">
          <a:xfrm>
            <a:off x="3789363" y="3489325"/>
            <a:ext cx="2955925" cy="2390775"/>
          </a:xfrm>
          <a:prstGeom prst="rect">
            <a:avLst/>
          </a:prstGeom>
          <a:noFill/>
          <a:ln w="57150">
            <a:solidFill>
              <a:srgbClr val="FF9900"/>
            </a:solidFill>
            <a:miter lim="800000"/>
            <a:headEnd/>
            <a:tailEnd/>
          </a:ln>
        </p:spPr>
      </p:pic>
      <p:pic>
        <p:nvPicPr>
          <p:cNvPr id="159751" name="Picture 8" descr="kids playing"/>
          <p:cNvPicPr>
            <a:picLocks noChangeAspect="1" noChangeArrowheads="1"/>
          </p:cNvPicPr>
          <p:nvPr/>
        </p:nvPicPr>
        <p:blipFill>
          <a:blip r:embed="rId7" cstate="print"/>
          <a:srcRect t="6215"/>
          <a:stretch>
            <a:fillRect/>
          </a:stretch>
        </p:blipFill>
        <p:spPr bwMode="auto">
          <a:xfrm>
            <a:off x="3214688" y="804863"/>
            <a:ext cx="2076450" cy="2921000"/>
          </a:xfrm>
          <a:prstGeom prst="rect">
            <a:avLst/>
          </a:prstGeom>
          <a:noFill/>
          <a:ln w="57150">
            <a:solidFill>
              <a:srgbClr val="FF990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52932" name="Object 4"/>
          <p:cNvGraphicFramePr>
            <a:graphicFrameLocks noChangeAspect="1"/>
          </p:cNvGraphicFramePr>
          <p:nvPr>
            <p:ph idx="4294967295"/>
          </p:nvPr>
        </p:nvGraphicFramePr>
        <p:xfrm>
          <a:off x="417513" y="1749425"/>
          <a:ext cx="8229600" cy="4310063"/>
        </p:xfrm>
        <a:graphic>
          <a:graphicData uri="http://schemas.openxmlformats.org/presentationml/2006/ole">
            <p:oleObj spid="_x0000_s161794" name="Chart" r:id="rId4" imgW="7858150" imgH="4114935" progId="MSGraph.Chart.8">
              <p:embed followColorScheme="full"/>
            </p:oleObj>
          </a:graphicData>
        </a:graphic>
      </p:graphicFrame>
      <p:sp>
        <p:nvSpPr>
          <p:cNvPr id="161795" name="Rectangle 2"/>
          <p:cNvSpPr>
            <a:spLocks noGrp="1" noChangeArrowheads="1"/>
          </p:cNvSpPr>
          <p:nvPr>
            <p:ph type="title" idx="4294967295"/>
          </p:nvPr>
        </p:nvSpPr>
        <p:spPr>
          <a:xfrm>
            <a:off x="0" y="419100"/>
            <a:ext cx="9144000" cy="1143000"/>
          </a:xfrm>
        </p:spPr>
        <p:txBody>
          <a:bodyPr/>
          <a:lstStyle/>
          <a:p>
            <a:pPr eaLnBrk="1" hangingPunct="1"/>
            <a:r>
              <a:rPr lang="en-US" sz="3200" smtClean="0">
                <a:solidFill>
                  <a:srgbClr val="FFFF00"/>
                </a:solidFill>
                <a:latin typeface="Arial" charset="0"/>
              </a:rPr>
              <a:t>Current Asthma Prevalence for Youth </a:t>
            </a:r>
            <a:br>
              <a:rPr lang="en-US" sz="3200" smtClean="0">
                <a:solidFill>
                  <a:srgbClr val="FFFF00"/>
                </a:solidFill>
                <a:latin typeface="Arial" charset="0"/>
              </a:rPr>
            </a:br>
            <a:r>
              <a:rPr lang="en-US" sz="3200" smtClean="0">
                <a:solidFill>
                  <a:srgbClr val="FFFF00"/>
                </a:solidFill>
                <a:latin typeface="Arial" charset="0"/>
              </a:rPr>
              <a:t>by Race/Ethnicity, Ages 5-17, 2005-2007</a:t>
            </a:r>
          </a:p>
        </p:txBody>
      </p:sp>
      <p:sp>
        <p:nvSpPr>
          <p:cNvPr id="161796" name="Text Box 3"/>
          <p:cNvSpPr txBox="1">
            <a:spLocks noChangeArrowheads="1"/>
          </p:cNvSpPr>
          <p:nvPr/>
        </p:nvSpPr>
        <p:spPr bwMode="auto">
          <a:xfrm>
            <a:off x="0" y="6411913"/>
            <a:ext cx="6661150" cy="457200"/>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bg1"/>
                </a:solidFill>
              </a:rPr>
              <a:t>Centers for Disease Control and Prevention. National Center for Health Statistics. Health Data Interactive. www.cdc.gov/nchs/hdi.htm. [July 15, 2009].</a:t>
            </a:r>
            <a:r>
              <a:rPr lang="en-US" sz="1200">
                <a:solidFill>
                  <a:schemeClr val="bg1"/>
                </a:solidFill>
              </a:rPr>
              <a:t> </a:t>
            </a:r>
          </a:p>
        </p:txBody>
      </p:sp>
      <p:sp>
        <p:nvSpPr>
          <p:cNvPr id="252933" name="Text Box 5"/>
          <p:cNvSpPr txBox="1">
            <a:spLocks noChangeArrowheads="1"/>
          </p:cNvSpPr>
          <p:nvPr/>
        </p:nvSpPr>
        <p:spPr bwMode="auto">
          <a:xfrm>
            <a:off x="3783013" y="1801813"/>
            <a:ext cx="2251075" cy="457200"/>
          </a:xfrm>
          <a:prstGeom prst="rect">
            <a:avLst/>
          </a:prstGeom>
          <a:noFill/>
          <a:ln w="9525">
            <a:noFill/>
            <a:miter lim="800000"/>
            <a:headEnd/>
            <a:tailEnd/>
          </a:ln>
          <a:effectLst>
            <a:outerShdw dist="35921" dir="2700000" algn="ctr" rotWithShape="0">
              <a:schemeClr val="tx1"/>
            </a:outerShdw>
          </a:effectLst>
        </p:spPr>
        <p:txBody>
          <a:bodyPr wrap="none">
            <a:spAutoFit/>
          </a:bodyPr>
          <a:lstStyle/>
          <a:p>
            <a:r>
              <a:rPr lang="en-US" sz="2400" b="1">
                <a:solidFill>
                  <a:srgbClr val="FFFF00"/>
                </a:solidFill>
              </a:rPr>
              <a:t>10.1%  Overall</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idx="4294967295"/>
          </p:nvPr>
        </p:nvSpPr>
        <p:spPr>
          <a:xfrm>
            <a:off x="209550" y="274638"/>
            <a:ext cx="8686800" cy="1143000"/>
          </a:xfrm>
        </p:spPr>
        <p:txBody>
          <a:bodyPr/>
          <a:lstStyle/>
          <a:p>
            <a:pPr eaLnBrk="1" hangingPunct="1"/>
            <a:r>
              <a:rPr lang="en-US" sz="3200" smtClean="0">
                <a:solidFill>
                  <a:srgbClr val="FFFF00"/>
                </a:solidFill>
                <a:latin typeface="Arial" charset="0"/>
              </a:rPr>
              <a:t>Asthma Disparities Among U.S. Children</a:t>
            </a:r>
          </a:p>
        </p:txBody>
      </p:sp>
      <p:sp>
        <p:nvSpPr>
          <p:cNvPr id="226307" name="Rectangle 3"/>
          <p:cNvSpPr>
            <a:spLocks noGrp="1" noChangeArrowheads="1"/>
          </p:cNvSpPr>
          <p:nvPr>
            <p:ph type="body" idx="4294967295"/>
          </p:nvPr>
        </p:nvSpPr>
        <p:spPr>
          <a:xfrm>
            <a:off x="457200" y="1443038"/>
            <a:ext cx="8229600" cy="3457575"/>
          </a:xfrm>
        </p:spPr>
        <p:txBody>
          <a:bodyPr/>
          <a:lstStyle/>
          <a:p>
            <a:pPr eaLnBrk="1" hangingPunct="1">
              <a:buClr>
                <a:srgbClr val="99FF99"/>
              </a:buClr>
            </a:pPr>
            <a:r>
              <a:rPr lang="en-US" sz="2400" b="0" smtClean="0">
                <a:latin typeface="Arial" charset="0"/>
              </a:rPr>
              <a:t>Low-income populations, minorities, and children living in inner cities experience more ED visits, hospitalizations, and deaths due to asthma than the general population.</a:t>
            </a:r>
            <a:r>
              <a:rPr lang="en-US" sz="2400" b="0" baseline="30000" smtClean="0">
                <a:latin typeface="Arial" charset="0"/>
              </a:rPr>
              <a:t>1</a:t>
            </a:r>
          </a:p>
          <a:p>
            <a:pPr eaLnBrk="1" hangingPunct="1">
              <a:buClr>
                <a:srgbClr val="99FF99"/>
              </a:buClr>
              <a:buFont typeface="Wingdings" pitchFamily="2" charset="2"/>
              <a:buNone/>
            </a:pPr>
            <a:endParaRPr lang="en-US" sz="2400" b="0" baseline="30000" smtClean="0">
              <a:latin typeface="Arial" charset="0"/>
            </a:endParaRPr>
          </a:p>
          <a:p>
            <a:pPr eaLnBrk="1" hangingPunct="1">
              <a:buClr>
                <a:srgbClr val="99FF99"/>
              </a:buClr>
            </a:pPr>
            <a:r>
              <a:rPr lang="en-US" sz="2400" b="0" smtClean="0">
                <a:latin typeface="Arial" charset="0"/>
              </a:rPr>
              <a:t>The burden of asthma falls disproportionately on non-Hispanic black, American Indian/Alaskan Native and some Hispanic (i.e., Puerto Rican) populations.</a:t>
            </a:r>
            <a:r>
              <a:rPr lang="en-US" sz="2400" b="0" baseline="30000" smtClean="0">
                <a:latin typeface="Arial" charset="0"/>
              </a:rPr>
              <a:t>2, 3</a:t>
            </a:r>
            <a:endParaRPr lang="en-US" sz="2400" b="0" smtClean="0">
              <a:latin typeface="Arial" charset="0"/>
            </a:endParaRPr>
          </a:p>
        </p:txBody>
      </p:sp>
      <p:sp>
        <p:nvSpPr>
          <p:cNvPr id="163844" name="Text Box 4"/>
          <p:cNvSpPr txBox="1">
            <a:spLocks noChangeArrowheads="1"/>
          </p:cNvSpPr>
          <p:nvPr/>
        </p:nvSpPr>
        <p:spPr bwMode="auto">
          <a:xfrm>
            <a:off x="698500" y="5076825"/>
            <a:ext cx="6362700" cy="1082675"/>
          </a:xfrm>
          <a:prstGeom prst="rect">
            <a:avLst/>
          </a:prstGeom>
          <a:noFill/>
          <a:ln w="9525">
            <a:noFill/>
            <a:miter lim="800000"/>
            <a:headEnd/>
            <a:tailEnd/>
          </a:ln>
        </p:spPr>
        <p:txBody>
          <a:bodyPr>
            <a:spAutoFit/>
          </a:bodyPr>
          <a:lstStyle/>
          <a:p>
            <a:pPr marL="342900" indent="-342900">
              <a:lnSpc>
                <a:spcPct val="90000"/>
              </a:lnSpc>
            </a:pPr>
            <a:r>
              <a:rPr lang="en-US" sz="1200" b="1" baseline="30000">
                <a:solidFill>
                  <a:schemeClr val="bg1"/>
                </a:solidFill>
              </a:rPr>
              <a:t>1</a:t>
            </a:r>
            <a:r>
              <a:rPr lang="en-US" sz="1200" b="1">
                <a:solidFill>
                  <a:schemeClr val="bg1"/>
                </a:solidFill>
              </a:rPr>
              <a:t>Lieu TA et al. Racial/Ethnic Variation in Asthma Status and Management Practices Among Children in Managed Medicaid. Pediatrics 2002; 109:857–865.</a:t>
            </a:r>
          </a:p>
          <a:p>
            <a:pPr marL="342900" indent="-342900">
              <a:lnSpc>
                <a:spcPct val="90000"/>
              </a:lnSpc>
            </a:pPr>
            <a:r>
              <a:rPr lang="en-US" sz="1200" b="1" baseline="30000">
                <a:solidFill>
                  <a:schemeClr val="bg1"/>
                </a:solidFill>
              </a:rPr>
              <a:t>2</a:t>
            </a:r>
            <a:r>
              <a:rPr lang="en-US" sz="1200" b="1">
                <a:solidFill>
                  <a:schemeClr val="bg1"/>
                </a:solidFill>
              </a:rPr>
              <a:t>National Center for Health Statistics.  Health data for all ages http://www.cdc.gov/nchs/health_data_for_all_ages.htm.</a:t>
            </a:r>
            <a:r>
              <a:rPr lang="en-US" sz="1000" b="1">
                <a:solidFill>
                  <a:schemeClr val="bg1"/>
                </a:solidFill>
              </a:rPr>
              <a:t> </a:t>
            </a:r>
          </a:p>
          <a:p>
            <a:pPr marL="342900" indent="-342900">
              <a:lnSpc>
                <a:spcPct val="90000"/>
              </a:lnSpc>
            </a:pPr>
            <a:r>
              <a:rPr lang="en-US" sz="1200" b="1" baseline="30000">
                <a:solidFill>
                  <a:schemeClr val="bg1"/>
                </a:solidFill>
              </a:rPr>
              <a:t>3</a:t>
            </a:r>
            <a:r>
              <a:rPr lang="en-US" sz="1200" b="1">
                <a:solidFill>
                  <a:schemeClr val="bg1"/>
                </a:solidFill>
              </a:rPr>
              <a:t>Asthma and Allergy Foundation of America and National Pharmaceutical Council. Ethnic Disparities in the Burden and Treatment of Asthma. Reston, 2005.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685800" y="342900"/>
            <a:ext cx="7772400" cy="952500"/>
          </a:xfrm>
        </p:spPr>
        <p:txBody>
          <a:bodyPr/>
          <a:lstStyle/>
          <a:p>
            <a:pPr eaLnBrk="1" hangingPunct="1"/>
            <a:r>
              <a:rPr lang="en-US" sz="3600" smtClean="0">
                <a:solidFill>
                  <a:srgbClr val="FFFF00"/>
                </a:solidFill>
                <a:latin typeface="Arial" charset="0"/>
              </a:rPr>
              <a:t>Population Disparities in Asthma</a:t>
            </a:r>
            <a:r>
              <a:rPr lang="en-US" sz="4800" smtClean="0"/>
              <a:t> </a:t>
            </a:r>
          </a:p>
        </p:txBody>
      </p:sp>
      <p:sp>
        <p:nvSpPr>
          <p:cNvPr id="165891" name="Rectangle 3"/>
          <p:cNvSpPr>
            <a:spLocks noGrp="1" noChangeArrowheads="1"/>
          </p:cNvSpPr>
          <p:nvPr>
            <p:ph type="body" idx="4294967295"/>
          </p:nvPr>
        </p:nvSpPr>
        <p:spPr>
          <a:xfrm>
            <a:off x="608013" y="1438275"/>
            <a:ext cx="8210550" cy="4751388"/>
          </a:xfrm>
        </p:spPr>
        <p:txBody>
          <a:bodyPr/>
          <a:lstStyle/>
          <a:p>
            <a:pPr eaLnBrk="1" hangingPunct="1">
              <a:lnSpc>
                <a:spcPct val="110000"/>
              </a:lnSpc>
              <a:buClr>
                <a:srgbClr val="99FF99"/>
              </a:buClr>
            </a:pPr>
            <a:r>
              <a:rPr lang="en-US" smtClean="0">
                <a:latin typeface="Arial" charset="0"/>
              </a:rPr>
              <a:t>Current asthma prevalence is higher among</a:t>
            </a:r>
          </a:p>
          <a:p>
            <a:pPr lvl="1" eaLnBrk="1" hangingPunct="1">
              <a:lnSpc>
                <a:spcPct val="110000"/>
              </a:lnSpc>
              <a:buClr>
                <a:srgbClr val="99FF99"/>
              </a:buClr>
            </a:pPr>
            <a:r>
              <a:rPr lang="en-US" b="0" smtClean="0">
                <a:solidFill>
                  <a:srgbClr val="FFFF66"/>
                </a:solidFill>
                <a:latin typeface="Arial" charset="0"/>
              </a:rPr>
              <a:t>children than adults</a:t>
            </a:r>
          </a:p>
          <a:p>
            <a:pPr lvl="1" eaLnBrk="1" hangingPunct="1">
              <a:lnSpc>
                <a:spcPct val="110000"/>
              </a:lnSpc>
              <a:buClr>
                <a:srgbClr val="99FF99"/>
              </a:buClr>
            </a:pPr>
            <a:r>
              <a:rPr lang="en-US" b="0" smtClean="0">
                <a:solidFill>
                  <a:srgbClr val="FFFF66"/>
                </a:solidFill>
                <a:latin typeface="Arial" charset="0"/>
              </a:rPr>
              <a:t>boys than girls</a:t>
            </a:r>
          </a:p>
          <a:p>
            <a:pPr lvl="1" eaLnBrk="1" hangingPunct="1">
              <a:lnSpc>
                <a:spcPct val="110000"/>
              </a:lnSpc>
              <a:buClr>
                <a:srgbClr val="99FF99"/>
              </a:buClr>
            </a:pPr>
            <a:r>
              <a:rPr lang="en-US" b="0" smtClean="0">
                <a:solidFill>
                  <a:srgbClr val="FFFF66"/>
                </a:solidFill>
                <a:latin typeface="Arial" charset="0"/>
              </a:rPr>
              <a:t>women than men</a:t>
            </a:r>
          </a:p>
          <a:p>
            <a:pPr eaLnBrk="1" hangingPunct="1">
              <a:lnSpc>
                <a:spcPct val="110000"/>
              </a:lnSpc>
              <a:buClr>
                <a:srgbClr val="99FF99"/>
              </a:buClr>
            </a:pPr>
            <a:r>
              <a:rPr lang="en-US" smtClean="0">
                <a:latin typeface="Arial" charset="0"/>
              </a:rPr>
              <a:t>Asthma morbidity and mortality is higher </a:t>
            </a:r>
            <a:r>
              <a:rPr lang="en-US" smtClean="0">
                <a:solidFill>
                  <a:srgbClr val="FFFF66"/>
                </a:solidFill>
                <a:latin typeface="Arial" charset="0"/>
              </a:rPr>
              <a:t>among</a:t>
            </a:r>
            <a:endParaRPr lang="en-US" smtClean="0">
              <a:latin typeface="Arial" charset="0"/>
            </a:endParaRPr>
          </a:p>
          <a:p>
            <a:pPr lvl="1" eaLnBrk="1" hangingPunct="1">
              <a:lnSpc>
                <a:spcPct val="110000"/>
              </a:lnSpc>
              <a:buClr>
                <a:srgbClr val="99FF99"/>
              </a:buClr>
            </a:pPr>
            <a:r>
              <a:rPr lang="en-US" b="0" smtClean="0">
                <a:solidFill>
                  <a:srgbClr val="FFFF66"/>
                </a:solidFill>
                <a:latin typeface="Arial" charset="0"/>
              </a:rPr>
              <a:t>African Americans than Caucasians</a:t>
            </a:r>
          </a:p>
          <a:p>
            <a:pPr eaLnBrk="1" hangingPunct="1"/>
            <a:endParaRPr lang="en-US" sz="2800" b="0" smtClean="0">
              <a:solidFill>
                <a:schemeClr val="bg1"/>
              </a:solidFill>
              <a:latin typeface="Arial" charset="0"/>
            </a:endParaRPr>
          </a:p>
          <a:p>
            <a:pPr lvl="1" eaLnBrk="1" hangingPunct="1"/>
            <a:endParaRPr lang="en-US" sz="3600" b="0" smtClean="0">
              <a:solidFill>
                <a:schemeClr val="bg1"/>
              </a:solidFill>
              <a:latin typeface="Arial" charset="0"/>
            </a:endParaRPr>
          </a:p>
        </p:txBody>
      </p:sp>
      <p:sp>
        <p:nvSpPr>
          <p:cNvPr id="165892" name="Text Box 4"/>
          <p:cNvSpPr txBox="1">
            <a:spLocks noChangeArrowheads="1"/>
          </p:cNvSpPr>
          <p:nvPr/>
        </p:nvSpPr>
        <p:spPr bwMode="auto">
          <a:xfrm>
            <a:off x="0" y="6442075"/>
            <a:ext cx="3022600" cy="254000"/>
          </a:xfrm>
          <a:prstGeom prst="rect">
            <a:avLst/>
          </a:prstGeom>
          <a:noFill/>
          <a:ln w="12700">
            <a:noFill/>
            <a:miter lim="800000"/>
            <a:headEnd/>
            <a:tailEnd/>
          </a:ln>
        </p:spPr>
        <p:txBody>
          <a:bodyPr wrap="none" lIns="90487" tIns="44450" rIns="90487" bIns="44450">
            <a:spAutoFit/>
          </a:bodyPr>
          <a:lstStyle/>
          <a:p>
            <a:pPr eaLnBrk="0" hangingPunct="0">
              <a:lnSpc>
                <a:spcPct val="90000"/>
              </a:lnSpc>
            </a:pPr>
            <a:r>
              <a:rPr lang="en-US" sz="1200" b="1">
                <a:solidFill>
                  <a:srgbClr val="FFFFFF"/>
                </a:solidFill>
              </a:rPr>
              <a:t>Source:  </a:t>
            </a:r>
            <a:r>
              <a:rPr lang="en-US" sz="1200" b="1" i="1">
                <a:solidFill>
                  <a:srgbClr val="FFFFFF"/>
                </a:solidFill>
              </a:rPr>
              <a:t>MMWR</a:t>
            </a:r>
            <a:r>
              <a:rPr lang="en-US" sz="1200" b="1">
                <a:solidFill>
                  <a:srgbClr val="FFFFFF"/>
                </a:solidFill>
              </a:rPr>
              <a:t> 2007;56(No. SS-8):1-54</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PPTNCEHtemplate">
  <a:themeElements>
    <a:clrScheme name="PPTNCEH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PTNCEHtemplate">
      <a:majorFont>
        <a:latin typeface="NewsGoth Dm BT"/>
        <a:ea typeface=""/>
        <a:cs typeface=""/>
      </a:majorFont>
      <a:minorFont>
        <a:latin typeface="NewsGoth Dm B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TNCEH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PTNCEH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PTNCEH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PTNCEH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PTNCEH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PTNCEH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PTNCEH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PTNCEH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PTNCEH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PTNCEH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PTNCEH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PTNCEH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PPTNCEHtemplate</Template>
  <TotalTime>4283</TotalTime>
  <Words>2404</Words>
  <Application>Microsoft Office PowerPoint</Application>
  <PresentationFormat>On-screen Show (4:3)</PresentationFormat>
  <Paragraphs>184</Paragraphs>
  <Slides>15</Slides>
  <Notes>15</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PPTNCEHtemplate</vt:lpstr>
      <vt:lpstr>Chart</vt:lpstr>
      <vt:lpstr>What is Epidemiology? </vt:lpstr>
      <vt:lpstr>Child and Adult Asthma Prevalence United States, 1980-2007</vt:lpstr>
      <vt:lpstr>Asthma Prevalence by Sex United States, 1980-2007 </vt:lpstr>
      <vt:lpstr>12-Month Asthma Prevalence by Race United States, 1980-1996</vt:lpstr>
      <vt:lpstr>Asthma Prevalence by Race/Ethnicity United States, 1997-2008</vt:lpstr>
      <vt:lpstr>Slide 6</vt:lpstr>
      <vt:lpstr>Current Asthma Prevalence for Youth  by Race/Ethnicity, Ages 5-17, 2005-2007</vt:lpstr>
      <vt:lpstr>Asthma Disparities Among U.S. Children</vt:lpstr>
      <vt:lpstr>Population Disparities in Asthma </vt:lpstr>
      <vt:lpstr>Asthma* Hospital Discharge Rates#  by Sex United States: 1980-2006 </vt:lpstr>
      <vt:lpstr>Slide 11</vt:lpstr>
      <vt:lpstr>Asthma Hospital Discharge Rates  by Race United States, 1980-2006</vt:lpstr>
      <vt:lpstr>Asthma Mortality Rates  by Sex, United States: 1979-2005</vt:lpstr>
      <vt:lpstr>Asthma Mortality Rates by Age  United States: 1979-2005</vt:lpstr>
      <vt:lpstr>Asthma Mortality Rates by Race United States: 1979-2005</vt:lpstr>
    </vt:vector>
  </TitlesOfParts>
  <Company>ITSO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prr4</dc:creator>
  <cp:lastModifiedBy>CDC User</cp:lastModifiedBy>
  <cp:revision>135</cp:revision>
  <cp:lastPrinted>1601-01-01T00:00:00Z</cp:lastPrinted>
  <dcterms:created xsi:type="dcterms:W3CDTF">2009-02-02T17:54:20Z</dcterms:created>
  <dcterms:modified xsi:type="dcterms:W3CDTF">2011-07-11T13:32:33Z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TC010721151033</vt:lpwstr>
  </property>
</Properties>
</file>