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notesSlides/notesSlide43.xml" ContentType="application/vnd.openxmlformats-officedocument.presentationml.notesSlide+xml"/>
  <Override PartName="/ppt/diagrams/data8.xml" ContentType="application/vnd.openxmlformats-officedocument.drawingml.diagramData+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0"/>
  </p:notesMasterIdLst>
  <p:handoutMasterIdLst>
    <p:handoutMasterId r:id="rId61"/>
  </p:handoutMasterIdLst>
  <p:sldIdLst>
    <p:sldId id="257" r:id="rId2"/>
    <p:sldId id="272" r:id="rId3"/>
    <p:sldId id="274" r:id="rId4"/>
    <p:sldId id="281" r:id="rId5"/>
    <p:sldId id="283" r:id="rId6"/>
    <p:sldId id="334" r:id="rId7"/>
    <p:sldId id="285" r:id="rId8"/>
    <p:sldId id="286" r:id="rId9"/>
    <p:sldId id="287" r:id="rId10"/>
    <p:sldId id="276" r:id="rId11"/>
    <p:sldId id="277" r:id="rId12"/>
    <p:sldId id="338" r:id="rId13"/>
    <p:sldId id="339" r:id="rId14"/>
    <p:sldId id="288" r:id="rId15"/>
    <p:sldId id="289" r:id="rId16"/>
    <p:sldId id="290" r:id="rId17"/>
    <p:sldId id="291" r:id="rId18"/>
    <p:sldId id="292" r:id="rId19"/>
    <p:sldId id="293" r:id="rId20"/>
    <p:sldId id="294" r:id="rId21"/>
    <p:sldId id="335" r:id="rId22"/>
    <p:sldId id="295" r:id="rId23"/>
    <p:sldId id="296" r:id="rId24"/>
    <p:sldId id="297" r:id="rId25"/>
    <p:sldId id="337" r:id="rId26"/>
    <p:sldId id="298" r:id="rId27"/>
    <p:sldId id="299" r:id="rId28"/>
    <p:sldId id="300" r:id="rId29"/>
    <p:sldId id="336" r:id="rId30"/>
    <p:sldId id="301"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2" r:id="rId58"/>
    <p:sldId id="333" r:id="rId59"/>
  </p:sldIdLst>
  <p:sldSz cx="6099175" cy="4572000"/>
  <p:notesSz cx="7010400" cy="92964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304861" algn="l" rtl="0" fontAlgn="base">
      <a:spcBef>
        <a:spcPct val="0"/>
      </a:spcBef>
      <a:spcAft>
        <a:spcPct val="0"/>
      </a:spcAft>
      <a:defRPr sz="1600" kern="1200">
        <a:solidFill>
          <a:schemeClr val="tx1"/>
        </a:solidFill>
        <a:latin typeface="Times New Roman" charset="0"/>
        <a:ea typeface="+mn-ea"/>
        <a:cs typeface="+mn-cs"/>
      </a:defRPr>
    </a:lvl2pPr>
    <a:lvl3pPr marL="609722" algn="l" rtl="0" fontAlgn="base">
      <a:spcBef>
        <a:spcPct val="0"/>
      </a:spcBef>
      <a:spcAft>
        <a:spcPct val="0"/>
      </a:spcAft>
      <a:defRPr sz="1600" kern="1200">
        <a:solidFill>
          <a:schemeClr val="tx1"/>
        </a:solidFill>
        <a:latin typeface="Times New Roman" charset="0"/>
        <a:ea typeface="+mn-ea"/>
        <a:cs typeface="+mn-cs"/>
      </a:defRPr>
    </a:lvl3pPr>
    <a:lvl4pPr marL="914583" algn="l" rtl="0" fontAlgn="base">
      <a:spcBef>
        <a:spcPct val="0"/>
      </a:spcBef>
      <a:spcAft>
        <a:spcPct val="0"/>
      </a:spcAft>
      <a:defRPr sz="1600" kern="1200">
        <a:solidFill>
          <a:schemeClr val="tx1"/>
        </a:solidFill>
        <a:latin typeface="Times New Roman" charset="0"/>
        <a:ea typeface="+mn-ea"/>
        <a:cs typeface="+mn-cs"/>
      </a:defRPr>
    </a:lvl4pPr>
    <a:lvl5pPr marL="1219444" algn="l" rtl="0" fontAlgn="base">
      <a:spcBef>
        <a:spcPct val="0"/>
      </a:spcBef>
      <a:spcAft>
        <a:spcPct val="0"/>
      </a:spcAft>
      <a:defRPr sz="1600" kern="1200">
        <a:solidFill>
          <a:schemeClr val="tx1"/>
        </a:solidFill>
        <a:latin typeface="Times New Roman" charset="0"/>
        <a:ea typeface="+mn-ea"/>
        <a:cs typeface="+mn-cs"/>
      </a:defRPr>
    </a:lvl5pPr>
    <a:lvl6pPr marL="1524305" algn="l" defTabSz="609722" rtl="0" eaLnBrk="1" latinLnBrk="0" hangingPunct="1">
      <a:defRPr sz="1600" kern="1200">
        <a:solidFill>
          <a:schemeClr val="tx1"/>
        </a:solidFill>
        <a:latin typeface="Times New Roman" charset="0"/>
        <a:ea typeface="+mn-ea"/>
        <a:cs typeface="+mn-cs"/>
      </a:defRPr>
    </a:lvl6pPr>
    <a:lvl7pPr marL="1829166" algn="l" defTabSz="609722" rtl="0" eaLnBrk="1" latinLnBrk="0" hangingPunct="1">
      <a:defRPr sz="1600" kern="1200">
        <a:solidFill>
          <a:schemeClr val="tx1"/>
        </a:solidFill>
        <a:latin typeface="Times New Roman" charset="0"/>
        <a:ea typeface="+mn-ea"/>
        <a:cs typeface="+mn-cs"/>
      </a:defRPr>
    </a:lvl7pPr>
    <a:lvl8pPr marL="2134027" algn="l" defTabSz="609722" rtl="0" eaLnBrk="1" latinLnBrk="0" hangingPunct="1">
      <a:defRPr sz="1600" kern="1200">
        <a:solidFill>
          <a:schemeClr val="tx1"/>
        </a:solidFill>
        <a:latin typeface="Times New Roman" charset="0"/>
        <a:ea typeface="+mn-ea"/>
        <a:cs typeface="+mn-cs"/>
      </a:defRPr>
    </a:lvl8pPr>
    <a:lvl9pPr marL="2438888" algn="l" defTabSz="609722" rtl="0" eaLnBrk="1" latinLnBrk="0" hangingPunct="1">
      <a:defRPr sz="16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9C80"/>
    <a:srgbClr val="67765A"/>
    <a:srgbClr val="D4D9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5295" autoAdjust="0"/>
    <p:restoredTop sz="59147" autoAdjust="0"/>
  </p:normalViewPr>
  <p:slideViewPr>
    <p:cSldViewPr>
      <p:cViewPr>
        <p:scale>
          <a:sx n="100" d="100"/>
          <a:sy n="100" d="100"/>
        </p:scale>
        <p:origin x="-456" y="-72"/>
      </p:cViewPr>
      <p:guideLst>
        <p:guide orient="horz" pos="1440"/>
        <p:guide pos="1921"/>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5D199-6EA9-461E-A88B-C36A43ACB4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5E75767-35F5-45D6-93C6-D6D502E8F57D}">
      <dgm:prSet custT="1"/>
      <dgm:spPr/>
      <dgm:t>
        <a:bodyPr/>
        <a:lstStyle/>
        <a:p>
          <a:pPr rtl="0"/>
          <a:r>
            <a:rPr lang="en-US" sz="1400" b="1" dirty="0" smtClean="0"/>
            <a:t>1. Instrumental  Use</a:t>
          </a:r>
          <a:endParaRPr lang="en-US" sz="1400" b="1" dirty="0"/>
        </a:p>
      </dgm:t>
    </dgm:pt>
    <dgm:pt modelId="{2B3A7E38-E53C-4183-8E5F-50C6A4DAA91F}" type="parTrans" cxnId="{0660A02F-49E3-4245-BE3E-26D1A2C123E5}">
      <dgm:prSet/>
      <dgm:spPr/>
      <dgm:t>
        <a:bodyPr/>
        <a:lstStyle/>
        <a:p>
          <a:endParaRPr lang="en-US"/>
        </a:p>
      </dgm:t>
    </dgm:pt>
    <dgm:pt modelId="{E2CE0D6A-25F0-4587-9FF3-0580D7400099}" type="sibTrans" cxnId="{0660A02F-49E3-4245-BE3E-26D1A2C123E5}">
      <dgm:prSet/>
      <dgm:spPr/>
      <dgm:t>
        <a:bodyPr/>
        <a:lstStyle/>
        <a:p>
          <a:endParaRPr lang="en-US"/>
        </a:p>
      </dgm:t>
    </dgm:pt>
    <dgm:pt modelId="{3FE7074A-36BB-4144-8D95-7C983D49D8FD}">
      <dgm:prSet/>
      <dgm:spPr/>
      <dgm:t>
        <a:bodyPr/>
        <a:lstStyle/>
        <a:p>
          <a:pPr rtl="0"/>
          <a:r>
            <a:rPr lang="en-US" b="1" dirty="0" smtClean="0">
              <a:solidFill>
                <a:schemeClr val="tx2"/>
              </a:solidFill>
            </a:rPr>
            <a:t>Evaluation findings lead to</a:t>
          </a:r>
          <a:r>
            <a:rPr lang="en-US" b="1" i="1" dirty="0" smtClean="0">
              <a:solidFill>
                <a:schemeClr val="accent5">
                  <a:lumMod val="50000"/>
                </a:schemeClr>
              </a:solidFill>
            </a:rPr>
            <a:t> immediate </a:t>
          </a:r>
          <a:r>
            <a:rPr lang="en-US" b="1" dirty="0" smtClean="0">
              <a:solidFill>
                <a:schemeClr val="tx2"/>
              </a:solidFill>
            </a:rPr>
            <a:t>and </a:t>
          </a:r>
          <a:r>
            <a:rPr lang="en-US" b="1" i="1" dirty="0" smtClean="0">
              <a:solidFill>
                <a:schemeClr val="accent5">
                  <a:lumMod val="50000"/>
                </a:schemeClr>
              </a:solidFill>
            </a:rPr>
            <a:t>specific actions </a:t>
          </a:r>
          <a:r>
            <a:rPr lang="en-US" b="1" dirty="0" smtClean="0">
              <a:solidFill>
                <a:schemeClr val="tx2"/>
              </a:solidFill>
            </a:rPr>
            <a:t>such as program continuation, expansion, revision or termination.</a:t>
          </a:r>
          <a:endParaRPr lang="en-US" dirty="0">
            <a:solidFill>
              <a:schemeClr val="tx2"/>
            </a:solidFill>
          </a:endParaRPr>
        </a:p>
      </dgm:t>
    </dgm:pt>
    <dgm:pt modelId="{F565291B-2DCE-4B5D-9596-A57542D20847}" type="parTrans" cxnId="{E9761B17-C34A-428E-BD8E-43D161B224A9}">
      <dgm:prSet/>
      <dgm:spPr/>
      <dgm:t>
        <a:bodyPr/>
        <a:lstStyle/>
        <a:p>
          <a:endParaRPr lang="en-US"/>
        </a:p>
      </dgm:t>
    </dgm:pt>
    <dgm:pt modelId="{55268D15-56EA-4C8B-81E5-DC0910198638}" type="sibTrans" cxnId="{E9761B17-C34A-428E-BD8E-43D161B224A9}">
      <dgm:prSet/>
      <dgm:spPr/>
      <dgm:t>
        <a:bodyPr/>
        <a:lstStyle/>
        <a:p>
          <a:endParaRPr lang="en-US"/>
        </a:p>
      </dgm:t>
    </dgm:pt>
    <dgm:pt modelId="{7112C45D-AEBF-4D18-8C3F-F7029C54F725}">
      <dgm:prSet/>
      <dgm:spPr/>
      <dgm:t>
        <a:bodyPr/>
        <a:lstStyle/>
        <a:p>
          <a:pPr rtl="0"/>
          <a:r>
            <a:rPr lang="en-US" b="1" dirty="0" smtClean="0">
              <a:solidFill>
                <a:schemeClr val="tx2"/>
              </a:solidFill>
            </a:rPr>
            <a:t>Usually occurs in a short time frame.</a:t>
          </a:r>
          <a:endParaRPr lang="en-US" dirty="0">
            <a:solidFill>
              <a:schemeClr val="tx2"/>
            </a:solidFill>
          </a:endParaRPr>
        </a:p>
      </dgm:t>
    </dgm:pt>
    <dgm:pt modelId="{55549CCB-EFA5-4B92-89B9-138E7AEAC6AC}" type="parTrans" cxnId="{447CA5BB-9010-40A1-8557-886BCCEA93E3}">
      <dgm:prSet/>
      <dgm:spPr/>
      <dgm:t>
        <a:bodyPr/>
        <a:lstStyle/>
        <a:p>
          <a:endParaRPr lang="en-US"/>
        </a:p>
      </dgm:t>
    </dgm:pt>
    <dgm:pt modelId="{070731D4-ECCE-491E-B01E-95F0BD5C41C9}" type="sibTrans" cxnId="{447CA5BB-9010-40A1-8557-886BCCEA93E3}">
      <dgm:prSet/>
      <dgm:spPr/>
      <dgm:t>
        <a:bodyPr/>
        <a:lstStyle/>
        <a:p>
          <a:endParaRPr lang="en-US"/>
        </a:p>
      </dgm:t>
    </dgm:pt>
    <dgm:pt modelId="{CE176B2E-F06D-47FF-A0CD-CCA01EDBA1D3}">
      <dgm:prSet/>
      <dgm:spPr/>
      <dgm:t>
        <a:bodyPr/>
        <a:lstStyle/>
        <a:p>
          <a:pPr rtl="0"/>
          <a:r>
            <a:rPr lang="en-US" b="1" dirty="0" smtClean="0">
              <a:solidFill>
                <a:schemeClr val="tx2"/>
              </a:solidFill>
            </a:rPr>
            <a:t>Results may lead to change or support status quo. </a:t>
          </a:r>
          <a:endParaRPr lang="en-US" b="1" dirty="0">
            <a:solidFill>
              <a:schemeClr val="tx2"/>
            </a:solidFill>
          </a:endParaRPr>
        </a:p>
      </dgm:t>
    </dgm:pt>
    <dgm:pt modelId="{305C6598-FB0D-474F-BC3D-F63AAB35494B}" type="parTrans" cxnId="{B41A8B1E-6B03-4924-AD66-611C3F76C7A0}">
      <dgm:prSet/>
      <dgm:spPr/>
      <dgm:t>
        <a:bodyPr/>
        <a:lstStyle/>
        <a:p>
          <a:endParaRPr lang="en-US"/>
        </a:p>
      </dgm:t>
    </dgm:pt>
    <dgm:pt modelId="{A14075F4-23ED-4C5B-B517-9F40AE8575D3}" type="sibTrans" cxnId="{B41A8B1E-6B03-4924-AD66-611C3F76C7A0}">
      <dgm:prSet/>
      <dgm:spPr/>
      <dgm:t>
        <a:bodyPr/>
        <a:lstStyle/>
        <a:p>
          <a:endParaRPr lang="en-US"/>
        </a:p>
      </dgm:t>
    </dgm:pt>
    <dgm:pt modelId="{28055856-0BF2-41E3-807B-5B8B42D03110}">
      <dgm:prSet custT="1"/>
      <dgm:spPr/>
      <dgm:t>
        <a:bodyPr/>
        <a:lstStyle/>
        <a:p>
          <a:pPr rtl="0"/>
          <a:r>
            <a:rPr lang="en-US" sz="1400" b="1" dirty="0" smtClean="0"/>
            <a:t>2. Enlightenment/Conceptual  Use</a:t>
          </a:r>
          <a:endParaRPr lang="en-US" sz="1400" b="1" dirty="0"/>
        </a:p>
      </dgm:t>
    </dgm:pt>
    <dgm:pt modelId="{89A930B3-DD53-48DB-BF48-BEB9D00964CF}" type="parTrans" cxnId="{16E5C8D0-35F0-42E6-B2E2-85A3C5B6C73A}">
      <dgm:prSet/>
      <dgm:spPr/>
      <dgm:t>
        <a:bodyPr/>
        <a:lstStyle/>
        <a:p>
          <a:endParaRPr lang="en-US"/>
        </a:p>
      </dgm:t>
    </dgm:pt>
    <dgm:pt modelId="{407232AC-13B8-4D3D-B94C-57F61E57715E}" type="sibTrans" cxnId="{16E5C8D0-35F0-42E6-B2E2-85A3C5B6C73A}">
      <dgm:prSet/>
      <dgm:spPr/>
      <dgm:t>
        <a:bodyPr/>
        <a:lstStyle/>
        <a:p>
          <a:endParaRPr lang="en-US"/>
        </a:p>
      </dgm:t>
    </dgm:pt>
    <dgm:pt modelId="{92AF4D4F-3488-4C46-98D8-0CC46D76423B}">
      <dgm:prSet/>
      <dgm:spPr/>
      <dgm:t>
        <a:bodyPr/>
        <a:lstStyle/>
        <a:p>
          <a:pPr rtl="0"/>
          <a:r>
            <a:rPr lang="en-US" b="1" dirty="0" smtClean="0">
              <a:solidFill>
                <a:schemeClr val="tx2"/>
              </a:solidFill>
            </a:rPr>
            <a:t>More </a:t>
          </a:r>
          <a:r>
            <a:rPr lang="en-US" b="1" i="1" dirty="0" smtClean="0">
              <a:solidFill>
                <a:schemeClr val="accent5">
                  <a:lumMod val="50000"/>
                </a:schemeClr>
              </a:solidFill>
            </a:rPr>
            <a:t>general learning </a:t>
          </a:r>
          <a:r>
            <a:rPr lang="en-US" b="1" dirty="0" smtClean="0">
              <a:solidFill>
                <a:schemeClr val="tx2"/>
              </a:solidFill>
            </a:rPr>
            <a:t>that takes place as a result of evaluation.</a:t>
          </a:r>
          <a:endParaRPr lang="en-US" dirty="0">
            <a:solidFill>
              <a:schemeClr val="tx2"/>
            </a:solidFill>
          </a:endParaRPr>
        </a:p>
      </dgm:t>
    </dgm:pt>
    <dgm:pt modelId="{D3513900-C474-44FF-9A06-97BA8B5595BA}" type="parTrans" cxnId="{925667A1-A867-4B03-ADCD-1499A75EA1FA}">
      <dgm:prSet/>
      <dgm:spPr/>
      <dgm:t>
        <a:bodyPr/>
        <a:lstStyle/>
        <a:p>
          <a:endParaRPr lang="en-US"/>
        </a:p>
      </dgm:t>
    </dgm:pt>
    <dgm:pt modelId="{F428CF63-F2A2-48E9-A064-E2EE45398340}" type="sibTrans" cxnId="{925667A1-A867-4B03-ADCD-1499A75EA1FA}">
      <dgm:prSet/>
      <dgm:spPr/>
      <dgm:t>
        <a:bodyPr/>
        <a:lstStyle/>
        <a:p>
          <a:endParaRPr lang="en-US"/>
        </a:p>
      </dgm:t>
    </dgm:pt>
    <dgm:pt modelId="{105699F7-224C-4EB5-BAAB-9ABF9DEBBF41}">
      <dgm:prSet/>
      <dgm:spPr/>
      <dgm:t>
        <a:bodyPr/>
        <a:lstStyle/>
        <a:p>
          <a:pPr rtl="0"/>
          <a:r>
            <a:rPr lang="en-US" b="1" dirty="0" smtClean="0">
              <a:solidFill>
                <a:schemeClr val="tx2"/>
              </a:solidFill>
            </a:rPr>
            <a:t>Similar to results from an applied research study.</a:t>
          </a:r>
          <a:endParaRPr lang="en-US" b="1" dirty="0">
            <a:solidFill>
              <a:schemeClr val="tx2"/>
            </a:solidFill>
          </a:endParaRPr>
        </a:p>
      </dgm:t>
    </dgm:pt>
    <dgm:pt modelId="{166EDC39-C563-4D59-BB3B-6EE730D2768A}" type="parTrans" cxnId="{A053C695-CB19-4AFD-8DA0-6BAEECBF616B}">
      <dgm:prSet/>
      <dgm:spPr/>
      <dgm:t>
        <a:bodyPr/>
        <a:lstStyle/>
        <a:p>
          <a:endParaRPr lang="en-US"/>
        </a:p>
      </dgm:t>
    </dgm:pt>
    <dgm:pt modelId="{8E0706A4-F339-49BA-BD3C-850CC2F48AF3}" type="sibTrans" cxnId="{A053C695-CB19-4AFD-8DA0-6BAEECBF616B}">
      <dgm:prSet/>
      <dgm:spPr/>
      <dgm:t>
        <a:bodyPr/>
        <a:lstStyle/>
        <a:p>
          <a:endParaRPr lang="en-US"/>
        </a:p>
      </dgm:t>
    </dgm:pt>
    <dgm:pt modelId="{7ACB6D18-A4C4-496B-809F-5E95BC681F0F}" type="pres">
      <dgm:prSet presAssocID="{AB05D199-6EA9-461E-A88B-C36A43ACB451}" presName="linear" presStyleCnt="0">
        <dgm:presLayoutVars>
          <dgm:animLvl val="lvl"/>
          <dgm:resizeHandles val="exact"/>
        </dgm:presLayoutVars>
      </dgm:prSet>
      <dgm:spPr/>
      <dgm:t>
        <a:bodyPr/>
        <a:lstStyle/>
        <a:p>
          <a:endParaRPr lang="en-US"/>
        </a:p>
      </dgm:t>
    </dgm:pt>
    <dgm:pt modelId="{D0FE87C2-3B07-4640-85A4-2E69C1421F7A}" type="pres">
      <dgm:prSet presAssocID="{05E75767-35F5-45D6-93C6-D6D502E8F57D}" presName="parentText" presStyleLbl="node1" presStyleIdx="0" presStyleCnt="2">
        <dgm:presLayoutVars>
          <dgm:chMax val="0"/>
          <dgm:bulletEnabled val="1"/>
        </dgm:presLayoutVars>
      </dgm:prSet>
      <dgm:spPr/>
      <dgm:t>
        <a:bodyPr/>
        <a:lstStyle/>
        <a:p>
          <a:endParaRPr lang="en-US"/>
        </a:p>
      </dgm:t>
    </dgm:pt>
    <dgm:pt modelId="{FF1D4CF6-746B-4364-9209-FB6430744AE9}" type="pres">
      <dgm:prSet presAssocID="{05E75767-35F5-45D6-93C6-D6D502E8F57D}" presName="childText" presStyleLbl="revTx" presStyleIdx="0" presStyleCnt="2">
        <dgm:presLayoutVars>
          <dgm:bulletEnabled val="1"/>
        </dgm:presLayoutVars>
      </dgm:prSet>
      <dgm:spPr/>
      <dgm:t>
        <a:bodyPr/>
        <a:lstStyle/>
        <a:p>
          <a:endParaRPr lang="en-US"/>
        </a:p>
      </dgm:t>
    </dgm:pt>
    <dgm:pt modelId="{2A38C635-941E-48EC-B063-D4AE6C80E2A9}" type="pres">
      <dgm:prSet presAssocID="{28055856-0BF2-41E3-807B-5B8B42D03110}" presName="parentText" presStyleLbl="node1" presStyleIdx="1" presStyleCnt="2">
        <dgm:presLayoutVars>
          <dgm:chMax val="0"/>
          <dgm:bulletEnabled val="1"/>
        </dgm:presLayoutVars>
      </dgm:prSet>
      <dgm:spPr/>
      <dgm:t>
        <a:bodyPr/>
        <a:lstStyle/>
        <a:p>
          <a:endParaRPr lang="en-US"/>
        </a:p>
      </dgm:t>
    </dgm:pt>
    <dgm:pt modelId="{92882EF3-85CC-4ABC-A922-BDF7E2B9EAE4}" type="pres">
      <dgm:prSet presAssocID="{28055856-0BF2-41E3-807B-5B8B42D03110}" presName="childText" presStyleLbl="revTx" presStyleIdx="1" presStyleCnt="2">
        <dgm:presLayoutVars>
          <dgm:bulletEnabled val="1"/>
        </dgm:presLayoutVars>
      </dgm:prSet>
      <dgm:spPr/>
      <dgm:t>
        <a:bodyPr/>
        <a:lstStyle/>
        <a:p>
          <a:endParaRPr lang="en-US"/>
        </a:p>
      </dgm:t>
    </dgm:pt>
  </dgm:ptLst>
  <dgm:cxnLst>
    <dgm:cxn modelId="{447CA5BB-9010-40A1-8557-886BCCEA93E3}" srcId="{05E75767-35F5-45D6-93C6-D6D502E8F57D}" destId="{7112C45D-AEBF-4D18-8C3F-F7029C54F725}" srcOrd="1" destOrd="0" parTransId="{55549CCB-EFA5-4B92-89B9-138E7AEAC6AC}" sibTransId="{070731D4-ECCE-491E-B01E-95F0BD5C41C9}"/>
    <dgm:cxn modelId="{34DE648B-6C8C-4195-859E-E2AE0D1FEA22}" type="presOf" srcId="{05E75767-35F5-45D6-93C6-D6D502E8F57D}" destId="{D0FE87C2-3B07-4640-85A4-2E69C1421F7A}" srcOrd="0" destOrd="0" presId="urn:microsoft.com/office/officeart/2005/8/layout/vList2"/>
    <dgm:cxn modelId="{DA9E2AE1-9796-438B-803D-C941828290FD}" type="presOf" srcId="{105699F7-224C-4EB5-BAAB-9ABF9DEBBF41}" destId="{92882EF3-85CC-4ABC-A922-BDF7E2B9EAE4}" srcOrd="0" destOrd="1" presId="urn:microsoft.com/office/officeart/2005/8/layout/vList2"/>
    <dgm:cxn modelId="{E9761B17-C34A-428E-BD8E-43D161B224A9}" srcId="{05E75767-35F5-45D6-93C6-D6D502E8F57D}" destId="{3FE7074A-36BB-4144-8D95-7C983D49D8FD}" srcOrd="0" destOrd="0" parTransId="{F565291B-2DCE-4B5D-9596-A57542D20847}" sibTransId="{55268D15-56EA-4C8B-81E5-DC0910198638}"/>
    <dgm:cxn modelId="{BB79ECDE-0FAB-41F5-9591-CA71256C24E2}" type="presOf" srcId="{7112C45D-AEBF-4D18-8C3F-F7029C54F725}" destId="{FF1D4CF6-746B-4364-9209-FB6430744AE9}" srcOrd="0" destOrd="1" presId="urn:microsoft.com/office/officeart/2005/8/layout/vList2"/>
    <dgm:cxn modelId="{925667A1-A867-4B03-ADCD-1499A75EA1FA}" srcId="{28055856-0BF2-41E3-807B-5B8B42D03110}" destId="{92AF4D4F-3488-4C46-98D8-0CC46D76423B}" srcOrd="0" destOrd="0" parTransId="{D3513900-C474-44FF-9A06-97BA8B5595BA}" sibTransId="{F428CF63-F2A2-48E9-A064-E2EE45398340}"/>
    <dgm:cxn modelId="{97F9B6D0-C9F0-4160-A01D-F590911399FA}" type="presOf" srcId="{3FE7074A-36BB-4144-8D95-7C983D49D8FD}" destId="{FF1D4CF6-746B-4364-9209-FB6430744AE9}" srcOrd="0" destOrd="0" presId="urn:microsoft.com/office/officeart/2005/8/layout/vList2"/>
    <dgm:cxn modelId="{0660A02F-49E3-4245-BE3E-26D1A2C123E5}" srcId="{AB05D199-6EA9-461E-A88B-C36A43ACB451}" destId="{05E75767-35F5-45D6-93C6-D6D502E8F57D}" srcOrd="0" destOrd="0" parTransId="{2B3A7E38-E53C-4183-8E5F-50C6A4DAA91F}" sibTransId="{E2CE0D6A-25F0-4587-9FF3-0580D7400099}"/>
    <dgm:cxn modelId="{16E5C8D0-35F0-42E6-B2E2-85A3C5B6C73A}" srcId="{AB05D199-6EA9-461E-A88B-C36A43ACB451}" destId="{28055856-0BF2-41E3-807B-5B8B42D03110}" srcOrd="1" destOrd="0" parTransId="{89A930B3-DD53-48DB-BF48-BEB9D00964CF}" sibTransId="{407232AC-13B8-4D3D-B94C-57F61E57715E}"/>
    <dgm:cxn modelId="{A053C695-CB19-4AFD-8DA0-6BAEECBF616B}" srcId="{28055856-0BF2-41E3-807B-5B8B42D03110}" destId="{105699F7-224C-4EB5-BAAB-9ABF9DEBBF41}" srcOrd="1" destOrd="0" parTransId="{166EDC39-C563-4D59-BB3B-6EE730D2768A}" sibTransId="{8E0706A4-F339-49BA-BD3C-850CC2F48AF3}"/>
    <dgm:cxn modelId="{F679C0F2-8D20-42EE-990F-F59B0F9A1FAB}" type="presOf" srcId="{92AF4D4F-3488-4C46-98D8-0CC46D76423B}" destId="{92882EF3-85CC-4ABC-A922-BDF7E2B9EAE4}" srcOrd="0" destOrd="0" presId="urn:microsoft.com/office/officeart/2005/8/layout/vList2"/>
    <dgm:cxn modelId="{F517FC4A-6CF5-4CA8-874D-341127B299AC}" type="presOf" srcId="{AB05D199-6EA9-461E-A88B-C36A43ACB451}" destId="{7ACB6D18-A4C4-496B-809F-5E95BC681F0F}" srcOrd="0" destOrd="0" presId="urn:microsoft.com/office/officeart/2005/8/layout/vList2"/>
    <dgm:cxn modelId="{63572E0D-40E4-4A59-85B8-413C3450CF97}" type="presOf" srcId="{28055856-0BF2-41E3-807B-5B8B42D03110}" destId="{2A38C635-941E-48EC-B063-D4AE6C80E2A9}" srcOrd="0" destOrd="0" presId="urn:microsoft.com/office/officeart/2005/8/layout/vList2"/>
    <dgm:cxn modelId="{64E8A013-E3B3-4DC2-BA42-4F3AA61C3556}" type="presOf" srcId="{CE176B2E-F06D-47FF-A0CD-CCA01EDBA1D3}" destId="{FF1D4CF6-746B-4364-9209-FB6430744AE9}" srcOrd="0" destOrd="2" presId="urn:microsoft.com/office/officeart/2005/8/layout/vList2"/>
    <dgm:cxn modelId="{B41A8B1E-6B03-4924-AD66-611C3F76C7A0}" srcId="{05E75767-35F5-45D6-93C6-D6D502E8F57D}" destId="{CE176B2E-F06D-47FF-A0CD-CCA01EDBA1D3}" srcOrd="2" destOrd="0" parTransId="{305C6598-FB0D-474F-BC3D-F63AAB35494B}" sibTransId="{A14075F4-23ED-4C5B-B517-9F40AE8575D3}"/>
    <dgm:cxn modelId="{BC5F10AD-B85D-4205-B2BE-2062349F44EC}" type="presParOf" srcId="{7ACB6D18-A4C4-496B-809F-5E95BC681F0F}" destId="{D0FE87C2-3B07-4640-85A4-2E69C1421F7A}" srcOrd="0" destOrd="0" presId="urn:microsoft.com/office/officeart/2005/8/layout/vList2"/>
    <dgm:cxn modelId="{CC68C6FE-7994-45F1-8FEA-21E9E76C0B51}" type="presParOf" srcId="{7ACB6D18-A4C4-496B-809F-5E95BC681F0F}" destId="{FF1D4CF6-746B-4364-9209-FB6430744AE9}" srcOrd="1" destOrd="0" presId="urn:microsoft.com/office/officeart/2005/8/layout/vList2"/>
    <dgm:cxn modelId="{491F844B-D511-4D87-B0A3-65810A00B687}" type="presParOf" srcId="{7ACB6D18-A4C4-496B-809F-5E95BC681F0F}" destId="{2A38C635-941E-48EC-B063-D4AE6C80E2A9}" srcOrd="2" destOrd="0" presId="urn:microsoft.com/office/officeart/2005/8/layout/vList2"/>
    <dgm:cxn modelId="{A53D5BAC-D6D0-41B3-BC54-252E00FD4B48}" type="presParOf" srcId="{7ACB6D18-A4C4-496B-809F-5E95BC681F0F}" destId="{92882EF3-85CC-4ABC-A922-BDF7E2B9EAE4}"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C23E0F-7E98-4906-9582-872AF46A1C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67F617-45BD-4370-A491-CD4629839485}">
      <dgm:prSet custT="1"/>
      <dgm:spPr/>
      <dgm:t>
        <a:bodyPr tIns="0" bIns="0"/>
        <a:lstStyle/>
        <a:p>
          <a:pPr rtl="0"/>
          <a:r>
            <a:rPr lang="en-US" sz="1400" b="1" dirty="0" smtClean="0"/>
            <a:t>3. Process Use</a:t>
          </a:r>
          <a:endParaRPr lang="en-US" sz="1400" b="1" dirty="0"/>
        </a:p>
      </dgm:t>
    </dgm:pt>
    <dgm:pt modelId="{8D4A50A5-54A6-4787-943F-84F916A4888D}" type="parTrans" cxnId="{A6A289D0-D8E4-473B-8403-987E263F0F22}">
      <dgm:prSet/>
      <dgm:spPr/>
      <dgm:t>
        <a:bodyPr/>
        <a:lstStyle/>
        <a:p>
          <a:endParaRPr lang="en-US"/>
        </a:p>
      </dgm:t>
    </dgm:pt>
    <dgm:pt modelId="{D737C269-7F33-4623-B5BB-94AF02204C0D}" type="sibTrans" cxnId="{A6A289D0-D8E4-473B-8403-987E263F0F22}">
      <dgm:prSet/>
      <dgm:spPr/>
      <dgm:t>
        <a:bodyPr/>
        <a:lstStyle/>
        <a:p>
          <a:endParaRPr lang="en-US"/>
        </a:p>
      </dgm:t>
    </dgm:pt>
    <dgm:pt modelId="{F3DF8F31-05B4-488F-AEB9-BBC4C3A176E3}">
      <dgm:prSet custT="1"/>
      <dgm:spPr/>
      <dgm:t>
        <a:bodyPr/>
        <a:lstStyle/>
        <a:p>
          <a:pPr rtl="0">
            <a:lnSpc>
              <a:spcPts val="1400"/>
            </a:lnSpc>
            <a:spcAft>
              <a:spcPts val="0"/>
            </a:spcAft>
          </a:pPr>
          <a:r>
            <a:rPr lang="en-US" sz="1200" b="1" dirty="0" smtClean="0">
              <a:solidFill>
                <a:schemeClr val="tx2"/>
              </a:solidFill>
            </a:rPr>
            <a:t>What “happens” to people &amp; organizations as a result of participating in evaluation activities.</a:t>
          </a:r>
          <a:endParaRPr lang="en-US" sz="1200" dirty="0">
            <a:solidFill>
              <a:schemeClr val="tx2"/>
            </a:solidFill>
          </a:endParaRPr>
        </a:p>
      </dgm:t>
    </dgm:pt>
    <dgm:pt modelId="{FB1ED0F1-BD5F-43DC-B49F-C0D8FDE4F9B0}" type="parTrans" cxnId="{16B3E40A-3EE2-4B7F-9F22-738A7B1A3C04}">
      <dgm:prSet/>
      <dgm:spPr/>
      <dgm:t>
        <a:bodyPr/>
        <a:lstStyle/>
        <a:p>
          <a:endParaRPr lang="en-US"/>
        </a:p>
      </dgm:t>
    </dgm:pt>
    <dgm:pt modelId="{20EF8A69-35E3-45C7-BD85-17BA7240FC4D}" type="sibTrans" cxnId="{16B3E40A-3EE2-4B7F-9F22-738A7B1A3C04}">
      <dgm:prSet/>
      <dgm:spPr/>
      <dgm:t>
        <a:bodyPr/>
        <a:lstStyle/>
        <a:p>
          <a:endParaRPr lang="en-US"/>
        </a:p>
      </dgm:t>
    </dgm:pt>
    <dgm:pt modelId="{74161F2C-BF04-4C62-9AFF-9720701715D3}">
      <dgm:prSet custT="1"/>
      <dgm:spPr/>
      <dgm:t>
        <a:bodyPr/>
        <a:lstStyle/>
        <a:p>
          <a:pPr rtl="0">
            <a:lnSpc>
              <a:spcPts val="1400"/>
            </a:lnSpc>
            <a:spcAft>
              <a:spcPts val="0"/>
            </a:spcAft>
          </a:pPr>
          <a:r>
            <a:rPr lang="en-US" sz="1200" b="1" i="1" dirty="0" smtClean="0">
              <a:solidFill>
                <a:schemeClr val="accent5">
                  <a:lumMod val="50000"/>
                </a:schemeClr>
              </a:solidFill>
            </a:rPr>
            <a:t>Stakeholders have a better understanding of evaluation design. </a:t>
          </a:r>
          <a:r>
            <a:rPr lang="en-US" sz="1200" b="1" i="0" dirty="0" smtClean="0">
              <a:solidFill>
                <a:schemeClr val="tx2"/>
              </a:solidFill>
            </a:rPr>
            <a:t>This internal capacity building is a side benefit.</a:t>
          </a:r>
          <a:endParaRPr lang="en-US" sz="1200" b="1" i="0" dirty="0">
            <a:solidFill>
              <a:schemeClr val="tx2"/>
            </a:solidFill>
          </a:endParaRPr>
        </a:p>
      </dgm:t>
    </dgm:pt>
    <dgm:pt modelId="{BEC2166A-3AB7-4737-A702-7E3D184E4AAA}" type="parTrans" cxnId="{40BDDD1D-DAA8-4515-9282-04CE2C6096F0}">
      <dgm:prSet/>
      <dgm:spPr/>
      <dgm:t>
        <a:bodyPr/>
        <a:lstStyle/>
        <a:p>
          <a:endParaRPr lang="en-US"/>
        </a:p>
      </dgm:t>
    </dgm:pt>
    <dgm:pt modelId="{5DCD3AF0-913E-49CA-AE55-3A34FD37FE70}" type="sibTrans" cxnId="{40BDDD1D-DAA8-4515-9282-04CE2C6096F0}">
      <dgm:prSet/>
      <dgm:spPr/>
      <dgm:t>
        <a:bodyPr/>
        <a:lstStyle/>
        <a:p>
          <a:endParaRPr lang="en-US"/>
        </a:p>
      </dgm:t>
    </dgm:pt>
    <dgm:pt modelId="{298D66C4-1A4E-4D1A-BBAE-591AF35C435F}">
      <dgm:prSet custT="1"/>
      <dgm:spPr/>
      <dgm:t>
        <a:bodyPr tIns="0" bIns="0"/>
        <a:lstStyle/>
        <a:p>
          <a:pPr rtl="0"/>
          <a:r>
            <a:rPr lang="en-US" sz="1400" b="1" dirty="0" smtClean="0"/>
            <a:t>4. Evaluation Capacity Building </a:t>
          </a:r>
          <a:endParaRPr lang="en-US" sz="1400" b="1" dirty="0"/>
        </a:p>
      </dgm:t>
    </dgm:pt>
    <dgm:pt modelId="{7890AF96-5801-43E8-946C-CDCC5419098D}" type="parTrans" cxnId="{A97C082D-559B-42E6-A02B-C2B49E074870}">
      <dgm:prSet/>
      <dgm:spPr/>
      <dgm:t>
        <a:bodyPr/>
        <a:lstStyle/>
        <a:p>
          <a:endParaRPr lang="en-US"/>
        </a:p>
      </dgm:t>
    </dgm:pt>
    <dgm:pt modelId="{1B2B1CC8-6F82-4C44-9E5C-0FCC404D5712}" type="sibTrans" cxnId="{A97C082D-559B-42E6-A02B-C2B49E074870}">
      <dgm:prSet/>
      <dgm:spPr/>
      <dgm:t>
        <a:bodyPr/>
        <a:lstStyle/>
        <a:p>
          <a:endParaRPr lang="en-US"/>
        </a:p>
      </dgm:t>
    </dgm:pt>
    <dgm:pt modelId="{CD643062-8136-422C-A6D4-EF5DD5AD2511}">
      <dgm:prSet custT="1"/>
      <dgm:spPr/>
      <dgm:t>
        <a:bodyPr/>
        <a:lstStyle/>
        <a:p>
          <a:pPr rtl="0">
            <a:lnSpc>
              <a:spcPts val="1400"/>
            </a:lnSpc>
            <a:spcAft>
              <a:spcPts val="0"/>
            </a:spcAft>
          </a:pPr>
          <a:r>
            <a:rPr lang="en-US" sz="1200" b="1" dirty="0" smtClean="0">
              <a:solidFill>
                <a:schemeClr val="tx2"/>
              </a:solidFill>
            </a:rPr>
            <a:t>The primary purpose of the evaluation is to </a:t>
          </a:r>
          <a:r>
            <a:rPr lang="en-US" sz="1200" b="1" i="1" dirty="0" smtClean="0">
              <a:solidFill>
                <a:schemeClr val="accent5">
                  <a:lumMod val="50000"/>
                </a:schemeClr>
              </a:solidFill>
            </a:rPr>
            <a:t>build the evaluation capacity </a:t>
          </a:r>
          <a:r>
            <a:rPr lang="en-US" sz="1200" b="1" dirty="0" smtClean="0">
              <a:solidFill>
                <a:schemeClr val="tx2"/>
              </a:solidFill>
            </a:rPr>
            <a:t>of the people within the program. </a:t>
          </a:r>
          <a:endParaRPr lang="en-US" sz="1200" dirty="0">
            <a:solidFill>
              <a:schemeClr val="tx2"/>
            </a:solidFill>
          </a:endParaRPr>
        </a:p>
      </dgm:t>
    </dgm:pt>
    <dgm:pt modelId="{20BDD34C-D5F5-422E-93F0-94A64275B6E0}" type="parTrans" cxnId="{E8A7EF34-1F0D-49E2-A8F9-F03C6517E952}">
      <dgm:prSet/>
      <dgm:spPr/>
      <dgm:t>
        <a:bodyPr/>
        <a:lstStyle/>
        <a:p>
          <a:endParaRPr lang="en-US"/>
        </a:p>
      </dgm:t>
    </dgm:pt>
    <dgm:pt modelId="{A4F4B275-DA67-4543-8E10-A3F1489A1CBE}" type="sibTrans" cxnId="{E8A7EF34-1F0D-49E2-A8F9-F03C6517E952}">
      <dgm:prSet/>
      <dgm:spPr/>
      <dgm:t>
        <a:bodyPr/>
        <a:lstStyle/>
        <a:p>
          <a:endParaRPr lang="en-US"/>
        </a:p>
      </dgm:t>
    </dgm:pt>
    <dgm:pt modelId="{A03FB8F7-0BB9-48A5-B9BD-47AD237B5B66}">
      <dgm:prSet custT="1"/>
      <dgm:spPr/>
      <dgm:t>
        <a:bodyPr/>
        <a:lstStyle/>
        <a:p>
          <a:pPr rtl="0">
            <a:lnSpc>
              <a:spcPts val="1400"/>
            </a:lnSpc>
            <a:spcAft>
              <a:spcPts val="0"/>
            </a:spcAft>
          </a:pPr>
          <a:r>
            <a:rPr lang="en-US" sz="1200" b="1" dirty="0" smtClean="0">
              <a:solidFill>
                <a:schemeClr val="tx2"/>
              </a:solidFill>
            </a:rPr>
            <a:t>Internal evaluation capacity building is intentional; process use is happenstance.</a:t>
          </a:r>
          <a:endParaRPr lang="en-US" sz="1200" b="1" dirty="0">
            <a:solidFill>
              <a:schemeClr val="tx2"/>
            </a:solidFill>
          </a:endParaRPr>
        </a:p>
      </dgm:t>
    </dgm:pt>
    <dgm:pt modelId="{45C05852-BC3B-43F4-8E28-4681BD08889A}" type="parTrans" cxnId="{53D0528A-FBEC-4763-B13E-86DC1F8FC7C0}">
      <dgm:prSet/>
      <dgm:spPr/>
      <dgm:t>
        <a:bodyPr/>
        <a:lstStyle/>
        <a:p>
          <a:endParaRPr lang="en-US"/>
        </a:p>
      </dgm:t>
    </dgm:pt>
    <dgm:pt modelId="{8D2064D1-0E3D-4A8C-8155-F3CF89CF1FC5}" type="sibTrans" cxnId="{53D0528A-FBEC-4763-B13E-86DC1F8FC7C0}">
      <dgm:prSet/>
      <dgm:spPr/>
      <dgm:t>
        <a:bodyPr/>
        <a:lstStyle/>
        <a:p>
          <a:endParaRPr lang="en-US"/>
        </a:p>
      </dgm:t>
    </dgm:pt>
    <dgm:pt modelId="{3C7ADB94-FB87-41F2-95A6-96230B4A952A}">
      <dgm:prSet custT="1"/>
      <dgm:spPr/>
      <dgm:t>
        <a:bodyPr/>
        <a:lstStyle/>
        <a:p>
          <a:pPr rtl="0">
            <a:lnSpc>
              <a:spcPts val="1400"/>
            </a:lnSpc>
            <a:spcAft>
              <a:spcPts val="0"/>
            </a:spcAft>
          </a:pPr>
          <a:r>
            <a:rPr lang="en-US" sz="1200" b="1" dirty="0" smtClean="0">
              <a:solidFill>
                <a:schemeClr val="tx2"/>
              </a:solidFill>
            </a:rPr>
            <a:t>Often incorporated in evaluation planning.</a:t>
          </a:r>
          <a:endParaRPr lang="en-US" sz="1200" b="1" dirty="0">
            <a:solidFill>
              <a:schemeClr val="tx2"/>
            </a:solidFill>
          </a:endParaRPr>
        </a:p>
      </dgm:t>
    </dgm:pt>
    <dgm:pt modelId="{4281E04C-3308-48D1-8EB0-DEB4E6E9AB70}" type="parTrans" cxnId="{3DB7BA7F-FB23-46C6-9A9A-551F298FE5EB}">
      <dgm:prSet/>
      <dgm:spPr/>
      <dgm:t>
        <a:bodyPr/>
        <a:lstStyle/>
        <a:p>
          <a:endParaRPr lang="en-US"/>
        </a:p>
      </dgm:t>
    </dgm:pt>
    <dgm:pt modelId="{A5552D63-FCF8-4E07-8174-FE7DBE08D7AA}" type="sibTrans" cxnId="{3DB7BA7F-FB23-46C6-9A9A-551F298FE5EB}">
      <dgm:prSet/>
      <dgm:spPr/>
      <dgm:t>
        <a:bodyPr/>
        <a:lstStyle/>
        <a:p>
          <a:endParaRPr lang="en-US"/>
        </a:p>
      </dgm:t>
    </dgm:pt>
    <dgm:pt modelId="{49CD225D-744D-4EAB-B84D-6F014657381A}" type="pres">
      <dgm:prSet presAssocID="{ADC23E0F-7E98-4906-9582-872AF46A1CC4}" presName="linear" presStyleCnt="0">
        <dgm:presLayoutVars>
          <dgm:animLvl val="lvl"/>
          <dgm:resizeHandles val="exact"/>
        </dgm:presLayoutVars>
      </dgm:prSet>
      <dgm:spPr/>
      <dgm:t>
        <a:bodyPr/>
        <a:lstStyle/>
        <a:p>
          <a:endParaRPr lang="en-US"/>
        </a:p>
      </dgm:t>
    </dgm:pt>
    <dgm:pt modelId="{5309FFA3-AE5D-46F4-8140-68276D595212}" type="pres">
      <dgm:prSet presAssocID="{6C67F617-45BD-4370-A491-CD4629839485}" presName="parentText" presStyleLbl="node1" presStyleIdx="0" presStyleCnt="2" custScaleY="60131">
        <dgm:presLayoutVars>
          <dgm:chMax val="0"/>
          <dgm:bulletEnabled val="1"/>
        </dgm:presLayoutVars>
      </dgm:prSet>
      <dgm:spPr/>
      <dgm:t>
        <a:bodyPr/>
        <a:lstStyle/>
        <a:p>
          <a:endParaRPr lang="en-US"/>
        </a:p>
      </dgm:t>
    </dgm:pt>
    <dgm:pt modelId="{90F08183-9484-42EB-81DC-5AF41155A855}" type="pres">
      <dgm:prSet presAssocID="{6C67F617-45BD-4370-A491-CD4629839485}" presName="childText" presStyleLbl="revTx" presStyleIdx="0" presStyleCnt="2">
        <dgm:presLayoutVars>
          <dgm:bulletEnabled val="1"/>
        </dgm:presLayoutVars>
      </dgm:prSet>
      <dgm:spPr/>
      <dgm:t>
        <a:bodyPr/>
        <a:lstStyle/>
        <a:p>
          <a:endParaRPr lang="en-US"/>
        </a:p>
      </dgm:t>
    </dgm:pt>
    <dgm:pt modelId="{4D79088D-2C49-4E54-A842-7CA2AEBBCB10}" type="pres">
      <dgm:prSet presAssocID="{298D66C4-1A4E-4D1A-BBAE-591AF35C435F}" presName="parentText" presStyleLbl="node1" presStyleIdx="1" presStyleCnt="2" custScaleY="56384">
        <dgm:presLayoutVars>
          <dgm:chMax val="0"/>
          <dgm:bulletEnabled val="1"/>
        </dgm:presLayoutVars>
      </dgm:prSet>
      <dgm:spPr/>
      <dgm:t>
        <a:bodyPr/>
        <a:lstStyle/>
        <a:p>
          <a:endParaRPr lang="en-US"/>
        </a:p>
      </dgm:t>
    </dgm:pt>
    <dgm:pt modelId="{FA89965C-B619-46C2-AF06-DA0275C8D280}" type="pres">
      <dgm:prSet presAssocID="{298D66C4-1A4E-4D1A-BBAE-591AF35C435F}" presName="childText" presStyleLbl="revTx" presStyleIdx="1" presStyleCnt="2">
        <dgm:presLayoutVars>
          <dgm:bulletEnabled val="1"/>
        </dgm:presLayoutVars>
      </dgm:prSet>
      <dgm:spPr/>
      <dgm:t>
        <a:bodyPr/>
        <a:lstStyle/>
        <a:p>
          <a:endParaRPr lang="en-US"/>
        </a:p>
      </dgm:t>
    </dgm:pt>
  </dgm:ptLst>
  <dgm:cxnLst>
    <dgm:cxn modelId="{3DB7BA7F-FB23-46C6-9A9A-551F298FE5EB}" srcId="{298D66C4-1A4E-4D1A-BBAE-591AF35C435F}" destId="{3C7ADB94-FB87-41F2-95A6-96230B4A952A}" srcOrd="2" destOrd="0" parTransId="{4281E04C-3308-48D1-8EB0-DEB4E6E9AB70}" sibTransId="{A5552D63-FCF8-4E07-8174-FE7DBE08D7AA}"/>
    <dgm:cxn modelId="{16B3E40A-3EE2-4B7F-9F22-738A7B1A3C04}" srcId="{6C67F617-45BD-4370-A491-CD4629839485}" destId="{F3DF8F31-05B4-488F-AEB9-BBC4C3A176E3}" srcOrd="0" destOrd="0" parTransId="{FB1ED0F1-BD5F-43DC-B49F-C0D8FDE4F9B0}" sibTransId="{20EF8A69-35E3-45C7-BD85-17BA7240FC4D}"/>
    <dgm:cxn modelId="{E8A7EF34-1F0D-49E2-A8F9-F03C6517E952}" srcId="{298D66C4-1A4E-4D1A-BBAE-591AF35C435F}" destId="{CD643062-8136-422C-A6D4-EF5DD5AD2511}" srcOrd="0" destOrd="0" parTransId="{20BDD34C-D5F5-422E-93F0-94A64275B6E0}" sibTransId="{A4F4B275-DA67-4543-8E10-A3F1489A1CBE}"/>
    <dgm:cxn modelId="{A6A289D0-D8E4-473B-8403-987E263F0F22}" srcId="{ADC23E0F-7E98-4906-9582-872AF46A1CC4}" destId="{6C67F617-45BD-4370-A491-CD4629839485}" srcOrd="0" destOrd="0" parTransId="{8D4A50A5-54A6-4787-943F-84F916A4888D}" sibTransId="{D737C269-7F33-4623-B5BB-94AF02204C0D}"/>
    <dgm:cxn modelId="{40BDDD1D-DAA8-4515-9282-04CE2C6096F0}" srcId="{6C67F617-45BD-4370-A491-CD4629839485}" destId="{74161F2C-BF04-4C62-9AFF-9720701715D3}" srcOrd="1" destOrd="0" parTransId="{BEC2166A-3AB7-4737-A702-7E3D184E4AAA}" sibTransId="{5DCD3AF0-913E-49CA-AE55-3A34FD37FE70}"/>
    <dgm:cxn modelId="{5E365528-9373-4B67-A03D-98F76CC28D44}" type="presOf" srcId="{6C67F617-45BD-4370-A491-CD4629839485}" destId="{5309FFA3-AE5D-46F4-8140-68276D595212}" srcOrd="0" destOrd="0" presId="urn:microsoft.com/office/officeart/2005/8/layout/vList2"/>
    <dgm:cxn modelId="{FDD08A73-F017-4A44-B4F4-2908E1ED1591}" type="presOf" srcId="{74161F2C-BF04-4C62-9AFF-9720701715D3}" destId="{90F08183-9484-42EB-81DC-5AF41155A855}" srcOrd="0" destOrd="1" presId="urn:microsoft.com/office/officeart/2005/8/layout/vList2"/>
    <dgm:cxn modelId="{53D0528A-FBEC-4763-B13E-86DC1F8FC7C0}" srcId="{298D66C4-1A4E-4D1A-BBAE-591AF35C435F}" destId="{A03FB8F7-0BB9-48A5-B9BD-47AD237B5B66}" srcOrd="1" destOrd="0" parTransId="{45C05852-BC3B-43F4-8E28-4681BD08889A}" sibTransId="{8D2064D1-0E3D-4A8C-8155-F3CF89CF1FC5}"/>
    <dgm:cxn modelId="{66BC7A09-4BC7-469E-88DC-FFB324C3203A}" type="presOf" srcId="{298D66C4-1A4E-4D1A-BBAE-591AF35C435F}" destId="{4D79088D-2C49-4E54-A842-7CA2AEBBCB10}" srcOrd="0" destOrd="0" presId="urn:microsoft.com/office/officeart/2005/8/layout/vList2"/>
    <dgm:cxn modelId="{236E3132-D721-4B85-9335-E16C97E0BAB7}" type="presOf" srcId="{CD643062-8136-422C-A6D4-EF5DD5AD2511}" destId="{FA89965C-B619-46C2-AF06-DA0275C8D280}" srcOrd="0" destOrd="0" presId="urn:microsoft.com/office/officeart/2005/8/layout/vList2"/>
    <dgm:cxn modelId="{8EDD7CAB-0DEE-4DCE-8C0E-D2509F63B698}" type="presOf" srcId="{A03FB8F7-0BB9-48A5-B9BD-47AD237B5B66}" destId="{FA89965C-B619-46C2-AF06-DA0275C8D280}" srcOrd="0" destOrd="1" presId="urn:microsoft.com/office/officeart/2005/8/layout/vList2"/>
    <dgm:cxn modelId="{7DFAB0BE-09A8-4D63-AB98-4E6A35538AF6}" type="presOf" srcId="{ADC23E0F-7E98-4906-9582-872AF46A1CC4}" destId="{49CD225D-744D-4EAB-B84D-6F014657381A}" srcOrd="0" destOrd="0" presId="urn:microsoft.com/office/officeart/2005/8/layout/vList2"/>
    <dgm:cxn modelId="{4EA2E168-1A46-411A-90F8-9775E54F6242}" type="presOf" srcId="{3C7ADB94-FB87-41F2-95A6-96230B4A952A}" destId="{FA89965C-B619-46C2-AF06-DA0275C8D280}" srcOrd="0" destOrd="2" presId="urn:microsoft.com/office/officeart/2005/8/layout/vList2"/>
    <dgm:cxn modelId="{A97C082D-559B-42E6-A02B-C2B49E074870}" srcId="{ADC23E0F-7E98-4906-9582-872AF46A1CC4}" destId="{298D66C4-1A4E-4D1A-BBAE-591AF35C435F}" srcOrd="1" destOrd="0" parTransId="{7890AF96-5801-43E8-946C-CDCC5419098D}" sibTransId="{1B2B1CC8-6F82-4C44-9E5C-0FCC404D5712}"/>
    <dgm:cxn modelId="{92A8D996-1FBE-465D-B922-5C543AA50067}" type="presOf" srcId="{F3DF8F31-05B4-488F-AEB9-BBC4C3A176E3}" destId="{90F08183-9484-42EB-81DC-5AF41155A855}" srcOrd="0" destOrd="0" presId="urn:microsoft.com/office/officeart/2005/8/layout/vList2"/>
    <dgm:cxn modelId="{6D8A6511-6FA7-41EB-824A-C46675BE750D}" type="presParOf" srcId="{49CD225D-744D-4EAB-B84D-6F014657381A}" destId="{5309FFA3-AE5D-46F4-8140-68276D595212}" srcOrd="0" destOrd="0" presId="urn:microsoft.com/office/officeart/2005/8/layout/vList2"/>
    <dgm:cxn modelId="{13E952A5-CCD9-4636-B091-0C183EEDCFFF}" type="presParOf" srcId="{49CD225D-744D-4EAB-B84D-6F014657381A}" destId="{90F08183-9484-42EB-81DC-5AF41155A855}" srcOrd="1" destOrd="0" presId="urn:microsoft.com/office/officeart/2005/8/layout/vList2"/>
    <dgm:cxn modelId="{65206D96-1761-44B8-A67F-BD5D2B0D445B}" type="presParOf" srcId="{49CD225D-744D-4EAB-B84D-6F014657381A}" destId="{4D79088D-2C49-4E54-A842-7CA2AEBBCB10}" srcOrd="2" destOrd="0" presId="urn:microsoft.com/office/officeart/2005/8/layout/vList2"/>
    <dgm:cxn modelId="{A34D1B14-0D7B-4AC2-A9F8-1FD68BE51421}" type="presParOf" srcId="{49CD225D-744D-4EAB-B84D-6F014657381A}" destId="{FA89965C-B619-46C2-AF06-DA0275C8D280}"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0FAAD1-89CB-4C2C-9596-43276122B8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06CBEF-47E7-4652-AF97-BD7755DF5035}">
      <dgm:prSet custT="1"/>
      <dgm:spPr/>
      <dgm:t>
        <a:bodyPr/>
        <a:lstStyle/>
        <a:p>
          <a:pPr rtl="0"/>
          <a:r>
            <a:rPr lang="en-US" sz="1600" b="1" dirty="0" smtClean="0"/>
            <a:t>Accurate</a:t>
          </a:r>
          <a:r>
            <a:rPr lang="en-US" sz="1300" b="1" dirty="0" smtClean="0"/>
            <a:t> </a:t>
          </a:r>
          <a:endParaRPr lang="en-US" sz="1300" dirty="0"/>
        </a:p>
      </dgm:t>
    </dgm:pt>
    <dgm:pt modelId="{4E32AB45-7143-49A0-B179-38234D8C0E21}" type="parTrans" cxnId="{2E8455AA-F5AD-49E3-9293-296D086FBFC4}">
      <dgm:prSet/>
      <dgm:spPr/>
      <dgm:t>
        <a:bodyPr/>
        <a:lstStyle/>
        <a:p>
          <a:endParaRPr lang="en-US"/>
        </a:p>
      </dgm:t>
    </dgm:pt>
    <dgm:pt modelId="{B8B6EDE3-9E34-400D-834C-FAE4926ECA76}" type="sibTrans" cxnId="{2E8455AA-F5AD-49E3-9293-296D086FBFC4}">
      <dgm:prSet/>
      <dgm:spPr/>
      <dgm:t>
        <a:bodyPr/>
        <a:lstStyle/>
        <a:p>
          <a:endParaRPr lang="en-US"/>
        </a:p>
      </dgm:t>
    </dgm:pt>
    <dgm:pt modelId="{C58D27B6-879C-4A94-B771-D99A259154CB}">
      <dgm:prSet custT="1"/>
      <dgm:spPr/>
      <dgm:t>
        <a:bodyPr tIns="91440" bIns="45720"/>
        <a:lstStyle/>
        <a:p>
          <a:pPr rtl="0"/>
          <a:r>
            <a:rPr lang="en-US" sz="1400" b="1" dirty="0" smtClean="0"/>
            <a:t>Step 4 - Gather credible evidence</a:t>
          </a:r>
          <a:endParaRPr lang="en-US" sz="1400" b="1" dirty="0"/>
        </a:p>
      </dgm:t>
    </dgm:pt>
    <dgm:pt modelId="{761D8865-5DF8-4FAA-B73E-9DE6574FA2F0}" type="parTrans" cxnId="{B88D9B9B-3011-4564-90EE-3086E89A3D84}">
      <dgm:prSet/>
      <dgm:spPr/>
      <dgm:t>
        <a:bodyPr/>
        <a:lstStyle/>
        <a:p>
          <a:endParaRPr lang="en-US"/>
        </a:p>
      </dgm:t>
    </dgm:pt>
    <dgm:pt modelId="{3F8ED1D6-D5FF-4B66-905E-1987223DEFE8}" type="sibTrans" cxnId="{B88D9B9B-3011-4564-90EE-3086E89A3D84}">
      <dgm:prSet/>
      <dgm:spPr/>
      <dgm:t>
        <a:bodyPr/>
        <a:lstStyle/>
        <a:p>
          <a:endParaRPr lang="en-US"/>
        </a:p>
      </dgm:t>
    </dgm:pt>
    <dgm:pt modelId="{B6195301-9EF5-4E1A-9808-08E764A4C4ED}" type="pres">
      <dgm:prSet presAssocID="{820FAAD1-89CB-4C2C-9596-43276122B821}" presName="linear" presStyleCnt="0">
        <dgm:presLayoutVars>
          <dgm:animLvl val="lvl"/>
          <dgm:resizeHandles val="exact"/>
        </dgm:presLayoutVars>
      </dgm:prSet>
      <dgm:spPr/>
      <dgm:t>
        <a:bodyPr/>
        <a:lstStyle/>
        <a:p>
          <a:endParaRPr lang="en-US"/>
        </a:p>
      </dgm:t>
    </dgm:pt>
    <dgm:pt modelId="{6A188E80-63F1-4BC5-8F21-458F445A0657}" type="pres">
      <dgm:prSet presAssocID="{B906CBEF-47E7-4652-AF97-BD7755DF5035}" presName="parentText" presStyleLbl="node1" presStyleIdx="0" presStyleCnt="1" custScaleY="110000">
        <dgm:presLayoutVars>
          <dgm:chMax val="0"/>
          <dgm:bulletEnabled val="1"/>
        </dgm:presLayoutVars>
      </dgm:prSet>
      <dgm:spPr/>
      <dgm:t>
        <a:bodyPr/>
        <a:lstStyle/>
        <a:p>
          <a:endParaRPr lang="en-US"/>
        </a:p>
      </dgm:t>
    </dgm:pt>
    <dgm:pt modelId="{208D5DF3-0D3C-4C85-B1AF-1281B475DB8A}" type="pres">
      <dgm:prSet presAssocID="{B906CBEF-47E7-4652-AF97-BD7755DF5035}" presName="childText" presStyleLbl="revTx" presStyleIdx="0" presStyleCnt="1">
        <dgm:presLayoutVars>
          <dgm:bulletEnabled val="1"/>
        </dgm:presLayoutVars>
      </dgm:prSet>
      <dgm:spPr/>
      <dgm:t>
        <a:bodyPr/>
        <a:lstStyle/>
        <a:p>
          <a:endParaRPr lang="en-US"/>
        </a:p>
      </dgm:t>
    </dgm:pt>
  </dgm:ptLst>
  <dgm:cxnLst>
    <dgm:cxn modelId="{EF8663FC-A601-4A91-8A0A-9A5ACC837DBE}" type="presOf" srcId="{B906CBEF-47E7-4652-AF97-BD7755DF5035}" destId="{6A188E80-63F1-4BC5-8F21-458F445A0657}" srcOrd="0" destOrd="0" presId="urn:microsoft.com/office/officeart/2005/8/layout/vList2"/>
    <dgm:cxn modelId="{C8338BB9-5C5F-437B-A1B2-EB8E16F0BD4A}" type="presOf" srcId="{C58D27B6-879C-4A94-B771-D99A259154CB}" destId="{208D5DF3-0D3C-4C85-B1AF-1281B475DB8A}" srcOrd="0" destOrd="0" presId="urn:microsoft.com/office/officeart/2005/8/layout/vList2"/>
    <dgm:cxn modelId="{2E8455AA-F5AD-49E3-9293-296D086FBFC4}" srcId="{820FAAD1-89CB-4C2C-9596-43276122B821}" destId="{B906CBEF-47E7-4652-AF97-BD7755DF5035}" srcOrd="0" destOrd="0" parTransId="{4E32AB45-7143-49A0-B179-38234D8C0E21}" sibTransId="{B8B6EDE3-9E34-400D-834C-FAE4926ECA76}"/>
    <dgm:cxn modelId="{52BABC3E-A830-4BDE-98D5-9FDFA4B40650}" type="presOf" srcId="{820FAAD1-89CB-4C2C-9596-43276122B821}" destId="{B6195301-9EF5-4E1A-9808-08E764A4C4ED}" srcOrd="0" destOrd="0" presId="urn:microsoft.com/office/officeart/2005/8/layout/vList2"/>
    <dgm:cxn modelId="{B88D9B9B-3011-4564-90EE-3086E89A3D84}" srcId="{B906CBEF-47E7-4652-AF97-BD7755DF5035}" destId="{C58D27B6-879C-4A94-B771-D99A259154CB}" srcOrd="0" destOrd="0" parTransId="{761D8865-5DF8-4FAA-B73E-9DE6574FA2F0}" sibTransId="{3F8ED1D6-D5FF-4B66-905E-1987223DEFE8}"/>
    <dgm:cxn modelId="{9D8D70F3-BE56-4461-85EB-1060B6D000D6}" type="presParOf" srcId="{B6195301-9EF5-4E1A-9808-08E764A4C4ED}" destId="{6A188E80-63F1-4BC5-8F21-458F445A0657}" srcOrd="0" destOrd="0" presId="urn:microsoft.com/office/officeart/2005/8/layout/vList2"/>
    <dgm:cxn modelId="{C6C0366C-2036-44FE-8F2C-D84BCA1F9C7C}" type="presParOf" srcId="{B6195301-9EF5-4E1A-9808-08E764A4C4ED}" destId="{208D5DF3-0D3C-4C85-B1AF-1281B475DB8A}" srcOrd="1" destOrd="0" presId="urn:microsoft.com/office/officeart/2005/8/layout/vList2"/>
  </dgm:cxnLst>
  <dgm:bg>
    <a:solidFill>
      <a:schemeClr val="accent1">
        <a:lumMod val="40000"/>
        <a:lumOff val="60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0D500-8083-4E9B-9B80-A7BFEE8F72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BFA1637-9679-453B-8258-29EB985CD353}">
      <dgm:prSet custT="1"/>
      <dgm:spPr/>
      <dgm:t>
        <a:bodyPr/>
        <a:lstStyle/>
        <a:p>
          <a:pPr rtl="0"/>
          <a:r>
            <a:rPr lang="en-US" sz="1600" b="1" dirty="0" smtClean="0"/>
            <a:t>Relevant</a:t>
          </a:r>
          <a:endParaRPr lang="en-US" sz="1600" dirty="0"/>
        </a:p>
      </dgm:t>
    </dgm:pt>
    <dgm:pt modelId="{3DE73683-AF53-4C68-A333-EFAA41B6A3A6}" type="parTrans" cxnId="{8921E3F2-A16F-44DA-B988-0280908313D1}">
      <dgm:prSet/>
      <dgm:spPr/>
      <dgm:t>
        <a:bodyPr/>
        <a:lstStyle/>
        <a:p>
          <a:endParaRPr lang="en-US"/>
        </a:p>
      </dgm:t>
    </dgm:pt>
    <dgm:pt modelId="{5CAEB3B4-E86B-4457-AECD-8D892EC19CAF}" type="sibTrans" cxnId="{8921E3F2-A16F-44DA-B988-0280908313D1}">
      <dgm:prSet/>
      <dgm:spPr/>
      <dgm:t>
        <a:bodyPr/>
        <a:lstStyle/>
        <a:p>
          <a:endParaRPr lang="en-US"/>
        </a:p>
      </dgm:t>
    </dgm:pt>
    <dgm:pt modelId="{8DB3D107-1208-4C5F-BEF9-0B0017033440}">
      <dgm:prSet/>
      <dgm:spPr>
        <a:solidFill>
          <a:schemeClr val="accent1">
            <a:lumMod val="40000"/>
            <a:lumOff val="60000"/>
          </a:schemeClr>
        </a:solidFill>
      </dgm:spPr>
      <dgm:t>
        <a:bodyPr tIns="91440"/>
        <a:lstStyle/>
        <a:p>
          <a:pPr rtl="0"/>
          <a:r>
            <a:rPr lang="en-US" b="1" dirty="0" smtClean="0"/>
            <a:t>Step 1 - Engage stakeholders</a:t>
          </a:r>
          <a:endParaRPr lang="en-US" dirty="0"/>
        </a:p>
      </dgm:t>
    </dgm:pt>
    <dgm:pt modelId="{DF422278-20AA-4CB3-B5BE-73FC3B524CB2}" type="parTrans" cxnId="{786438A4-B849-4CB3-82E6-6B92BADB2EE3}">
      <dgm:prSet/>
      <dgm:spPr/>
      <dgm:t>
        <a:bodyPr/>
        <a:lstStyle/>
        <a:p>
          <a:endParaRPr lang="en-US"/>
        </a:p>
      </dgm:t>
    </dgm:pt>
    <dgm:pt modelId="{6817AC12-E1E2-4694-9149-C420830EB99F}" type="sibTrans" cxnId="{786438A4-B849-4CB3-82E6-6B92BADB2EE3}">
      <dgm:prSet/>
      <dgm:spPr/>
      <dgm:t>
        <a:bodyPr/>
        <a:lstStyle/>
        <a:p>
          <a:endParaRPr lang="en-US"/>
        </a:p>
      </dgm:t>
    </dgm:pt>
    <dgm:pt modelId="{08349001-AD7D-4C6A-8001-376F3EA3CF17}">
      <dgm:prSet/>
      <dgm:spPr>
        <a:solidFill>
          <a:schemeClr val="accent1">
            <a:lumMod val="40000"/>
            <a:lumOff val="60000"/>
          </a:schemeClr>
        </a:solidFill>
      </dgm:spPr>
      <dgm:t>
        <a:bodyPr tIns="91440"/>
        <a:lstStyle/>
        <a:p>
          <a:pPr rtl="0"/>
          <a:r>
            <a:rPr lang="en-US" b="1" dirty="0" smtClean="0"/>
            <a:t>Step 2 - Describe the program</a:t>
          </a:r>
          <a:endParaRPr lang="en-US" dirty="0"/>
        </a:p>
      </dgm:t>
    </dgm:pt>
    <dgm:pt modelId="{7E238E33-D39C-4EC1-8FCA-51F9C0DCBBF3}" type="parTrans" cxnId="{DA7D0E01-9019-4445-AFE4-EFD60F427266}">
      <dgm:prSet/>
      <dgm:spPr/>
      <dgm:t>
        <a:bodyPr/>
        <a:lstStyle/>
        <a:p>
          <a:endParaRPr lang="en-US"/>
        </a:p>
      </dgm:t>
    </dgm:pt>
    <dgm:pt modelId="{DC2C6185-41C5-4604-9645-93BE0E240A73}" type="sibTrans" cxnId="{DA7D0E01-9019-4445-AFE4-EFD60F427266}">
      <dgm:prSet/>
      <dgm:spPr/>
      <dgm:t>
        <a:bodyPr/>
        <a:lstStyle/>
        <a:p>
          <a:endParaRPr lang="en-US"/>
        </a:p>
      </dgm:t>
    </dgm:pt>
    <dgm:pt modelId="{65A1F8B3-4326-4296-8315-C0ABAF07B5FA}">
      <dgm:prSet/>
      <dgm:spPr>
        <a:solidFill>
          <a:schemeClr val="accent1">
            <a:lumMod val="40000"/>
            <a:lumOff val="60000"/>
          </a:schemeClr>
        </a:solidFill>
      </dgm:spPr>
      <dgm:t>
        <a:bodyPr tIns="91440"/>
        <a:lstStyle/>
        <a:p>
          <a:pPr rtl="0"/>
          <a:r>
            <a:rPr lang="en-US" b="1" dirty="0" smtClean="0"/>
            <a:t>Step 3 - Focus the evaluation design</a:t>
          </a:r>
          <a:endParaRPr lang="en-US" b="1" dirty="0"/>
        </a:p>
      </dgm:t>
    </dgm:pt>
    <dgm:pt modelId="{12AB0EE6-89E2-440D-BD57-CFB25AE9B28D}" type="parTrans" cxnId="{63FE35BC-C6C3-4DE7-8711-0C67688A003E}">
      <dgm:prSet/>
      <dgm:spPr/>
      <dgm:t>
        <a:bodyPr/>
        <a:lstStyle/>
        <a:p>
          <a:endParaRPr lang="en-US"/>
        </a:p>
      </dgm:t>
    </dgm:pt>
    <dgm:pt modelId="{2CB4013C-19CC-474F-B215-776365955BFE}" type="sibTrans" cxnId="{63FE35BC-C6C3-4DE7-8711-0C67688A003E}">
      <dgm:prSet/>
      <dgm:spPr/>
      <dgm:t>
        <a:bodyPr/>
        <a:lstStyle/>
        <a:p>
          <a:endParaRPr lang="en-US"/>
        </a:p>
      </dgm:t>
    </dgm:pt>
    <dgm:pt modelId="{E3EE181C-2BC3-4D2F-B73A-65F1E86F270D}" type="pres">
      <dgm:prSet presAssocID="{6D40D500-8083-4E9B-9B80-A7BFEE8F72D3}" presName="linear" presStyleCnt="0">
        <dgm:presLayoutVars>
          <dgm:animLvl val="lvl"/>
          <dgm:resizeHandles val="exact"/>
        </dgm:presLayoutVars>
      </dgm:prSet>
      <dgm:spPr/>
      <dgm:t>
        <a:bodyPr/>
        <a:lstStyle/>
        <a:p>
          <a:endParaRPr lang="en-US"/>
        </a:p>
      </dgm:t>
    </dgm:pt>
    <dgm:pt modelId="{BE9663B4-D437-4A8A-B226-1C0FB7CB4314}" type="pres">
      <dgm:prSet presAssocID="{1BFA1637-9679-453B-8258-29EB985CD353}" presName="parentText" presStyleLbl="node1" presStyleIdx="0" presStyleCnt="1">
        <dgm:presLayoutVars>
          <dgm:chMax val="0"/>
          <dgm:bulletEnabled val="1"/>
        </dgm:presLayoutVars>
      </dgm:prSet>
      <dgm:spPr/>
      <dgm:t>
        <a:bodyPr/>
        <a:lstStyle/>
        <a:p>
          <a:endParaRPr lang="en-US"/>
        </a:p>
      </dgm:t>
    </dgm:pt>
    <dgm:pt modelId="{B4CB89B7-6CFE-4A50-8617-D2EA74C69D1C}" type="pres">
      <dgm:prSet presAssocID="{1BFA1637-9679-453B-8258-29EB985CD353}" presName="childText" presStyleLbl="revTx" presStyleIdx="0" presStyleCnt="1">
        <dgm:presLayoutVars>
          <dgm:bulletEnabled val="1"/>
        </dgm:presLayoutVars>
      </dgm:prSet>
      <dgm:spPr/>
      <dgm:t>
        <a:bodyPr/>
        <a:lstStyle/>
        <a:p>
          <a:endParaRPr lang="en-US"/>
        </a:p>
      </dgm:t>
    </dgm:pt>
  </dgm:ptLst>
  <dgm:cxnLst>
    <dgm:cxn modelId="{EBE57439-A50D-4876-92B2-CF3E0B0DFE91}" type="presOf" srcId="{8DB3D107-1208-4C5F-BEF9-0B0017033440}" destId="{B4CB89B7-6CFE-4A50-8617-D2EA74C69D1C}" srcOrd="0" destOrd="0" presId="urn:microsoft.com/office/officeart/2005/8/layout/vList2"/>
    <dgm:cxn modelId="{473343A4-2955-4E44-9446-DA7C094DF7CF}" type="presOf" srcId="{1BFA1637-9679-453B-8258-29EB985CD353}" destId="{BE9663B4-D437-4A8A-B226-1C0FB7CB4314}" srcOrd="0" destOrd="0" presId="urn:microsoft.com/office/officeart/2005/8/layout/vList2"/>
    <dgm:cxn modelId="{E4C04D21-9E93-486B-BB9C-017BA6DF59B9}" type="presOf" srcId="{08349001-AD7D-4C6A-8001-376F3EA3CF17}" destId="{B4CB89B7-6CFE-4A50-8617-D2EA74C69D1C}" srcOrd="0" destOrd="1" presId="urn:microsoft.com/office/officeart/2005/8/layout/vList2"/>
    <dgm:cxn modelId="{786438A4-B849-4CB3-82E6-6B92BADB2EE3}" srcId="{1BFA1637-9679-453B-8258-29EB985CD353}" destId="{8DB3D107-1208-4C5F-BEF9-0B0017033440}" srcOrd="0" destOrd="0" parTransId="{DF422278-20AA-4CB3-B5BE-73FC3B524CB2}" sibTransId="{6817AC12-E1E2-4694-9149-C420830EB99F}"/>
    <dgm:cxn modelId="{755A7A2F-2A4F-400A-AFB9-F61B8408C92F}" type="presOf" srcId="{65A1F8B3-4326-4296-8315-C0ABAF07B5FA}" destId="{B4CB89B7-6CFE-4A50-8617-D2EA74C69D1C}" srcOrd="0" destOrd="2" presId="urn:microsoft.com/office/officeart/2005/8/layout/vList2"/>
    <dgm:cxn modelId="{DA7D0E01-9019-4445-AFE4-EFD60F427266}" srcId="{1BFA1637-9679-453B-8258-29EB985CD353}" destId="{08349001-AD7D-4C6A-8001-376F3EA3CF17}" srcOrd="1" destOrd="0" parTransId="{7E238E33-D39C-4EC1-8FCA-51F9C0DCBBF3}" sibTransId="{DC2C6185-41C5-4604-9645-93BE0E240A73}"/>
    <dgm:cxn modelId="{63FE35BC-C6C3-4DE7-8711-0C67688A003E}" srcId="{1BFA1637-9679-453B-8258-29EB985CD353}" destId="{65A1F8B3-4326-4296-8315-C0ABAF07B5FA}" srcOrd="2" destOrd="0" parTransId="{12AB0EE6-89E2-440D-BD57-CFB25AE9B28D}" sibTransId="{2CB4013C-19CC-474F-B215-776365955BFE}"/>
    <dgm:cxn modelId="{8921E3F2-A16F-44DA-B988-0280908313D1}" srcId="{6D40D500-8083-4E9B-9B80-A7BFEE8F72D3}" destId="{1BFA1637-9679-453B-8258-29EB985CD353}" srcOrd="0" destOrd="0" parTransId="{3DE73683-AF53-4C68-A333-EFAA41B6A3A6}" sibTransId="{5CAEB3B4-E86B-4457-AECD-8D892EC19CAF}"/>
    <dgm:cxn modelId="{7519975F-4202-4D19-A75C-09F9C13A03CC}" type="presOf" srcId="{6D40D500-8083-4E9B-9B80-A7BFEE8F72D3}" destId="{E3EE181C-2BC3-4D2F-B73A-65F1E86F270D}" srcOrd="0" destOrd="0" presId="urn:microsoft.com/office/officeart/2005/8/layout/vList2"/>
    <dgm:cxn modelId="{3DABCBB9-8154-4F4F-BA85-8CA1EE2CCF4D}" type="presParOf" srcId="{E3EE181C-2BC3-4D2F-B73A-65F1E86F270D}" destId="{BE9663B4-D437-4A8A-B226-1C0FB7CB4314}" srcOrd="0" destOrd="0" presId="urn:microsoft.com/office/officeart/2005/8/layout/vList2"/>
    <dgm:cxn modelId="{113BE82D-1359-487A-85AF-264C06B15ECC}" type="presParOf" srcId="{E3EE181C-2BC3-4D2F-B73A-65F1E86F270D}" destId="{B4CB89B7-6CFE-4A50-8617-D2EA74C69D1C}" srcOrd="1" destOrd="0" presId="urn:microsoft.com/office/officeart/2005/8/layout/vList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A66206-DEEB-4697-94D9-AE90B304CEC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BB61F0C-B005-4DA7-80CB-92960A5D444A}">
      <dgm:prSet custT="1"/>
      <dgm:spPr/>
      <dgm:t>
        <a:bodyPr tIns="0" bIns="0"/>
        <a:lstStyle/>
        <a:p>
          <a:pPr rtl="0">
            <a:lnSpc>
              <a:spcPts val="1600"/>
            </a:lnSpc>
            <a:spcAft>
              <a:spcPts val="0"/>
            </a:spcAft>
          </a:pPr>
          <a:r>
            <a:rPr lang="en-US" sz="1400" b="1" dirty="0" smtClean="0"/>
            <a:t>Primary </a:t>
          </a:r>
        </a:p>
        <a:p>
          <a:pPr rtl="0">
            <a:lnSpc>
              <a:spcPts val="1600"/>
            </a:lnSpc>
            <a:spcAft>
              <a:spcPts val="0"/>
            </a:spcAft>
          </a:pPr>
          <a:r>
            <a:rPr lang="en-US" sz="1400" b="1" dirty="0" smtClean="0"/>
            <a:t>Audiences</a:t>
          </a:r>
          <a:endParaRPr lang="en-US" sz="1400" dirty="0"/>
        </a:p>
      </dgm:t>
    </dgm:pt>
    <dgm:pt modelId="{8295C2DC-D93C-45B5-8B2D-A27603030E02}" type="parTrans" cxnId="{2B952EE1-E1AC-44C1-9E37-4886F664727C}">
      <dgm:prSet/>
      <dgm:spPr/>
      <dgm:t>
        <a:bodyPr/>
        <a:lstStyle/>
        <a:p>
          <a:endParaRPr lang="en-US"/>
        </a:p>
      </dgm:t>
    </dgm:pt>
    <dgm:pt modelId="{52D52BA7-828D-46F1-B219-887126834470}" type="sibTrans" cxnId="{2B952EE1-E1AC-44C1-9E37-4886F664727C}">
      <dgm:prSet/>
      <dgm:spPr/>
      <dgm:t>
        <a:bodyPr/>
        <a:lstStyle/>
        <a:p>
          <a:endParaRPr lang="en-US"/>
        </a:p>
      </dgm:t>
    </dgm:pt>
    <dgm:pt modelId="{A090A193-7910-4277-B446-EA9EA39BFC11}">
      <dgm:prSet/>
      <dgm:spPr/>
      <dgm:t>
        <a:bodyPr/>
        <a:lstStyle/>
        <a:p>
          <a:pPr rtl="0"/>
          <a:r>
            <a:rPr lang="en-US" b="1" dirty="0" smtClean="0"/>
            <a:t>the primary users of the evaluation data.</a:t>
          </a:r>
          <a:endParaRPr lang="en-US" dirty="0"/>
        </a:p>
      </dgm:t>
    </dgm:pt>
    <dgm:pt modelId="{49535592-2C5D-4428-BC22-98B02FA409A6}" type="parTrans" cxnId="{6BC68B5D-E492-49F8-8867-43553AB846ED}">
      <dgm:prSet/>
      <dgm:spPr/>
      <dgm:t>
        <a:bodyPr/>
        <a:lstStyle/>
        <a:p>
          <a:endParaRPr lang="en-US"/>
        </a:p>
      </dgm:t>
    </dgm:pt>
    <dgm:pt modelId="{D9750750-7A5F-49DA-B5C8-163549922612}" type="sibTrans" cxnId="{6BC68B5D-E492-49F8-8867-43553AB846ED}">
      <dgm:prSet/>
      <dgm:spPr/>
      <dgm:t>
        <a:bodyPr/>
        <a:lstStyle/>
        <a:p>
          <a:endParaRPr lang="en-US"/>
        </a:p>
      </dgm:t>
    </dgm:pt>
    <dgm:pt modelId="{D1AC5D9B-F36B-49E1-8EA6-7254872BBC43}">
      <dgm:prSet/>
      <dgm:spPr/>
      <dgm:t>
        <a:bodyPr/>
        <a:lstStyle/>
        <a:p>
          <a:pPr rtl="0"/>
          <a:r>
            <a:rPr lang="en-US" b="1" dirty="0" smtClean="0"/>
            <a:t>their information needs drive the evaluation design.</a:t>
          </a:r>
          <a:endParaRPr lang="en-US" dirty="0"/>
        </a:p>
      </dgm:t>
    </dgm:pt>
    <dgm:pt modelId="{6D621E23-C309-4507-8844-8E2977320C37}" type="parTrans" cxnId="{C3B9C108-5B01-4B7B-9014-8E3371CE7435}">
      <dgm:prSet/>
      <dgm:spPr/>
      <dgm:t>
        <a:bodyPr/>
        <a:lstStyle/>
        <a:p>
          <a:endParaRPr lang="en-US"/>
        </a:p>
      </dgm:t>
    </dgm:pt>
    <dgm:pt modelId="{F28EFE67-5646-4DA9-B585-A63AD5A87E2C}" type="sibTrans" cxnId="{C3B9C108-5B01-4B7B-9014-8E3371CE7435}">
      <dgm:prSet/>
      <dgm:spPr/>
      <dgm:t>
        <a:bodyPr/>
        <a:lstStyle/>
        <a:p>
          <a:endParaRPr lang="en-US"/>
        </a:p>
      </dgm:t>
    </dgm:pt>
    <dgm:pt modelId="{F6009A5B-C54B-4086-9022-E8A0758CB633}">
      <dgm:prSet custT="1"/>
      <dgm:spPr/>
      <dgm:t>
        <a:bodyPr/>
        <a:lstStyle/>
        <a:p>
          <a:pPr rtl="0">
            <a:lnSpc>
              <a:spcPts val="1600"/>
            </a:lnSpc>
            <a:spcAft>
              <a:spcPts val="0"/>
            </a:spcAft>
          </a:pPr>
          <a:r>
            <a:rPr lang="en-US" sz="1400" b="1" dirty="0" smtClean="0"/>
            <a:t>Secondary Audiences</a:t>
          </a:r>
          <a:endParaRPr lang="en-US" sz="1400" dirty="0"/>
        </a:p>
      </dgm:t>
    </dgm:pt>
    <dgm:pt modelId="{6BFAAE64-3164-4AF0-AA80-480740366898}" type="parTrans" cxnId="{BB48BF43-B2B0-4F63-B0FC-787E9E06270C}">
      <dgm:prSet/>
      <dgm:spPr/>
      <dgm:t>
        <a:bodyPr/>
        <a:lstStyle/>
        <a:p>
          <a:endParaRPr lang="en-US"/>
        </a:p>
      </dgm:t>
    </dgm:pt>
    <dgm:pt modelId="{38421E30-A0D0-49CE-BAE9-C7E0298B5E5F}" type="sibTrans" cxnId="{BB48BF43-B2B0-4F63-B0FC-787E9E06270C}">
      <dgm:prSet/>
      <dgm:spPr/>
      <dgm:t>
        <a:bodyPr/>
        <a:lstStyle/>
        <a:p>
          <a:endParaRPr lang="en-US"/>
        </a:p>
      </dgm:t>
    </dgm:pt>
    <dgm:pt modelId="{CF20800E-2EC7-4BB3-8E54-D491AF3895A5}">
      <dgm:prSet/>
      <dgm:spPr/>
      <dgm:t>
        <a:bodyPr/>
        <a:lstStyle/>
        <a:p>
          <a:pPr rtl="0"/>
          <a:r>
            <a:rPr lang="en-US" b="1" dirty="0" smtClean="0"/>
            <a:t>secondary users will also use the data.</a:t>
          </a:r>
          <a:endParaRPr lang="en-US" dirty="0"/>
        </a:p>
      </dgm:t>
    </dgm:pt>
    <dgm:pt modelId="{799966BE-B7E0-4B23-B42A-5E1F55ED385B}" type="parTrans" cxnId="{F1FED892-8380-44A4-80E2-0164FE4D7154}">
      <dgm:prSet/>
      <dgm:spPr/>
      <dgm:t>
        <a:bodyPr/>
        <a:lstStyle/>
        <a:p>
          <a:endParaRPr lang="en-US"/>
        </a:p>
      </dgm:t>
    </dgm:pt>
    <dgm:pt modelId="{8B0FED5E-15E2-446F-869C-246EAA573080}" type="sibTrans" cxnId="{F1FED892-8380-44A4-80E2-0164FE4D7154}">
      <dgm:prSet/>
      <dgm:spPr/>
      <dgm:t>
        <a:bodyPr/>
        <a:lstStyle/>
        <a:p>
          <a:endParaRPr lang="en-US"/>
        </a:p>
      </dgm:t>
    </dgm:pt>
    <dgm:pt modelId="{81B17CF4-3AC7-4923-A03E-07D249B54BD2}">
      <dgm:prSet/>
      <dgm:spPr/>
      <dgm:t>
        <a:bodyPr/>
        <a:lstStyle/>
        <a:p>
          <a:pPr rtl="0"/>
          <a:r>
            <a:rPr lang="en-US" b="1" dirty="0" smtClean="0"/>
            <a:t>they may influence the evaluation design.</a:t>
          </a:r>
          <a:endParaRPr lang="en-US" b="1" dirty="0"/>
        </a:p>
      </dgm:t>
    </dgm:pt>
    <dgm:pt modelId="{615405D7-52C5-4101-9070-6907119FD811}" type="parTrans" cxnId="{66982668-5458-4CD2-BAB1-6E58D38619B6}">
      <dgm:prSet/>
      <dgm:spPr/>
      <dgm:t>
        <a:bodyPr/>
        <a:lstStyle/>
        <a:p>
          <a:endParaRPr lang="en-US"/>
        </a:p>
      </dgm:t>
    </dgm:pt>
    <dgm:pt modelId="{2A08F79B-F377-4A70-B293-5D700A9CDCCC}" type="sibTrans" cxnId="{66982668-5458-4CD2-BAB1-6E58D38619B6}">
      <dgm:prSet/>
      <dgm:spPr/>
      <dgm:t>
        <a:bodyPr/>
        <a:lstStyle/>
        <a:p>
          <a:endParaRPr lang="en-US"/>
        </a:p>
      </dgm:t>
    </dgm:pt>
    <dgm:pt modelId="{C0EBD366-05F6-43C3-BA89-CFF20C639D54}">
      <dgm:prSet custT="1"/>
      <dgm:spPr/>
      <dgm:t>
        <a:bodyPr/>
        <a:lstStyle/>
        <a:p>
          <a:pPr rtl="0">
            <a:lnSpc>
              <a:spcPts val="1600"/>
            </a:lnSpc>
            <a:spcAft>
              <a:spcPts val="0"/>
            </a:spcAft>
          </a:pPr>
          <a:r>
            <a:rPr lang="en-US" sz="1400" b="1" dirty="0" smtClean="0"/>
            <a:t>Tertiary </a:t>
          </a:r>
        </a:p>
        <a:p>
          <a:pPr rtl="0">
            <a:lnSpc>
              <a:spcPts val="1600"/>
            </a:lnSpc>
            <a:spcAft>
              <a:spcPts val="0"/>
            </a:spcAft>
          </a:pPr>
          <a:r>
            <a:rPr lang="en-US" sz="1400" b="1" dirty="0" smtClean="0"/>
            <a:t>Audiences</a:t>
          </a:r>
          <a:endParaRPr lang="en-US" sz="1400" dirty="0"/>
        </a:p>
      </dgm:t>
    </dgm:pt>
    <dgm:pt modelId="{1E7C885A-6DD0-4838-941D-0151ABFD17FC}" type="parTrans" cxnId="{52677DFF-E07E-43BE-B163-94CF1897202A}">
      <dgm:prSet/>
      <dgm:spPr/>
      <dgm:t>
        <a:bodyPr/>
        <a:lstStyle/>
        <a:p>
          <a:endParaRPr lang="en-US"/>
        </a:p>
      </dgm:t>
    </dgm:pt>
    <dgm:pt modelId="{982E501E-5620-4D9B-9D6B-5AAFAB6073A3}" type="sibTrans" cxnId="{52677DFF-E07E-43BE-B163-94CF1897202A}">
      <dgm:prSet/>
      <dgm:spPr/>
      <dgm:t>
        <a:bodyPr/>
        <a:lstStyle/>
        <a:p>
          <a:endParaRPr lang="en-US"/>
        </a:p>
      </dgm:t>
    </dgm:pt>
    <dgm:pt modelId="{0E6D4808-1325-421C-8405-276C2D935885}">
      <dgm:prSet/>
      <dgm:spPr/>
      <dgm:t>
        <a:bodyPr/>
        <a:lstStyle/>
        <a:p>
          <a:pPr rtl="0"/>
          <a:r>
            <a:rPr lang="en-US" b="1" dirty="0" smtClean="0"/>
            <a:t>may use the data, but do not influence the design.</a:t>
          </a:r>
          <a:endParaRPr lang="en-US" b="1" dirty="0"/>
        </a:p>
      </dgm:t>
    </dgm:pt>
    <dgm:pt modelId="{EF5C8E36-7A8E-4864-94C4-B0CDB10E9716}" type="parTrans" cxnId="{8DAAA8A4-6C9F-464F-B941-BE17690159F1}">
      <dgm:prSet/>
      <dgm:spPr/>
      <dgm:t>
        <a:bodyPr/>
        <a:lstStyle/>
        <a:p>
          <a:endParaRPr lang="en-US"/>
        </a:p>
      </dgm:t>
    </dgm:pt>
    <dgm:pt modelId="{E74F7C61-F54F-4D87-A364-946920DDE51B}" type="sibTrans" cxnId="{8DAAA8A4-6C9F-464F-B941-BE17690159F1}">
      <dgm:prSet/>
      <dgm:spPr/>
      <dgm:t>
        <a:bodyPr/>
        <a:lstStyle/>
        <a:p>
          <a:endParaRPr lang="en-US"/>
        </a:p>
      </dgm:t>
    </dgm:pt>
    <dgm:pt modelId="{54D03E56-ECAF-4BD7-BE14-1733F1011B71}" type="pres">
      <dgm:prSet presAssocID="{07A66206-DEEB-4697-94D9-AE90B304CEC0}" presName="Name0" presStyleCnt="0">
        <dgm:presLayoutVars>
          <dgm:dir/>
          <dgm:animLvl val="lvl"/>
          <dgm:resizeHandles val="exact"/>
        </dgm:presLayoutVars>
      </dgm:prSet>
      <dgm:spPr/>
      <dgm:t>
        <a:bodyPr/>
        <a:lstStyle/>
        <a:p>
          <a:endParaRPr lang="en-US"/>
        </a:p>
      </dgm:t>
    </dgm:pt>
    <dgm:pt modelId="{1D26CC66-0CC5-48FC-AA51-1D44FF91A5A2}" type="pres">
      <dgm:prSet presAssocID="{DBB61F0C-B005-4DA7-80CB-92960A5D444A}" presName="linNode" presStyleCnt="0"/>
      <dgm:spPr/>
    </dgm:pt>
    <dgm:pt modelId="{46244B97-6A0A-47FE-8D4D-5FF7D49E72C6}" type="pres">
      <dgm:prSet presAssocID="{DBB61F0C-B005-4DA7-80CB-92960A5D444A}" presName="parentText" presStyleLbl="node1" presStyleIdx="0" presStyleCnt="3" custScaleY="80094">
        <dgm:presLayoutVars>
          <dgm:chMax val="1"/>
          <dgm:bulletEnabled val="1"/>
        </dgm:presLayoutVars>
      </dgm:prSet>
      <dgm:spPr/>
      <dgm:t>
        <a:bodyPr/>
        <a:lstStyle/>
        <a:p>
          <a:endParaRPr lang="en-US"/>
        </a:p>
      </dgm:t>
    </dgm:pt>
    <dgm:pt modelId="{D5005AD7-E4D5-46CB-8CDE-10EE110491C8}" type="pres">
      <dgm:prSet presAssocID="{DBB61F0C-B005-4DA7-80CB-92960A5D444A}" presName="descendantText" presStyleLbl="alignAccFollowNode1" presStyleIdx="0" presStyleCnt="3">
        <dgm:presLayoutVars>
          <dgm:bulletEnabled val="1"/>
        </dgm:presLayoutVars>
      </dgm:prSet>
      <dgm:spPr/>
      <dgm:t>
        <a:bodyPr/>
        <a:lstStyle/>
        <a:p>
          <a:endParaRPr lang="en-US"/>
        </a:p>
      </dgm:t>
    </dgm:pt>
    <dgm:pt modelId="{EA12191C-8B88-44BE-AB8F-F1BABD0A5E8F}" type="pres">
      <dgm:prSet presAssocID="{52D52BA7-828D-46F1-B219-887126834470}" presName="sp" presStyleCnt="0"/>
      <dgm:spPr/>
    </dgm:pt>
    <dgm:pt modelId="{D779ED54-BCDD-4AD4-A8D9-D6F7264DD4AC}" type="pres">
      <dgm:prSet presAssocID="{F6009A5B-C54B-4086-9022-E8A0758CB633}" presName="linNode" presStyleCnt="0"/>
      <dgm:spPr/>
    </dgm:pt>
    <dgm:pt modelId="{6F9FFD75-B884-4555-87D1-C6F0498F32E5}" type="pres">
      <dgm:prSet presAssocID="{F6009A5B-C54B-4086-9022-E8A0758CB633}" presName="parentText" presStyleLbl="node1" presStyleIdx="1" presStyleCnt="3" custScaleY="81812">
        <dgm:presLayoutVars>
          <dgm:chMax val="1"/>
          <dgm:bulletEnabled val="1"/>
        </dgm:presLayoutVars>
      </dgm:prSet>
      <dgm:spPr/>
      <dgm:t>
        <a:bodyPr/>
        <a:lstStyle/>
        <a:p>
          <a:endParaRPr lang="en-US"/>
        </a:p>
      </dgm:t>
    </dgm:pt>
    <dgm:pt modelId="{96AD016D-EA6C-4FAC-B495-CB7E8224EBE7}" type="pres">
      <dgm:prSet presAssocID="{F6009A5B-C54B-4086-9022-E8A0758CB633}" presName="descendantText" presStyleLbl="alignAccFollowNode1" presStyleIdx="1" presStyleCnt="3">
        <dgm:presLayoutVars>
          <dgm:bulletEnabled val="1"/>
        </dgm:presLayoutVars>
      </dgm:prSet>
      <dgm:spPr/>
      <dgm:t>
        <a:bodyPr/>
        <a:lstStyle/>
        <a:p>
          <a:endParaRPr lang="en-US"/>
        </a:p>
      </dgm:t>
    </dgm:pt>
    <dgm:pt modelId="{C31AB901-3505-44E6-A383-1CE6208D9F48}" type="pres">
      <dgm:prSet presAssocID="{38421E30-A0D0-49CE-BAE9-C7E0298B5E5F}" presName="sp" presStyleCnt="0"/>
      <dgm:spPr/>
    </dgm:pt>
    <dgm:pt modelId="{136101D0-10EE-4C77-89D1-37D444DE688C}" type="pres">
      <dgm:prSet presAssocID="{C0EBD366-05F6-43C3-BA89-CFF20C639D54}" presName="linNode" presStyleCnt="0"/>
      <dgm:spPr/>
    </dgm:pt>
    <dgm:pt modelId="{CBFB622A-B9AF-41AA-A7FD-89089DD04661}" type="pres">
      <dgm:prSet presAssocID="{C0EBD366-05F6-43C3-BA89-CFF20C639D54}" presName="parentText" presStyleLbl="node1" presStyleIdx="2" presStyleCnt="3" custScaleY="75869">
        <dgm:presLayoutVars>
          <dgm:chMax val="1"/>
          <dgm:bulletEnabled val="1"/>
        </dgm:presLayoutVars>
      </dgm:prSet>
      <dgm:spPr/>
      <dgm:t>
        <a:bodyPr/>
        <a:lstStyle/>
        <a:p>
          <a:endParaRPr lang="en-US"/>
        </a:p>
      </dgm:t>
    </dgm:pt>
    <dgm:pt modelId="{725564CF-F494-4E4E-BAA8-75046889A4F9}" type="pres">
      <dgm:prSet presAssocID="{C0EBD366-05F6-43C3-BA89-CFF20C639D54}" presName="descendantText" presStyleLbl="alignAccFollowNode1" presStyleIdx="2" presStyleCnt="3">
        <dgm:presLayoutVars>
          <dgm:bulletEnabled val="1"/>
        </dgm:presLayoutVars>
      </dgm:prSet>
      <dgm:spPr/>
      <dgm:t>
        <a:bodyPr/>
        <a:lstStyle/>
        <a:p>
          <a:endParaRPr lang="en-US"/>
        </a:p>
      </dgm:t>
    </dgm:pt>
  </dgm:ptLst>
  <dgm:cxnLst>
    <dgm:cxn modelId="{8DAAA8A4-6C9F-464F-B941-BE17690159F1}" srcId="{C0EBD366-05F6-43C3-BA89-CFF20C639D54}" destId="{0E6D4808-1325-421C-8405-276C2D935885}" srcOrd="0" destOrd="0" parTransId="{EF5C8E36-7A8E-4864-94C4-B0CDB10E9716}" sibTransId="{E74F7C61-F54F-4D87-A364-946920DDE51B}"/>
    <dgm:cxn modelId="{74843451-A76A-4F04-BFDD-020E152B6A67}" type="presOf" srcId="{81B17CF4-3AC7-4923-A03E-07D249B54BD2}" destId="{96AD016D-EA6C-4FAC-B495-CB7E8224EBE7}" srcOrd="0" destOrd="1" presId="urn:microsoft.com/office/officeart/2005/8/layout/vList5"/>
    <dgm:cxn modelId="{6BC68B5D-E492-49F8-8867-43553AB846ED}" srcId="{DBB61F0C-B005-4DA7-80CB-92960A5D444A}" destId="{A090A193-7910-4277-B446-EA9EA39BFC11}" srcOrd="0" destOrd="0" parTransId="{49535592-2C5D-4428-BC22-98B02FA409A6}" sibTransId="{D9750750-7A5F-49DA-B5C8-163549922612}"/>
    <dgm:cxn modelId="{146B07FD-699C-46ED-8DD9-40DD3146B0E7}" type="presOf" srcId="{07A66206-DEEB-4697-94D9-AE90B304CEC0}" destId="{54D03E56-ECAF-4BD7-BE14-1733F1011B71}" srcOrd="0" destOrd="0" presId="urn:microsoft.com/office/officeart/2005/8/layout/vList5"/>
    <dgm:cxn modelId="{7E2777F6-AD5A-4552-B0E4-3550EB6A5EA3}" type="presOf" srcId="{DBB61F0C-B005-4DA7-80CB-92960A5D444A}" destId="{46244B97-6A0A-47FE-8D4D-5FF7D49E72C6}" srcOrd="0" destOrd="0" presId="urn:microsoft.com/office/officeart/2005/8/layout/vList5"/>
    <dgm:cxn modelId="{BB48BF43-B2B0-4F63-B0FC-787E9E06270C}" srcId="{07A66206-DEEB-4697-94D9-AE90B304CEC0}" destId="{F6009A5B-C54B-4086-9022-E8A0758CB633}" srcOrd="1" destOrd="0" parTransId="{6BFAAE64-3164-4AF0-AA80-480740366898}" sibTransId="{38421E30-A0D0-49CE-BAE9-C7E0298B5E5F}"/>
    <dgm:cxn modelId="{4010B8E9-0E6E-4CF7-B2E5-FE561A147F18}" type="presOf" srcId="{F6009A5B-C54B-4086-9022-E8A0758CB633}" destId="{6F9FFD75-B884-4555-87D1-C6F0498F32E5}" srcOrd="0" destOrd="0" presId="urn:microsoft.com/office/officeart/2005/8/layout/vList5"/>
    <dgm:cxn modelId="{F8806040-E46C-40ED-AE13-9220E446FAE3}" type="presOf" srcId="{A090A193-7910-4277-B446-EA9EA39BFC11}" destId="{D5005AD7-E4D5-46CB-8CDE-10EE110491C8}" srcOrd="0" destOrd="0" presId="urn:microsoft.com/office/officeart/2005/8/layout/vList5"/>
    <dgm:cxn modelId="{2B952EE1-E1AC-44C1-9E37-4886F664727C}" srcId="{07A66206-DEEB-4697-94D9-AE90B304CEC0}" destId="{DBB61F0C-B005-4DA7-80CB-92960A5D444A}" srcOrd="0" destOrd="0" parTransId="{8295C2DC-D93C-45B5-8B2D-A27603030E02}" sibTransId="{52D52BA7-828D-46F1-B219-887126834470}"/>
    <dgm:cxn modelId="{04CFC282-2D01-4F60-A6E2-B522B0696B85}" type="presOf" srcId="{C0EBD366-05F6-43C3-BA89-CFF20C639D54}" destId="{CBFB622A-B9AF-41AA-A7FD-89089DD04661}" srcOrd="0" destOrd="0" presId="urn:microsoft.com/office/officeart/2005/8/layout/vList5"/>
    <dgm:cxn modelId="{66982668-5458-4CD2-BAB1-6E58D38619B6}" srcId="{F6009A5B-C54B-4086-9022-E8A0758CB633}" destId="{81B17CF4-3AC7-4923-A03E-07D249B54BD2}" srcOrd="1" destOrd="0" parTransId="{615405D7-52C5-4101-9070-6907119FD811}" sibTransId="{2A08F79B-F377-4A70-B293-5D700A9CDCCC}"/>
    <dgm:cxn modelId="{C3B9C108-5B01-4B7B-9014-8E3371CE7435}" srcId="{DBB61F0C-B005-4DA7-80CB-92960A5D444A}" destId="{D1AC5D9B-F36B-49E1-8EA6-7254872BBC43}" srcOrd="1" destOrd="0" parTransId="{6D621E23-C309-4507-8844-8E2977320C37}" sibTransId="{F28EFE67-5646-4DA9-B585-A63AD5A87E2C}"/>
    <dgm:cxn modelId="{C6387B7D-0C5F-445F-B44B-B255EDC3CB58}" type="presOf" srcId="{0E6D4808-1325-421C-8405-276C2D935885}" destId="{725564CF-F494-4E4E-BAA8-75046889A4F9}" srcOrd="0" destOrd="0" presId="urn:microsoft.com/office/officeart/2005/8/layout/vList5"/>
    <dgm:cxn modelId="{F1FED892-8380-44A4-80E2-0164FE4D7154}" srcId="{F6009A5B-C54B-4086-9022-E8A0758CB633}" destId="{CF20800E-2EC7-4BB3-8E54-D491AF3895A5}" srcOrd="0" destOrd="0" parTransId="{799966BE-B7E0-4B23-B42A-5E1F55ED385B}" sibTransId="{8B0FED5E-15E2-446F-869C-246EAA573080}"/>
    <dgm:cxn modelId="{3CE8CC5D-2066-4070-A149-F22A78DAF18F}" type="presOf" srcId="{CF20800E-2EC7-4BB3-8E54-D491AF3895A5}" destId="{96AD016D-EA6C-4FAC-B495-CB7E8224EBE7}" srcOrd="0" destOrd="0" presId="urn:microsoft.com/office/officeart/2005/8/layout/vList5"/>
    <dgm:cxn modelId="{8BF0D1AE-998F-4363-930B-A2028307A52A}" type="presOf" srcId="{D1AC5D9B-F36B-49E1-8EA6-7254872BBC43}" destId="{D5005AD7-E4D5-46CB-8CDE-10EE110491C8}" srcOrd="0" destOrd="1" presId="urn:microsoft.com/office/officeart/2005/8/layout/vList5"/>
    <dgm:cxn modelId="{52677DFF-E07E-43BE-B163-94CF1897202A}" srcId="{07A66206-DEEB-4697-94D9-AE90B304CEC0}" destId="{C0EBD366-05F6-43C3-BA89-CFF20C639D54}" srcOrd="2" destOrd="0" parTransId="{1E7C885A-6DD0-4838-941D-0151ABFD17FC}" sibTransId="{982E501E-5620-4D9B-9D6B-5AAFAB6073A3}"/>
    <dgm:cxn modelId="{D8D38F73-F380-4DCA-BAAB-BF08376F7263}" type="presParOf" srcId="{54D03E56-ECAF-4BD7-BE14-1733F1011B71}" destId="{1D26CC66-0CC5-48FC-AA51-1D44FF91A5A2}" srcOrd="0" destOrd="0" presId="urn:microsoft.com/office/officeart/2005/8/layout/vList5"/>
    <dgm:cxn modelId="{64F7709A-405B-4EBB-87A8-EA91A88502BB}" type="presParOf" srcId="{1D26CC66-0CC5-48FC-AA51-1D44FF91A5A2}" destId="{46244B97-6A0A-47FE-8D4D-5FF7D49E72C6}" srcOrd="0" destOrd="0" presId="urn:microsoft.com/office/officeart/2005/8/layout/vList5"/>
    <dgm:cxn modelId="{D4C823E4-21EF-46BC-B93B-4EE93F7EBC11}" type="presParOf" srcId="{1D26CC66-0CC5-48FC-AA51-1D44FF91A5A2}" destId="{D5005AD7-E4D5-46CB-8CDE-10EE110491C8}" srcOrd="1" destOrd="0" presId="urn:microsoft.com/office/officeart/2005/8/layout/vList5"/>
    <dgm:cxn modelId="{21D91863-F0A2-4106-887A-B5DBB0F69793}" type="presParOf" srcId="{54D03E56-ECAF-4BD7-BE14-1733F1011B71}" destId="{EA12191C-8B88-44BE-AB8F-F1BABD0A5E8F}" srcOrd="1" destOrd="0" presId="urn:microsoft.com/office/officeart/2005/8/layout/vList5"/>
    <dgm:cxn modelId="{7F0298DB-C255-419B-84E3-ED74B19B3B29}" type="presParOf" srcId="{54D03E56-ECAF-4BD7-BE14-1733F1011B71}" destId="{D779ED54-BCDD-4AD4-A8D9-D6F7264DD4AC}" srcOrd="2" destOrd="0" presId="urn:microsoft.com/office/officeart/2005/8/layout/vList5"/>
    <dgm:cxn modelId="{FF5AF7E2-C82A-43E2-8DAE-C635A30912A3}" type="presParOf" srcId="{D779ED54-BCDD-4AD4-A8D9-D6F7264DD4AC}" destId="{6F9FFD75-B884-4555-87D1-C6F0498F32E5}" srcOrd="0" destOrd="0" presId="urn:microsoft.com/office/officeart/2005/8/layout/vList5"/>
    <dgm:cxn modelId="{130C2BC5-A151-4885-930D-CD6094B1FA61}" type="presParOf" srcId="{D779ED54-BCDD-4AD4-A8D9-D6F7264DD4AC}" destId="{96AD016D-EA6C-4FAC-B495-CB7E8224EBE7}" srcOrd="1" destOrd="0" presId="urn:microsoft.com/office/officeart/2005/8/layout/vList5"/>
    <dgm:cxn modelId="{0CC9D260-7938-4A02-9730-02AEE98D2876}" type="presParOf" srcId="{54D03E56-ECAF-4BD7-BE14-1733F1011B71}" destId="{C31AB901-3505-44E6-A383-1CE6208D9F48}" srcOrd="3" destOrd="0" presId="urn:microsoft.com/office/officeart/2005/8/layout/vList5"/>
    <dgm:cxn modelId="{79581A77-D47D-49A9-84EC-400CD87BE214}" type="presParOf" srcId="{54D03E56-ECAF-4BD7-BE14-1733F1011B71}" destId="{136101D0-10EE-4C77-89D1-37D444DE688C}" srcOrd="4" destOrd="0" presId="urn:microsoft.com/office/officeart/2005/8/layout/vList5"/>
    <dgm:cxn modelId="{4CF9C2FB-D3DA-4B7A-97E2-A5FD685873B8}" type="presParOf" srcId="{136101D0-10EE-4C77-89D1-37D444DE688C}" destId="{CBFB622A-B9AF-41AA-A7FD-89089DD04661}" srcOrd="0" destOrd="0" presId="urn:microsoft.com/office/officeart/2005/8/layout/vList5"/>
    <dgm:cxn modelId="{D929CFE6-BB90-4952-B859-A2C69F8760B5}" type="presParOf" srcId="{136101D0-10EE-4C77-89D1-37D444DE688C}" destId="{725564CF-F494-4E4E-BAA8-75046889A4F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B091EB-7A7C-4B09-8990-06412AC49AE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2F76EF5-97C7-4220-9EBE-86E4CB914BCB}">
      <dgm:prSet custT="1"/>
      <dgm:spPr/>
      <dgm:t>
        <a:bodyPr/>
        <a:lstStyle/>
        <a:p>
          <a:pPr rtl="0"/>
          <a:r>
            <a:rPr lang="en-US" sz="1600" b="1" dirty="0" smtClean="0"/>
            <a:t>Quantity</a:t>
          </a:r>
          <a:endParaRPr lang="en-US" sz="1600" b="1" dirty="0"/>
        </a:p>
      </dgm:t>
    </dgm:pt>
    <dgm:pt modelId="{CEFA885F-6CD8-42A8-97BE-0C1FD2BEC021}" type="parTrans" cxnId="{4AFEBF79-7D04-4496-B287-AE6A47956461}">
      <dgm:prSet/>
      <dgm:spPr/>
      <dgm:t>
        <a:bodyPr/>
        <a:lstStyle/>
        <a:p>
          <a:endParaRPr lang="en-US"/>
        </a:p>
      </dgm:t>
    </dgm:pt>
    <dgm:pt modelId="{504F7B3D-2680-4A65-934A-72AC181ABDFB}" type="sibTrans" cxnId="{4AFEBF79-7D04-4496-B287-AE6A47956461}">
      <dgm:prSet/>
      <dgm:spPr/>
      <dgm:t>
        <a:bodyPr/>
        <a:lstStyle/>
        <a:p>
          <a:endParaRPr lang="en-US"/>
        </a:p>
      </dgm:t>
    </dgm:pt>
    <dgm:pt modelId="{34516650-E804-4E52-95BD-D673247399E2}">
      <dgm:prSet/>
      <dgm:spPr/>
      <dgm:t>
        <a:bodyPr/>
        <a:lstStyle/>
        <a:p>
          <a:pPr rtl="0"/>
          <a:r>
            <a:rPr lang="en-US" b="1" dirty="0" smtClean="0"/>
            <a:t>What amount of information is sufficient? </a:t>
          </a:r>
          <a:endParaRPr lang="en-US" b="1" dirty="0"/>
        </a:p>
      </dgm:t>
    </dgm:pt>
    <dgm:pt modelId="{24EBF931-71C2-4924-AC8C-7933A1753CF6}" type="parTrans" cxnId="{FB8E7C1B-36B4-4CE2-A21F-149D03866A97}">
      <dgm:prSet/>
      <dgm:spPr/>
      <dgm:t>
        <a:bodyPr/>
        <a:lstStyle/>
        <a:p>
          <a:endParaRPr lang="en-US"/>
        </a:p>
      </dgm:t>
    </dgm:pt>
    <dgm:pt modelId="{51F68309-4753-4527-8FCB-154D1ADE484F}" type="sibTrans" cxnId="{FB8E7C1B-36B4-4CE2-A21F-149D03866A97}">
      <dgm:prSet/>
      <dgm:spPr/>
      <dgm:t>
        <a:bodyPr/>
        <a:lstStyle/>
        <a:p>
          <a:endParaRPr lang="en-US"/>
        </a:p>
      </dgm:t>
    </dgm:pt>
    <dgm:pt modelId="{8E99F10E-0230-4499-803F-301C9175AA9C}">
      <dgm:prSet custT="1"/>
      <dgm:spPr/>
      <dgm:t>
        <a:bodyPr/>
        <a:lstStyle/>
        <a:p>
          <a:pPr rtl="0"/>
          <a:r>
            <a:rPr lang="en-US" sz="1600" b="1" dirty="0" smtClean="0"/>
            <a:t>Quality</a:t>
          </a:r>
          <a:endParaRPr lang="en-US" sz="1600" dirty="0"/>
        </a:p>
      </dgm:t>
    </dgm:pt>
    <dgm:pt modelId="{8D23BA82-59F2-488C-A2CD-A6B520C444B5}" type="parTrans" cxnId="{5F79467F-746F-46F3-878B-5E8E4EFAD24B}">
      <dgm:prSet/>
      <dgm:spPr/>
      <dgm:t>
        <a:bodyPr/>
        <a:lstStyle/>
        <a:p>
          <a:endParaRPr lang="en-US"/>
        </a:p>
      </dgm:t>
    </dgm:pt>
    <dgm:pt modelId="{1623C8AA-B011-4B63-B8C6-D2F023950B93}" type="sibTrans" cxnId="{5F79467F-746F-46F3-878B-5E8E4EFAD24B}">
      <dgm:prSet/>
      <dgm:spPr/>
      <dgm:t>
        <a:bodyPr/>
        <a:lstStyle/>
        <a:p>
          <a:endParaRPr lang="en-US"/>
        </a:p>
      </dgm:t>
    </dgm:pt>
    <dgm:pt modelId="{B2CEC9B1-6ADA-4959-85C5-186DAE6B74DA}">
      <dgm:prSet/>
      <dgm:spPr/>
      <dgm:t>
        <a:bodyPr/>
        <a:lstStyle/>
        <a:p>
          <a:pPr rtl="0"/>
          <a:r>
            <a:rPr lang="en-US" b="1" dirty="0" smtClean="0"/>
            <a:t>Is the information trustworthy (i.e., reliable, valid, and informative for the intended uses)?</a:t>
          </a:r>
          <a:endParaRPr lang="en-US" dirty="0"/>
        </a:p>
      </dgm:t>
    </dgm:pt>
    <dgm:pt modelId="{122057F5-2C20-438E-90AE-D1B440EFDDE1}" type="parTrans" cxnId="{DA45D293-211F-466A-944A-326500C10C0F}">
      <dgm:prSet/>
      <dgm:spPr/>
      <dgm:t>
        <a:bodyPr/>
        <a:lstStyle/>
        <a:p>
          <a:endParaRPr lang="en-US"/>
        </a:p>
      </dgm:t>
    </dgm:pt>
    <dgm:pt modelId="{BE95AB38-08AD-4665-928E-045FA9CDC204}" type="sibTrans" cxnId="{DA45D293-211F-466A-944A-326500C10C0F}">
      <dgm:prSet/>
      <dgm:spPr/>
      <dgm:t>
        <a:bodyPr/>
        <a:lstStyle/>
        <a:p>
          <a:endParaRPr lang="en-US"/>
        </a:p>
      </dgm:t>
    </dgm:pt>
    <dgm:pt modelId="{9BE965BE-C339-4345-8E33-37A4C3E3A01D}">
      <dgm:prSet custT="1"/>
      <dgm:spPr/>
      <dgm:t>
        <a:bodyPr/>
        <a:lstStyle/>
        <a:p>
          <a:pPr rtl="0"/>
          <a:r>
            <a:rPr lang="en-US" sz="1600" b="1" dirty="0" smtClean="0"/>
            <a:t>Context</a:t>
          </a:r>
          <a:r>
            <a:rPr lang="en-US" sz="2100" b="1" dirty="0" smtClean="0"/>
            <a:t> </a:t>
          </a:r>
          <a:endParaRPr lang="en-US" sz="2100" dirty="0"/>
        </a:p>
      </dgm:t>
    </dgm:pt>
    <dgm:pt modelId="{7170B51D-E17F-4290-9A48-19E54BDB7269}" type="parTrans" cxnId="{A6BE6DC0-B8C1-4705-8F6E-076CF5D16979}">
      <dgm:prSet/>
      <dgm:spPr/>
      <dgm:t>
        <a:bodyPr/>
        <a:lstStyle/>
        <a:p>
          <a:endParaRPr lang="en-US"/>
        </a:p>
      </dgm:t>
    </dgm:pt>
    <dgm:pt modelId="{5EBCF72E-815B-4297-9668-60C8F504C2B1}" type="sibTrans" cxnId="{A6BE6DC0-B8C1-4705-8F6E-076CF5D16979}">
      <dgm:prSet/>
      <dgm:spPr/>
      <dgm:t>
        <a:bodyPr/>
        <a:lstStyle/>
        <a:p>
          <a:endParaRPr lang="en-US"/>
        </a:p>
      </dgm:t>
    </dgm:pt>
    <dgm:pt modelId="{791C7BA9-4A18-4DE8-9509-8142CBB962C4}">
      <dgm:prSet/>
      <dgm:spPr/>
      <dgm:t>
        <a:bodyPr/>
        <a:lstStyle/>
        <a:p>
          <a:pPr rtl="0"/>
          <a:r>
            <a:rPr lang="en-US" b="1" dirty="0" smtClean="0"/>
            <a:t>What information is considered valid and reliable by that group?</a:t>
          </a:r>
          <a:endParaRPr lang="en-US" b="1" dirty="0"/>
        </a:p>
      </dgm:t>
    </dgm:pt>
    <dgm:pt modelId="{5AC30AE4-0F03-4978-82CB-AE4BCA89FC59}" type="parTrans" cxnId="{E5B0439F-0AD0-45AF-BEB3-ED5531073570}">
      <dgm:prSet/>
      <dgm:spPr/>
      <dgm:t>
        <a:bodyPr/>
        <a:lstStyle/>
        <a:p>
          <a:endParaRPr lang="en-US"/>
        </a:p>
      </dgm:t>
    </dgm:pt>
    <dgm:pt modelId="{1BB416EE-A923-41C2-99F7-1FE39B345904}" type="sibTrans" cxnId="{E5B0439F-0AD0-45AF-BEB3-ED5531073570}">
      <dgm:prSet/>
      <dgm:spPr/>
      <dgm:t>
        <a:bodyPr/>
        <a:lstStyle/>
        <a:p>
          <a:endParaRPr lang="en-US"/>
        </a:p>
      </dgm:t>
    </dgm:pt>
    <dgm:pt modelId="{93F30624-DC78-4B76-9865-2CA10E4EBF5A}" type="pres">
      <dgm:prSet presAssocID="{8CB091EB-7A7C-4B09-8990-06412AC49AE6}" presName="Name0" presStyleCnt="0">
        <dgm:presLayoutVars>
          <dgm:chPref val="3"/>
          <dgm:dir/>
          <dgm:animLvl val="lvl"/>
          <dgm:resizeHandles/>
        </dgm:presLayoutVars>
      </dgm:prSet>
      <dgm:spPr/>
      <dgm:t>
        <a:bodyPr/>
        <a:lstStyle/>
        <a:p>
          <a:endParaRPr lang="en-US"/>
        </a:p>
      </dgm:t>
    </dgm:pt>
    <dgm:pt modelId="{92418E61-DB3B-47DF-87B3-5C65AF9B1382}" type="pres">
      <dgm:prSet presAssocID="{92F76EF5-97C7-4220-9EBE-86E4CB914BCB}" presName="horFlow" presStyleCnt="0"/>
      <dgm:spPr/>
    </dgm:pt>
    <dgm:pt modelId="{3F570534-6425-4579-BCBE-CFA813BD1D13}" type="pres">
      <dgm:prSet presAssocID="{92F76EF5-97C7-4220-9EBE-86E4CB914BCB}" presName="bigChev" presStyleLbl="node1" presStyleIdx="0" presStyleCnt="3"/>
      <dgm:spPr/>
      <dgm:t>
        <a:bodyPr/>
        <a:lstStyle/>
        <a:p>
          <a:endParaRPr lang="en-US"/>
        </a:p>
      </dgm:t>
    </dgm:pt>
    <dgm:pt modelId="{51301CF4-823A-4596-ACAB-3D059A8F72A6}" type="pres">
      <dgm:prSet presAssocID="{24EBF931-71C2-4924-AC8C-7933A1753CF6}" presName="parTrans" presStyleCnt="0"/>
      <dgm:spPr/>
    </dgm:pt>
    <dgm:pt modelId="{CB5DFA99-645E-49F9-8547-F50179E64F21}" type="pres">
      <dgm:prSet presAssocID="{34516650-E804-4E52-95BD-D673247399E2}" presName="node" presStyleLbl="alignAccFollowNode1" presStyleIdx="0" presStyleCnt="3" custScaleX="231040">
        <dgm:presLayoutVars>
          <dgm:bulletEnabled val="1"/>
        </dgm:presLayoutVars>
      </dgm:prSet>
      <dgm:spPr/>
      <dgm:t>
        <a:bodyPr/>
        <a:lstStyle/>
        <a:p>
          <a:endParaRPr lang="en-US"/>
        </a:p>
      </dgm:t>
    </dgm:pt>
    <dgm:pt modelId="{8387BE87-859D-480E-BB0E-AB3BCCA77048}" type="pres">
      <dgm:prSet presAssocID="{92F76EF5-97C7-4220-9EBE-86E4CB914BCB}" presName="vSp" presStyleCnt="0"/>
      <dgm:spPr/>
    </dgm:pt>
    <dgm:pt modelId="{472126E0-6625-482B-982A-E859199EB91E}" type="pres">
      <dgm:prSet presAssocID="{8E99F10E-0230-4499-803F-301C9175AA9C}" presName="horFlow" presStyleCnt="0"/>
      <dgm:spPr/>
    </dgm:pt>
    <dgm:pt modelId="{A41A8D32-6D7D-4E17-B6B9-B61A3389E482}" type="pres">
      <dgm:prSet presAssocID="{8E99F10E-0230-4499-803F-301C9175AA9C}" presName="bigChev" presStyleLbl="node1" presStyleIdx="1" presStyleCnt="3"/>
      <dgm:spPr/>
      <dgm:t>
        <a:bodyPr/>
        <a:lstStyle/>
        <a:p>
          <a:endParaRPr lang="en-US"/>
        </a:p>
      </dgm:t>
    </dgm:pt>
    <dgm:pt modelId="{7D9E5FB2-9A45-4F57-A53C-8316C1560069}" type="pres">
      <dgm:prSet presAssocID="{122057F5-2C20-438E-90AE-D1B440EFDDE1}" presName="parTrans" presStyleCnt="0"/>
      <dgm:spPr/>
    </dgm:pt>
    <dgm:pt modelId="{B78C5E69-3358-46EE-9261-EDC6D3CED5CB}" type="pres">
      <dgm:prSet presAssocID="{B2CEC9B1-6ADA-4959-85C5-186DAE6B74DA}" presName="node" presStyleLbl="alignAccFollowNode1" presStyleIdx="1" presStyleCnt="3" custScaleX="234694">
        <dgm:presLayoutVars>
          <dgm:bulletEnabled val="1"/>
        </dgm:presLayoutVars>
      </dgm:prSet>
      <dgm:spPr/>
      <dgm:t>
        <a:bodyPr/>
        <a:lstStyle/>
        <a:p>
          <a:endParaRPr lang="en-US"/>
        </a:p>
      </dgm:t>
    </dgm:pt>
    <dgm:pt modelId="{1E94272D-F709-497F-9DD3-5581CF54AE98}" type="pres">
      <dgm:prSet presAssocID="{8E99F10E-0230-4499-803F-301C9175AA9C}" presName="vSp" presStyleCnt="0"/>
      <dgm:spPr/>
    </dgm:pt>
    <dgm:pt modelId="{6DD38A41-4348-456F-A0C2-13D3E21A0902}" type="pres">
      <dgm:prSet presAssocID="{9BE965BE-C339-4345-8E33-37A4C3E3A01D}" presName="horFlow" presStyleCnt="0"/>
      <dgm:spPr/>
    </dgm:pt>
    <dgm:pt modelId="{832F0AD5-0A03-47EB-BC4D-D8E0F3679305}" type="pres">
      <dgm:prSet presAssocID="{9BE965BE-C339-4345-8E33-37A4C3E3A01D}" presName="bigChev" presStyleLbl="node1" presStyleIdx="2" presStyleCnt="3"/>
      <dgm:spPr/>
      <dgm:t>
        <a:bodyPr/>
        <a:lstStyle/>
        <a:p>
          <a:endParaRPr lang="en-US"/>
        </a:p>
      </dgm:t>
    </dgm:pt>
    <dgm:pt modelId="{CF116AC9-9EE4-4737-BBDC-73EC961C6824}" type="pres">
      <dgm:prSet presAssocID="{5AC30AE4-0F03-4978-82CB-AE4BCA89FC59}" presName="parTrans" presStyleCnt="0"/>
      <dgm:spPr/>
    </dgm:pt>
    <dgm:pt modelId="{621BD5CC-2BE1-44CD-9269-D00DE9E99EDF}" type="pres">
      <dgm:prSet presAssocID="{791C7BA9-4A18-4DE8-9509-8142CBB962C4}" presName="node" presStyleLbl="alignAccFollowNode1" presStyleIdx="2" presStyleCnt="3" custScaleX="236448">
        <dgm:presLayoutVars>
          <dgm:bulletEnabled val="1"/>
        </dgm:presLayoutVars>
      </dgm:prSet>
      <dgm:spPr/>
      <dgm:t>
        <a:bodyPr/>
        <a:lstStyle/>
        <a:p>
          <a:endParaRPr lang="en-US"/>
        </a:p>
      </dgm:t>
    </dgm:pt>
  </dgm:ptLst>
  <dgm:cxnLst>
    <dgm:cxn modelId="{F941E872-E7BD-431A-96F9-FF4B3A4B5D65}" type="presOf" srcId="{791C7BA9-4A18-4DE8-9509-8142CBB962C4}" destId="{621BD5CC-2BE1-44CD-9269-D00DE9E99EDF}" srcOrd="0" destOrd="0" presId="urn:microsoft.com/office/officeart/2005/8/layout/lProcess3"/>
    <dgm:cxn modelId="{F6F64415-066F-40D4-AD3D-132E532D9DB8}" type="presOf" srcId="{8E99F10E-0230-4499-803F-301C9175AA9C}" destId="{A41A8D32-6D7D-4E17-B6B9-B61A3389E482}" srcOrd="0" destOrd="0" presId="urn:microsoft.com/office/officeart/2005/8/layout/lProcess3"/>
    <dgm:cxn modelId="{80B85FAD-743D-41EB-BB45-8D2E6AF52025}" type="presOf" srcId="{92F76EF5-97C7-4220-9EBE-86E4CB914BCB}" destId="{3F570534-6425-4579-BCBE-CFA813BD1D13}" srcOrd="0" destOrd="0" presId="urn:microsoft.com/office/officeart/2005/8/layout/lProcess3"/>
    <dgm:cxn modelId="{DA45D293-211F-466A-944A-326500C10C0F}" srcId="{8E99F10E-0230-4499-803F-301C9175AA9C}" destId="{B2CEC9B1-6ADA-4959-85C5-186DAE6B74DA}" srcOrd="0" destOrd="0" parTransId="{122057F5-2C20-438E-90AE-D1B440EFDDE1}" sibTransId="{BE95AB38-08AD-4665-928E-045FA9CDC204}"/>
    <dgm:cxn modelId="{FB8E7C1B-36B4-4CE2-A21F-149D03866A97}" srcId="{92F76EF5-97C7-4220-9EBE-86E4CB914BCB}" destId="{34516650-E804-4E52-95BD-D673247399E2}" srcOrd="0" destOrd="0" parTransId="{24EBF931-71C2-4924-AC8C-7933A1753CF6}" sibTransId="{51F68309-4753-4527-8FCB-154D1ADE484F}"/>
    <dgm:cxn modelId="{B5BB06FB-F6F2-4FBC-B7C7-93C3883DF24C}" type="presOf" srcId="{8CB091EB-7A7C-4B09-8990-06412AC49AE6}" destId="{93F30624-DC78-4B76-9865-2CA10E4EBF5A}" srcOrd="0" destOrd="0" presId="urn:microsoft.com/office/officeart/2005/8/layout/lProcess3"/>
    <dgm:cxn modelId="{5F79467F-746F-46F3-878B-5E8E4EFAD24B}" srcId="{8CB091EB-7A7C-4B09-8990-06412AC49AE6}" destId="{8E99F10E-0230-4499-803F-301C9175AA9C}" srcOrd="1" destOrd="0" parTransId="{8D23BA82-59F2-488C-A2CD-A6B520C444B5}" sibTransId="{1623C8AA-B011-4B63-B8C6-D2F023950B93}"/>
    <dgm:cxn modelId="{A6BE6DC0-B8C1-4705-8F6E-076CF5D16979}" srcId="{8CB091EB-7A7C-4B09-8990-06412AC49AE6}" destId="{9BE965BE-C339-4345-8E33-37A4C3E3A01D}" srcOrd="2" destOrd="0" parTransId="{7170B51D-E17F-4290-9A48-19E54BDB7269}" sibTransId="{5EBCF72E-815B-4297-9668-60C8F504C2B1}"/>
    <dgm:cxn modelId="{52AAF905-42D9-490E-AE95-CD8065F186BC}" type="presOf" srcId="{34516650-E804-4E52-95BD-D673247399E2}" destId="{CB5DFA99-645E-49F9-8547-F50179E64F21}" srcOrd="0" destOrd="0" presId="urn:microsoft.com/office/officeart/2005/8/layout/lProcess3"/>
    <dgm:cxn modelId="{5466DE4B-B1BC-4E56-AB45-1872816FA4BC}" type="presOf" srcId="{9BE965BE-C339-4345-8E33-37A4C3E3A01D}" destId="{832F0AD5-0A03-47EB-BC4D-D8E0F3679305}" srcOrd="0" destOrd="0" presId="urn:microsoft.com/office/officeart/2005/8/layout/lProcess3"/>
    <dgm:cxn modelId="{0594C7B3-B367-4932-8C8E-3BFEBBED8D87}" type="presOf" srcId="{B2CEC9B1-6ADA-4959-85C5-186DAE6B74DA}" destId="{B78C5E69-3358-46EE-9261-EDC6D3CED5CB}" srcOrd="0" destOrd="0" presId="urn:microsoft.com/office/officeart/2005/8/layout/lProcess3"/>
    <dgm:cxn modelId="{E5B0439F-0AD0-45AF-BEB3-ED5531073570}" srcId="{9BE965BE-C339-4345-8E33-37A4C3E3A01D}" destId="{791C7BA9-4A18-4DE8-9509-8142CBB962C4}" srcOrd="0" destOrd="0" parTransId="{5AC30AE4-0F03-4978-82CB-AE4BCA89FC59}" sibTransId="{1BB416EE-A923-41C2-99F7-1FE39B345904}"/>
    <dgm:cxn modelId="{4AFEBF79-7D04-4496-B287-AE6A47956461}" srcId="{8CB091EB-7A7C-4B09-8990-06412AC49AE6}" destId="{92F76EF5-97C7-4220-9EBE-86E4CB914BCB}" srcOrd="0" destOrd="0" parTransId="{CEFA885F-6CD8-42A8-97BE-0C1FD2BEC021}" sibTransId="{504F7B3D-2680-4A65-934A-72AC181ABDFB}"/>
    <dgm:cxn modelId="{A432DDC8-73BA-4CD8-8941-C5407F55D17C}" type="presParOf" srcId="{93F30624-DC78-4B76-9865-2CA10E4EBF5A}" destId="{92418E61-DB3B-47DF-87B3-5C65AF9B1382}" srcOrd="0" destOrd="0" presId="urn:microsoft.com/office/officeart/2005/8/layout/lProcess3"/>
    <dgm:cxn modelId="{07AC38D9-1ABA-43F9-BA79-1232B17E1382}" type="presParOf" srcId="{92418E61-DB3B-47DF-87B3-5C65AF9B1382}" destId="{3F570534-6425-4579-BCBE-CFA813BD1D13}" srcOrd="0" destOrd="0" presId="urn:microsoft.com/office/officeart/2005/8/layout/lProcess3"/>
    <dgm:cxn modelId="{EED4F37E-A00A-4BAE-9E47-28C88A1939D5}" type="presParOf" srcId="{92418E61-DB3B-47DF-87B3-5C65AF9B1382}" destId="{51301CF4-823A-4596-ACAB-3D059A8F72A6}" srcOrd="1" destOrd="0" presId="urn:microsoft.com/office/officeart/2005/8/layout/lProcess3"/>
    <dgm:cxn modelId="{E4897D1F-B04C-4C25-89C2-CA0F4E5D2A58}" type="presParOf" srcId="{92418E61-DB3B-47DF-87B3-5C65AF9B1382}" destId="{CB5DFA99-645E-49F9-8547-F50179E64F21}" srcOrd="2" destOrd="0" presId="urn:microsoft.com/office/officeart/2005/8/layout/lProcess3"/>
    <dgm:cxn modelId="{F1F45124-926C-456C-935D-F70737E465D1}" type="presParOf" srcId="{93F30624-DC78-4B76-9865-2CA10E4EBF5A}" destId="{8387BE87-859D-480E-BB0E-AB3BCCA77048}" srcOrd="1" destOrd="0" presId="urn:microsoft.com/office/officeart/2005/8/layout/lProcess3"/>
    <dgm:cxn modelId="{BEDFC620-D25F-4869-AEE2-D5D2E1FE2515}" type="presParOf" srcId="{93F30624-DC78-4B76-9865-2CA10E4EBF5A}" destId="{472126E0-6625-482B-982A-E859199EB91E}" srcOrd="2" destOrd="0" presId="urn:microsoft.com/office/officeart/2005/8/layout/lProcess3"/>
    <dgm:cxn modelId="{A553207D-3D10-4B68-9132-17ADC3E994C7}" type="presParOf" srcId="{472126E0-6625-482B-982A-E859199EB91E}" destId="{A41A8D32-6D7D-4E17-B6B9-B61A3389E482}" srcOrd="0" destOrd="0" presId="urn:microsoft.com/office/officeart/2005/8/layout/lProcess3"/>
    <dgm:cxn modelId="{706B2FB8-0FA5-4277-9AA0-6087B7B25CC3}" type="presParOf" srcId="{472126E0-6625-482B-982A-E859199EB91E}" destId="{7D9E5FB2-9A45-4F57-A53C-8316C1560069}" srcOrd="1" destOrd="0" presId="urn:microsoft.com/office/officeart/2005/8/layout/lProcess3"/>
    <dgm:cxn modelId="{5DD7EE4C-2DD8-4B37-99AA-94ADF5E96DCA}" type="presParOf" srcId="{472126E0-6625-482B-982A-E859199EB91E}" destId="{B78C5E69-3358-46EE-9261-EDC6D3CED5CB}" srcOrd="2" destOrd="0" presId="urn:microsoft.com/office/officeart/2005/8/layout/lProcess3"/>
    <dgm:cxn modelId="{2072DA72-A06B-4241-9E31-439974F873ED}" type="presParOf" srcId="{93F30624-DC78-4B76-9865-2CA10E4EBF5A}" destId="{1E94272D-F709-497F-9DD3-5581CF54AE98}" srcOrd="3" destOrd="0" presId="urn:microsoft.com/office/officeart/2005/8/layout/lProcess3"/>
    <dgm:cxn modelId="{F8D24A46-855D-4FF2-B83C-3FDB92410551}" type="presParOf" srcId="{93F30624-DC78-4B76-9865-2CA10E4EBF5A}" destId="{6DD38A41-4348-456F-A0C2-13D3E21A0902}" srcOrd="4" destOrd="0" presId="urn:microsoft.com/office/officeart/2005/8/layout/lProcess3"/>
    <dgm:cxn modelId="{094D2F10-ABEA-40A3-BC90-68042EF0C930}" type="presParOf" srcId="{6DD38A41-4348-456F-A0C2-13D3E21A0902}" destId="{832F0AD5-0A03-47EB-BC4D-D8E0F3679305}" srcOrd="0" destOrd="0" presId="urn:microsoft.com/office/officeart/2005/8/layout/lProcess3"/>
    <dgm:cxn modelId="{866366CB-8A28-438C-B71F-E365A1C60B29}" type="presParOf" srcId="{6DD38A41-4348-456F-A0C2-13D3E21A0902}" destId="{CF116AC9-9EE4-4737-BBDC-73EC961C6824}" srcOrd="1" destOrd="0" presId="urn:microsoft.com/office/officeart/2005/8/layout/lProcess3"/>
    <dgm:cxn modelId="{DF7E2BCB-3912-45AC-89BA-121BB482105E}" type="presParOf" srcId="{6DD38A41-4348-456F-A0C2-13D3E21A0902}" destId="{621BD5CC-2BE1-44CD-9269-D00DE9E99EDF}" srcOrd="2"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8E5AC7-5320-4D8B-9D5F-71D706AEC98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A9F12B-D41E-4EBB-97EC-5EDDDB370022}">
      <dgm:prSet/>
      <dgm:spPr/>
      <dgm:t>
        <a:bodyPr/>
        <a:lstStyle/>
        <a:p>
          <a:pPr rtl="0"/>
          <a:r>
            <a:rPr lang="en-US" b="1" dirty="0" smtClean="0"/>
            <a:t>Standards</a:t>
          </a:r>
          <a:endParaRPr lang="en-US" dirty="0"/>
        </a:p>
      </dgm:t>
    </dgm:pt>
    <dgm:pt modelId="{C954A181-FCD4-45AB-A8FF-0424A222A840}" type="parTrans" cxnId="{4A26D6C0-48DA-40B3-8522-8B10F967857A}">
      <dgm:prSet/>
      <dgm:spPr/>
      <dgm:t>
        <a:bodyPr/>
        <a:lstStyle/>
        <a:p>
          <a:endParaRPr lang="en-US"/>
        </a:p>
      </dgm:t>
    </dgm:pt>
    <dgm:pt modelId="{66D12CD2-8E3A-4713-8B0D-AEEBE028EDE9}" type="sibTrans" cxnId="{4A26D6C0-48DA-40B3-8522-8B10F967857A}">
      <dgm:prSet/>
      <dgm:spPr/>
      <dgm:t>
        <a:bodyPr/>
        <a:lstStyle/>
        <a:p>
          <a:endParaRPr lang="en-US"/>
        </a:p>
      </dgm:t>
    </dgm:pt>
    <dgm:pt modelId="{AA3D82FC-647C-47E8-BA64-44F9FC74707B}">
      <dgm:prSet custT="1"/>
      <dgm:spPr/>
      <dgm:t>
        <a:bodyPr/>
        <a:lstStyle/>
        <a:p>
          <a:pPr rtl="0"/>
          <a:r>
            <a:rPr lang="en-US" sz="1200" b="1" i="1" dirty="0" smtClean="0"/>
            <a:t>Which stakeholder values provide the basis for forming judgments? What type or level of performance must be reached for the program to be considered successful?</a:t>
          </a:r>
          <a:endParaRPr lang="en-US" sz="1200" dirty="0"/>
        </a:p>
      </dgm:t>
    </dgm:pt>
    <dgm:pt modelId="{11C99F8D-958B-46CD-B181-49015F5F8C58}" type="parTrans" cxnId="{4F3DB1DA-38D6-43F0-9CAD-3FA1658D75A5}">
      <dgm:prSet/>
      <dgm:spPr/>
      <dgm:t>
        <a:bodyPr/>
        <a:lstStyle/>
        <a:p>
          <a:endParaRPr lang="en-US"/>
        </a:p>
      </dgm:t>
    </dgm:pt>
    <dgm:pt modelId="{4F5F297E-EEF0-41B4-973D-481A8777B50D}" type="sibTrans" cxnId="{4F3DB1DA-38D6-43F0-9CAD-3FA1658D75A5}">
      <dgm:prSet/>
      <dgm:spPr/>
      <dgm:t>
        <a:bodyPr/>
        <a:lstStyle/>
        <a:p>
          <a:endParaRPr lang="en-US"/>
        </a:p>
      </dgm:t>
    </dgm:pt>
    <dgm:pt modelId="{B576919A-3DF9-45B2-91FB-C00892F7FD81}">
      <dgm:prSet/>
      <dgm:spPr/>
      <dgm:t>
        <a:bodyPr/>
        <a:lstStyle/>
        <a:p>
          <a:pPr rtl="0"/>
          <a:r>
            <a:rPr lang="en-US" b="1" dirty="0" smtClean="0"/>
            <a:t>Interpretation</a:t>
          </a:r>
          <a:endParaRPr lang="en-US" b="1" dirty="0"/>
        </a:p>
      </dgm:t>
    </dgm:pt>
    <dgm:pt modelId="{AEEC9C5D-6B74-401C-A6A8-4FDA4AA72DE9}" type="parTrans" cxnId="{DCBCD4D9-3EBE-41ED-8B7D-028708A2BA74}">
      <dgm:prSet/>
      <dgm:spPr/>
      <dgm:t>
        <a:bodyPr/>
        <a:lstStyle/>
        <a:p>
          <a:endParaRPr lang="en-US"/>
        </a:p>
      </dgm:t>
    </dgm:pt>
    <dgm:pt modelId="{205D4855-CFFF-4D77-987B-C5177FB85054}" type="sibTrans" cxnId="{DCBCD4D9-3EBE-41ED-8B7D-028708A2BA74}">
      <dgm:prSet/>
      <dgm:spPr/>
      <dgm:t>
        <a:bodyPr/>
        <a:lstStyle/>
        <a:p>
          <a:endParaRPr lang="en-US"/>
        </a:p>
      </dgm:t>
    </dgm:pt>
    <dgm:pt modelId="{057C6401-4FDE-4215-8A22-835727038399}">
      <dgm:prSet custT="1"/>
      <dgm:spPr/>
      <dgm:t>
        <a:bodyPr/>
        <a:lstStyle/>
        <a:p>
          <a:pPr rtl="0"/>
          <a:r>
            <a:rPr lang="en-US" sz="1200" b="1" i="1" dirty="0" smtClean="0"/>
            <a:t>What do the findings mean (i.e., what is their practical significance)?</a:t>
          </a:r>
          <a:endParaRPr lang="en-US" sz="1200" dirty="0"/>
        </a:p>
      </dgm:t>
    </dgm:pt>
    <dgm:pt modelId="{0C4CC2AE-92D7-47F7-AEA5-619113D9FEE6}" type="parTrans" cxnId="{9E097266-A980-46F0-A1BF-B5A0F7117D2E}">
      <dgm:prSet/>
      <dgm:spPr/>
      <dgm:t>
        <a:bodyPr/>
        <a:lstStyle/>
        <a:p>
          <a:endParaRPr lang="en-US"/>
        </a:p>
      </dgm:t>
    </dgm:pt>
    <dgm:pt modelId="{DFA6D0F4-BE7C-4CC8-9EE8-DA8F1047E392}" type="sibTrans" cxnId="{9E097266-A980-46F0-A1BF-B5A0F7117D2E}">
      <dgm:prSet/>
      <dgm:spPr/>
      <dgm:t>
        <a:bodyPr/>
        <a:lstStyle/>
        <a:p>
          <a:endParaRPr lang="en-US"/>
        </a:p>
      </dgm:t>
    </dgm:pt>
    <dgm:pt modelId="{8C728D0A-C5F3-46E4-9B9C-8F8BC612A8AC}">
      <dgm:prSet/>
      <dgm:spPr/>
      <dgm:t>
        <a:bodyPr/>
        <a:lstStyle/>
        <a:p>
          <a:pPr rtl="0"/>
          <a:r>
            <a:rPr lang="en-US" b="1" dirty="0" smtClean="0"/>
            <a:t>Judgment</a:t>
          </a:r>
          <a:endParaRPr lang="en-US" b="1" dirty="0"/>
        </a:p>
      </dgm:t>
    </dgm:pt>
    <dgm:pt modelId="{7188ECAD-0BFC-46ED-A1D1-31F777CF73B9}" type="parTrans" cxnId="{31558CD8-DE4C-4D05-9048-06897C93B702}">
      <dgm:prSet/>
      <dgm:spPr/>
      <dgm:t>
        <a:bodyPr/>
        <a:lstStyle/>
        <a:p>
          <a:endParaRPr lang="en-US"/>
        </a:p>
      </dgm:t>
    </dgm:pt>
    <dgm:pt modelId="{103E9A9D-CDE2-47E5-BB2E-EBE17C00C2A4}" type="sibTrans" cxnId="{31558CD8-DE4C-4D05-9048-06897C93B702}">
      <dgm:prSet/>
      <dgm:spPr/>
      <dgm:t>
        <a:bodyPr/>
        <a:lstStyle/>
        <a:p>
          <a:endParaRPr lang="en-US"/>
        </a:p>
      </dgm:t>
    </dgm:pt>
    <dgm:pt modelId="{75EDEE3F-7B81-4D52-822D-42E4A4B3273D}">
      <dgm:prSet custT="1"/>
      <dgm:spPr/>
      <dgm:t>
        <a:bodyPr/>
        <a:lstStyle/>
        <a:p>
          <a:pPr rtl="0"/>
          <a:r>
            <a:rPr lang="en-US" sz="1200" b="1" i="1" dirty="0" smtClean="0"/>
            <a:t>What claims concerning the program or policy’s merit, worth, or significance are justified based on the available evidence and the selected standards?</a:t>
          </a:r>
          <a:endParaRPr lang="en-US" sz="1200" dirty="0"/>
        </a:p>
      </dgm:t>
    </dgm:pt>
    <dgm:pt modelId="{BB9AE6AD-918D-4C8B-A16E-5B8F575725BD}" type="parTrans" cxnId="{D13EBE64-732B-4838-8BC9-18FEF99DA5EC}">
      <dgm:prSet/>
      <dgm:spPr/>
      <dgm:t>
        <a:bodyPr/>
        <a:lstStyle/>
        <a:p>
          <a:endParaRPr lang="en-US"/>
        </a:p>
      </dgm:t>
    </dgm:pt>
    <dgm:pt modelId="{24B4CCED-6C02-461E-9D29-74203E87D948}" type="sibTrans" cxnId="{D13EBE64-732B-4838-8BC9-18FEF99DA5EC}">
      <dgm:prSet/>
      <dgm:spPr/>
      <dgm:t>
        <a:bodyPr/>
        <a:lstStyle/>
        <a:p>
          <a:endParaRPr lang="en-US"/>
        </a:p>
      </dgm:t>
    </dgm:pt>
    <dgm:pt modelId="{36FAAAF2-A4A3-469D-A7CA-9188C1432B14}">
      <dgm:prSet/>
      <dgm:spPr/>
      <dgm:t>
        <a:bodyPr/>
        <a:lstStyle/>
        <a:p>
          <a:pPr rtl="0"/>
          <a:r>
            <a:rPr lang="en-US" b="1" dirty="0" smtClean="0"/>
            <a:t>Recommendations</a:t>
          </a:r>
          <a:endParaRPr lang="en-US" b="1" dirty="0"/>
        </a:p>
      </dgm:t>
    </dgm:pt>
    <dgm:pt modelId="{087D7731-66B6-4D61-BD27-21D5823D7F3D}" type="parTrans" cxnId="{AAF06966-7E4F-4908-B3B1-56FA88A37E1D}">
      <dgm:prSet/>
      <dgm:spPr/>
      <dgm:t>
        <a:bodyPr/>
        <a:lstStyle/>
        <a:p>
          <a:endParaRPr lang="en-US"/>
        </a:p>
      </dgm:t>
    </dgm:pt>
    <dgm:pt modelId="{BD6C02B4-667B-4DEF-A6A6-56E4EC834754}" type="sibTrans" cxnId="{AAF06966-7E4F-4908-B3B1-56FA88A37E1D}">
      <dgm:prSet/>
      <dgm:spPr/>
      <dgm:t>
        <a:bodyPr/>
        <a:lstStyle/>
        <a:p>
          <a:endParaRPr lang="en-US"/>
        </a:p>
      </dgm:t>
    </dgm:pt>
    <dgm:pt modelId="{B4265D7C-A333-4F66-8A61-E75FFF8626AD}">
      <dgm:prSet custT="1"/>
      <dgm:spPr/>
      <dgm:t>
        <a:bodyPr/>
        <a:lstStyle/>
        <a:p>
          <a:pPr rtl="0"/>
          <a:r>
            <a:rPr lang="en-US" sz="1200" b="1" i="1" dirty="0" smtClean="0"/>
            <a:t>What actions should be considered resulting from the evaluation? </a:t>
          </a:r>
          <a:endParaRPr lang="en-US" sz="1200" b="1" dirty="0"/>
        </a:p>
      </dgm:t>
    </dgm:pt>
    <dgm:pt modelId="{34F8B920-94F3-406D-9D62-DC92834DAD73}" type="parTrans" cxnId="{864B4C77-7A6A-4384-92F2-5EDAD6F882EF}">
      <dgm:prSet/>
      <dgm:spPr/>
      <dgm:t>
        <a:bodyPr/>
        <a:lstStyle/>
        <a:p>
          <a:endParaRPr lang="en-US"/>
        </a:p>
      </dgm:t>
    </dgm:pt>
    <dgm:pt modelId="{AE3B1C3B-7CD4-4049-938A-2412A30FF04D}" type="sibTrans" cxnId="{864B4C77-7A6A-4384-92F2-5EDAD6F882EF}">
      <dgm:prSet/>
      <dgm:spPr/>
      <dgm:t>
        <a:bodyPr/>
        <a:lstStyle/>
        <a:p>
          <a:endParaRPr lang="en-US"/>
        </a:p>
      </dgm:t>
    </dgm:pt>
    <dgm:pt modelId="{BBE1971E-876D-424E-B6CE-B927C326BAC9}" type="pres">
      <dgm:prSet presAssocID="{F38E5AC7-5320-4D8B-9D5F-71D706AEC982}" presName="Name0" presStyleCnt="0">
        <dgm:presLayoutVars>
          <dgm:dir/>
          <dgm:animLvl val="lvl"/>
          <dgm:resizeHandles val="exact"/>
        </dgm:presLayoutVars>
      </dgm:prSet>
      <dgm:spPr/>
      <dgm:t>
        <a:bodyPr/>
        <a:lstStyle/>
        <a:p>
          <a:endParaRPr lang="en-US"/>
        </a:p>
      </dgm:t>
    </dgm:pt>
    <dgm:pt modelId="{A4F045A2-90CE-4924-B8B5-FB8192A075D8}" type="pres">
      <dgm:prSet presAssocID="{B8A9F12B-D41E-4EBB-97EC-5EDDDB370022}" presName="linNode" presStyleCnt="0"/>
      <dgm:spPr/>
    </dgm:pt>
    <dgm:pt modelId="{CFAFDE9A-47C6-4F6E-9363-440C9CA2BE0C}" type="pres">
      <dgm:prSet presAssocID="{B8A9F12B-D41E-4EBB-97EC-5EDDDB370022}" presName="parentText" presStyleLbl="node1" presStyleIdx="0" presStyleCnt="4">
        <dgm:presLayoutVars>
          <dgm:chMax val="1"/>
          <dgm:bulletEnabled val="1"/>
        </dgm:presLayoutVars>
      </dgm:prSet>
      <dgm:spPr/>
      <dgm:t>
        <a:bodyPr/>
        <a:lstStyle/>
        <a:p>
          <a:endParaRPr lang="en-US"/>
        </a:p>
      </dgm:t>
    </dgm:pt>
    <dgm:pt modelId="{2F5F3365-8348-4495-AE5E-BD0C99145D47}" type="pres">
      <dgm:prSet presAssocID="{B8A9F12B-D41E-4EBB-97EC-5EDDDB370022}" presName="descendantText" presStyleLbl="alignAccFollowNode1" presStyleIdx="0" presStyleCnt="4" custScaleX="121000" custScaleY="121000">
        <dgm:presLayoutVars>
          <dgm:bulletEnabled val="1"/>
        </dgm:presLayoutVars>
      </dgm:prSet>
      <dgm:spPr/>
      <dgm:t>
        <a:bodyPr/>
        <a:lstStyle/>
        <a:p>
          <a:endParaRPr lang="en-US"/>
        </a:p>
      </dgm:t>
    </dgm:pt>
    <dgm:pt modelId="{45EDFCB5-1C59-48BD-B637-B3BC286FFF80}" type="pres">
      <dgm:prSet presAssocID="{66D12CD2-8E3A-4713-8B0D-AEEBE028EDE9}" presName="sp" presStyleCnt="0"/>
      <dgm:spPr/>
    </dgm:pt>
    <dgm:pt modelId="{31AC3017-66A8-4A14-9BFB-7666D136202B}" type="pres">
      <dgm:prSet presAssocID="{B576919A-3DF9-45B2-91FB-C00892F7FD81}" presName="linNode" presStyleCnt="0"/>
      <dgm:spPr/>
    </dgm:pt>
    <dgm:pt modelId="{F973E742-E121-4990-9661-56DD23A52C10}" type="pres">
      <dgm:prSet presAssocID="{B576919A-3DF9-45B2-91FB-C00892F7FD81}" presName="parentText" presStyleLbl="node1" presStyleIdx="1" presStyleCnt="4">
        <dgm:presLayoutVars>
          <dgm:chMax val="1"/>
          <dgm:bulletEnabled val="1"/>
        </dgm:presLayoutVars>
      </dgm:prSet>
      <dgm:spPr/>
      <dgm:t>
        <a:bodyPr/>
        <a:lstStyle/>
        <a:p>
          <a:endParaRPr lang="en-US"/>
        </a:p>
      </dgm:t>
    </dgm:pt>
    <dgm:pt modelId="{AB01C509-BD0B-495A-9686-B17932433DD3}" type="pres">
      <dgm:prSet presAssocID="{B576919A-3DF9-45B2-91FB-C00892F7FD81}" presName="descendantText" presStyleLbl="alignAccFollowNode1" presStyleIdx="1" presStyleCnt="4" custScaleX="121000" custScaleY="121000">
        <dgm:presLayoutVars>
          <dgm:bulletEnabled val="1"/>
        </dgm:presLayoutVars>
      </dgm:prSet>
      <dgm:spPr/>
      <dgm:t>
        <a:bodyPr/>
        <a:lstStyle/>
        <a:p>
          <a:endParaRPr lang="en-US"/>
        </a:p>
      </dgm:t>
    </dgm:pt>
    <dgm:pt modelId="{1B3AC76F-9B0E-4777-8750-8BDDD77684F5}" type="pres">
      <dgm:prSet presAssocID="{205D4855-CFFF-4D77-987B-C5177FB85054}" presName="sp" presStyleCnt="0"/>
      <dgm:spPr/>
    </dgm:pt>
    <dgm:pt modelId="{7D121DDD-F03D-466A-A4B5-B2E443CB787B}" type="pres">
      <dgm:prSet presAssocID="{8C728D0A-C5F3-46E4-9B9C-8F8BC612A8AC}" presName="linNode" presStyleCnt="0"/>
      <dgm:spPr/>
    </dgm:pt>
    <dgm:pt modelId="{99CA69CE-2C7D-421A-926D-44D62123FFAD}" type="pres">
      <dgm:prSet presAssocID="{8C728D0A-C5F3-46E4-9B9C-8F8BC612A8AC}" presName="parentText" presStyleLbl="node1" presStyleIdx="2" presStyleCnt="4">
        <dgm:presLayoutVars>
          <dgm:chMax val="1"/>
          <dgm:bulletEnabled val="1"/>
        </dgm:presLayoutVars>
      </dgm:prSet>
      <dgm:spPr/>
      <dgm:t>
        <a:bodyPr/>
        <a:lstStyle/>
        <a:p>
          <a:endParaRPr lang="en-US"/>
        </a:p>
      </dgm:t>
    </dgm:pt>
    <dgm:pt modelId="{D4D20806-A35F-45A8-A7B3-619139E51D96}" type="pres">
      <dgm:prSet presAssocID="{8C728D0A-C5F3-46E4-9B9C-8F8BC612A8AC}" presName="descendantText" presStyleLbl="alignAccFollowNode1" presStyleIdx="2" presStyleCnt="4" custScaleX="121000" custScaleY="121000">
        <dgm:presLayoutVars>
          <dgm:bulletEnabled val="1"/>
        </dgm:presLayoutVars>
      </dgm:prSet>
      <dgm:spPr/>
      <dgm:t>
        <a:bodyPr/>
        <a:lstStyle/>
        <a:p>
          <a:endParaRPr lang="en-US"/>
        </a:p>
      </dgm:t>
    </dgm:pt>
    <dgm:pt modelId="{291ACD22-24FD-44E7-9570-7B9F2516C44B}" type="pres">
      <dgm:prSet presAssocID="{103E9A9D-CDE2-47E5-BB2E-EBE17C00C2A4}" presName="sp" presStyleCnt="0"/>
      <dgm:spPr/>
    </dgm:pt>
    <dgm:pt modelId="{3A14721D-06A5-4027-B374-2079B31F83DB}" type="pres">
      <dgm:prSet presAssocID="{36FAAAF2-A4A3-469D-A7CA-9188C1432B14}" presName="linNode" presStyleCnt="0"/>
      <dgm:spPr/>
    </dgm:pt>
    <dgm:pt modelId="{A1427D10-ABE8-49E9-BFDA-3D14B7F6D27C}" type="pres">
      <dgm:prSet presAssocID="{36FAAAF2-A4A3-469D-A7CA-9188C1432B14}" presName="parentText" presStyleLbl="node1" presStyleIdx="3" presStyleCnt="4">
        <dgm:presLayoutVars>
          <dgm:chMax val="1"/>
          <dgm:bulletEnabled val="1"/>
        </dgm:presLayoutVars>
      </dgm:prSet>
      <dgm:spPr/>
      <dgm:t>
        <a:bodyPr/>
        <a:lstStyle/>
        <a:p>
          <a:endParaRPr lang="en-US"/>
        </a:p>
      </dgm:t>
    </dgm:pt>
    <dgm:pt modelId="{27B0F44A-CD69-4C7C-9E6C-FCD400A54619}" type="pres">
      <dgm:prSet presAssocID="{36FAAAF2-A4A3-469D-A7CA-9188C1432B14}" presName="descendantText" presStyleLbl="alignAccFollowNode1" presStyleIdx="3" presStyleCnt="4" custScaleX="121000" custScaleY="121000">
        <dgm:presLayoutVars>
          <dgm:bulletEnabled val="1"/>
        </dgm:presLayoutVars>
      </dgm:prSet>
      <dgm:spPr/>
      <dgm:t>
        <a:bodyPr/>
        <a:lstStyle/>
        <a:p>
          <a:endParaRPr lang="en-US"/>
        </a:p>
      </dgm:t>
    </dgm:pt>
  </dgm:ptLst>
  <dgm:cxnLst>
    <dgm:cxn modelId="{13FECCB3-7FF8-4816-BB5D-8E495EA7F48C}" type="presOf" srcId="{F38E5AC7-5320-4D8B-9D5F-71D706AEC982}" destId="{BBE1971E-876D-424E-B6CE-B927C326BAC9}" srcOrd="0" destOrd="0" presId="urn:microsoft.com/office/officeart/2005/8/layout/vList5"/>
    <dgm:cxn modelId="{4F3DB1DA-38D6-43F0-9CAD-3FA1658D75A5}" srcId="{B8A9F12B-D41E-4EBB-97EC-5EDDDB370022}" destId="{AA3D82FC-647C-47E8-BA64-44F9FC74707B}" srcOrd="0" destOrd="0" parTransId="{11C99F8D-958B-46CD-B181-49015F5F8C58}" sibTransId="{4F5F297E-EEF0-41B4-973D-481A8777B50D}"/>
    <dgm:cxn modelId="{DCBCD4D9-3EBE-41ED-8B7D-028708A2BA74}" srcId="{F38E5AC7-5320-4D8B-9D5F-71D706AEC982}" destId="{B576919A-3DF9-45B2-91FB-C00892F7FD81}" srcOrd="1" destOrd="0" parTransId="{AEEC9C5D-6B74-401C-A6A8-4FDA4AA72DE9}" sibTransId="{205D4855-CFFF-4D77-987B-C5177FB85054}"/>
    <dgm:cxn modelId="{1D65D691-C4F3-47E7-A019-8FAB09AF49D8}" type="presOf" srcId="{057C6401-4FDE-4215-8A22-835727038399}" destId="{AB01C509-BD0B-495A-9686-B17932433DD3}" srcOrd="0" destOrd="0" presId="urn:microsoft.com/office/officeart/2005/8/layout/vList5"/>
    <dgm:cxn modelId="{4A26D6C0-48DA-40B3-8522-8B10F967857A}" srcId="{F38E5AC7-5320-4D8B-9D5F-71D706AEC982}" destId="{B8A9F12B-D41E-4EBB-97EC-5EDDDB370022}" srcOrd="0" destOrd="0" parTransId="{C954A181-FCD4-45AB-A8FF-0424A222A840}" sibTransId="{66D12CD2-8E3A-4713-8B0D-AEEBE028EDE9}"/>
    <dgm:cxn modelId="{06DA2494-4E8D-40DA-BEAF-E142B6F20AA4}" type="presOf" srcId="{B4265D7C-A333-4F66-8A61-E75FFF8626AD}" destId="{27B0F44A-CD69-4C7C-9E6C-FCD400A54619}" srcOrd="0" destOrd="0" presId="urn:microsoft.com/office/officeart/2005/8/layout/vList5"/>
    <dgm:cxn modelId="{AFF62ECA-3928-46AD-B342-78030404F98D}" type="presOf" srcId="{75EDEE3F-7B81-4D52-822D-42E4A4B3273D}" destId="{D4D20806-A35F-45A8-A7B3-619139E51D96}" srcOrd="0" destOrd="0" presId="urn:microsoft.com/office/officeart/2005/8/layout/vList5"/>
    <dgm:cxn modelId="{9FEEDA70-2EBD-40FF-A720-73AB0EDBF5E4}" type="presOf" srcId="{36FAAAF2-A4A3-469D-A7CA-9188C1432B14}" destId="{A1427D10-ABE8-49E9-BFDA-3D14B7F6D27C}" srcOrd="0" destOrd="0" presId="urn:microsoft.com/office/officeart/2005/8/layout/vList5"/>
    <dgm:cxn modelId="{D13EBE64-732B-4838-8BC9-18FEF99DA5EC}" srcId="{8C728D0A-C5F3-46E4-9B9C-8F8BC612A8AC}" destId="{75EDEE3F-7B81-4D52-822D-42E4A4B3273D}" srcOrd="0" destOrd="0" parTransId="{BB9AE6AD-918D-4C8B-A16E-5B8F575725BD}" sibTransId="{24B4CCED-6C02-461E-9D29-74203E87D948}"/>
    <dgm:cxn modelId="{5112F441-9BF7-4CB2-9BF1-3720826E0DBF}" type="presOf" srcId="{B576919A-3DF9-45B2-91FB-C00892F7FD81}" destId="{F973E742-E121-4990-9661-56DD23A52C10}" srcOrd="0" destOrd="0" presId="urn:microsoft.com/office/officeart/2005/8/layout/vList5"/>
    <dgm:cxn modelId="{864B4C77-7A6A-4384-92F2-5EDAD6F882EF}" srcId="{36FAAAF2-A4A3-469D-A7CA-9188C1432B14}" destId="{B4265D7C-A333-4F66-8A61-E75FFF8626AD}" srcOrd="0" destOrd="0" parTransId="{34F8B920-94F3-406D-9D62-DC92834DAD73}" sibTransId="{AE3B1C3B-7CD4-4049-938A-2412A30FF04D}"/>
    <dgm:cxn modelId="{A680808F-AC57-4295-B655-02D2C3F98362}" type="presOf" srcId="{8C728D0A-C5F3-46E4-9B9C-8F8BC612A8AC}" destId="{99CA69CE-2C7D-421A-926D-44D62123FFAD}" srcOrd="0" destOrd="0" presId="urn:microsoft.com/office/officeart/2005/8/layout/vList5"/>
    <dgm:cxn modelId="{AAF06966-7E4F-4908-B3B1-56FA88A37E1D}" srcId="{F38E5AC7-5320-4D8B-9D5F-71D706AEC982}" destId="{36FAAAF2-A4A3-469D-A7CA-9188C1432B14}" srcOrd="3" destOrd="0" parTransId="{087D7731-66B6-4D61-BD27-21D5823D7F3D}" sibTransId="{BD6C02B4-667B-4DEF-A6A6-56E4EC834754}"/>
    <dgm:cxn modelId="{AE4BF184-8769-4FBD-A0F2-1E309E187EE2}" type="presOf" srcId="{B8A9F12B-D41E-4EBB-97EC-5EDDDB370022}" destId="{CFAFDE9A-47C6-4F6E-9363-440C9CA2BE0C}" srcOrd="0" destOrd="0" presId="urn:microsoft.com/office/officeart/2005/8/layout/vList5"/>
    <dgm:cxn modelId="{31558CD8-DE4C-4D05-9048-06897C93B702}" srcId="{F38E5AC7-5320-4D8B-9D5F-71D706AEC982}" destId="{8C728D0A-C5F3-46E4-9B9C-8F8BC612A8AC}" srcOrd="2" destOrd="0" parTransId="{7188ECAD-0BFC-46ED-A1D1-31F777CF73B9}" sibTransId="{103E9A9D-CDE2-47E5-BB2E-EBE17C00C2A4}"/>
    <dgm:cxn modelId="{9E097266-A980-46F0-A1BF-B5A0F7117D2E}" srcId="{B576919A-3DF9-45B2-91FB-C00892F7FD81}" destId="{057C6401-4FDE-4215-8A22-835727038399}" srcOrd="0" destOrd="0" parTransId="{0C4CC2AE-92D7-47F7-AEA5-619113D9FEE6}" sibTransId="{DFA6D0F4-BE7C-4CC8-9EE8-DA8F1047E392}"/>
    <dgm:cxn modelId="{5E4632B3-2FD2-46C4-AAC5-D2C99D691670}" type="presOf" srcId="{AA3D82FC-647C-47E8-BA64-44F9FC74707B}" destId="{2F5F3365-8348-4495-AE5E-BD0C99145D47}" srcOrd="0" destOrd="0" presId="urn:microsoft.com/office/officeart/2005/8/layout/vList5"/>
    <dgm:cxn modelId="{6BAC563D-E88D-4CCE-91BE-AF359CF97D46}" type="presParOf" srcId="{BBE1971E-876D-424E-B6CE-B927C326BAC9}" destId="{A4F045A2-90CE-4924-B8B5-FB8192A075D8}" srcOrd="0" destOrd="0" presId="urn:microsoft.com/office/officeart/2005/8/layout/vList5"/>
    <dgm:cxn modelId="{485BDEDC-E99E-4CE6-B743-6DB666C04A48}" type="presParOf" srcId="{A4F045A2-90CE-4924-B8B5-FB8192A075D8}" destId="{CFAFDE9A-47C6-4F6E-9363-440C9CA2BE0C}" srcOrd="0" destOrd="0" presId="urn:microsoft.com/office/officeart/2005/8/layout/vList5"/>
    <dgm:cxn modelId="{D96F61ED-FDB2-4225-9233-AF8730E19F49}" type="presParOf" srcId="{A4F045A2-90CE-4924-B8B5-FB8192A075D8}" destId="{2F5F3365-8348-4495-AE5E-BD0C99145D47}" srcOrd="1" destOrd="0" presId="urn:microsoft.com/office/officeart/2005/8/layout/vList5"/>
    <dgm:cxn modelId="{C0DBEA43-3994-4C24-B853-530F3DC358AE}" type="presParOf" srcId="{BBE1971E-876D-424E-B6CE-B927C326BAC9}" destId="{45EDFCB5-1C59-48BD-B637-B3BC286FFF80}" srcOrd="1" destOrd="0" presId="urn:microsoft.com/office/officeart/2005/8/layout/vList5"/>
    <dgm:cxn modelId="{A608B789-FAB3-48D7-A35A-3B4D9EB575B0}" type="presParOf" srcId="{BBE1971E-876D-424E-B6CE-B927C326BAC9}" destId="{31AC3017-66A8-4A14-9BFB-7666D136202B}" srcOrd="2" destOrd="0" presId="urn:microsoft.com/office/officeart/2005/8/layout/vList5"/>
    <dgm:cxn modelId="{EAB2ED37-36AE-433C-8F2C-9846BB15FD54}" type="presParOf" srcId="{31AC3017-66A8-4A14-9BFB-7666D136202B}" destId="{F973E742-E121-4990-9661-56DD23A52C10}" srcOrd="0" destOrd="0" presId="urn:microsoft.com/office/officeart/2005/8/layout/vList5"/>
    <dgm:cxn modelId="{D2634519-F5FE-4313-BFB8-787F2D89F54C}" type="presParOf" srcId="{31AC3017-66A8-4A14-9BFB-7666D136202B}" destId="{AB01C509-BD0B-495A-9686-B17932433DD3}" srcOrd="1" destOrd="0" presId="urn:microsoft.com/office/officeart/2005/8/layout/vList5"/>
    <dgm:cxn modelId="{5DCD6EB3-F0AF-4F9E-B838-469CD4BA4FD5}" type="presParOf" srcId="{BBE1971E-876D-424E-B6CE-B927C326BAC9}" destId="{1B3AC76F-9B0E-4777-8750-8BDDD77684F5}" srcOrd="3" destOrd="0" presId="urn:microsoft.com/office/officeart/2005/8/layout/vList5"/>
    <dgm:cxn modelId="{0A6A872C-3341-4F2F-8849-A088FC53FEC7}" type="presParOf" srcId="{BBE1971E-876D-424E-B6CE-B927C326BAC9}" destId="{7D121DDD-F03D-466A-A4B5-B2E443CB787B}" srcOrd="4" destOrd="0" presId="urn:microsoft.com/office/officeart/2005/8/layout/vList5"/>
    <dgm:cxn modelId="{DAEF9949-2FE9-46ED-A8A9-E63262A7C136}" type="presParOf" srcId="{7D121DDD-F03D-466A-A4B5-B2E443CB787B}" destId="{99CA69CE-2C7D-421A-926D-44D62123FFAD}" srcOrd="0" destOrd="0" presId="urn:microsoft.com/office/officeart/2005/8/layout/vList5"/>
    <dgm:cxn modelId="{D8646CC7-4550-4D78-817A-13192AFC172E}" type="presParOf" srcId="{7D121DDD-F03D-466A-A4B5-B2E443CB787B}" destId="{D4D20806-A35F-45A8-A7B3-619139E51D96}" srcOrd="1" destOrd="0" presId="urn:microsoft.com/office/officeart/2005/8/layout/vList5"/>
    <dgm:cxn modelId="{3F63C210-09B1-4D71-AFDD-8FF3154C3463}" type="presParOf" srcId="{BBE1971E-876D-424E-B6CE-B927C326BAC9}" destId="{291ACD22-24FD-44E7-9570-7B9F2516C44B}" srcOrd="5" destOrd="0" presId="urn:microsoft.com/office/officeart/2005/8/layout/vList5"/>
    <dgm:cxn modelId="{EB5813D3-AA96-49B5-BFF9-033CC7F02D19}" type="presParOf" srcId="{BBE1971E-876D-424E-B6CE-B927C326BAC9}" destId="{3A14721D-06A5-4027-B374-2079B31F83DB}" srcOrd="6" destOrd="0" presId="urn:microsoft.com/office/officeart/2005/8/layout/vList5"/>
    <dgm:cxn modelId="{6DCD6CB1-2B9A-48EB-81A0-E31CDD5F9202}" type="presParOf" srcId="{3A14721D-06A5-4027-B374-2079B31F83DB}" destId="{A1427D10-ABE8-49E9-BFDA-3D14B7F6D27C}" srcOrd="0" destOrd="0" presId="urn:microsoft.com/office/officeart/2005/8/layout/vList5"/>
    <dgm:cxn modelId="{CBB49387-3A10-486C-B1D7-4F0C6762E197}" type="presParOf" srcId="{3A14721D-06A5-4027-B374-2079B31F83DB}" destId="{27B0F44A-CD69-4C7C-9E6C-FCD400A54619}"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3395EF0-77B3-4B89-926C-633CDC7E138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277C03E-1055-43BF-BF50-20A9781BD343}">
      <dgm:prSet custT="1"/>
      <dgm:spPr/>
      <dgm:t>
        <a:bodyPr/>
        <a:lstStyle/>
        <a:p>
          <a:pPr rtl="0"/>
          <a:r>
            <a:rPr lang="en-US" sz="1600" b="1" dirty="0" smtClean="0"/>
            <a:t>Design</a:t>
          </a:r>
          <a:endParaRPr lang="en-US" sz="1600" dirty="0"/>
        </a:p>
      </dgm:t>
    </dgm:pt>
    <dgm:pt modelId="{3652354F-2985-4314-97D2-F54838D60F4C}" type="parTrans" cxnId="{023283D0-9C27-45A0-8B0B-39C2742C15E5}">
      <dgm:prSet/>
      <dgm:spPr/>
      <dgm:t>
        <a:bodyPr/>
        <a:lstStyle/>
        <a:p>
          <a:endParaRPr lang="en-US"/>
        </a:p>
      </dgm:t>
    </dgm:pt>
    <dgm:pt modelId="{14082799-C9FC-4264-A0FC-18B0A88FD1AC}" type="sibTrans" cxnId="{023283D0-9C27-45A0-8B0B-39C2742C15E5}">
      <dgm:prSet/>
      <dgm:spPr/>
      <dgm:t>
        <a:bodyPr/>
        <a:lstStyle/>
        <a:p>
          <a:endParaRPr lang="en-US"/>
        </a:p>
      </dgm:t>
    </dgm:pt>
    <dgm:pt modelId="{9B42FFBF-2D68-4E5E-8AA9-B80B7B6E47D6}">
      <dgm:prSet/>
      <dgm:spPr/>
      <dgm:t>
        <a:bodyPr tIns="0" bIns="0"/>
        <a:lstStyle/>
        <a:p>
          <a:pPr rtl="0"/>
          <a:r>
            <a:rPr lang="en-US" b="1" i="1" dirty="0" smtClean="0"/>
            <a:t>Is the evaluation organized from the start to achieve intended uses by primary users?</a:t>
          </a:r>
          <a:endParaRPr lang="en-US" dirty="0"/>
        </a:p>
      </dgm:t>
    </dgm:pt>
    <dgm:pt modelId="{9B189EBE-6432-42E2-9B3A-03C1330F66CF}" type="parTrans" cxnId="{A2F8822E-3B30-44CD-9261-54E36606B366}">
      <dgm:prSet/>
      <dgm:spPr/>
      <dgm:t>
        <a:bodyPr/>
        <a:lstStyle/>
        <a:p>
          <a:endParaRPr lang="en-US"/>
        </a:p>
      </dgm:t>
    </dgm:pt>
    <dgm:pt modelId="{140606C4-6CCA-46EB-AC60-A25AC3164A78}" type="sibTrans" cxnId="{A2F8822E-3B30-44CD-9261-54E36606B366}">
      <dgm:prSet/>
      <dgm:spPr/>
      <dgm:t>
        <a:bodyPr/>
        <a:lstStyle/>
        <a:p>
          <a:endParaRPr lang="en-US"/>
        </a:p>
      </dgm:t>
    </dgm:pt>
    <dgm:pt modelId="{B304FB04-B963-4EE1-9DB2-C621850D890B}">
      <dgm:prSet custT="1"/>
      <dgm:spPr/>
      <dgm:t>
        <a:bodyPr/>
        <a:lstStyle/>
        <a:p>
          <a:pPr rtl="0"/>
          <a:r>
            <a:rPr lang="en-US" sz="1600" b="1" dirty="0" smtClean="0"/>
            <a:t>Preparation</a:t>
          </a:r>
          <a:endParaRPr lang="en-US" sz="1600" dirty="0"/>
        </a:p>
      </dgm:t>
    </dgm:pt>
    <dgm:pt modelId="{4AD0A667-5542-4303-A2F7-6E903D13F84C}" type="parTrans" cxnId="{EC260523-BC38-461D-A837-F5F7404248D8}">
      <dgm:prSet/>
      <dgm:spPr/>
      <dgm:t>
        <a:bodyPr/>
        <a:lstStyle/>
        <a:p>
          <a:endParaRPr lang="en-US"/>
        </a:p>
      </dgm:t>
    </dgm:pt>
    <dgm:pt modelId="{2DDD9C52-B336-4143-9407-537ACEF26F8E}" type="sibTrans" cxnId="{EC260523-BC38-461D-A837-F5F7404248D8}">
      <dgm:prSet/>
      <dgm:spPr/>
      <dgm:t>
        <a:bodyPr/>
        <a:lstStyle/>
        <a:p>
          <a:endParaRPr lang="en-US"/>
        </a:p>
      </dgm:t>
    </dgm:pt>
    <dgm:pt modelId="{EEC0ED1F-B6A7-46FC-BC73-69D218A9B61D}">
      <dgm:prSet/>
      <dgm:spPr/>
      <dgm:t>
        <a:bodyPr tIns="0" bIns="0"/>
        <a:lstStyle/>
        <a:p>
          <a:pPr rtl="0"/>
          <a:r>
            <a:rPr lang="en-US" b="1" i="1" dirty="0" smtClean="0"/>
            <a:t>Have steps been taken to rehearse eventual use of the evaluation findings? </a:t>
          </a:r>
          <a:endParaRPr lang="en-US" dirty="0"/>
        </a:p>
      </dgm:t>
    </dgm:pt>
    <dgm:pt modelId="{C5288EBB-E74C-4B5F-90F0-257221555525}" type="parTrans" cxnId="{17A1EA95-8B87-4DD6-92B6-2C1AFB7B6EAE}">
      <dgm:prSet/>
      <dgm:spPr/>
      <dgm:t>
        <a:bodyPr/>
        <a:lstStyle/>
        <a:p>
          <a:endParaRPr lang="en-US"/>
        </a:p>
      </dgm:t>
    </dgm:pt>
    <dgm:pt modelId="{438D095B-1F8B-4248-9935-077AC8BB4100}" type="sibTrans" cxnId="{17A1EA95-8B87-4DD6-92B6-2C1AFB7B6EAE}">
      <dgm:prSet/>
      <dgm:spPr/>
      <dgm:t>
        <a:bodyPr/>
        <a:lstStyle/>
        <a:p>
          <a:endParaRPr lang="en-US"/>
        </a:p>
      </dgm:t>
    </dgm:pt>
    <dgm:pt modelId="{D3770174-139C-4221-BFD8-3AA5D7B743ED}">
      <dgm:prSet custT="1"/>
      <dgm:spPr/>
      <dgm:t>
        <a:bodyPr/>
        <a:lstStyle/>
        <a:p>
          <a:pPr rtl="0"/>
          <a:r>
            <a:rPr lang="en-US" sz="1600" b="1" dirty="0" smtClean="0"/>
            <a:t>Feedback</a:t>
          </a:r>
          <a:endParaRPr lang="en-US" sz="1600" dirty="0"/>
        </a:p>
      </dgm:t>
    </dgm:pt>
    <dgm:pt modelId="{F73F8FA9-046F-411C-B88E-0E7522FC05AB}" type="parTrans" cxnId="{577A76F1-491F-43D5-A928-DACFFFF6D6BF}">
      <dgm:prSet/>
      <dgm:spPr/>
      <dgm:t>
        <a:bodyPr/>
        <a:lstStyle/>
        <a:p>
          <a:endParaRPr lang="en-US"/>
        </a:p>
      </dgm:t>
    </dgm:pt>
    <dgm:pt modelId="{FCB72B96-21E9-4B41-8DF1-40F2784ECD31}" type="sibTrans" cxnId="{577A76F1-491F-43D5-A928-DACFFFF6D6BF}">
      <dgm:prSet/>
      <dgm:spPr/>
      <dgm:t>
        <a:bodyPr/>
        <a:lstStyle/>
        <a:p>
          <a:endParaRPr lang="en-US"/>
        </a:p>
      </dgm:t>
    </dgm:pt>
    <dgm:pt modelId="{C0427F35-5C40-4EA3-A50B-AD9026BC9D9F}">
      <dgm:prSet/>
      <dgm:spPr/>
      <dgm:t>
        <a:bodyPr tIns="0" bIns="0"/>
        <a:lstStyle/>
        <a:p>
          <a:pPr rtl="0"/>
          <a:r>
            <a:rPr lang="en-US" b="1" i="1" dirty="0" smtClean="0"/>
            <a:t>What communication will occur among parties to the evaluation? Is there an atmosphere of trust among stakeholders?</a:t>
          </a:r>
          <a:endParaRPr lang="en-US" dirty="0"/>
        </a:p>
      </dgm:t>
    </dgm:pt>
    <dgm:pt modelId="{B14E13DD-C286-4F5B-B5AF-4CD3B4BA02DF}" type="parTrans" cxnId="{E1EB1417-1BEE-442A-A072-6873F06E3D97}">
      <dgm:prSet/>
      <dgm:spPr/>
      <dgm:t>
        <a:bodyPr/>
        <a:lstStyle/>
        <a:p>
          <a:endParaRPr lang="en-US"/>
        </a:p>
      </dgm:t>
    </dgm:pt>
    <dgm:pt modelId="{0750E560-B503-40D2-801C-E47A97BA0770}" type="sibTrans" cxnId="{E1EB1417-1BEE-442A-A072-6873F06E3D97}">
      <dgm:prSet/>
      <dgm:spPr/>
      <dgm:t>
        <a:bodyPr/>
        <a:lstStyle/>
        <a:p>
          <a:endParaRPr lang="en-US"/>
        </a:p>
      </dgm:t>
    </dgm:pt>
    <dgm:pt modelId="{8C938FDA-8016-4E75-AB17-AC9D5E9A892C}">
      <dgm:prSet custT="1"/>
      <dgm:spPr/>
      <dgm:t>
        <a:bodyPr/>
        <a:lstStyle/>
        <a:p>
          <a:pPr rtl="0"/>
          <a:r>
            <a:rPr lang="en-US" sz="1600" b="1" dirty="0" smtClean="0"/>
            <a:t>Follow-up</a:t>
          </a:r>
          <a:endParaRPr lang="en-US" sz="1600" dirty="0"/>
        </a:p>
      </dgm:t>
    </dgm:pt>
    <dgm:pt modelId="{9B579C19-E1D5-49E0-9B95-272A9B346587}" type="parTrans" cxnId="{02AA0CDF-9DDA-490F-A481-3648F23D2F6D}">
      <dgm:prSet/>
      <dgm:spPr/>
      <dgm:t>
        <a:bodyPr/>
        <a:lstStyle/>
        <a:p>
          <a:endParaRPr lang="en-US"/>
        </a:p>
      </dgm:t>
    </dgm:pt>
    <dgm:pt modelId="{8E273B9C-BDD1-4E51-8922-57E788D050EE}" type="sibTrans" cxnId="{02AA0CDF-9DDA-490F-A481-3648F23D2F6D}">
      <dgm:prSet/>
      <dgm:spPr/>
      <dgm:t>
        <a:bodyPr/>
        <a:lstStyle/>
        <a:p>
          <a:endParaRPr lang="en-US"/>
        </a:p>
      </dgm:t>
    </dgm:pt>
    <dgm:pt modelId="{A82F046B-BB8B-4577-A580-628D753CD97F}">
      <dgm:prSet/>
      <dgm:spPr/>
      <dgm:t>
        <a:bodyPr tIns="0" bIns="0"/>
        <a:lstStyle/>
        <a:p>
          <a:pPr rtl="0"/>
          <a:r>
            <a:rPr lang="en-US" b="1" i="1" dirty="0" smtClean="0"/>
            <a:t>How will the technical and emotional needs of users be supported? </a:t>
          </a:r>
          <a:endParaRPr lang="en-US" dirty="0"/>
        </a:p>
      </dgm:t>
    </dgm:pt>
    <dgm:pt modelId="{E281D0B3-FBBA-482B-B74F-284F7CB9F15E}" type="parTrans" cxnId="{D9FE043E-6E9B-45A0-9A69-AC6B505FDE53}">
      <dgm:prSet/>
      <dgm:spPr/>
      <dgm:t>
        <a:bodyPr/>
        <a:lstStyle/>
        <a:p>
          <a:endParaRPr lang="en-US"/>
        </a:p>
      </dgm:t>
    </dgm:pt>
    <dgm:pt modelId="{3EA6B11C-E8F2-4545-A4E3-450F1037820C}" type="sibTrans" cxnId="{D9FE043E-6E9B-45A0-9A69-AC6B505FDE53}">
      <dgm:prSet/>
      <dgm:spPr/>
      <dgm:t>
        <a:bodyPr/>
        <a:lstStyle/>
        <a:p>
          <a:endParaRPr lang="en-US"/>
        </a:p>
      </dgm:t>
    </dgm:pt>
    <dgm:pt modelId="{F6B5F919-9089-44EE-B336-8BEB64B927FA}" type="pres">
      <dgm:prSet presAssocID="{73395EF0-77B3-4B89-926C-633CDC7E1386}" presName="Name0" presStyleCnt="0">
        <dgm:presLayoutVars>
          <dgm:dir/>
          <dgm:animLvl val="lvl"/>
          <dgm:resizeHandles val="exact"/>
        </dgm:presLayoutVars>
      </dgm:prSet>
      <dgm:spPr/>
      <dgm:t>
        <a:bodyPr/>
        <a:lstStyle/>
        <a:p>
          <a:endParaRPr lang="en-US"/>
        </a:p>
      </dgm:t>
    </dgm:pt>
    <dgm:pt modelId="{AEB0D605-6F47-4DDB-BF09-BAF5356B1190}" type="pres">
      <dgm:prSet presAssocID="{E277C03E-1055-43BF-BF50-20A9781BD343}" presName="linNode" presStyleCnt="0"/>
      <dgm:spPr/>
    </dgm:pt>
    <dgm:pt modelId="{2F44217B-2A69-4901-AB78-ADD13AF376C0}" type="pres">
      <dgm:prSet presAssocID="{E277C03E-1055-43BF-BF50-20A9781BD343}" presName="parentText" presStyleLbl="node1" presStyleIdx="0" presStyleCnt="4" custScaleX="82645" custScaleY="53900">
        <dgm:presLayoutVars>
          <dgm:chMax val="1"/>
          <dgm:bulletEnabled val="1"/>
        </dgm:presLayoutVars>
      </dgm:prSet>
      <dgm:spPr/>
      <dgm:t>
        <a:bodyPr/>
        <a:lstStyle/>
        <a:p>
          <a:endParaRPr lang="en-US"/>
        </a:p>
      </dgm:t>
    </dgm:pt>
    <dgm:pt modelId="{29E391A7-E976-4D98-946A-F443E45EB2A1}" type="pres">
      <dgm:prSet presAssocID="{E277C03E-1055-43BF-BF50-20A9781BD343}" presName="descendantText" presStyleLbl="alignAccFollowNode1" presStyleIdx="0" presStyleCnt="4" custScaleX="110000" custScaleY="70048" custLinFactNeighborX="-20">
        <dgm:presLayoutVars>
          <dgm:bulletEnabled val="1"/>
        </dgm:presLayoutVars>
      </dgm:prSet>
      <dgm:spPr/>
      <dgm:t>
        <a:bodyPr/>
        <a:lstStyle/>
        <a:p>
          <a:endParaRPr lang="en-US"/>
        </a:p>
      </dgm:t>
    </dgm:pt>
    <dgm:pt modelId="{76C86E08-C2A1-41ED-8FF8-3BE424C4A007}" type="pres">
      <dgm:prSet presAssocID="{14082799-C9FC-4264-A0FC-18B0A88FD1AC}" presName="sp" presStyleCnt="0"/>
      <dgm:spPr/>
    </dgm:pt>
    <dgm:pt modelId="{5B1A2409-DCF5-444F-95A2-88FA42F3CF89}" type="pres">
      <dgm:prSet presAssocID="{B304FB04-B963-4EE1-9DB2-C621850D890B}" presName="linNode" presStyleCnt="0"/>
      <dgm:spPr/>
    </dgm:pt>
    <dgm:pt modelId="{0E46D7B7-2099-4D2D-B374-9625396CC5DF}" type="pres">
      <dgm:prSet presAssocID="{B304FB04-B963-4EE1-9DB2-C621850D890B}" presName="parentText" presStyleLbl="node1" presStyleIdx="1" presStyleCnt="4" custScaleX="82645" custScaleY="57963">
        <dgm:presLayoutVars>
          <dgm:chMax val="1"/>
          <dgm:bulletEnabled val="1"/>
        </dgm:presLayoutVars>
      </dgm:prSet>
      <dgm:spPr/>
      <dgm:t>
        <a:bodyPr/>
        <a:lstStyle/>
        <a:p>
          <a:endParaRPr lang="en-US"/>
        </a:p>
      </dgm:t>
    </dgm:pt>
    <dgm:pt modelId="{D4423814-8C5E-4473-8A25-D49847890396}" type="pres">
      <dgm:prSet presAssocID="{B304FB04-B963-4EE1-9DB2-C621850D890B}" presName="descendantText" presStyleLbl="alignAccFollowNode1" presStyleIdx="1" presStyleCnt="4" custScaleX="110000" custScaleY="72313">
        <dgm:presLayoutVars>
          <dgm:bulletEnabled val="1"/>
        </dgm:presLayoutVars>
      </dgm:prSet>
      <dgm:spPr/>
      <dgm:t>
        <a:bodyPr/>
        <a:lstStyle/>
        <a:p>
          <a:endParaRPr lang="en-US"/>
        </a:p>
      </dgm:t>
    </dgm:pt>
    <dgm:pt modelId="{A4F5C814-82C4-4998-B77B-7F729F507C68}" type="pres">
      <dgm:prSet presAssocID="{2DDD9C52-B336-4143-9407-537ACEF26F8E}" presName="sp" presStyleCnt="0"/>
      <dgm:spPr/>
    </dgm:pt>
    <dgm:pt modelId="{FC71F6CC-25DB-4BAF-BA1D-D4F766212AC3}" type="pres">
      <dgm:prSet presAssocID="{D3770174-139C-4221-BFD8-3AA5D7B743ED}" presName="linNode" presStyleCnt="0"/>
      <dgm:spPr/>
    </dgm:pt>
    <dgm:pt modelId="{95FC8453-0B04-4530-BBD7-B66D435F4068}" type="pres">
      <dgm:prSet presAssocID="{D3770174-139C-4221-BFD8-3AA5D7B743ED}" presName="parentText" presStyleLbl="node1" presStyleIdx="2" presStyleCnt="4" custScaleX="82645" custScaleY="74712">
        <dgm:presLayoutVars>
          <dgm:chMax val="1"/>
          <dgm:bulletEnabled val="1"/>
        </dgm:presLayoutVars>
      </dgm:prSet>
      <dgm:spPr/>
      <dgm:t>
        <a:bodyPr/>
        <a:lstStyle/>
        <a:p>
          <a:endParaRPr lang="en-US"/>
        </a:p>
      </dgm:t>
    </dgm:pt>
    <dgm:pt modelId="{DBADF6AA-5D81-4E64-8F67-F79664BB4F18}" type="pres">
      <dgm:prSet presAssocID="{D3770174-139C-4221-BFD8-3AA5D7B743ED}" presName="descendantText" presStyleLbl="alignAccFollowNode1" presStyleIdx="2" presStyleCnt="4" custScaleX="110000" custScaleY="92989">
        <dgm:presLayoutVars>
          <dgm:bulletEnabled val="1"/>
        </dgm:presLayoutVars>
      </dgm:prSet>
      <dgm:spPr/>
      <dgm:t>
        <a:bodyPr/>
        <a:lstStyle/>
        <a:p>
          <a:endParaRPr lang="en-US"/>
        </a:p>
      </dgm:t>
    </dgm:pt>
    <dgm:pt modelId="{54074D9A-8A6E-4276-9650-7242717E52CB}" type="pres">
      <dgm:prSet presAssocID="{FCB72B96-21E9-4B41-8DF1-40F2784ECD31}" presName="sp" presStyleCnt="0"/>
      <dgm:spPr/>
    </dgm:pt>
    <dgm:pt modelId="{1D73886B-C46B-469E-848C-4A65F54F4684}" type="pres">
      <dgm:prSet presAssocID="{8C938FDA-8016-4E75-AB17-AC9D5E9A892C}" presName="linNode" presStyleCnt="0"/>
      <dgm:spPr/>
    </dgm:pt>
    <dgm:pt modelId="{70E57F36-125A-4088-A6D3-E0A1AE1E3968}" type="pres">
      <dgm:prSet presAssocID="{8C938FDA-8016-4E75-AB17-AC9D5E9A892C}" presName="parentText" presStyleLbl="node1" presStyleIdx="3" presStyleCnt="4" custScaleX="82645" custScaleY="52201">
        <dgm:presLayoutVars>
          <dgm:chMax val="1"/>
          <dgm:bulletEnabled val="1"/>
        </dgm:presLayoutVars>
      </dgm:prSet>
      <dgm:spPr/>
      <dgm:t>
        <a:bodyPr/>
        <a:lstStyle/>
        <a:p>
          <a:endParaRPr lang="en-US"/>
        </a:p>
      </dgm:t>
    </dgm:pt>
    <dgm:pt modelId="{44207273-94D1-42FB-9A98-C3036E3A6A73}" type="pres">
      <dgm:prSet presAssocID="{8C938FDA-8016-4E75-AB17-AC9D5E9A892C}" presName="descendantText" presStyleLbl="alignAccFollowNode1" presStyleIdx="3" presStyleCnt="4" custScaleX="110000" custScaleY="70739">
        <dgm:presLayoutVars>
          <dgm:bulletEnabled val="1"/>
        </dgm:presLayoutVars>
      </dgm:prSet>
      <dgm:spPr/>
      <dgm:t>
        <a:bodyPr/>
        <a:lstStyle/>
        <a:p>
          <a:endParaRPr lang="en-US"/>
        </a:p>
      </dgm:t>
    </dgm:pt>
  </dgm:ptLst>
  <dgm:cxnLst>
    <dgm:cxn modelId="{577A76F1-491F-43D5-A928-DACFFFF6D6BF}" srcId="{73395EF0-77B3-4B89-926C-633CDC7E1386}" destId="{D3770174-139C-4221-BFD8-3AA5D7B743ED}" srcOrd="2" destOrd="0" parTransId="{F73F8FA9-046F-411C-B88E-0E7522FC05AB}" sibTransId="{FCB72B96-21E9-4B41-8DF1-40F2784ECD31}"/>
    <dgm:cxn modelId="{706E2F1F-9C6C-45B3-AD08-415248091EF8}" type="presOf" srcId="{E277C03E-1055-43BF-BF50-20A9781BD343}" destId="{2F44217B-2A69-4901-AB78-ADD13AF376C0}" srcOrd="0" destOrd="0" presId="urn:microsoft.com/office/officeart/2005/8/layout/vList5"/>
    <dgm:cxn modelId="{17A1EA95-8B87-4DD6-92B6-2C1AFB7B6EAE}" srcId="{B304FB04-B963-4EE1-9DB2-C621850D890B}" destId="{EEC0ED1F-B6A7-46FC-BC73-69D218A9B61D}" srcOrd="0" destOrd="0" parTransId="{C5288EBB-E74C-4B5F-90F0-257221555525}" sibTransId="{438D095B-1F8B-4248-9935-077AC8BB4100}"/>
    <dgm:cxn modelId="{E1EB1417-1BEE-442A-A072-6873F06E3D97}" srcId="{D3770174-139C-4221-BFD8-3AA5D7B743ED}" destId="{C0427F35-5C40-4EA3-A50B-AD9026BC9D9F}" srcOrd="0" destOrd="0" parTransId="{B14E13DD-C286-4F5B-B5AF-4CD3B4BA02DF}" sibTransId="{0750E560-B503-40D2-801C-E47A97BA0770}"/>
    <dgm:cxn modelId="{464236A6-C9B3-4A0C-BB6A-2A02CB4569B8}" type="presOf" srcId="{B304FB04-B963-4EE1-9DB2-C621850D890B}" destId="{0E46D7B7-2099-4D2D-B374-9625396CC5DF}" srcOrd="0" destOrd="0" presId="urn:microsoft.com/office/officeart/2005/8/layout/vList5"/>
    <dgm:cxn modelId="{7520B920-3F64-40C5-91EB-4F0BE1C535FD}" type="presOf" srcId="{9B42FFBF-2D68-4E5E-8AA9-B80B7B6E47D6}" destId="{29E391A7-E976-4D98-946A-F443E45EB2A1}" srcOrd="0" destOrd="0" presId="urn:microsoft.com/office/officeart/2005/8/layout/vList5"/>
    <dgm:cxn modelId="{9BFE058C-44C2-456A-A8EE-6C7EFDA72C06}" type="presOf" srcId="{73395EF0-77B3-4B89-926C-633CDC7E1386}" destId="{F6B5F919-9089-44EE-B336-8BEB64B927FA}" srcOrd="0" destOrd="0" presId="urn:microsoft.com/office/officeart/2005/8/layout/vList5"/>
    <dgm:cxn modelId="{D9FE043E-6E9B-45A0-9A69-AC6B505FDE53}" srcId="{8C938FDA-8016-4E75-AB17-AC9D5E9A892C}" destId="{A82F046B-BB8B-4577-A580-628D753CD97F}" srcOrd="0" destOrd="0" parTransId="{E281D0B3-FBBA-482B-B74F-284F7CB9F15E}" sibTransId="{3EA6B11C-E8F2-4545-A4E3-450F1037820C}"/>
    <dgm:cxn modelId="{1C576AEC-A406-4940-B98E-FD80B5B4E5D8}" type="presOf" srcId="{C0427F35-5C40-4EA3-A50B-AD9026BC9D9F}" destId="{DBADF6AA-5D81-4E64-8F67-F79664BB4F18}" srcOrd="0" destOrd="0" presId="urn:microsoft.com/office/officeart/2005/8/layout/vList5"/>
    <dgm:cxn modelId="{023283D0-9C27-45A0-8B0B-39C2742C15E5}" srcId="{73395EF0-77B3-4B89-926C-633CDC7E1386}" destId="{E277C03E-1055-43BF-BF50-20A9781BD343}" srcOrd="0" destOrd="0" parTransId="{3652354F-2985-4314-97D2-F54838D60F4C}" sibTransId="{14082799-C9FC-4264-A0FC-18B0A88FD1AC}"/>
    <dgm:cxn modelId="{02AA0CDF-9DDA-490F-A481-3648F23D2F6D}" srcId="{73395EF0-77B3-4B89-926C-633CDC7E1386}" destId="{8C938FDA-8016-4E75-AB17-AC9D5E9A892C}" srcOrd="3" destOrd="0" parTransId="{9B579C19-E1D5-49E0-9B95-272A9B346587}" sibTransId="{8E273B9C-BDD1-4E51-8922-57E788D050EE}"/>
    <dgm:cxn modelId="{F8D59225-E0EB-471E-9008-233219E0A8C2}" type="presOf" srcId="{D3770174-139C-4221-BFD8-3AA5D7B743ED}" destId="{95FC8453-0B04-4530-BBD7-B66D435F4068}" srcOrd="0" destOrd="0" presId="urn:microsoft.com/office/officeart/2005/8/layout/vList5"/>
    <dgm:cxn modelId="{2B7B19CA-CE5B-448F-B826-D11EF19E0287}" type="presOf" srcId="{8C938FDA-8016-4E75-AB17-AC9D5E9A892C}" destId="{70E57F36-125A-4088-A6D3-E0A1AE1E3968}" srcOrd="0" destOrd="0" presId="urn:microsoft.com/office/officeart/2005/8/layout/vList5"/>
    <dgm:cxn modelId="{EC260523-BC38-461D-A837-F5F7404248D8}" srcId="{73395EF0-77B3-4B89-926C-633CDC7E1386}" destId="{B304FB04-B963-4EE1-9DB2-C621850D890B}" srcOrd="1" destOrd="0" parTransId="{4AD0A667-5542-4303-A2F7-6E903D13F84C}" sibTransId="{2DDD9C52-B336-4143-9407-537ACEF26F8E}"/>
    <dgm:cxn modelId="{A2F8822E-3B30-44CD-9261-54E36606B366}" srcId="{E277C03E-1055-43BF-BF50-20A9781BD343}" destId="{9B42FFBF-2D68-4E5E-8AA9-B80B7B6E47D6}" srcOrd="0" destOrd="0" parTransId="{9B189EBE-6432-42E2-9B3A-03C1330F66CF}" sibTransId="{140606C4-6CCA-46EB-AC60-A25AC3164A78}"/>
    <dgm:cxn modelId="{806D0A47-DD67-4B26-994B-B2407BCA8D81}" type="presOf" srcId="{A82F046B-BB8B-4577-A580-628D753CD97F}" destId="{44207273-94D1-42FB-9A98-C3036E3A6A73}" srcOrd="0" destOrd="0" presId="urn:microsoft.com/office/officeart/2005/8/layout/vList5"/>
    <dgm:cxn modelId="{F2EC0A14-7782-4139-823E-54704D7D1FFD}" type="presOf" srcId="{EEC0ED1F-B6A7-46FC-BC73-69D218A9B61D}" destId="{D4423814-8C5E-4473-8A25-D49847890396}" srcOrd="0" destOrd="0" presId="urn:microsoft.com/office/officeart/2005/8/layout/vList5"/>
    <dgm:cxn modelId="{A07CFF9A-18E7-4748-BD53-0F81806B0636}" type="presParOf" srcId="{F6B5F919-9089-44EE-B336-8BEB64B927FA}" destId="{AEB0D605-6F47-4DDB-BF09-BAF5356B1190}" srcOrd="0" destOrd="0" presId="urn:microsoft.com/office/officeart/2005/8/layout/vList5"/>
    <dgm:cxn modelId="{451FD030-688D-48F4-9674-A354A701A9EE}" type="presParOf" srcId="{AEB0D605-6F47-4DDB-BF09-BAF5356B1190}" destId="{2F44217B-2A69-4901-AB78-ADD13AF376C0}" srcOrd="0" destOrd="0" presId="urn:microsoft.com/office/officeart/2005/8/layout/vList5"/>
    <dgm:cxn modelId="{EF949E2F-10C1-4EE2-A167-075593E96B38}" type="presParOf" srcId="{AEB0D605-6F47-4DDB-BF09-BAF5356B1190}" destId="{29E391A7-E976-4D98-946A-F443E45EB2A1}" srcOrd="1" destOrd="0" presId="urn:microsoft.com/office/officeart/2005/8/layout/vList5"/>
    <dgm:cxn modelId="{9B2385E2-D2E2-4AF2-9947-FD65B6A86EFF}" type="presParOf" srcId="{F6B5F919-9089-44EE-B336-8BEB64B927FA}" destId="{76C86E08-C2A1-41ED-8FF8-3BE424C4A007}" srcOrd="1" destOrd="0" presId="urn:microsoft.com/office/officeart/2005/8/layout/vList5"/>
    <dgm:cxn modelId="{8EE063D4-4862-4757-A031-875A97A41F91}" type="presParOf" srcId="{F6B5F919-9089-44EE-B336-8BEB64B927FA}" destId="{5B1A2409-DCF5-444F-95A2-88FA42F3CF89}" srcOrd="2" destOrd="0" presId="urn:microsoft.com/office/officeart/2005/8/layout/vList5"/>
    <dgm:cxn modelId="{DCF81752-4918-415C-8B8F-E01FF7AE70C6}" type="presParOf" srcId="{5B1A2409-DCF5-444F-95A2-88FA42F3CF89}" destId="{0E46D7B7-2099-4D2D-B374-9625396CC5DF}" srcOrd="0" destOrd="0" presId="urn:microsoft.com/office/officeart/2005/8/layout/vList5"/>
    <dgm:cxn modelId="{C9C5D50F-C280-4D3A-9C67-988400D7C16B}" type="presParOf" srcId="{5B1A2409-DCF5-444F-95A2-88FA42F3CF89}" destId="{D4423814-8C5E-4473-8A25-D49847890396}" srcOrd="1" destOrd="0" presId="urn:microsoft.com/office/officeart/2005/8/layout/vList5"/>
    <dgm:cxn modelId="{34BAEACF-5F64-43C2-BE32-0A6364DBFD1D}" type="presParOf" srcId="{F6B5F919-9089-44EE-B336-8BEB64B927FA}" destId="{A4F5C814-82C4-4998-B77B-7F729F507C68}" srcOrd="3" destOrd="0" presId="urn:microsoft.com/office/officeart/2005/8/layout/vList5"/>
    <dgm:cxn modelId="{1E55F32C-CA99-4500-8B0C-C3B67EFDE0A6}" type="presParOf" srcId="{F6B5F919-9089-44EE-B336-8BEB64B927FA}" destId="{FC71F6CC-25DB-4BAF-BA1D-D4F766212AC3}" srcOrd="4" destOrd="0" presId="urn:microsoft.com/office/officeart/2005/8/layout/vList5"/>
    <dgm:cxn modelId="{F54FECA0-B613-4FAE-9901-AC89904782D1}" type="presParOf" srcId="{FC71F6CC-25DB-4BAF-BA1D-D4F766212AC3}" destId="{95FC8453-0B04-4530-BBD7-B66D435F4068}" srcOrd="0" destOrd="0" presId="urn:microsoft.com/office/officeart/2005/8/layout/vList5"/>
    <dgm:cxn modelId="{2F5EDB32-5C47-45AA-8573-384008DF3C21}" type="presParOf" srcId="{FC71F6CC-25DB-4BAF-BA1D-D4F766212AC3}" destId="{DBADF6AA-5D81-4E64-8F67-F79664BB4F18}" srcOrd="1" destOrd="0" presId="urn:microsoft.com/office/officeart/2005/8/layout/vList5"/>
    <dgm:cxn modelId="{F3DBA93D-222D-4E09-B15C-BDCC94345E8F}" type="presParOf" srcId="{F6B5F919-9089-44EE-B336-8BEB64B927FA}" destId="{54074D9A-8A6E-4276-9650-7242717E52CB}" srcOrd="5" destOrd="0" presId="urn:microsoft.com/office/officeart/2005/8/layout/vList5"/>
    <dgm:cxn modelId="{2792BBC1-3F45-4527-BC4C-BFD21163D6E8}" type="presParOf" srcId="{F6B5F919-9089-44EE-B336-8BEB64B927FA}" destId="{1D73886B-C46B-469E-848C-4A65F54F4684}" srcOrd="6" destOrd="0" presId="urn:microsoft.com/office/officeart/2005/8/layout/vList5"/>
    <dgm:cxn modelId="{E9747995-07BD-4A01-B588-39E631703741}" type="presParOf" srcId="{1D73886B-C46B-469E-848C-4A65F54F4684}" destId="{70E57F36-125A-4088-A6D3-E0A1AE1E3968}" srcOrd="0" destOrd="0" presId="urn:microsoft.com/office/officeart/2005/8/layout/vList5"/>
    <dgm:cxn modelId="{0E1A9954-C93D-40E1-AE57-3009A283AF1B}" type="presParOf" srcId="{1D73886B-C46B-469E-848C-4A65F54F4684}" destId="{44207273-94D1-42FB-9A98-C3036E3A6A73}"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F2BF2C-AA13-4B6C-864D-BD3C19DA3F3A}" type="datetimeFigureOut">
              <a:rPr lang="en-US" smtClean="0"/>
              <a:pPr/>
              <a:t>12/13/2010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746238-F9C8-470E-A050-AAD8153B02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933C3D-D745-41F4-9659-73F93FFBCC77}" type="datetimeFigureOut">
              <a:rPr lang="en-US" smtClean="0"/>
              <a:pPr/>
              <a:t>12/13/2010</a:t>
            </a:fld>
            <a:endParaRPr lang="en-US"/>
          </a:p>
        </p:txBody>
      </p:sp>
      <p:sp>
        <p:nvSpPr>
          <p:cNvPr id="4" name="Slide Image Placeholder 3"/>
          <p:cNvSpPr>
            <a:spLocks noGrp="1" noRot="1" noChangeAspect="1"/>
          </p:cNvSpPr>
          <p:nvPr>
            <p:ph type="sldImg" idx="2"/>
          </p:nvPr>
        </p:nvSpPr>
        <p:spPr>
          <a:xfrm>
            <a:off x="1179513" y="696913"/>
            <a:ext cx="46513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EAC45AD-F9E6-458A-BF6F-64090D6C3C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609722" rtl="0" eaLnBrk="1" latinLnBrk="0" hangingPunct="1">
      <a:defRPr sz="800" kern="1200">
        <a:solidFill>
          <a:schemeClr val="tx1"/>
        </a:solidFill>
        <a:latin typeface="+mn-lt"/>
        <a:ea typeface="+mn-ea"/>
        <a:cs typeface="+mn-cs"/>
      </a:defRPr>
    </a:lvl1pPr>
    <a:lvl2pPr marL="304861" algn="l" defTabSz="609722" rtl="0" eaLnBrk="1" latinLnBrk="0" hangingPunct="1">
      <a:defRPr sz="800" kern="1200">
        <a:solidFill>
          <a:schemeClr val="tx1"/>
        </a:solidFill>
        <a:latin typeface="+mn-lt"/>
        <a:ea typeface="+mn-ea"/>
        <a:cs typeface="+mn-cs"/>
      </a:defRPr>
    </a:lvl2pPr>
    <a:lvl3pPr marL="609722" algn="l" defTabSz="609722" rtl="0" eaLnBrk="1" latinLnBrk="0" hangingPunct="1">
      <a:defRPr sz="800" kern="1200">
        <a:solidFill>
          <a:schemeClr val="tx1"/>
        </a:solidFill>
        <a:latin typeface="+mn-lt"/>
        <a:ea typeface="+mn-ea"/>
        <a:cs typeface="+mn-cs"/>
      </a:defRPr>
    </a:lvl3pPr>
    <a:lvl4pPr marL="914583" algn="l" defTabSz="609722" rtl="0" eaLnBrk="1" latinLnBrk="0" hangingPunct="1">
      <a:defRPr sz="800" kern="1200">
        <a:solidFill>
          <a:schemeClr val="tx1"/>
        </a:solidFill>
        <a:latin typeface="+mn-lt"/>
        <a:ea typeface="+mn-ea"/>
        <a:cs typeface="+mn-cs"/>
      </a:defRPr>
    </a:lvl4pPr>
    <a:lvl5pPr marL="1219444" algn="l" defTabSz="609722" rtl="0" eaLnBrk="1" latinLnBrk="0" hangingPunct="1">
      <a:defRPr sz="800" kern="1200">
        <a:solidFill>
          <a:schemeClr val="tx1"/>
        </a:solidFill>
        <a:latin typeface="+mn-lt"/>
        <a:ea typeface="+mn-ea"/>
        <a:cs typeface="+mn-cs"/>
      </a:defRPr>
    </a:lvl5pPr>
    <a:lvl6pPr marL="1524305" algn="l" defTabSz="609722" rtl="0" eaLnBrk="1" latinLnBrk="0" hangingPunct="1">
      <a:defRPr sz="800" kern="1200">
        <a:solidFill>
          <a:schemeClr val="tx1"/>
        </a:solidFill>
        <a:latin typeface="+mn-lt"/>
        <a:ea typeface="+mn-ea"/>
        <a:cs typeface="+mn-cs"/>
      </a:defRPr>
    </a:lvl6pPr>
    <a:lvl7pPr marL="1829166" algn="l" defTabSz="609722" rtl="0" eaLnBrk="1" latinLnBrk="0" hangingPunct="1">
      <a:defRPr sz="800" kern="1200">
        <a:solidFill>
          <a:schemeClr val="tx1"/>
        </a:solidFill>
        <a:latin typeface="+mn-lt"/>
        <a:ea typeface="+mn-ea"/>
        <a:cs typeface="+mn-cs"/>
      </a:defRPr>
    </a:lvl7pPr>
    <a:lvl8pPr marL="2134027" algn="l" defTabSz="609722" rtl="0" eaLnBrk="1" latinLnBrk="0" hangingPunct="1">
      <a:defRPr sz="800" kern="1200">
        <a:solidFill>
          <a:schemeClr val="tx1"/>
        </a:solidFill>
        <a:latin typeface="+mn-lt"/>
        <a:ea typeface="+mn-ea"/>
        <a:cs typeface="+mn-cs"/>
      </a:defRPr>
    </a:lvl8pPr>
    <a:lvl9pPr marL="2438888" algn="l" defTabSz="60972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I’m </a:t>
            </a:r>
            <a:r>
              <a:rPr lang="en-US" sz="800" kern="1200" dirty="0" err="1" smtClean="0">
                <a:solidFill>
                  <a:schemeClr val="tx1"/>
                </a:solidFill>
                <a:latin typeface="+mn-lt"/>
                <a:ea typeface="+mn-ea"/>
                <a:cs typeface="+mn-cs"/>
              </a:rPr>
              <a:t>Lani</a:t>
            </a:r>
            <a:r>
              <a:rPr lang="en-US" sz="800" kern="1200" dirty="0" smtClean="0">
                <a:solidFill>
                  <a:schemeClr val="tx1"/>
                </a:solidFill>
                <a:latin typeface="+mn-lt"/>
                <a:ea typeface="+mn-ea"/>
                <a:cs typeface="+mn-cs"/>
              </a:rPr>
              <a:t> Wheeler and it’s my privilege to welcome you on behalf on my colleague Alisa Smith at the US Environmental Protection Agency Indoor Environment Division. And on behalf of Maureen Wilce from the Centers for Disease Control and Prevention, National Centers for Environmental Health, Air Pollution and Respiratory Health Branch. Our programs have joined together to present this exciting webinar series.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Well what I’d like to do while we’re waiting is to introduce our speaker and then perhaps we could hold a little bit of conversation before we officially get started.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D8CF7D2-F844-49F3-A409-5828B66D157D}" type="slidenum">
              <a:rPr lang="en-US"/>
              <a:pPr/>
              <a:t>10</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when we think about evaluations that are useful, when we think about Steps 4, 5, and 6 - gathering credible evidence, ensuring use and lessons learned, justifying our conclusions - we really have to think about, well, what kind of impact does the evaluation have. We could think about evaluation use as being sort of somewhat synonymous with the impact of the evaluation. So in other words you have the evaluation process and its findings. And you have program activities. And your intention is to gather some data systematically that will somehow improve those program activities to promote social betterment. To connect those two pieces - the evaluation, its process and findings - to program activities and having an impact on program activities, some sort of evaluation use has to happen. So use is actually the connection between the work of the evaluation and the program or policy activities that are intended to promote social good or improve society.</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8AF41C3-67E1-4786-9DB8-3BBBA844FEEA}" type="slidenum">
              <a:rPr lang="en-US"/>
              <a:pPr/>
              <a:t>11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Some would argue, actually, that use is a motivator for conducting evaluation. So that really why we actually go out and do evaluation is to provide information for decision making and to improve programs and policies. And so it actually serves as a motivator for us to engage in this activity.</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99C3609-2230-41EE-A72D-ADBEDE350023}" type="slidenum">
              <a:rPr lang="en-US"/>
              <a:pPr/>
              <a:t>12</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what do we mean by use? There are four general categories of use, and it’s often good to become familiar with these terms, although they are absolutely terms of art. So they are very specific to the evaluation field and discipline but help us when we think about -- when we really want to distinguish evaluation from research, and we want to connect evaluation use to what it is we’re doing and actual improvement in programs, it’s useful to understand what these terms mean.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So there’s instrumental use, which is really the use that happens as a direct result of the evaluation. There’s some immediate and specific action that takes place as a result of the evaluation study. And it usually happens within a short timeframe from either interim or final findings being communicated to program stakeholders. So there is some decision that’s made. Sometimes that decision - that instrumental use - is evidenced in actually nothing changing at all. So we don’t necessarily have to see some sort of actual change in program activities. It may just be that we think everything is going okay, and let’s continue on the trajectory in which we’re working.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There is enlightenment and conceptual use. And we can think about this more like the </a:t>
            </a:r>
            <a:r>
              <a:rPr lang="en-US" sz="800" kern="1200" dirty="0" err="1" smtClean="0">
                <a:solidFill>
                  <a:schemeClr val="tx1"/>
                </a:solidFill>
                <a:latin typeface="+mn-lt"/>
                <a:ea typeface="+mn-ea"/>
                <a:cs typeface="+mn-cs"/>
              </a:rPr>
              <a:t>generalizable</a:t>
            </a:r>
            <a:r>
              <a:rPr lang="en-US" sz="800" kern="1200" dirty="0" smtClean="0">
                <a:solidFill>
                  <a:schemeClr val="tx1"/>
                </a:solidFill>
                <a:latin typeface="+mn-lt"/>
                <a:ea typeface="+mn-ea"/>
                <a:cs typeface="+mn-cs"/>
              </a:rPr>
              <a:t> knowledge. So this is a more general learning that takes place as a result of evaluation. So this is maybe more of how we might think about the kinds of use that we might get from an applied research study. As I said those aren’t mutually exclusive and we can see that here.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899C3609-2230-41EE-A72D-ADBEDE350023}" type="slidenum">
              <a:rPr lang="en-US"/>
              <a:pPr/>
              <a:t>13</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Process use is what happens to people and organizations as a result of participating in evaluation activities. In other words, it’s the transformation that happens to individuals and organizations by virtue of just being involved in the evaluation. I like to think about it as internal capacity building. And so program stakeholders might not really understand much about study design. But as a result of participating in your evaluation, they now really understand the strengths and limitations of different study designs. And now are really more informed consumers of evaluation. So that’s an example of process use.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And then capacity building, which there is some debate in the literature about how different really is capacity building from process use. And I really like to distinguish them by saying that capacity building is really intentional. So you walk into the site and you say, along with our evaluation we’re going to implement activities that build the capacity - the evaluation capacity - of people within the program. Process use, I see it more as something that happens less intentionally. So that would be the difference between those two.</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how do we foster evaluation use? We need to determine the information needs of relevant stakeholders. We need to engage stakeholders. We need to ensure that our data are considered to be credible based on the values of our target stakeholder audience. And then we need to present it in a way that’s meaningful and accessible to them. And so you can see how these relate to the last three steps in the CDC model - Steps 4, 5, and 6. Credible evidence, it needs to be useful, and we need to - going back to Step 1 - ensure that we have a real sense of what it is that our stakeholder groups would like to know so that we can justify our conclusions and ensure use and lessons learned.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Okay so for those of you who have seen the CDC model before, this will look very familiar to you. For those of you who are seeing it for the first time, one of the things I like about it is its clarity and its simplicity. We see the six steps in the model with Step 1 being engaging stakeholders. And we’re focusing the rest of our conversation today on Steps 4, 5, and 6. And, but for us to sort of ground that conversation I’m going to revisit, just for a moment, Step 1.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So next slide, please. Thank you.</a:t>
            </a:r>
            <a:endParaRPr lang="en-US" sz="900" kern="1200" dirty="0" smtClean="0">
              <a:solidFill>
                <a:schemeClr val="tx1"/>
              </a:solidFill>
              <a:latin typeface="+mn-lt"/>
              <a:ea typeface="+mn-ea"/>
              <a:cs typeface="+mn-cs"/>
            </a:endParaRPr>
          </a:p>
          <a:p>
            <a:pPr marL="232889"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the first step is engaging stakeholders. And as I mentioned, I think it’s important to revisit Step 1 because it really does set the stage for Steps 4 through 6. So what is Step 1? Well, really, it’s about fostering the input, participation, power sharing of persons who have an investment in the evaluation and its findings. It’s especially important to engage primary users of the evaluation. And we’ll describe who they are in just a moment.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The impact of this is that it really helps increase the chances that the evaluation will actually be useful in the end. It can also improve the evaluation’s credibility. And that really does matter in terms of getting people to use what it is that you’re generating from your study. It also helps everybody really get on the same page with respect to who’s doing what and the kinds of issues that we think about when we’re designing a study -- so protection of human subjects, the extent to which we have some cultural competence when we are working with groups who may be different from ourselves, and so on and so forth.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ED0D50F-7993-4AF4-BBA4-80C4312EA81D}" type="slidenum">
              <a:rPr lang="en-US"/>
              <a:pPr/>
              <a:t>18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when do we consider use? And this what I said a little bit earlier on where I suggested that Step 1 is something that we think about throughout the duration of the six steps. So we think about it at the start of the evaluation - throughout the evaluation. So we say, hey we care about it all the time. Probably the one critique I have of the model is that ensuring use and lessons learned is the sixth step. I think it really would behoove folks to think about that sixth step as actually being carried through the entire model. Because when we think about things like process use and capacity building, they’re happening as we describe the program through program theory, engaging around developing program theories and logic models, and focusing our evaluation design. We’re actually - that’s where we’re getting at a lot of our process use and our capacity building. So I see it actually happening throughout the model, but I also understand why it’s done in steps, because it’s clear and it makes sense.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B93C330-0BA5-49CB-94E2-399C73267FF6}" type="slidenum">
              <a:rPr lang="en-US"/>
              <a:pPr/>
              <a:t>19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really there’s been some research done on what increases evaluation use. How do we accomplish Steps 5 and 6 of the model? And it's one of the areas of evaluation practice that actually has a reasonable empirical base, so it’s informed from empirical work. And there are really, there are two conditions that are absolutely necessary: the evaluation must be considered accurate and it must be considered relevant. And accurate does absolutely tie directly into Step 4, which is gathering credible evidence. Relevant takes us to Step 1, Step 2, and Step 3. So have we engaged our stakeholders? Have we described - articulated - the program in the way that makes sense to our stakeholders? As well as, have we focused the evaluation questions around things that they care about?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Dr. Christie is an associate professor in the School of Behavioral and Organizational Sciences at Claremont Graduate University. Dr. Christie cofounded the Southern California Evaluation Association and is the former chair of the Theories of Evaluation Division and the current chair of the Research on Evaluation Division of the American Evaluation Association. She received the 2004 American Evaluation Association’s Marcia </a:t>
            </a:r>
            <a:r>
              <a:rPr lang="en-US" sz="800" kern="1200" dirty="0" err="1" smtClean="0">
                <a:solidFill>
                  <a:schemeClr val="tx1"/>
                </a:solidFill>
                <a:latin typeface="+mn-lt"/>
                <a:ea typeface="+mn-ea"/>
                <a:cs typeface="+mn-cs"/>
              </a:rPr>
              <a:t>Guttentag</a:t>
            </a:r>
            <a:r>
              <a:rPr lang="en-US" sz="800" kern="1200" dirty="0" smtClean="0">
                <a:solidFill>
                  <a:schemeClr val="tx1"/>
                </a:solidFill>
                <a:latin typeface="+mn-lt"/>
                <a:ea typeface="+mn-ea"/>
                <a:cs typeface="+mn-cs"/>
              </a:rPr>
              <a:t> Early Career Achievement Award and is a section editor of the American Journal of Evaluation and an editor of two recent books, "Exemplars of Evaluation Practice" and "What Counts as Credible Evidence in Evaluation and Applied Research". Dr. Christie?</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Yes, thank you, and I appreciate all of you joining us today. So the way that I wanted to start the session was actually talk to you guys a little bit about the differences between evaluation and research.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ACD3764-81B5-46A9-B494-620D18D9CDED}" type="slidenum">
              <a:rPr lang="en-US"/>
              <a:pPr/>
              <a:t>20</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So our research on use tells us that, not only are these two conditions necessary, but then there are three factors that lead to use. The personal factor, which we’ll describe in a moment, credible evidence, and political factors. The model speaks directly to personal factor and credible evidence.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ACD3764-81B5-46A9-B494-620D18D9CDED}" type="slidenum">
              <a:rPr lang="en-US"/>
              <a:pPr/>
              <a:t>21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Political factors, for any of you who have ever conducted an evaluation or an applied research study, you are very well aware of how the political factors can impact both negatively and positively what it is that you’re trying accomplish. And so they’re incredibly important, less predictable, very tied to context. There are some strategies for dealing with political factors. One of them is not to try to stay above the fray of what’s going politically. To really try to understand what is happening politically. But again not directly addressed in the model but definitely something that undercuts every step in the model whenever you’re doing applied research or evaluation. So we’ll talk a little bit more about the personal factor and credible evidence.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39792BF-251A-4AC8-ACBA-0BCB3AB56B2B}" type="slidenum">
              <a:rPr lang="en-US"/>
              <a:pPr/>
              <a:t>22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The personal factor was described by - first described in this, in this very particular way by a gentleman by the name of Michael Patton. And what Patton says is that the presence of an identifiable individual who personally care about the evaluation and the findings it generates increases use.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D5B9F79-2424-4117-9368-846C5FE01815}" type="slidenum">
              <a:rPr lang="en-US"/>
              <a:pPr/>
              <a:t>23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And what he described is something called “intended use by intended users”. And if you flip through the publications that have - that support the CDC model, you’ll see this phrase. You’ll see intended users. You’ll see intended uses. So I think it’s important to introduce them here. And the idea here is that people use information - those are your intended users. And that users have specific information needs - those are their intended uses. And that these intended uses actually focus the evaluation.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7CCCD22-E5B1-4193-96B2-C2B5C3DCB489}" type="slidenum">
              <a:rPr lang="en-US"/>
              <a:pPr/>
              <a:t>24</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who are these intended users? Well, they absolutely have to be people who want to participate in your evaluation as stakeholders. So they have to be willing and able to use information. And they are - they tend to be people who have some sort of formal position and authority to make a decision. Because when we think about instrumental use, really critical there is that decisions are made. When you look across the research you see that, usually, you have a group of about six intended users that you’re engaging throughout your evaluation process. More than that I think becomes difficult to handle. And less than that perhaps you’re not including some key people who in the very end will have to use your information. So we say, sort of, to keep in mind that six is about a good number when you think about this. </a:t>
            </a:r>
          </a:p>
          <a:p>
            <a:r>
              <a:rPr lang="en-US" sz="800" kern="1200" dirty="0" smtClean="0">
                <a:solidFill>
                  <a:schemeClr val="tx1"/>
                </a:solidFill>
                <a:latin typeface="+mn-lt"/>
                <a:ea typeface="+mn-ea"/>
                <a:cs typeface="+mn-cs"/>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7CCCD22-E5B1-4193-96B2-C2B5C3DCB489}" type="slidenum">
              <a:rPr lang="en-US"/>
              <a:pPr/>
              <a:t>25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One of the criticisms of this - and I will be up front about it - is the point about the person having a formal position of authority and decision making. And people have criticized this approach - this idea of engaging intended users with intended uses - for this very point. And so what it suggests then is that people who have formal positions of authority retain those formal positions of authority. That people from underrepresented groups or less powerful groups really, really can’t shift the power structure if you’re dealing with people who, if you’re only really dealing with people who are in formal positions of authority. So that’s a reasonable critique, I think, of this approach, and something that you should be aware of as you sort of think about this idea of intended use and intended users.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5220546-DE78-4A81-AF5A-AC4CD2525A51}" type="slidenum">
              <a:rPr lang="en-US"/>
              <a:pPr/>
              <a:t>26</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I think it’s useful to think about your intended users if you kind of break them out into three separate stakeholder audiences. You have primary, secondary, and tertiary audiences. And your primary users are likely to come from your primary audience and perhaps your secondary audience. There aren’t many from the tertiary audiences. Remember this is sort of an intimate group. But that doesn’t mean that at the end of the day you wouldn’t want a tertiary audience to use your information. It’s just that their information needs aren’t driving exactly what it is that you’re doing.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endParaRPr lang="en-US" sz="800" kern="1200" dirty="0" smtClean="0">
              <a:solidFill>
                <a:schemeClr val="tx1"/>
              </a:solidFill>
              <a:latin typeface="+mn-lt"/>
              <a:ea typeface="+mn-ea"/>
              <a:cs typeface="+mn-cs"/>
            </a:endParaRP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74F11F9-2573-4F4E-868C-6DB4DA75D20B}" type="slidenum">
              <a:rPr lang="en-US"/>
              <a:pPr/>
              <a:t>27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what are intended uses? Well, we want to render judgment, facilitate improvements, generate knowledge - again we sort of see the blurry line between research and evaluation and our different kinds of use. And the evaluator really assists the intended users in determining what the intended uses are going to be.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5EE8BDE-F7E6-4FF2-B2D1-80DA6003A5A0}" type="slidenum">
              <a:rPr lang="en-US"/>
              <a:pPr/>
              <a:t>28</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Okay so these are some questions that I thought I would, I would offer you to think about when you’re thinking about this idea of intended users and intended uses and sometimes it seems abstract, right? Well here are some sort of concrete questions you can ask people to get a sense of understanding the use context. So, what decisions are the evaluation findings expected to influence - by whom? When might the findings be presented to ensure use? What’s the history and context of decision making? What other factors will effect the decision making - politics, personalities, promises? How much influence might the evaluation have? To what extent has the outcome of the decision already been determined? This is a real reality - genuine reality - for people who conduct evaluations. What data are necessary to inform the decision? Back to the credible evidence step? And then what needs to be done to achieve use? In other words who needs to have buy in?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endParaRPr lang="en-US" dirty="0" smtClean="0">
              <a:latin typeface="Arial"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5EE8BDE-F7E6-4FF2-B2D1-80DA6003A5A0}" type="slidenum">
              <a:rPr lang="en-US"/>
              <a:pPr/>
              <a:t>29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To what extent has the outcome of the decision already been determined? This is a real reality - genuine reality - for people who conduct evaluations. What data are necessary to inform the decision? Back to the credible evidence step? And then what needs to be done to achieve use? In other words who needs to have buy in?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endParaRPr lang="en-US" dirty="0" smtClean="0">
              <a:latin typeface="Arial" charset="0"/>
              <a:ea typeface="ＭＳ Ｐゴシック" pitchFamily="34" charset="-128"/>
            </a:endParaRP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1371E009-099F-40DD-87D7-B527374444D8}" type="slidenum">
              <a:rPr lang="en-US"/>
              <a:pPr/>
              <a:t>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The overall goals for the session are for us to really examine Steps 4 through 6 in the CDC evaluation model. It’s a six-step model. And then identify some practical strategies for promoting and increasing evaluation use, which is really part of Step 5 and Step 6.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So we’re going to spend some time, though, talking about Step 1, which is engaging stakeholders, because it is my belief that we promote use through the engagement of stakeholders. So I think there are people who would argue that actually Step 1 of the model persists throughout all six steps -- that it’s not just an initial step but that that’s where that initial engagement happens with program stakeholders. And then it persists throughout the entire model, particularly if we’re interested in promoting use. </a:t>
            </a:r>
            <a:endParaRPr lang="en-US" dirty="0" smtClean="0">
              <a:latin typeface="Arial"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So what are the critical activities? You have to consult insiders. Take special effort to promote the inclusion of less powerful groups, I think, to sort of deal with that issue of having mostly people in positions of authority who are involved in your evaluation. Coordinate stakeholder input. And again as I sort of touched upon before when we talked about six being sort of a reasonable number of people you might engage: avoid excessive stakeholder identification, because you could get the point where you can’t get anything done if you’re trying to meet everybody else’s needs - everybody’s needs. You know, in other words, you can’t be everything to everybody. </a:t>
            </a: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sz="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426E50D-E4A4-4EBF-86EA-4DD242EDE0D2}" type="slidenum">
              <a:rPr lang="en-US"/>
              <a:pPr/>
              <a:t>31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Now the gathering credible evidence stage is really - it’s a funny stage to talk about in terms of, you know, in this sort of context because, really, what we’re talking about is the - selecting the methods that you’re going to use that will help us generate accurate information. And I think what’s unique about this stage is the piece that’s the first point on the slide, which is that the information has to be perceived to be trustworthy and relevant to those involved in the evaluation. I think most of us involved in evaluation are familiar with quantitative methods and qualitative methods and we can talk about, you know, survey design and using extant data and focus groups and the other sorts of methods that we use to gather information. But actually the piece is here is, will that information be considered credible to the people who have to make the decision in the end? Because if they don’t see it as credible, if it’s not accurate in their minds, then they’re not going to use it. And what’s credible to me or to you may not be credible to them, and there’s definitely an issue here related to cultural norms about evidence, beliefs about theories of knowledge and those sorts of things.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So I think that is really the defining piece here that’s interesting to talk about in this stage. If they find the data to be credible, they’re more likely to accept the findings and to act on the recommendations. And so sometimes I find myself in a situation where - and we find this at the federal level - let’s use, for example, the No Child Left Behind legislation where there’s been a, you know, a real significant push to use the randomized control trial - the experimental design. And that’s really what is considered to be credible, convincing evidence.  Anything less than the randomized control trial, well done randomized control trial, the evidence that’s generated from that evaluation, at least as far as the Department of Education is concerned, is considered to be less credible.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165442E-A4EA-4DC7-AD94-0459F3241F27}" type="slidenum">
              <a:rPr lang="en-US"/>
              <a:pPr/>
              <a:t>32</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we have to think about, I think, the quantity, the quality, and then, given our program context, what is it that we need to offer our stakeholders so that it’s considered valid and reliable to that group.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1DE6B81-1B2A-4072-AAFC-B14DBE563DCD}" type="slidenum">
              <a:rPr lang="en-US"/>
              <a:pPr/>
              <a:t>33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Okay, so what counts as credible evidence then is really what the question is. And what impacts that question? Well, how the evaluation questions are posed impacts that question. So if we say we want to know if X caused Y, then in most of our settings we’re talking about conducting some sort of experiment. Beliefs about truth, knowledge and knowing, the sources of information, the conditions of our data collection - and these will vary from context to context, user to user. If we have a very small scale program that’s seeing, you know, perhaps 75 clients in a year, it’s really hard to think about running a randomized control trial at that site. And in fact those people might not even need that level of evidence to be convinced that their program is working or not. You know, speaking to program participants and getting a real sense from them, in a focus group or in one-on-one interviews, of how the program is impacting their lives might be the kind of evidence that that program considers to be credible. And so we need to determine that from the outset.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When we think about the different designs that we use, I mentioned the experimental design - that’s where we have random assignment. We consider that - some consider it the gold standard. It’s a question that’s up for debate, theoretically but now, I think, also practically, because we’re seeing so much evaluation work. Quasi-experiments, which have two groups, there’s some comparison going on either within group or between group. And the distinction between the quasi-experiment and the experiment is there isn’t random assignment with the quasi-experiment. And then non-experimental designs: this would be survey research, case study research, anything other than an experiment or a quasi-experiment.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Are data collection methods available to us, are quantitative and qualitative? I find that in evaluation work, we use some combination of quantitative and qualitative methods.  And if we think about doing a process evaluation and an outcome evaluation, and often times we examine our program processes using qualitative - I’m talking about this rather broadly - but we often use qualitative methods to study process. We often use quantitative methods to study outcomes. So you can see how mixed method studies really become very useful in the context of examining the impact of programs.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just to review. I know this is probably very, very familiar to all of you. So the methods we think about are surveys, interviews, focus groups, observations, tests or assessments, document review. I think, again, the critical point for this step is how we engage stakeholders to actually determine what they consider to be credible evidence, and how that, in fact, might affect the type of evaluation design or data collection methods you might use.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Okay, so for Step 5, I inserted the word fair justification of conclusions. Really the step is justification of conclusions. But I think when you talk to stakeholders, and if we have Step 6 in mind, ensuring use in lessons learned, what they want is really a fair justification of their conclusions. They want to really know that, that what’s being presented about whether or not their program is doing well, what about their program is doing well, what about their program could be improved, they just want to make sure that it’s being done fairly. So what we say is that evaluation conclusions are justified when they are linked to the evidence gathered and judged against agreed-upon values and standards set by the stakeholders. So, again, thinking back to Step 1 when we’re engaging stakeholders, and when we think about getting a sense of, from our stakeholders, what constitutes credible evidence to them we also should get a sense of what are their values and standards for what makes a program good.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And I’ve had some really interesting exchanges around this.</a:t>
            </a:r>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800" kern="1200" dirty="0" smtClean="0">
                <a:solidFill>
                  <a:schemeClr val="tx1"/>
                </a:solidFill>
                <a:latin typeface="+mn-lt"/>
                <a:ea typeface="+mn-ea"/>
                <a:cs typeface="+mn-cs"/>
              </a:rPr>
              <a:t>I, I always speak to stakeholders - program stakeholders about so, if you’re program - if I were to say your program was doing really well what would I see? And I get them to articulate that for me and to describe for me what it might look like if it’s doing just okay. And then what it might look like if I were to say, if you were to say, that it was just not succeeding. What’s happening there?  And with the articulation of that you come to some shared sense of, what’s the expectation that stakeholders have for program success?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Now I’ve had some situations where most of the time stakeholders are very reasonable about this, but I was working with this program that was enrolling formerly homeless men into a case study program who had just recently come out of a substance abuse program - an in-residence substance abuse program.  And ideally they were going to get 100 guys in the program and I said to them, now if you have all - if you have huge success with your program, how many of your clients will remain clean and sober and become employed - which was another part of - another goal of the program. And they said, oh, you know, about 30%. And so I said, well I think we should be striving - I mean we’re talking about incredible program success. Let’s get a sense of it.  And they, they really were, you know, very cautious about committing to success beyond 30%. Now I - when you get stakeholders to articulate incredible success at 30% and, you know, program failure at 10%, you have to try to work with them and get them to think, you know, in a broader range as to what would mean success and what would mean the program was unsuccessful. It’s an unusual example but, nonetheless, is a true example.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Another example I have, which I found was really interesting, was I’ve been doing some work with a local community college, and they are working with students who are coming into the community college with a high school degree, but these kids really are not proficient in basic arithmetic. And so they have a program designed to increase the likelihood that the kids will succeed in math, and so there’s a number of courses that they take to teach them basic math skills.  And when you talk to faculty in the program, I say, how do you define success? And they say, well success in my class is a B or better. When you speak to administrators they tell you, success in our classes is a B or better. It’s pretty agreed upon. There isn’t much to talk about, as far as they’re concerned it’s a B or better.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Well it dawned on us one day that we should probably ask the students how they define success. And their definition of success was quite different than the faculty and the administrators' definition of success.  Their definition of success was not dropping out of the class. So if they were to go to the class, sit in the class for the entire semester, and get an F, they considered that successful, because they had no expectation of ever being able to pass that math class the first time through. So that was something important for us to learn to share with faculty and administrators. Now it doesn’t mean that they changed their definition of success - faculty or administrators. But it gave them some insight into what the students saw success as. So that’s another interesting example of how that could be different for different stakeholder groups.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Here are the standards, the interpretation, the judgment, and the recommendations offered by the CDC for this particular step. Things to think about: which stakeholder values provide the basis for forming your judgment? So that kind of builds upon the example I just offered. It’s faculty and administrators’ definitions and values of success - not the students’ definition.  What type or level of performance must be reached for it to be considered successful? What do the findings mean? In other words, you know, are we talking about statistical significance? What is the practical significance of what it is that we’ve learned? When we’re dealing with very large numbers, large sample sizes, we’re almost always going to find a statistically significant result, so what’s the - what is our effect size? What are the kinds of - what are other sorts of measures that we need to ensure that we offer to justify our conclusions, so that we support the practical significance of what we’ve learned?  What claims concerning the program merit, worth, or significance are justified based on the available evidence and the selected standards?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So is it really - is it fair to say that a program is doing well if we’ve done 11 interviews with program participants and four focus groups, but the program’s seen 250 clients - that sort of thing. And then recommendations. What actions should be considered when we sort of start making judgments about the programs?  How do we justify our conclusions? What do we do about recommendations? And I am always called upon to make recommendations when I am the evaluator. Program people will say to me, so what are your recommendations? We want to see your recommendations. Sometimes they want to see the recommendations before they see the findings. And I actually am somewhat cautious about my recommendations, and I’ll talk a little bit about that as we start toward the end of the Webinar.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But sometimes I pose recommendations in the form of questions. So instead of saying, we recommend that you decrease the number of clients that you serve in this program, I might ask the question, what would be the implication on the program if you decreased the number of clients that you saw over the course of a year? So that it really puts the, it puts the recommendation - it places it into the hands of the stakeholders for them to discuss, rather than it coming as a statement from me about what it is that I think they should do - just an idea.  There are plenty of evaluators out there, colleagues of mine, who I respect incredibly who have no problem making recommendations. I make them. I’m happy to make them. But there are also alternative ways to present recommendations and that’s what I’m trying to offer you.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03" lvl="2"/>
            <a:r>
              <a:rPr lang="en-US" sz="800" kern="1200" dirty="0" smtClean="0">
                <a:solidFill>
                  <a:schemeClr val="tx1"/>
                </a:solidFill>
                <a:latin typeface="+mn-lt"/>
                <a:ea typeface="+mn-ea"/>
                <a:cs typeface="+mn-cs"/>
              </a:rPr>
              <a:t>So if you don’t have the model in front of you the three steps that we’re going to focus on are Step 4 - gather credible evidence, Step 5 - justify conclusions, and Step 6 - ensure use and share lessons learned.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So what are the critical activities here? Well as you can see, you know, we have to make sure that our - we use culturally and methodologically appropriate methods, we interpret significant results for deciding what the finds are going to be, make judgments according to clearly stated values - again, everything that we sort of covered to this point. I think it’s important to think about alternative ways to compare results, so often times we don’t have the resources to do a matched comparison study so I always think creatively about using national norms and national data sets to compare. If you can pull from that national data set a reasonably comparable sample, that often gives people a nice perspective on where their program sits in relationship to what’s happening in the broader context.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I also generate alternative explanations for a finding. I don’t just say, hey this is what we found and this is probably why.  But really think about what could have led us up to this point - to this particular finding. Always recommend actions that are consistent with the conclusions. In other words, really keep your recommendations tied close to your data, and I would also be very careful to limit the conclusions to situations and time periods and persons and contexts for which the findings are applicable. So I don’t know that if I learn something about a program in California that I would necessarily make those same - draw those same conclusions about a program in Kentucky. The contexts are just too different. It might be appropriate, but I always ask the question, at what level am I comfortable drawing my box? So if I were to draw my box around the extent to which I think these findings can be used within the box, how big is my box? Is my box the West Coast? Is my box my county? Is my box my state? How comfortable am I speaking about my findings. How do I draw my box?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800" kern="1200" dirty="0" smtClean="0">
                <a:solidFill>
                  <a:schemeClr val="tx1"/>
                </a:solidFill>
                <a:latin typeface="+mn-lt"/>
                <a:ea typeface="+mn-ea"/>
                <a:cs typeface="+mn-cs"/>
              </a:rPr>
              <a:t>I also generate alternative explanations for a finding. I don’t just say, hey this is what we found and this is probably why.  But really think about what could have led us up to this point - to this particular finding. Always recommend actions that are consistent with the conclusions. In other words, really keep your recommendations tied close to your data, and I would also be very careful to limit the conclusions to situations and time periods and persons and contexts for which the findings are applicable. So I don’t know that if I learn something about a program in California that I would necessarily make those same - draw those same conclusions about a program in Kentucky. The contexts are just too different. It might be appropriate, but I always ask the question, at what level am I comfortable drawing my box? So if I were to draw my box around the extent to which I think these findings can be used within the box, how big is my box? Is my box the West Coast? Is my box my county? Is my box my state? How comfortable am I speaking about my findings. How do I draw my box?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endParaRPr lang="en-US" sz="8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One thing I do is - it’s a strategy that I use - it’s called mock data application scenarios, and I do it early on. So I do it earlier in the steps of the model. And what I do is actually fabricate - I make up possible results. This is how I get at, sort of, these standards and beliefs about credible evidence and what people read - what are their values around the kinds of evidence we’re going to collect. And then how might they consider the program? If I were to say it was effective would they see it in the same way?  So what I do is I actually do these mock data application scenarios with them where we sit down and I fabricate some data and I say, now if this were the data that I were to be presenting you toward the end of the study, what would you think about it? Would you tell me that your program was successful? Would you consider this to be credible? How many more people would I have to talk to for you to think this was actually credible evidence? Give them something tangible, something real to look at, and I find it sets some realistic expectations about what it is that we might learn from the evaluation, which is another sort of nice side effect of using these mock data application scenarios.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As I mentioned before I think it’s really important to strive for balance, to be clear about our definitions, particularly related to when we’re saying something is good, when we’re saying something is not so good.  We’re saying something is acceptable - what does that mean? We have to make our comparisons very carefully and appropriately. And as I mentioned, I don’t think we should ever surprise stakeholders with negative findings. Now I always say, nobody questions what it is you’ve done - the methods you’ve used, your study design, the questions you’ve asked, your sample - if you tell them their program is great. You tell them their program has, you know, needs improvement in particular areas and all of a sudden they start to examine what is it that you’ve done. Is it appropriate? Were those appropriate measures that you used? Was the sample sufficient?  So I think that, you know, that’s in response to being surprised by a negative finding. If we can work with people and keep them informed along the way, I think we really lessen the likelihood that something like that could happen.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426E50D-E4A4-4EBF-86EA-4DD242EDE0D2}" type="slidenum">
              <a:rPr lang="en-US"/>
              <a:pPr/>
              <a:t>44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this is our sixth step, which we’ve actually been talking about throughout this Webinar. And the sixth step is to ensuring, ensuring use and sharing lessons learned, building capacity to use results. That’s sort of my piece that I built in there. And so what does it mean? Well, I think we need to determine the current capacity of your stakeholder audience or your users to actually use the results and that we have to prepare important groups for use. That’s actually a strategy there. And I think one way to do that is through developing a communication and reporting plan so people get a sense of what is it that you’re going to offer them and what it is that they might learn throughout the course of the evaluation.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ED793EF-7E44-45B0-9B6C-B98984A61907}" type="slidenum">
              <a:rPr lang="en-US"/>
              <a:pPr/>
              <a:t>45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here are the points that are described in the model itself. First is that we shouldn’t assume that the lessons learned throughout the course of the evaluation will automatically translate into informed decision making and appropriate action. And I say, you know, there’s always political factors that can interfere with this, and so we need really, sort of, to be very deliberate about helping people use the information, helping them disseminate it appropriately, and preparing for use involves sort of thinking strategically and really sort of being persistent, which as we’ve talked about really begins sort of in the earlier stages of this evaluation process.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1ABA254-E923-421E-920A-458AB8861EE7}" type="slidenum">
              <a:rPr lang="en-US"/>
              <a:pPr/>
              <a:t>46</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Here are the - how it’s described in the model itself. So is the evaluation organized from the start to achieve intended use by intended users? Have we gone through the steps of rehearsal, which I would consider to be those mock data scenarios. What kind of communication has occurred along the way? Do your stakeholders trust you? And then, how will you follow up with them? What is it that you will do to help them use their findings? Now some evaluators really think that’s not their responsibility, but just to put that out there - there are definitely some people who say, you know what, I turn over that report and whatever happens with it happens with it. I think that if you’ve worked on ensuring use throughout the process it’s going to happen, but I’ve definitely been involved in evaluations where I’ve really worked to promote use and at the end of the day the report doesn’t go as far as I would  like to see it go. And so this idea of the conceptual use, of process use, of building capacity - it’s important for us to also recognize that those are also indications of use.</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380382E7-E523-48B4-A0A0-D0B787A27E11}" type="slidenum">
              <a:rPr lang="en-US"/>
              <a:pPr/>
              <a:t>47</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here are the critical activities - very concrete steps that we can take. Ones that we haven’t talked about would be scheduling follow-up meetings to help facilitate the transfer of evaluation conclusions into appropriate actions; and disseminate both the procedures used and the lessons learned; using tailored communication strategies that meet the particular needs of that audience. And that, I think, is very important, and we get to that with this evaluation communication plan.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 </a:t>
            </a:r>
            <a:endParaRPr lang="en-US" dirty="0" smtClean="0">
              <a:latin typeface="Arial"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FAED7E5-BD5A-4471-9059-FBB41FBB66FD}" type="slidenum">
              <a:rPr lang="en-US"/>
              <a:pPr/>
              <a:t>48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Okay, so why an evaluation communication plan? It’s not something that I’ve always done. I haven’t always said, hey, you know, a communication dissemination plan should be part of my overall evaluation plan. But these days it’s absolutely something that I include in all the proposals that I submit. And when I am negotiating with stakeholders, trying to figure out exactly what it is that we’re going to do, this communication plan really helps them, because oftentimes thinking about the message, and the kinds of data we’re going to collect, and when we’re going to collect it, and from whom, they get lost in the detail. When you present them with a plan that says, here’s what I’m going to give you and here’s what you might expect to learn from what I’m going to give you, they sort of perk up. And they become a little bit more interested in what it is you’re talking about and it kind of jumps off the paper in a way that - like a data collection plan, at least in my experience, doesn’t have that same sort of impact. </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I also think that it helps inform the budget, because oftentimes your lead evaluator and the more senior people on your staff are the ones who are responsible for preparing key dissemination products. And your time is worth - it’s probably going to cost more than other people’s time on the grant or on the project. And so it will give you a sense of, you know, if I’m going to have to pull together over the course of a three year evaluation six key reports, it’s likely that I’m going to have to write them and that’s going to be - I have to consider that as part of my time and I’m the most expensive person on the project. So it does help me with, it does help me sort of sketch out my budget.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please.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1C30BD3-6287-4EAE-BB96-33EBC622628E}" type="slidenum">
              <a:rPr lang="en-US"/>
              <a:pPr/>
              <a:t>49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a communication plan could be as simple as what I’m describing here, it could be more complicated. But just to give you a sense of sort of a basic communication plan, you want to identify the intended audience, the format or the style of the communication, frequency and timing, and then any deadlines.</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232903" lvl="2"/>
            <a:r>
              <a:rPr lang="en-US" sz="800" kern="1200" dirty="0" smtClean="0">
                <a:solidFill>
                  <a:schemeClr val="tx1"/>
                </a:solidFill>
                <a:latin typeface="+mn-lt"/>
                <a:ea typeface="+mn-ea"/>
                <a:cs typeface="+mn-cs"/>
              </a:rPr>
              <a:t>The first three steps as I mentioned number 1 is engage stakeholders, number 2 is to describe the program, number 3 to focus the evaluation design. </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35260B35-AEB7-4BFA-8D42-F7FF1C59E8CF}" type="slidenum">
              <a:rPr lang="en-US"/>
              <a:pPr/>
              <a:t>50</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here’s what it might look like, and this would be through one cell of a communication plan. So the stakeholder audience would only be for one audience, so let’s say it’s for my funder. And what would be my communication need or the reporting need? So I need to do a progress report on the evaluation activities. I need to give them some interim findings, some final findings, any other reporting activities - I need to go speak to a congressional subcommittee - whatever it might be. And then I describe the format and then when it’s needed. And if you note there’s the citation there. There’s an actual book published by Torres and </a:t>
            </a:r>
            <a:r>
              <a:rPr lang="en-US" sz="800" kern="1200" dirty="0" err="1" smtClean="0">
                <a:solidFill>
                  <a:schemeClr val="tx1"/>
                </a:solidFill>
                <a:latin typeface="+mn-lt"/>
                <a:ea typeface="+mn-ea"/>
                <a:cs typeface="+mn-cs"/>
              </a:rPr>
              <a:t>Preskill</a:t>
            </a:r>
            <a:r>
              <a:rPr lang="en-US" sz="800" kern="1200" dirty="0" smtClean="0">
                <a:solidFill>
                  <a:schemeClr val="tx1"/>
                </a:solidFill>
                <a:latin typeface="+mn-lt"/>
                <a:ea typeface="+mn-ea"/>
                <a:cs typeface="+mn-cs"/>
              </a:rPr>
              <a:t>, and they offer some really good examples of some of these communication plans.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CEC7874-030C-476F-B9EF-5AD1A2FE4BD9}" type="slidenum">
              <a:rPr lang="en-US"/>
              <a:pPr/>
              <a:t>51</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things we need to think about when we are deciding upon what the format is going to be. And some of this is obvious, but things for us to think about:  accessibility. I think now we often use the Web, but often there are definitely stakeholder audiences and user groups that don’t have access the way we do. Reading ability, familiarity with English, familiarity with the program or the evaluation, also familiarity with research and evaluation methods. What I find is, oftentimes, other evaluators and researchers love to see the method section, but other program people, particularly politicians, they don’t want to see it. So I give it a really short summary in the body of my document, and I put it at the end as an appendix. So it’s there, but it’s not bogging them down. And then also, you know, how familiar are people with actually, you know, using evaluation findings? Do they - are they accustomed to getting evaluation reports, so on and so forth.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8C85CA0-578C-4599-8988-7554897D73ED}" type="slidenum">
              <a:rPr lang="en-US"/>
              <a:pPr/>
              <a:t>52</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They can be either formal or informal. Informal communication formats are, you know, short communications, personal discussions, working sessions. One thing to be mindful of is, you know, we are a program evaluator. When we are with program people they listen to what we say. And so even in informal conversations we should almost be thinking about that as we’re giving them information, some sort of reporting is happening here. So we need to just be mindful of that.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33A95C6-FFEF-453B-AB4C-45C094DC41E2}" type="slidenum">
              <a:rPr lang="en-US"/>
              <a:pPr/>
              <a:t>53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z="800" kern="1200" dirty="0" smtClean="0">
                <a:solidFill>
                  <a:schemeClr val="tx1"/>
                </a:solidFill>
                <a:latin typeface="+mn-lt"/>
                <a:ea typeface="+mn-ea"/>
                <a:cs typeface="+mn-cs"/>
              </a:rPr>
              <a:t>Formal communication formats, verbal presentations, videotaped conferences, public meetings, written reports, executive summaries, chart essays, Web poster sessions. </a:t>
            </a:r>
            <a:endParaRPr lang="en-US" dirty="0" smtClean="0">
              <a:latin typeface="Arial"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I find these, at least in my world, the executive summary is probably the most critical in terms of formal communication. If I could keep it down to three pages then all the better. I always say that I think when people look at a product from an evaluation, they do a cost benefit analysis. What’s the cost in time to the benefit in what they will learn? And so if we can get what it is that we want them to know in there and nothing else, that’s great. Also in an executive summary I always include a page number next to a point that I might be making. I try to keep it in bullet point format so that if the person wants to know a little bit more about this particular point that I’ve made in the executive summary, they know exactly where to go in the report. That there isn’t flipping around. I think if they have to flip around for more than 25 seconds they’re going to stop looking. So that sort of thing. </a:t>
            </a:r>
          </a:p>
          <a:p>
            <a:r>
              <a:rPr lang="en-US" sz="8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A chart essay is something that they use in public policy often. You can probably Google it. It is a really - it’s a one page summary, and it starts with the evaluation question at the top, about three or four sentences about the methods, and the rest of it is, about the next third is the results, and then the next third are what you’ve learned. Maybe recommendations, maybe discussion points. So it’s a very straightforward and you would do one for each evaluation question.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AA48881-CB4D-4EA4-9062-D482F0CCB217}" type="slidenum">
              <a:rPr lang="en-US"/>
              <a:pPr/>
              <a:t>56</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something to think about - and we can use, sort of, the adult education literature here to help us when we look at this particular slide - is that most adults learn with some combination of an interactive and a less interactive product. And so what I often find is some presentation of the findings coupled with an executive summary or a report, but hopefully something short that they will read, is really the best way to get people to use information. Some of our least interactive ways of communicating I find that, you know, they have less of an impact. So engaging people, getting them to talk, and to sort of co-construct their learning with others is very useful, I find to be a very useful strategy.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Next slide.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39D0614F-F30D-4A6B-BD0D-CB23773C4C0C}" type="slidenum">
              <a:rPr lang="en-US"/>
              <a:pPr/>
              <a:t>57</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So what do we know basically, in sum, now that we’ve gone through these steps? There are factors that are necessary for obtaining use: buy in and credible evidence, as well as political factors. Evaluation operates in a political context and it will absolutely have an impact on Steps 4, 5, and 6 of the model. Potential decision makers do not operate with a clean slate and absolutely have a working knowledge about policies and programs. So we should be aware of what they think about their programs and policies and the impact of them. And as I mentioned earlier that a decision is not the only evidence of evaluation impact. That we have process use, that we have capacity building, and we also have conceptual use. </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So with that I say thank you for your time and attention and I will open it up to any final questions .</a:t>
            </a:r>
          </a:p>
          <a:p>
            <a:pPr eaLnBrk="1" hangingPunct="1"/>
            <a:endParaRPr lang="en-US" dirty="0" smtClean="0">
              <a:latin typeface="Arial"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tx2"/>
                </a:solidFill>
                <a:latin typeface="+mn-lt"/>
              </a:rPr>
              <a:t>This is the conclusion of the CDC/EPA Program Evaluation Webinar series.</a:t>
            </a:r>
          </a:p>
          <a:p>
            <a:endParaRPr lang="en-US" b="0" dirty="0" smtClean="0">
              <a:solidFill>
                <a:schemeClr val="tx2"/>
              </a:solidFill>
              <a:latin typeface="+mn-lt"/>
            </a:endParaRPr>
          </a:p>
          <a:p>
            <a:r>
              <a:rPr lang="en-US" b="0" dirty="0" smtClean="0">
                <a:solidFill>
                  <a:schemeClr val="tx2"/>
                </a:solidFill>
                <a:latin typeface="+mn-lt"/>
              </a:rPr>
              <a:t>Thank you for joining us!</a:t>
            </a:r>
          </a:p>
          <a:p>
            <a:endParaRPr lang="en-US" dirty="0"/>
          </a:p>
        </p:txBody>
      </p:sp>
      <p:sp>
        <p:nvSpPr>
          <p:cNvPr id="4" name="Slide Number Placeholder 3"/>
          <p:cNvSpPr>
            <a:spLocks noGrp="1"/>
          </p:cNvSpPr>
          <p:nvPr>
            <p:ph type="sldNum" sz="quarter" idx="10"/>
          </p:nvPr>
        </p:nvSpPr>
        <p:spPr/>
        <p:txBody>
          <a:bodyPr/>
          <a:lstStyle/>
          <a:p>
            <a:fld id="{3EAC45AD-F9E6-458A-BF6F-64090D6C3C5E}" type="slidenum">
              <a:rPr lang="en-US" smtClean="0"/>
              <a:pPr/>
              <a:t>58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r>
              <a:rPr lang="en-US" sz="800" kern="1200" dirty="0" smtClean="0">
                <a:solidFill>
                  <a:schemeClr val="tx1"/>
                </a:solidFill>
                <a:latin typeface="+mn-lt"/>
                <a:ea typeface="+mn-ea"/>
                <a:cs typeface="+mn-cs"/>
              </a:rPr>
              <a:t>And when we talk about Steps 4, 5, and 6 I think it’s important to sort of distinguish evaluation from research, because there are some key dimensions on which evaluation and research are distinct from one another that actually relate to Steps 4, 5, and 6 in the model.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Next slide, please. </a:t>
            </a:r>
            <a:endParaRPr lang="en-US" sz="900" kern="1200" dirty="0" smtClean="0">
              <a:solidFill>
                <a:schemeClr val="tx1"/>
              </a:solidFill>
              <a:latin typeface="+mn-lt"/>
              <a:ea typeface="+mn-ea"/>
              <a:cs typeface="+mn-cs"/>
            </a:endParaRPr>
          </a:p>
          <a:p>
            <a:pPr marL="23290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lvl="2"/>
            <a:r>
              <a:rPr lang="en-US" sz="800" kern="1200" dirty="0" smtClean="0">
                <a:solidFill>
                  <a:schemeClr val="tx1"/>
                </a:solidFill>
                <a:latin typeface="+mn-lt"/>
                <a:ea typeface="+mn-ea"/>
                <a:cs typeface="+mn-cs"/>
              </a:rPr>
              <a:t>And so I would argue that the study purpose is one dimension that distinguishes research from evaluation, in that the primary purpose of research is to add knowledge to a field - to offer some </a:t>
            </a:r>
            <a:r>
              <a:rPr lang="en-US" sz="800" kern="1200" dirty="0" err="1" smtClean="0">
                <a:solidFill>
                  <a:schemeClr val="tx1"/>
                </a:solidFill>
                <a:latin typeface="+mn-lt"/>
                <a:ea typeface="+mn-ea"/>
                <a:cs typeface="+mn-cs"/>
              </a:rPr>
              <a:t>generalizable</a:t>
            </a:r>
            <a:r>
              <a:rPr lang="en-US" sz="800" kern="1200" dirty="0" smtClean="0">
                <a:solidFill>
                  <a:schemeClr val="tx1"/>
                </a:solidFill>
                <a:latin typeface="+mn-lt"/>
                <a:ea typeface="+mn-ea"/>
                <a:cs typeface="+mn-cs"/>
              </a:rPr>
              <a:t> conclusions. In evaluation it’s to make decisions or some judgment about the impact or the effectiveness of a program. Now that doesn’t mean that these are mutually exclusive. That doesn’t mean that in evaluation we don’t also strive to add to the general knowledge base of a particular subject area. But yet it is a secondary purpose to providing information to make decisions. And there we can see this connection to evaluation use, hence Step 5.</a:t>
            </a:r>
            <a:endParaRPr lang="en-US" dirty="0" smtClean="0">
              <a:latin typeface="Times New Roman" pitchFamily="18"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pPr marL="232943" marR="0" lvl="2" indent="0" algn="l" defTabSz="609722"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mn-lt"/>
                <a:ea typeface="+mn-ea"/>
                <a:cs typeface="+mn-cs"/>
              </a:rPr>
              <a:t>Another distinction is who sets the agenda for the study. In research it’s the researcher, and in evaluation it’s significant stakeholders. And that’s why Step 1 is important. Because before we describe the program and focus the evaluation design, we have to understand what it is that stakeholders want to know about the program. In research we can decide what it is we want to study. We really don’t need anybody to agree with us that it’s a reasonable question. If we were so inclined we could actually go outside and talk to people who were willing to talk to us. We don’t really need to gather the information for anybody else. So that’s a dimension on which we distinguish evaluation from research - who sets the agenda.</a:t>
            </a:r>
          </a:p>
          <a:p>
            <a:pPr marL="232943" lvl="2"/>
            <a:endParaRPr lang="en-US" dirty="0" smtClean="0">
              <a:latin typeface="Times New Roman"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6"/>
          <p:cNvSpPr>
            <a:spLocks noGrp="1" noRot="1" noChangeAspect="1" noChangeArrowheads="1" noTextEdit="1"/>
          </p:cNvSpPr>
          <p:nvPr>
            <p:ph type="sldImg"/>
          </p:nvPr>
        </p:nvSpPr>
        <p:spPr>
          <a:ln/>
        </p:spPr>
      </p:sp>
      <p:sp>
        <p:nvSpPr>
          <p:cNvPr id="142339" name="Rectangle 7"/>
          <p:cNvSpPr>
            <a:spLocks noGrp="1" noChangeArrowheads="1"/>
          </p:cNvSpPr>
          <p:nvPr>
            <p:ph type="body" idx="1"/>
          </p:nvPr>
        </p:nvSpPr>
        <p:spPr>
          <a:xfrm>
            <a:off x="613410" y="4368265"/>
            <a:ext cx="5588847" cy="4823861"/>
          </a:xfrm>
          <a:noFill/>
          <a:ln/>
        </p:spPr>
        <p:txBody>
          <a:bodyPr/>
          <a:lstStyle/>
          <a:p>
            <a:r>
              <a:rPr lang="en-US" sz="800" kern="1200" dirty="0" smtClean="0">
                <a:solidFill>
                  <a:schemeClr val="tx1"/>
                </a:solidFill>
                <a:latin typeface="+mn-lt"/>
                <a:ea typeface="+mn-ea"/>
                <a:cs typeface="+mn-cs"/>
              </a:rPr>
              <a:t> Also related to generalizations. In research - and this also relates to the study purpose - we really are designing a study to maximize its applicability across settings, places, people, context. When we talk about - we ask the question how </a:t>
            </a:r>
            <a:r>
              <a:rPr lang="en-US" sz="800" kern="1200" dirty="0" err="1" smtClean="0">
                <a:solidFill>
                  <a:schemeClr val="tx1"/>
                </a:solidFill>
                <a:latin typeface="+mn-lt"/>
                <a:ea typeface="+mn-ea"/>
                <a:cs typeface="+mn-cs"/>
              </a:rPr>
              <a:t>generalizable</a:t>
            </a:r>
            <a:r>
              <a:rPr lang="en-US" sz="800" kern="1200" dirty="0" smtClean="0">
                <a:solidFill>
                  <a:schemeClr val="tx1"/>
                </a:solidFill>
                <a:latin typeface="+mn-lt"/>
                <a:ea typeface="+mn-ea"/>
                <a:cs typeface="+mn-cs"/>
              </a:rPr>
              <a:t> are our findings - that’s what we’re referring to. In evaluation we’re very much driven by the specific needs of the particular context. Now again, like the study purpose, these things are not mutually exclusive. It doesn’t mean that, if we are designing a study that’s offering information for a specific context, that we can’t also maximize our design so that we can make some </a:t>
            </a:r>
            <a:r>
              <a:rPr lang="en-US" sz="800" kern="1200" dirty="0" err="1" smtClean="0">
                <a:solidFill>
                  <a:schemeClr val="tx1"/>
                </a:solidFill>
                <a:latin typeface="+mn-lt"/>
                <a:ea typeface="+mn-ea"/>
                <a:cs typeface="+mn-cs"/>
              </a:rPr>
              <a:t>generalizable</a:t>
            </a:r>
            <a:r>
              <a:rPr lang="en-US" sz="800" kern="1200" dirty="0" smtClean="0">
                <a:solidFill>
                  <a:schemeClr val="tx1"/>
                </a:solidFill>
                <a:latin typeface="+mn-lt"/>
                <a:ea typeface="+mn-ea"/>
                <a:cs typeface="+mn-cs"/>
              </a:rPr>
              <a:t> conclusions about the program. But nonetheless in evaluation our primary purpose is to tell us something about what’s happening in that specific evaluation context</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 </a:t>
            </a:r>
            <a:endParaRPr lang="en-US" sz="9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Next slide, please. </a:t>
            </a:r>
            <a:endParaRPr lang="en-US" sz="900" kern="1200" dirty="0" smtClean="0">
              <a:solidFill>
                <a:schemeClr val="tx1"/>
              </a:solidFill>
              <a:latin typeface="+mn-lt"/>
              <a:ea typeface="+mn-ea"/>
              <a:cs typeface="+mn-cs"/>
            </a:endParaRPr>
          </a:p>
          <a:p>
            <a:pPr marL="232943" lvl="2"/>
            <a:endParaRPr lang="en-US" dirty="0" smtClean="0">
              <a:latin typeface="Times New Roman" pitchFamily="18"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438" y="1066800"/>
            <a:ext cx="5184299" cy="2743200"/>
          </a:xfrm>
        </p:spPr>
        <p:txBody>
          <a:bodyPr/>
          <a:lstStyle>
            <a:lvl1pPr>
              <a:defRPr sz="1800">
                <a:solidFill>
                  <a:schemeClr val="tx2"/>
                </a:solidFill>
              </a:defRPr>
            </a:lvl1pPr>
            <a:lvl2pPr marL="688975" indent="-457200">
              <a:buClr>
                <a:schemeClr val="accent1"/>
              </a:buClr>
              <a:buSzPct val="100000"/>
              <a:buFontTx/>
              <a:buBlip>
                <a:blip r:embed="rId2"/>
              </a:buBlip>
              <a:defRPr sz="1800">
                <a:solidFill>
                  <a:schemeClr val="tx2"/>
                </a:solidFill>
              </a:defRPr>
            </a:lvl2pPr>
            <a:lvl3pPr marL="914400" indent="-304800">
              <a:buClr>
                <a:schemeClr val="accent1"/>
              </a:buClr>
              <a:buSzPct val="100000"/>
              <a:buFontTx/>
              <a:buBlip>
                <a:blip r:embed="rId2"/>
              </a:buBlip>
              <a:tabLst/>
              <a:defRPr sz="1800">
                <a:solidFill>
                  <a:schemeClr val="tx2"/>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Footer Placeholder 3"/>
          <p:cNvSpPr>
            <a:spLocks noGrp="1"/>
          </p:cNvSpPr>
          <p:nvPr>
            <p:ph type="ftr" sz="quarter" idx="10"/>
          </p:nvPr>
        </p:nvSpPr>
        <p:spPr>
          <a:xfrm>
            <a:off x="1587" y="4191000"/>
            <a:ext cx="1246160" cy="381000"/>
          </a:xfrm>
        </p:spPr>
        <p:txBody>
          <a:bodyPr/>
          <a:lstStyle>
            <a:lvl1pPr algn="l">
              <a:defRPr sz="1050" b="0">
                <a:latin typeface="+mn-lt"/>
              </a:defRPr>
            </a:lvl1pPr>
          </a:lstStyle>
          <a:p>
            <a:endParaRPr lang="en-US" dirty="0"/>
          </a:p>
        </p:txBody>
      </p:sp>
      <p:sp>
        <p:nvSpPr>
          <p:cNvPr id="5" name="Slide Number Placeholder 4"/>
          <p:cNvSpPr>
            <a:spLocks noGrp="1"/>
          </p:cNvSpPr>
          <p:nvPr>
            <p:ph type="sldNum" sz="quarter" idx="11"/>
          </p:nvPr>
        </p:nvSpPr>
        <p:spPr>
          <a:xfrm>
            <a:off x="4826926" y="4368800"/>
            <a:ext cx="1270661" cy="203200"/>
          </a:xfrm>
        </p:spPr>
        <p:txBody>
          <a:bodyPr/>
          <a:lstStyle>
            <a:lvl1pPr>
              <a:defRPr sz="1050" b="0">
                <a:latin typeface="+mn-lt"/>
              </a:defRPr>
            </a:lvl1pPr>
          </a:lstStyle>
          <a:p>
            <a:endParaRPr lang="en-US"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CB199572-6FE0-40DA-A155-E76BACE71DFE}"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45662" y="50800"/>
            <a:ext cx="1296075" cy="401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438" y="50800"/>
            <a:ext cx="3786571"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1B40CCF2-86B4-4D97-9CDE-DA27E1AF9117}"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xfrm>
            <a:off x="502489" y="4165788"/>
            <a:ext cx="1270661" cy="304426"/>
          </a:xfrm>
          <a:prstGeom prst="rect">
            <a:avLst/>
          </a:prstGeom>
          <a:ln/>
        </p:spPr>
        <p:txBody>
          <a:bodyPr lIns="54718" tIns="27359" rIns="54718" bIns="27359"/>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8C75AE1E-F58F-4D63-939B-35B9A18817A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105" name="Picture 9" descr="C:\Documents and Settings\User\Desktop\NCEH\slidemasterimages\title_master_bottom.jpg"/>
          <p:cNvPicPr>
            <a:picLocks noChangeAspect="1" noChangeArrowheads="1"/>
          </p:cNvPicPr>
          <p:nvPr/>
        </p:nvPicPr>
        <p:blipFill>
          <a:blip r:embed="rId2" cstate="print"/>
          <a:srcRect/>
          <a:stretch>
            <a:fillRect/>
          </a:stretch>
        </p:blipFill>
        <p:spPr bwMode="auto">
          <a:xfrm>
            <a:off x="0" y="3206751"/>
            <a:ext cx="6097057" cy="1654175"/>
          </a:xfrm>
          <a:prstGeom prst="rect">
            <a:avLst/>
          </a:prstGeom>
          <a:noFill/>
        </p:spPr>
      </p:pic>
      <p:pic>
        <p:nvPicPr>
          <p:cNvPr id="4104" name="Picture 8" descr="C:\Documents and Settings\User\Desktop\NCEH\slidemasterimages\title_master_top.jpg"/>
          <p:cNvPicPr>
            <a:picLocks noChangeAspect="1" noChangeArrowheads="1"/>
          </p:cNvPicPr>
          <p:nvPr/>
        </p:nvPicPr>
        <p:blipFill>
          <a:blip r:embed="rId3" cstate="print"/>
          <a:srcRect/>
          <a:stretch>
            <a:fillRect/>
          </a:stretch>
        </p:blipFill>
        <p:spPr bwMode="auto">
          <a:xfrm>
            <a:off x="0" y="0"/>
            <a:ext cx="6097057" cy="1663700"/>
          </a:xfrm>
          <a:prstGeom prst="rect">
            <a:avLst/>
          </a:prstGeom>
          <a:noFill/>
        </p:spPr>
      </p:pic>
      <p:sp>
        <p:nvSpPr>
          <p:cNvPr id="5" name="Title 4"/>
          <p:cNvSpPr>
            <a:spLocks noGrp="1"/>
          </p:cNvSpPr>
          <p:nvPr>
            <p:ph type="title"/>
          </p:nvPr>
        </p:nvSpPr>
        <p:spPr>
          <a:xfrm>
            <a:off x="457438" y="2082800"/>
            <a:ext cx="5184299" cy="762000"/>
          </a:xfrm>
        </p:spPr>
        <p:txBody>
          <a:bodyPr/>
          <a:lstStyle>
            <a:lvl1pPr>
              <a:defRPr sz="1900">
                <a:solidFill>
                  <a:schemeClr val="tx1"/>
                </a:solidFill>
              </a:defRPr>
            </a:lvl1pPr>
          </a:lstStyle>
          <a:p>
            <a:r>
              <a:rPr lang="en-US" smtClean="0"/>
              <a:t>Click to edit Master title style</a:t>
            </a:r>
            <a:endParaRPr lang="en-US" dirty="0"/>
          </a:p>
        </p:txBody>
      </p:sp>
      <p:pic>
        <p:nvPicPr>
          <p:cNvPr id="7" name="Picture 6" descr="title_master_bottom2.jpg"/>
          <p:cNvPicPr>
            <a:picLocks noChangeAspect="1"/>
          </p:cNvPicPr>
          <p:nvPr userDrawn="1"/>
        </p:nvPicPr>
        <p:blipFill>
          <a:blip r:embed="rId4" cstate="print"/>
          <a:stretch>
            <a:fillRect/>
          </a:stretch>
        </p:blipFill>
        <p:spPr>
          <a:xfrm>
            <a:off x="0" y="3221090"/>
            <a:ext cx="6099175" cy="165571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793" y="2937934"/>
            <a:ext cx="5184299" cy="908050"/>
          </a:xfrm>
        </p:spPr>
        <p:txBody>
          <a:bodyPr anchor="t"/>
          <a:lstStyle>
            <a:lvl1pPr algn="l">
              <a:defRPr sz="27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481793" y="1937809"/>
            <a:ext cx="5184299" cy="1000125"/>
          </a:xfrm>
        </p:spPr>
        <p:txBody>
          <a:bodyPr anchor="b"/>
          <a:lstStyle>
            <a:lvl1pPr marL="0" indent="0">
              <a:buNone/>
              <a:defRPr sz="1300"/>
            </a:lvl1pPr>
            <a:lvl2pPr marL="304861" indent="0">
              <a:buNone/>
              <a:defRPr sz="1200"/>
            </a:lvl2pPr>
            <a:lvl3pPr marL="609722" indent="0">
              <a:buNone/>
              <a:defRPr sz="1100"/>
            </a:lvl3pPr>
            <a:lvl4pPr marL="914583" indent="0">
              <a:buNone/>
              <a:defRPr sz="900"/>
            </a:lvl4pPr>
            <a:lvl5pPr marL="1219444" indent="0">
              <a:buNone/>
              <a:defRPr sz="900"/>
            </a:lvl5pPr>
            <a:lvl6pPr marL="1524305" indent="0">
              <a:buNone/>
              <a:defRPr sz="900"/>
            </a:lvl6pPr>
            <a:lvl7pPr marL="1829166" indent="0">
              <a:buNone/>
              <a:defRPr sz="900"/>
            </a:lvl7pPr>
            <a:lvl8pPr marL="2134027" indent="0">
              <a:buNone/>
              <a:defRPr sz="900"/>
            </a:lvl8pPr>
            <a:lvl9pPr marL="2438888" indent="0">
              <a:buNone/>
              <a:defRPr sz="9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a:xfrm>
            <a:off x="4573587" y="4394200"/>
            <a:ext cx="1068150" cy="177800"/>
          </a:xfrm>
        </p:spPr>
        <p:txBody>
          <a:bodyPr/>
          <a:lstStyle>
            <a:lvl1pPr>
              <a:defRPr/>
            </a:lvl1pPr>
          </a:lstStyle>
          <a:p>
            <a:r>
              <a:rPr lang="en-US" dirty="0" smtClean="0"/>
              <a:t> </a:t>
            </a:r>
            <a:r>
              <a:rPr lang="en-US" sz="1050" b="1" dirty="0" smtClean="0">
                <a:solidFill>
                  <a:schemeClr val="bg1"/>
                </a:solidFill>
                <a:latin typeface="+mn-lt"/>
              </a:rPr>
              <a:t>Slide </a:t>
            </a:r>
            <a:fld id="{4BA790FA-A1DB-447A-9D74-60BF5DBFE056}" type="slidenum">
              <a:rPr lang="en-US" sz="1050" b="1" smtClean="0">
                <a:solidFill>
                  <a:schemeClr val="bg1"/>
                </a:solidFill>
                <a:latin typeface="+mn-lt"/>
              </a:rPr>
              <a:pPr/>
              <a:t>‹#›</a:t>
            </a:fld>
            <a:r>
              <a:rPr lang="en-US" sz="1050" b="1" dirty="0" smtClean="0">
                <a:solidFill>
                  <a:schemeClr val="bg1"/>
                </a:solidFill>
                <a:latin typeface="+mn-lt"/>
              </a:rPr>
              <a:t>of 30</a:t>
            </a:r>
            <a:endParaRPr lang="en-US" sz="1050" b="1" dirty="0">
              <a:solidFill>
                <a:schemeClr val="bg1"/>
              </a:solidFill>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38" y="1066800"/>
            <a:ext cx="2541323" cy="2743200"/>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100414" y="1066800"/>
            <a:ext cx="2541323" cy="2743200"/>
          </a:xfrm>
        </p:spPr>
        <p:txBody>
          <a:bodyPr/>
          <a:lstStyle>
            <a:lvl1pPr>
              <a:defRPr sz="19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587" y="4191000"/>
            <a:ext cx="1144587" cy="304800"/>
          </a:xfrm>
        </p:spPr>
        <p:txBody>
          <a:bodyPr/>
          <a:lstStyle>
            <a:lvl1pPr algn="l">
              <a:defRPr b="0"/>
            </a:lvl1pPr>
          </a:lstStyle>
          <a:p>
            <a:endParaRPr lang="en-US" dirty="0"/>
          </a:p>
        </p:txBody>
      </p:sp>
      <p:sp>
        <p:nvSpPr>
          <p:cNvPr id="6" name="Slide Number Placeholder 5"/>
          <p:cNvSpPr>
            <a:spLocks noGrp="1"/>
          </p:cNvSpPr>
          <p:nvPr>
            <p:ph type="sldNum" sz="quarter" idx="11"/>
          </p:nvPr>
        </p:nvSpPr>
        <p:spPr>
          <a:xfrm>
            <a:off x="5181837" y="4318000"/>
            <a:ext cx="915750" cy="177800"/>
          </a:xfrm>
        </p:spPr>
        <p:txBody>
          <a:bodyPr/>
          <a:lstStyle>
            <a:lvl1pPr>
              <a:defRPr sz="1050" b="0"/>
            </a:lvl1pPr>
          </a:lstStyle>
          <a:p>
            <a:r>
              <a:rPr lang="en-US" dirty="0" smtClean="0"/>
              <a:t> </a:t>
            </a:r>
            <a:r>
              <a:rPr lang="en-US" sz="900" dirty="0" smtClean="0">
                <a:solidFill>
                  <a:schemeClr val="bg1"/>
                </a:solidFill>
                <a:latin typeface="+mn-lt"/>
              </a:rPr>
              <a:t>Slide </a:t>
            </a:r>
            <a:fld id="{FA56ADD1-5CDF-41A9-A82B-0AB3377C0DD9}" type="slidenum">
              <a:rPr lang="en-US" sz="900" smtClean="0">
                <a:solidFill>
                  <a:schemeClr val="bg1"/>
                </a:solidFill>
                <a:latin typeface="+mn-lt"/>
              </a:rPr>
              <a:pPr/>
              <a:t>‹#›</a:t>
            </a:fld>
            <a:r>
              <a:rPr lang="en-US" sz="900" dirty="0" smtClean="0">
                <a:solidFill>
                  <a:schemeClr val="bg1"/>
                </a:solidFill>
                <a:latin typeface="+mn-lt"/>
              </a:rPr>
              <a:t>of 30</a:t>
            </a:r>
            <a:endParaRPr lang="en-US" sz="900" dirty="0">
              <a:solidFill>
                <a:schemeClr val="bg1"/>
              </a:solidFill>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3092"/>
            <a:ext cx="5489258"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959" y="1023409"/>
            <a:ext cx="2694862" cy="426508"/>
          </a:xfrm>
        </p:spPr>
        <p:txBody>
          <a:bodyPr anchor="b"/>
          <a:lstStyle>
            <a:lvl1pPr marL="0" indent="0">
              <a:buNone/>
              <a:defRPr sz="1600" b="1"/>
            </a:lvl1pPr>
            <a:lvl2pPr marL="304861" indent="0">
              <a:buNone/>
              <a:defRPr sz="1300" b="1"/>
            </a:lvl2pPr>
            <a:lvl3pPr marL="609722" indent="0">
              <a:buNone/>
              <a:defRPr sz="1200" b="1"/>
            </a:lvl3pPr>
            <a:lvl4pPr marL="914583" indent="0">
              <a:buNone/>
              <a:defRPr sz="1100" b="1"/>
            </a:lvl4pPr>
            <a:lvl5pPr marL="1219444" indent="0">
              <a:buNone/>
              <a:defRPr sz="1100" b="1"/>
            </a:lvl5pPr>
            <a:lvl6pPr marL="1524305" indent="0">
              <a:buNone/>
              <a:defRPr sz="1100" b="1"/>
            </a:lvl6pPr>
            <a:lvl7pPr marL="1829166" indent="0">
              <a:buNone/>
              <a:defRPr sz="1100" b="1"/>
            </a:lvl7pPr>
            <a:lvl8pPr marL="2134027" indent="0">
              <a:buNone/>
              <a:defRPr sz="1100" b="1"/>
            </a:lvl8pPr>
            <a:lvl9pPr marL="2438888"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04959" y="1449917"/>
            <a:ext cx="2694862"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8297" y="1023409"/>
            <a:ext cx="2695920" cy="426508"/>
          </a:xfrm>
        </p:spPr>
        <p:txBody>
          <a:bodyPr anchor="b"/>
          <a:lstStyle>
            <a:lvl1pPr marL="0" indent="0">
              <a:buNone/>
              <a:defRPr sz="1600" b="1"/>
            </a:lvl1pPr>
            <a:lvl2pPr marL="304861" indent="0">
              <a:buNone/>
              <a:defRPr sz="1300" b="1"/>
            </a:lvl2pPr>
            <a:lvl3pPr marL="609722" indent="0">
              <a:buNone/>
              <a:defRPr sz="1200" b="1"/>
            </a:lvl3pPr>
            <a:lvl4pPr marL="914583" indent="0">
              <a:buNone/>
              <a:defRPr sz="1100" b="1"/>
            </a:lvl4pPr>
            <a:lvl5pPr marL="1219444" indent="0">
              <a:buNone/>
              <a:defRPr sz="1100" b="1"/>
            </a:lvl5pPr>
            <a:lvl6pPr marL="1524305" indent="0">
              <a:buNone/>
              <a:defRPr sz="1100" b="1"/>
            </a:lvl6pPr>
            <a:lvl7pPr marL="1829166" indent="0">
              <a:buNone/>
              <a:defRPr sz="1100" b="1"/>
            </a:lvl7pPr>
            <a:lvl8pPr marL="2134027" indent="0">
              <a:buNone/>
              <a:defRPr sz="1100" b="1"/>
            </a:lvl8pPr>
            <a:lvl9pPr marL="2438888"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098297" y="1449917"/>
            <a:ext cx="2695920" cy="2634192"/>
          </a:xfrm>
        </p:spPr>
        <p:txBody>
          <a:bodyPr/>
          <a:lstStyle>
            <a:lvl1pPr>
              <a:defRPr sz="1600"/>
            </a:lvl1pPr>
            <a:lvl2pPr>
              <a:defRPr sz="13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42805025-5C68-49BD-A21A-D5322973361D}"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87CAA500-E4E0-4497-9F20-C75513BBEBB8}"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r>
              <a:rPr lang="en-US" dirty="0" smtClean="0"/>
              <a:t> </a:t>
            </a:r>
            <a:r>
              <a:rPr lang="en-US" sz="600" b="1" dirty="0" smtClean="0">
                <a:solidFill>
                  <a:schemeClr val="bg1"/>
                </a:solidFill>
                <a:latin typeface="+mn-lt"/>
              </a:rPr>
              <a:t>Slide </a:t>
            </a:r>
            <a:fld id="{19EF57F6-BF4D-47C6-9C20-3DDF4655460D}" type="slidenum">
              <a:rPr lang="en-US" sz="600" b="1" smtClean="0">
                <a:solidFill>
                  <a:schemeClr val="bg1"/>
                </a:solidFill>
                <a:latin typeface="+mn-lt"/>
              </a:rPr>
              <a:pPr/>
              <a:t>‹#›</a:t>
            </a:fld>
            <a:r>
              <a:rPr lang="en-US" sz="600" b="1" dirty="0" smtClean="0">
                <a:solidFill>
                  <a:schemeClr val="bg1"/>
                </a:solidFill>
                <a:latin typeface="+mn-lt"/>
              </a:rPr>
              <a:t> of 30</a:t>
            </a:r>
            <a:endParaRPr lang="en-US" sz="600" b="1" dirty="0">
              <a:solidFill>
                <a:schemeClr val="bg1"/>
              </a:solidFill>
              <a:latin typeface="+mn-lt"/>
            </a:endParaRPr>
          </a:p>
        </p:txBody>
      </p:sp>
      <p:sp>
        <p:nvSpPr>
          <p:cNvPr id="5" name="Content Placeholder 4"/>
          <p:cNvSpPr>
            <a:spLocks noGrp="1"/>
          </p:cNvSpPr>
          <p:nvPr>
            <p:ph sz="quarter" idx="12"/>
          </p:nvPr>
        </p:nvSpPr>
        <p:spPr>
          <a:xfrm>
            <a:off x="304959" y="1117600"/>
            <a:ext cx="5540084" cy="2794000"/>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959" y="182033"/>
            <a:ext cx="2006587" cy="774700"/>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2384608" y="182034"/>
            <a:ext cx="3409608" cy="3902075"/>
          </a:xfrm>
        </p:spPr>
        <p:txBody>
          <a:bodyPr/>
          <a:lstStyle>
            <a:lvl1pPr>
              <a:defRPr sz="2100"/>
            </a:lvl1pPr>
            <a:lvl2pPr>
              <a:defRPr sz="19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959" y="956734"/>
            <a:ext cx="2006587" cy="3127375"/>
          </a:xfrm>
        </p:spPr>
        <p:txBody>
          <a:bodyPr/>
          <a:lstStyle>
            <a:lvl1pPr marL="0" indent="0">
              <a:buNone/>
              <a:defRPr sz="900"/>
            </a:lvl1pPr>
            <a:lvl2pPr marL="304861" indent="0">
              <a:buNone/>
              <a:defRPr sz="800"/>
            </a:lvl2pPr>
            <a:lvl3pPr marL="609722" indent="0">
              <a:buNone/>
              <a:defRPr sz="700"/>
            </a:lvl3pPr>
            <a:lvl4pPr marL="914583" indent="0">
              <a:buNone/>
              <a:defRPr sz="600"/>
            </a:lvl4pPr>
            <a:lvl5pPr marL="1219444" indent="0">
              <a:buNone/>
              <a:defRPr sz="600"/>
            </a:lvl5pPr>
            <a:lvl6pPr marL="1524305" indent="0">
              <a:buNone/>
              <a:defRPr sz="600"/>
            </a:lvl6pPr>
            <a:lvl7pPr marL="1829166" indent="0">
              <a:buNone/>
              <a:defRPr sz="600"/>
            </a:lvl7pPr>
            <a:lvl8pPr marL="2134027" indent="0">
              <a:buNone/>
              <a:defRPr sz="600"/>
            </a:lvl8pPr>
            <a:lvl9pPr marL="24388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392F44F1-E5FB-4487-AE14-4145D050466A}"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5481" y="3200400"/>
            <a:ext cx="3659505" cy="37782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195481" y="408517"/>
            <a:ext cx="3659505" cy="2743200"/>
          </a:xfrm>
        </p:spPr>
        <p:txBody>
          <a:bodyPr/>
          <a:lstStyle>
            <a:lvl1pPr marL="0" indent="0">
              <a:buNone/>
              <a:defRPr sz="2100"/>
            </a:lvl1pPr>
            <a:lvl2pPr marL="304861" indent="0">
              <a:buNone/>
              <a:defRPr sz="1900"/>
            </a:lvl2pPr>
            <a:lvl3pPr marL="609722" indent="0">
              <a:buNone/>
              <a:defRPr sz="1600"/>
            </a:lvl3pPr>
            <a:lvl4pPr marL="914583" indent="0">
              <a:buNone/>
              <a:defRPr sz="1300"/>
            </a:lvl4pPr>
            <a:lvl5pPr marL="1219444" indent="0">
              <a:buNone/>
              <a:defRPr sz="1300"/>
            </a:lvl5pPr>
            <a:lvl6pPr marL="1524305" indent="0">
              <a:buNone/>
              <a:defRPr sz="1300"/>
            </a:lvl6pPr>
            <a:lvl7pPr marL="1829166" indent="0">
              <a:buNone/>
              <a:defRPr sz="1300"/>
            </a:lvl7pPr>
            <a:lvl8pPr marL="2134027" indent="0">
              <a:buNone/>
              <a:defRPr sz="1300"/>
            </a:lvl8pPr>
            <a:lvl9pPr marL="2438888" indent="0">
              <a:buNone/>
              <a:defRPr sz="1300"/>
            </a:lvl9pPr>
          </a:lstStyle>
          <a:p>
            <a:r>
              <a:rPr lang="en-US" smtClean="0"/>
              <a:t>Click icon to add picture</a:t>
            </a:r>
            <a:endParaRPr lang="en-US"/>
          </a:p>
        </p:txBody>
      </p:sp>
      <p:sp>
        <p:nvSpPr>
          <p:cNvPr id="4" name="Text Placeholder 3"/>
          <p:cNvSpPr>
            <a:spLocks noGrp="1"/>
          </p:cNvSpPr>
          <p:nvPr>
            <p:ph type="body" sz="half" idx="2"/>
          </p:nvPr>
        </p:nvSpPr>
        <p:spPr>
          <a:xfrm>
            <a:off x="1195481" y="3578225"/>
            <a:ext cx="3659505" cy="536575"/>
          </a:xfrm>
        </p:spPr>
        <p:txBody>
          <a:bodyPr/>
          <a:lstStyle>
            <a:lvl1pPr marL="0" indent="0">
              <a:buNone/>
              <a:defRPr sz="900"/>
            </a:lvl1pPr>
            <a:lvl2pPr marL="304861" indent="0">
              <a:buNone/>
              <a:defRPr sz="800"/>
            </a:lvl2pPr>
            <a:lvl3pPr marL="609722" indent="0">
              <a:buNone/>
              <a:defRPr sz="700"/>
            </a:lvl3pPr>
            <a:lvl4pPr marL="914583" indent="0">
              <a:buNone/>
              <a:defRPr sz="600"/>
            </a:lvl4pPr>
            <a:lvl5pPr marL="1219444" indent="0">
              <a:buNone/>
              <a:defRPr sz="600"/>
            </a:lvl5pPr>
            <a:lvl6pPr marL="1524305" indent="0">
              <a:buNone/>
              <a:defRPr sz="600"/>
            </a:lvl6pPr>
            <a:lvl7pPr marL="1829166" indent="0">
              <a:buNone/>
              <a:defRPr sz="600"/>
            </a:lvl7pPr>
            <a:lvl8pPr marL="2134027" indent="0">
              <a:buNone/>
              <a:defRPr sz="600"/>
            </a:lvl8pPr>
            <a:lvl9pPr marL="2438888"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r>
              <a:rPr lang="en-US" dirty="0"/>
              <a:t> </a:t>
            </a:r>
            <a:r>
              <a:rPr lang="en-US" sz="600" b="1" dirty="0">
                <a:solidFill>
                  <a:schemeClr val="bg1"/>
                </a:solidFill>
                <a:latin typeface="+mn-lt"/>
              </a:rPr>
              <a:t>Slide </a:t>
            </a:r>
            <a:fld id="{7F0B2A16-0EBD-4B8A-9E30-BEA26E90FEB6}" type="slidenum">
              <a:rPr lang="en-US" sz="600" b="1">
                <a:solidFill>
                  <a:schemeClr val="bg1"/>
                </a:solidFill>
                <a:latin typeface="+mn-lt"/>
              </a:rPr>
              <a:pPr/>
              <a:t>‹#›</a:t>
            </a:fld>
            <a:r>
              <a:rPr lang="en-US" sz="600" b="1" dirty="0">
                <a:solidFill>
                  <a:schemeClr val="bg1"/>
                </a:solidFill>
                <a:latin typeface="+mn-lt"/>
              </a:rPr>
              <a:t>of 30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lide_master_bottom2.jpg"/>
          <p:cNvPicPr>
            <a:picLocks/>
          </p:cNvPicPr>
          <p:nvPr/>
        </p:nvPicPr>
        <p:blipFill>
          <a:blip r:embed="rId14" cstate="print"/>
          <a:stretch>
            <a:fillRect/>
          </a:stretch>
        </p:blipFill>
        <p:spPr>
          <a:xfrm>
            <a:off x="0" y="3810000"/>
            <a:ext cx="6099048" cy="762000"/>
          </a:xfrm>
          <a:prstGeom prst="rect">
            <a:avLst/>
          </a:prstGeom>
        </p:spPr>
      </p:pic>
      <p:pic>
        <p:nvPicPr>
          <p:cNvPr id="1031" name="Picture 7" descr="C:\Documents and Settings\User\Desktop\NCEH\slidemasterimages\slide_master_top.jpg"/>
          <p:cNvPicPr>
            <a:picLocks noChangeAspect="1" noChangeArrowheads="1"/>
          </p:cNvPicPr>
          <p:nvPr/>
        </p:nvPicPr>
        <p:blipFill>
          <a:blip r:embed="rId15" cstate="print"/>
          <a:srcRect/>
          <a:stretch>
            <a:fillRect/>
          </a:stretch>
        </p:blipFill>
        <p:spPr bwMode="auto">
          <a:xfrm>
            <a:off x="2118" y="1"/>
            <a:ext cx="6097057" cy="892175"/>
          </a:xfrm>
          <a:prstGeom prst="rect">
            <a:avLst/>
          </a:prstGeom>
          <a:noFill/>
        </p:spPr>
      </p:pic>
      <p:sp>
        <p:nvSpPr>
          <p:cNvPr id="1026" name="Rectangle 2"/>
          <p:cNvSpPr>
            <a:spLocks noGrp="1" noChangeArrowheads="1"/>
          </p:cNvSpPr>
          <p:nvPr>
            <p:ph type="title"/>
          </p:nvPr>
        </p:nvSpPr>
        <p:spPr bwMode="auto">
          <a:xfrm>
            <a:off x="457438" y="50800"/>
            <a:ext cx="5184299" cy="762000"/>
          </a:xfrm>
          <a:prstGeom prst="rect">
            <a:avLst/>
          </a:prstGeom>
          <a:noFill/>
          <a:ln w="9525">
            <a:noFill/>
            <a:miter lim="800000"/>
            <a:headEnd/>
            <a:tailEnd/>
          </a:ln>
          <a:effectLst/>
        </p:spPr>
        <p:txBody>
          <a:bodyPr vert="horz" wrap="square" lIns="60972" tIns="30486" rIns="60972" bIns="3048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438" y="1066800"/>
            <a:ext cx="5184299" cy="27432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29" name="Rectangle 5"/>
          <p:cNvSpPr>
            <a:spLocks noGrp="1" noChangeArrowheads="1"/>
          </p:cNvSpPr>
          <p:nvPr>
            <p:ph type="ftr" sz="quarter" idx="3"/>
          </p:nvPr>
        </p:nvSpPr>
        <p:spPr bwMode="auto">
          <a:xfrm>
            <a:off x="1587" y="4191000"/>
            <a:ext cx="1219200" cy="3810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lvl1pPr algn="l">
              <a:defRPr sz="1050" b="0">
                <a:solidFill>
                  <a:schemeClr val="bg1"/>
                </a:solidFill>
                <a:latin typeface="+mn-lt"/>
              </a:defRPr>
            </a:lvl1pPr>
          </a:lstStyle>
          <a:p>
            <a:endParaRPr lang="en-US" dirty="0"/>
          </a:p>
        </p:txBody>
      </p:sp>
      <p:sp>
        <p:nvSpPr>
          <p:cNvPr id="1030" name="Rectangle 6"/>
          <p:cNvSpPr>
            <a:spLocks noGrp="1" noChangeArrowheads="1"/>
          </p:cNvSpPr>
          <p:nvPr>
            <p:ph type="sldNum" sz="quarter" idx="4"/>
          </p:nvPr>
        </p:nvSpPr>
        <p:spPr bwMode="auto">
          <a:xfrm>
            <a:off x="5030787" y="4343400"/>
            <a:ext cx="1066800" cy="177800"/>
          </a:xfrm>
          <a:prstGeom prst="rect">
            <a:avLst/>
          </a:prstGeom>
          <a:noFill/>
          <a:ln w="9525">
            <a:noFill/>
            <a:miter lim="800000"/>
            <a:headEnd/>
            <a:tailEnd/>
          </a:ln>
          <a:effectLst/>
        </p:spPr>
        <p:txBody>
          <a:bodyPr vert="horz" wrap="square" lIns="60972" tIns="30486" rIns="60972" bIns="30486" numCol="1" anchor="t" anchorCtr="0" compatLnSpc="1">
            <a:prstTxWarp prst="textNoShape">
              <a:avLst/>
            </a:prstTxWarp>
          </a:bodyPr>
          <a:lstStyle>
            <a:lvl1pPr algn="r">
              <a:defRPr sz="900" b="0"/>
            </a:lvl1pPr>
          </a:lstStyle>
          <a:p>
            <a:r>
              <a:rPr lang="en-US" dirty="0" smtClean="0"/>
              <a:t> </a:t>
            </a:r>
            <a:r>
              <a:rPr lang="en-US" sz="1050" dirty="0" smtClean="0">
                <a:solidFill>
                  <a:schemeClr val="bg1"/>
                </a:solidFill>
                <a:latin typeface="+mn-lt"/>
              </a:rPr>
              <a:t>Slide </a:t>
            </a:r>
            <a:fld id="{584B41AD-5B6B-4DD7-9B31-0B1DCD0D6665}" type="slidenum">
              <a:rPr lang="en-US" sz="1050" smtClean="0">
                <a:solidFill>
                  <a:schemeClr val="bg1"/>
                </a:solidFill>
                <a:latin typeface="+mn-lt"/>
              </a:rPr>
              <a:pPr/>
              <a:t>‹#›</a:t>
            </a:fld>
            <a:r>
              <a:rPr lang="en-US" sz="1050" dirty="0" smtClean="0">
                <a:solidFill>
                  <a:schemeClr val="bg1"/>
                </a:solidFill>
                <a:latin typeface="+mn-lt"/>
              </a:rPr>
              <a:t>of 30</a:t>
            </a:r>
            <a:endParaRPr lang="en-US" sz="1050" dirty="0">
              <a:solidFill>
                <a:schemeClr val="bg1"/>
              </a:solidFill>
              <a:latin typeface="+mn-lt"/>
            </a:endParaRPr>
          </a:p>
        </p:txBody>
      </p:sp>
      <p:pic>
        <p:nvPicPr>
          <p:cNvPr id="8" name="Picture 7" descr="transparent_tree_logo.gif"/>
          <p:cNvPicPr>
            <a:picLocks noChangeAspect="1"/>
          </p:cNvPicPr>
          <p:nvPr/>
        </p:nvPicPr>
        <p:blipFill>
          <a:blip r:embed="rId16" cstate="print"/>
          <a:stretch>
            <a:fillRect/>
          </a:stretch>
        </p:blipFill>
        <p:spPr>
          <a:xfrm>
            <a:off x="5259387" y="2743200"/>
            <a:ext cx="781050" cy="1057275"/>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1" fontAlgn="base" hangingPunct="1">
        <a:spcBef>
          <a:spcPct val="0"/>
        </a:spcBef>
        <a:spcAft>
          <a:spcPct val="0"/>
        </a:spcAft>
        <a:defRPr b="1">
          <a:solidFill>
            <a:schemeClr val="bg1"/>
          </a:solidFill>
          <a:latin typeface="+mj-lt"/>
          <a:ea typeface="+mj-ea"/>
          <a:cs typeface="+mj-cs"/>
        </a:defRPr>
      </a:lvl1pPr>
      <a:lvl2pPr algn="ctr" rtl="0" eaLnBrk="1" fontAlgn="base" hangingPunct="1">
        <a:spcBef>
          <a:spcPct val="0"/>
        </a:spcBef>
        <a:spcAft>
          <a:spcPct val="0"/>
        </a:spcAft>
        <a:defRPr b="1">
          <a:solidFill>
            <a:schemeClr val="bg1"/>
          </a:solidFill>
          <a:latin typeface="Arial" charset="0"/>
        </a:defRPr>
      </a:lvl2pPr>
      <a:lvl3pPr algn="ctr" rtl="0" eaLnBrk="1" fontAlgn="base" hangingPunct="1">
        <a:spcBef>
          <a:spcPct val="0"/>
        </a:spcBef>
        <a:spcAft>
          <a:spcPct val="0"/>
        </a:spcAft>
        <a:defRPr b="1">
          <a:solidFill>
            <a:schemeClr val="bg1"/>
          </a:solidFill>
          <a:latin typeface="Arial" charset="0"/>
        </a:defRPr>
      </a:lvl3pPr>
      <a:lvl4pPr algn="ctr" rtl="0" eaLnBrk="1" fontAlgn="base" hangingPunct="1">
        <a:spcBef>
          <a:spcPct val="0"/>
        </a:spcBef>
        <a:spcAft>
          <a:spcPct val="0"/>
        </a:spcAft>
        <a:defRPr b="1">
          <a:solidFill>
            <a:schemeClr val="bg1"/>
          </a:solidFill>
          <a:latin typeface="Arial" charset="0"/>
        </a:defRPr>
      </a:lvl4pPr>
      <a:lvl5pPr algn="ctr" rtl="0" eaLnBrk="1" fontAlgn="base" hangingPunct="1">
        <a:spcBef>
          <a:spcPct val="0"/>
        </a:spcBef>
        <a:spcAft>
          <a:spcPct val="0"/>
        </a:spcAft>
        <a:defRPr b="1">
          <a:solidFill>
            <a:schemeClr val="bg1"/>
          </a:solidFill>
          <a:latin typeface="Arial" charset="0"/>
        </a:defRPr>
      </a:lvl5pPr>
      <a:lvl6pPr marL="304861" algn="ctr" rtl="0" eaLnBrk="1" fontAlgn="base" hangingPunct="1">
        <a:spcBef>
          <a:spcPct val="0"/>
        </a:spcBef>
        <a:spcAft>
          <a:spcPct val="0"/>
        </a:spcAft>
        <a:defRPr b="1">
          <a:solidFill>
            <a:schemeClr val="bg1"/>
          </a:solidFill>
          <a:latin typeface="Arial" charset="0"/>
        </a:defRPr>
      </a:lvl6pPr>
      <a:lvl7pPr marL="609722" algn="ctr" rtl="0" eaLnBrk="1" fontAlgn="base" hangingPunct="1">
        <a:spcBef>
          <a:spcPct val="0"/>
        </a:spcBef>
        <a:spcAft>
          <a:spcPct val="0"/>
        </a:spcAft>
        <a:defRPr b="1">
          <a:solidFill>
            <a:schemeClr val="bg1"/>
          </a:solidFill>
          <a:latin typeface="Arial" charset="0"/>
        </a:defRPr>
      </a:lvl7pPr>
      <a:lvl8pPr marL="914583" algn="ctr" rtl="0" eaLnBrk="1" fontAlgn="base" hangingPunct="1">
        <a:spcBef>
          <a:spcPct val="0"/>
        </a:spcBef>
        <a:spcAft>
          <a:spcPct val="0"/>
        </a:spcAft>
        <a:defRPr b="1">
          <a:solidFill>
            <a:schemeClr val="bg1"/>
          </a:solidFill>
          <a:latin typeface="Arial" charset="0"/>
        </a:defRPr>
      </a:lvl8pPr>
      <a:lvl9pPr marL="1219444" algn="ctr" rtl="0" eaLnBrk="1" fontAlgn="base" hangingPunct="1">
        <a:spcBef>
          <a:spcPct val="0"/>
        </a:spcBef>
        <a:spcAft>
          <a:spcPct val="0"/>
        </a:spcAft>
        <a:defRPr b="1">
          <a:solidFill>
            <a:schemeClr val="bg1"/>
          </a:solidFill>
          <a:latin typeface="Arial" charset="0"/>
        </a:defRPr>
      </a:lvl9pPr>
    </p:titleStyle>
    <p:bodyStyle>
      <a:lvl1pPr marL="228646" indent="-228646" algn="l" rtl="0" eaLnBrk="1" fontAlgn="base" hangingPunct="1">
        <a:spcBef>
          <a:spcPct val="20000"/>
        </a:spcBef>
        <a:spcAft>
          <a:spcPct val="0"/>
        </a:spcAft>
        <a:defRPr sz="900" b="1">
          <a:solidFill>
            <a:schemeClr val="tx1"/>
          </a:solidFill>
          <a:latin typeface="+mn-lt"/>
          <a:ea typeface="+mn-ea"/>
          <a:cs typeface="+mn-cs"/>
        </a:defRPr>
      </a:lvl1pPr>
      <a:lvl2pPr marL="495399" indent="-190538" algn="l" rtl="0" eaLnBrk="1" fontAlgn="base" hangingPunct="1">
        <a:spcBef>
          <a:spcPct val="20000"/>
        </a:spcBef>
        <a:spcAft>
          <a:spcPct val="0"/>
        </a:spcAft>
        <a:buSzPct val="150000"/>
        <a:buChar char="•"/>
        <a:defRPr sz="900" b="1">
          <a:solidFill>
            <a:schemeClr val="tx1"/>
          </a:solidFill>
          <a:latin typeface="+mn-lt"/>
        </a:defRPr>
      </a:lvl2pPr>
      <a:lvl3pPr marL="762152" indent="-152430" algn="l" rtl="0" eaLnBrk="1" fontAlgn="base" hangingPunct="1">
        <a:spcBef>
          <a:spcPct val="20000"/>
        </a:spcBef>
        <a:spcAft>
          <a:spcPct val="0"/>
        </a:spcAft>
        <a:buChar char="o"/>
        <a:defRPr sz="900" b="1">
          <a:solidFill>
            <a:schemeClr val="tx1"/>
          </a:solidFill>
          <a:latin typeface="+mn-lt"/>
        </a:defRPr>
      </a:lvl3pPr>
      <a:lvl4pPr marL="1067013" indent="-152430" algn="l" rtl="0" eaLnBrk="1" fontAlgn="base" hangingPunct="1">
        <a:spcBef>
          <a:spcPct val="20000"/>
        </a:spcBef>
        <a:spcAft>
          <a:spcPct val="0"/>
        </a:spcAft>
        <a:defRPr sz="1300">
          <a:solidFill>
            <a:schemeClr val="tx1"/>
          </a:solidFill>
          <a:latin typeface="Times New Roman" charset="0"/>
        </a:defRPr>
      </a:lvl4pPr>
      <a:lvl5pPr marL="1371874" indent="-152430" algn="l" rtl="0" eaLnBrk="1" fontAlgn="base" hangingPunct="1">
        <a:spcBef>
          <a:spcPct val="20000"/>
        </a:spcBef>
        <a:spcAft>
          <a:spcPct val="0"/>
        </a:spcAft>
        <a:buChar char="»"/>
        <a:defRPr sz="1300">
          <a:solidFill>
            <a:schemeClr val="tx1"/>
          </a:solidFill>
          <a:latin typeface="Times New Roman" charset="0"/>
        </a:defRPr>
      </a:lvl5pPr>
      <a:lvl6pPr marL="1676735" indent="-152430" algn="l" rtl="0" eaLnBrk="1" fontAlgn="base" hangingPunct="1">
        <a:spcBef>
          <a:spcPct val="20000"/>
        </a:spcBef>
        <a:spcAft>
          <a:spcPct val="0"/>
        </a:spcAft>
        <a:buChar char="»"/>
        <a:defRPr sz="1300">
          <a:solidFill>
            <a:schemeClr val="tx1"/>
          </a:solidFill>
          <a:latin typeface="Times New Roman" charset="0"/>
        </a:defRPr>
      </a:lvl6pPr>
      <a:lvl7pPr marL="1981596" indent="-152430" algn="l" rtl="0" eaLnBrk="1" fontAlgn="base" hangingPunct="1">
        <a:spcBef>
          <a:spcPct val="20000"/>
        </a:spcBef>
        <a:spcAft>
          <a:spcPct val="0"/>
        </a:spcAft>
        <a:buChar char="»"/>
        <a:defRPr sz="1300">
          <a:solidFill>
            <a:schemeClr val="tx1"/>
          </a:solidFill>
          <a:latin typeface="Times New Roman" charset="0"/>
        </a:defRPr>
      </a:lvl7pPr>
      <a:lvl8pPr marL="2286457" indent="-152430" algn="l" rtl="0" eaLnBrk="1" fontAlgn="base" hangingPunct="1">
        <a:spcBef>
          <a:spcPct val="20000"/>
        </a:spcBef>
        <a:spcAft>
          <a:spcPct val="0"/>
        </a:spcAft>
        <a:buChar char="»"/>
        <a:defRPr sz="1300">
          <a:solidFill>
            <a:schemeClr val="tx1"/>
          </a:solidFill>
          <a:latin typeface="Times New Roman" charset="0"/>
        </a:defRPr>
      </a:lvl8pPr>
      <a:lvl9pPr marL="2591318" indent="-152430" algn="l" rtl="0" eaLnBrk="1" fontAlgn="base" hangingPunct="1">
        <a:spcBef>
          <a:spcPct val="20000"/>
        </a:spcBef>
        <a:spcAft>
          <a:spcPct val="0"/>
        </a:spcAft>
        <a:buChar char="»"/>
        <a:defRPr sz="1300">
          <a:solidFill>
            <a:schemeClr val="tx1"/>
          </a:solidFill>
          <a:latin typeface="Times New Roman" charset="0"/>
        </a:defRPr>
      </a:lvl9pPr>
    </p:bodyStyle>
    <p:otherStyle>
      <a:defPPr>
        <a:defRPr lang="en-US"/>
      </a:defPPr>
      <a:lvl1pPr marL="0" algn="l" defTabSz="609722" rtl="0" eaLnBrk="1" latinLnBrk="0" hangingPunct="1">
        <a:defRPr sz="1200" kern="1200">
          <a:solidFill>
            <a:schemeClr val="tx1"/>
          </a:solidFill>
          <a:latin typeface="+mn-lt"/>
          <a:ea typeface="+mn-ea"/>
          <a:cs typeface="+mn-cs"/>
        </a:defRPr>
      </a:lvl1pPr>
      <a:lvl2pPr marL="304861" algn="l" defTabSz="609722" rtl="0" eaLnBrk="1" latinLnBrk="0" hangingPunct="1">
        <a:defRPr sz="1200" kern="1200">
          <a:solidFill>
            <a:schemeClr val="tx1"/>
          </a:solidFill>
          <a:latin typeface="+mn-lt"/>
          <a:ea typeface="+mn-ea"/>
          <a:cs typeface="+mn-cs"/>
        </a:defRPr>
      </a:lvl2pPr>
      <a:lvl3pPr marL="609722" algn="l" defTabSz="609722" rtl="0" eaLnBrk="1" latinLnBrk="0" hangingPunct="1">
        <a:defRPr sz="1200" kern="1200">
          <a:solidFill>
            <a:schemeClr val="tx1"/>
          </a:solidFill>
          <a:latin typeface="+mn-lt"/>
          <a:ea typeface="+mn-ea"/>
          <a:cs typeface="+mn-cs"/>
        </a:defRPr>
      </a:lvl3pPr>
      <a:lvl4pPr marL="914583" algn="l" defTabSz="609722" rtl="0" eaLnBrk="1" latinLnBrk="0" hangingPunct="1">
        <a:defRPr sz="1200" kern="1200">
          <a:solidFill>
            <a:schemeClr val="tx1"/>
          </a:solidFill>
          <a:latin typeface="+mn-lt"/>
          <a:ea typeface="+mn-ea"/>
          <a:cs typeface="+mn-cs"/>
        </a:defRPr>
      </a:lvl4pPr>
      <a:lvl5pPr marL="1219444" algn="l" defTabSz="609722" rtl="0" eaLnBrk="1" latinLnBrk="0" hangingPunct="1">
        <a:defRPr sz="1200" kern="1200">
          <a:solidFill>
            <a:schemeClr val="tx1"/>
          </a:solidFill>
          <a:latin typeface="+mn-lt"/>
          <a:ea typeface="+mn-ea"/>
          <a:cs typeface="+mn-cs"/>
        </a:defRPr>
      </a:lvl5pPr>
      <a:lvl6pPr marL="1524305" algn="l" defTabSz="609722" rtl="0" eaLnBrk="1" latinLnBrk="0" hangingPunct="1">
        <a:defRPr sz="1200" kern="1200">
          <a:solidFill>
            <a:schemeClr val="tx1"/>
          </a:solidFill>
          <a:latin typeface="+mn-lt"/>
          <a:ea typeface="+mn-ea"/>
          <a:cs typeface="+mn-cs"/>
        </a:defRPr>
      </a:lvl6pPr>
      <a:lvl7pPr marL="1829166" algn="l" defTabSz="609722" rtl="0" eaLnBrk="1" latinLnBrk="0" hangingPunct="1">
        <a:defRPr sz="1200" kern="1200">
          <a:solidFill>
            <a:schemeClr val="tx1"/>
          </a:solidFill>
          <a:latin typeface="+mn-lt"/>
          <a:ea typeface="+mn-ea"/>
          <a:cs typeface="+mn-cs"/>
        </a:defRPr>
      </a:lvl7pPr>
      <a:lvl8pPr marL="2134027" algn="l" defTabSz="609722" rtl="0" eaLnBrk="1" latinLnBrk="0" hangingPunct="1">
        <a:defRPr sz="1200" kern="1200">
          <a:solidFill>
            <a:schemeClr val="tx1"/>
          </a:solidFill>
          <a:latin typeface="+mn-lt"/>
          <a:ea typeface="+mn-ea"/>
          <a:cs typeface="+mn-cs"/>
        </a:defRPr>
      </a:lvl8pPr>
      <a:lvl9pPr marL="2438888" algn="l" defTabSz="60972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3587" y="21336"/>
            <a:ext cx="4648200" cy="493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458787" y="1524000"/>
            <a:ext cx="5105400" cy="762000"/>
          </a:xfrm>
        </p:spPr>
        <p:txBody>
          <a:bodyPr/>
          <a:lstStyle/>
          <a:p>
            <a:pPr algn="l">
              <a:lnSpc>
                <a:spcPts val="2000"/>
              </a:lnSpc>
            </a:pPr>
            <a:r>
              <a:rPr lang="en-US" i="1" dirty="0" smtClean="0">
                <a:solidFill>
                  <a:schemeClr val="tx2"/>
                </a:solidFill>
                <a:ea typeface="ＭＳ Ｐゴシック" pitchFamily="28" charset="-128"/>
              </a:rPr>
              <a:t>Program Evaluation Webinar Series Part 4:</a:t>
            </a:r>
            <a:endParaRPr lang="en-US" dirty="0"/>
          </a:p>
        </p:txBody>
      </p:sp>
      <p:sp>
        <p:nvSpPr>
          <p:cNvPr id="4" name="TextBox 3"/>
          <p:cNvSpPr txBox="1"/>
          <p:nvPr/>
        </p:nvSpPr>
        <p:spPr>
          <a:xfrm>
            <a:off x="915987" y="543568"/>
            <a:ext cx="4395338" cy="523232"/>
          </a:xfrm>
          <a:prstGeom prst="rect">
            <a:avLst/>
          </a:prstGeom>
          <a:noFill/>
        </p:spPr>
        <p:txBody>
          <a:bodyPr wrap="square" lIns="60972" tIns="30486" rIns="60972" bIns="30486" rtlCol="0">
            <a:spAutoFit/>
          </a:bodyPr>
          <a:lstStyle/>
          <a:p>
            <a:r>
              <a:rPr lang="en-US" sz="1400" i="1" dirty="0" smtClean="0">
                <a:solidFill>
                  <a:schemeClr val="bg1"/>
                </a:solidFill>
                <a:latin typeface="+mn-lt"/>
              </a:rPr>
              <a:t>This Webinar series is sponsored by EPA and CDC.</a:t>
            </a:r>
          </a:p>
          <a:p>
            <a:endParaRPr lang="en-US" dirty="0"/>
          </a:p>
        </p:txBody>
      </p:sp>
      <p:pic>
        <p:nvPicPr>
          <p:cNvPr id="5" name="Picture 4" descr="cdc_logo.png"/>
          <p:cNvPicPr>
            <a:picLocks noChangeAspect="1"/>
          </p:cNvPicPr>
          <p:nvPr/>
        </p:nvPicPr>
        <p:blipFill>
          <a:blip r:embed="rId3" cstate="print"/>
          <a:stretch>
            <a:fillRect/>
          </a:stretch>
        </p:blipFill>
        <p:spPr>
          <a:xfrm>
            <a:off x="845157" y="59176"/>
            <a:ext cx="3982313" cy="398024"/>
          </a:xfrm>
          <a:prstGeom prst="rect">
            <a:avLst/>
          </a:prstGeom>
        </p:spPr>
      </p:pic>
      <p:pic>
        <p:nvPicPr>
          <p:cNvPr id="6" name="Picture 5" descr="hhs_logo.png"/>
          <p:cNvPicPr>
            <a:picLocks noChangeAspect="1"/>
          </p:cNvPicPr>
          <p:nvPr/>
        </p:nvPicPr>
        <p:blipFill>
          <a:blip r:embed="rId4" cstate="print"/>
          <a:stretch>
            <a:fillRect/>
          </a:stretch>
        </p:blipFill>
        <p:spPr>
          <a:xfrm>
            <a:off x="4802187" y="76200"/>
            <a:ext cx="446460" cy="402336"/>
          </a:xfrm>
          <a:prstGeom prst="rect">
            <a:avLst/>
          </a:prstGeom>
        </p:spPr>
      </p:pic>
      <p:pic>
        <p:nvPicPr>
          <p:cNvPr id="10" name="Picture 9" descr="transparent_tree_logo.gif"/>
          <p:cNvPicPr>
            <a:picLocks noChangeAspect="1"/>
          </p:cNvPicPr>
          <p:nvPr/>
        </p:nvPicPr>
        <p:blipFill>
          <a:blip r:embed="rId5" cstate="print"/>
          <a:stretch>
            <a:fillRect/>
          </a:stretch>
        </p:blipFill>
        <p:spPr>
          <a:xfrm>
            <a:off x="5183187" y="2150865"/>
            <a:ext cx="781050" cy="1049535"/>
          </a:xfrm>
          <a:prstGeom prst="rect">
            <a:avLst/>
          </a:prstGeom>
        </p:spPr>
      </p:pic>
      <p:pic>
        <p:nvPicPr>
          <p:cNvPr id="9" name="Picture 4"/>
          <p:cNvPicPr>
            <a:picLocks noChangeAspect="1" noChangeArrowheads="1"/>
          </p:cNvPicPr>
          <p:nvPr/>
        </p:nvPicPr>
        <p:blipFill>
          <a:blip r:embed="rId6" cstate="print"/>
          <a:srcRect/>
          <a:stretch>
            <a:fillRect/>
          </a:stretch>
        </p:blipFill>
        <p:spPr bwMode="auto">
          <a:xfrm>
            <a:off x="77787" y="3810000"/>
            <a:ext cx="786865" cy="685800"/>
          </a:xfrm>
          <a:prstGeom prst="rect">
            <a:avLst/>
          </a:prstGeom>
          <a:noFill/>
          <a:ln w="9525">
            <a:noFill/>
            <a:miter lim="800000"/>
            <a:headEnd/>
            <a:tailEnd/>
          </a:ln>
          <a:effectLst/>
        </p:spPr>
      </p:pic>
      <p:pic>
        <p:nvPicPr>
          <p:cNvPr id="12" name="Picture 3"/>
          <p:cNvPicPr>
            <a:picLocks noChangeAspect="1" noChangeArrowheads="1"/>
          </p:cNvPicPr>
          <p:nvPr/>
        </p:nvPicPr>
        <p:blipFill>
          <a:blip r:embed="rId7" cstate="print"/>
          <a:srcRect/>
          <a:stretch>
            <a:fillRect/>
          </a:stretch>
        </p:blipFill>
        <p:spPr bwMode="auto">
          <a:xfrm>
            <a:off x="5117414" y="3810000"/>
            <a:ext cx="599173" cy="685800"/>
          </a:xfrm>
          <a:prstGeom prst="rect">
            <a:avLst/>
          </a:prstGeom>
          <a:noFill/>
          <a:ln w="9525">
            <a:noFill/>
            <a:miter lim="800000"/>
            <a:headEnd/>
            <a:tailEnd/>
          </a:ln>
          <a:effectLst/>
        </p:spPr>
      </p:pic>
      <p:sp>
        <p:nvSpPr>
          <p:cNvPr id="13" name="TextBox 12"/>
          <p:cNvSpPr txBox="1"/>
          <p:nvPr/>
        </p:nvSpPr>
        <p:spPr>
          <a:xfrm>
            <a:off x="534987" y="2133601"/>
            <a:ext cx="4343400" cy="1323439"/>
          </a:xfrm>
          <a:prstGeom prst="rect">
            <a:avLst/>
          </a:prstGeom>
          <a:noFill/>
        </p:spPr>
        <p:txBody>
          <a:bodyPr wrap="square" rtlCol="0">
            <a:spAutoFit/>
          </a:bodyPr>
          <a:lstStyle/>
          <a:p>
            <a:pPr algn="ctr"/>
            <a:r>
              <a:rPr lang="en-US" sz="1800" b="1" i="1" dirty="0" smtClean="0">
                <a:solidFill>
                  <a:schemeClr val="tx2"/>
                </a:solidFill>
                <a:latin typeface="+mn-lt"/>
                <a:ea typeface="ＭＳ Ｐゴシック" pitchFamily="28" charset="-128"/>
              </a:rPr>
              <a:t>“</a:t>
            </a:r>
            <a:r>
              <a:rPr lang="en-US" sz="1800" b="1" i="1" dirty="0" smtClean="0">
                <a:solidFill>
                  <a:schemeClr val="tx2"/>
                </a:solidFill>
                <a:latin typeface="+mn-lt"/>
              </a:rPr>
              <a:t>Gathering Data, </a:t>
            </a:r>
          </a:p>
          <a:p>
            <a:pPr algn="ctr"/>
            <a:r>
              <a:rPr lang="en-US" sz="1800" b="1" i="1" dirty="0" smtClean="0">
                <a:solidFill>
                  <a:schemeClr val="tx2"/>
                </a:solidFill>
                <a:latin typeface="+mn-lt"/>
              </a:rPr>
              <a:t>Developing Conclusions, and </a:t>
            </a:r>
          </a:p>
          <a:p>
            <a:pPr algn="ctr"/>
            <a:r>
              <a:rPr lang="en-US" sz="1800" b="1" i="1" dirty="0" smtClean="0">
                <a:solidFill>
                  <a:schemeClr val="tx2"/>
                </a:solidFill>
                <a:latin typeface="+mn-lt"/>
              </a:rPr>
              <a:t>Putting Your Findings to Use.”</a:t>
            </a:r>
          </a:p>
          <a:p>
            <a:pPr algn="ctr">
              <a:spcBef>
                <a:spcPts val="1200"/>
              </a:spcBef>
            </a:pPr>
            <a:r>
              <a:rPr lang="en-US" b="1" dirty="0" smtClean="0">
                <a:solidFill>
                  <a:schemeClr val="tx2"/>
                </a:solidFill>
                <a:latin typeface="+mn-lt"/>
                <a:cs typeface="Arial" pitchFamily="34" charset="0"/>
              </a:rPr>
              <a:t>Presented November 20, 2008</a:t>
            </a:r>
            <a:endParaRPr lang="en-US" dirty="0" smtClean="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457438" y="304800"/>
            <a:ext cx="5184299" cy="762000"/>
          </a:xfrm>
        </p:spPr>
        <p:txBody>
          <a:bodyPr/>
          <a:lstStyle/>
          <a:p>
            <a:pPr eaLnBrk="1" hangingPunct="1"/>
            <a:r>
              <a:rPr lang="en-US" dirty="0" smtClean="0">
                <a:ea typeface="ＭＳ Ｐゴシック" pitchFamily="34" charset="-128"/>
              </a:rPr>
              <a:t>Evaluations with Impact</a:t>
            </a:r>
          </a:p>
        </p:txBody>
      </p:sp>
      <p:sp>
        <p:nvSpPr>
          <p:cNvPr id="11" name="Content Placeholder 10"/>
          <p:cNvSpPr>
            <a:spLocks noGrp="1"/>
          </p:cNvSpPr>
          <p:nvPr>
            <p:ph idx="1"/>
          </p:nvPr>
        </p:nvSpPr>
        <p:spPr>
          <a:xfrm>
            <a:off x="382588" y="1066800"/>
            <a:ext cx="4953000" cy="762000"/>
          </a:xfrm>
        </p:spPr>
        <p:txBody>
          <a:bodyPr/>
          <a:lstStyle/>
          <a:p>
            <a:pPr marL="342900" indent="-342900">
              <a:lnSpc>
                <a:spcPts val="1700"/>
              </a:lnSpc>
              <a:spcBef>
                <a:spcPts val="0"/>
              </a:spcBef>
            </a:pPr>
            <a:r>
              <a:rPr lang="en-US" sz="1400" dirty="0" smtClean="0">
                <a:solidFill>
                  <a:schemeClr val="accent5">
                    <a:lumMod val="50000"/>
                  </a:schemeClr>
                </a:solidFill>
              </a:rPr>
              <a:t>“Evaluation Use” is the connection between the work of the evaluation and the program/policy activities that improve society.</a:t>
            </a:r>
          </a:p>
          <a:p>
            <a:endParaRPr lang="en-US" dirty="0" smtClean="0"/>
          </a:p>
          <a:p>
            <a:endParaRPr lang="en-US" dirty="0"/>
          </a:p>
        </p:txBody>
      </p:sp>
      <p:grpSp>
        <p:nvGrpSpPr>
          <p:cNvPr id="14" name="Group 13"/>
          <p:cNvGrpSpPr/>
          <p:nvPr/>
        </p:nvGrpSpPr>
        <p:grpSpPr>
          <a:xfrm>
            <a:off x="839787" y="2126890"/>
            <a:ext cx="4090776" cy="692510"/>
            <a:chOff x="382587" y="1963572"/>
            <a:chExt cx="4090776" cy="692510"/>
          </a:xfrm>
        </p:grpSpPr>
        <p:sp>
          <p:nvSpPr>
            <p:cNvPr id="21509" name="Text Box 4"/>
            <p:cNvSpPr txBox="1">
              <a:spLocks noChangeArrowheads="1"/>
            </p:cNvSpPr>
            <p:nvPr/>
          </p:nvSpPr>
          <p:spPr bwMode="auto">
            <a:xfrm>
              <a:off x="382587" y="1963572"/>
              <a:ext cx="1321488" cy="677121"/>
            </a:xfrm>
            <a:prstGeom prst="rect">
              <a:avLst/>
            </a:prstGeom>
            <a:noFill/>
            <a:ln w="9525">
              <a:noFill/>
              <a:miter lim="800000"/>
              <a:headEnd/>
              <a:tailEnd/>
            </a:ln>
          </p:spPr>
          <p:txBody>
            <a:bodyPr lIns="60972" tIns="30486" rIns="60972" bIns="30486">
              <a:spAutoFit/>
            </a:bodyPr>
            <a:lstStyle/>
            <a:p>
              <a:pPr algn="ctr" eaLnBrk="0" hangingPunct="0">
                <a:lnSpc>
                  <a:spcPts val="1600"/>
                </a:lnSpc>
                <a:spcBef>
                  <a:spcPts val="0"/>
                </a:spcBef>
              </a:pPr>
              <a:r>
                <a:rPr lang="en-US" sz="1400" b="1" dirty="0" smtClean="0">
                  <a:solidFill>
                    <a:schemeClr val="tx2"/>
                  </a:solidFill>
                  <a:latin typeface="+mn-lt"/>
                </a:rPr>
                <a:t>Evaluation Process </a:t>
              </a:r>
            </a:p>
            <a:p>
              <a:pPr algn="ctr" eaLnBrk="0" hangingPunct="0">
                <a:lnSpc>
                  <a:spcPts val="1600"/>
                </a:lnSpc>
                <a:spcBef>
                  <a:spcPts val="0"/>
                </a:spcBef>
              </a:pPr>
              <a:r>
                <a:rPr lang="en-US" sz="1400" b="1" dirty="0" smtClean="0">
                  <a:solidFill>
                    <a:schemeClr val="tx2"/>
                  </a:solidFill>
                  <a:latin typeface="+mn-lt"/>
                </a:rPr>
                <a:t>&amp; </a:t>
              </a:r>
              <a:r>
                <a:rPr lang="en-US" sz="1400" b="1" dirty="0">
                  <a:solidFill>
                    <a:schemeClr val="tx2"/>
                  </a:solidFill>
                  <a:latin typeface="+mn-lt"/>
                </a:rPr>
                <a:t>Findings</a:t>
              </a:r>
            </a:p>
          </p:txBody>
        </p:sp>
        <p:sp>
          <p:nvSpPr>
            <p:cNvPr id="21510" name="Text Box 5"/>
            <p:cNvSpPr txBox="1">
              <a:spLocks noChangeArrowheads="1"/>
            </p:cNvSpPr>
            <p:nvPr/>
          </p:nvSpPr>
          <p:spPr bwMode="auto">
            <a:xfrm>
              <a:off x="3201987" y="1978961"/>
              <a:ext cx="1271376" cy="677121"/>
            </a:xfrm>
            <a:prstGeom prst="rect">
              <a:avLst/>
            </a:prstGeom>
            <a:noFill/>
            <a:ln w="9525">
              <a:noFill/>
              <a:miter lim="800000"/>
              <a:headEnd/>
              <a:tailEnd/>
            </a:ln>
          </p:spPr>
          <p:txBody>
            <a:bodyPr wrap="square" lIns="60972" tIns="30486" rIns="60972" bIns="30486">
              <a:spAutoFit/>
            </a:bodyPr>
            <a:lstStyle/>
            <a:p>
              <a:pPr algn="ctr" eaLnBrk="0" hangingPunct="0">
                <a:lnSpc>
                  <a:spcPts val="1600"/>
                </a:lnSpc>
                <a:spcBef>
                  <a:spcPts val="0"/>
                </a:spcBef>
              </a:pPr>
              <a:r>
                <a:rPr lang="en-US" sz="1400" b="1" dirty="0" smtClean="0">
                  <a:solidFill>
                    <a:schemeClr val="tx2"/>
                  </a:solidFill>
                  <a:latin typeface="+mn-lt"/>
                </a:rPr>
                <a:t>Improved </a:t>
              </a:r>
            </a:p>
            <a:p>
              <a:pPr algn="ctr" eaLnBrk="0" hangingPunct="0">
                <a:lnSpc>
                  <a:spcPts val="1600"/>
                </a:lnSpc>
                <a:spcBef>
                  <a:spcPts val="0"/>
                </a:spcBef>
              </a:pPr>
              <a:r>
                <a:rPr lang="en-US" sz="1400" b="1" dirty="0" smtClean="0">
                  <a:solidFill>
                    <a:schemeClr val="tx2"/>
                  </a:solidFill>
                  <a:latin typeface="+mn-lt"/>
                </a:rPr>
                <a:t>Program </a:t>
              </a:r>
            </a:p>
            <a:p>
              <a:pPr algn="ctr" eaLnBrk="0" hangingPunct="0">
                <a:lnSpc>
                  <a:spcPts val="1600"/>
                </a:lnSpc>
                <a:spcBef>
                  <a:spcPts val="0"/>
                </a:spcBef>
              </a:pPr>
              <a:r>
                <a:rPr lang="en-US" sz="1400" b="1" dirty="0" smtClean="0">
                  <a:solidFill>
                    <a:schemeClr val="tx2"/>
                  </a:solidFill>
                  <a:latin typeface="+mn-lt"/>
                </a:rPr>
                <a:t>Activities</a:t>
              </a:r>
              <a:endParaRPr lang="en-US" sz="1400" b="1" dirty="0">
                <a:solidFill>
                  <a:schemeClr val="tx2"/>
                </a:solidFill>
                <a:latin typeface="+mn-lt"/>
              </a:endParaRPr>
            </a:p>
          </p:txBody>
        </p:sp>
        <p:sp>
          <p:nvSpPr>
            <p:cNvPr id="21513" name="Text Box 8"/>
            <p:cNvSpPr txBox="1">
              <a:spLocks noChangeArrowheads="1"/>
            </p:cNvSpPr>
            <p:nvPr/>
          </p:nvSpPr>
          <p:spPr bwMode="auto">
            <a:xfrm>
              <a:off x="1830387" y="2081553"/>
              <a:ext cx="1219200" cy="471936"/>
            </a:xfrm>
            <a:prstGeom prst="rect">
              <a:avLst/>
            </a:prstGeom>
            <a:noFill/>
            <a:ln w="9525">
              <a:noFill/>
              <a:miter lim="800000"/>
              <a:headEnd/>
              <a:tailEnd/>
            </a:ln>
          </p:spPr>
          <p:txBody>
            <a:bodyPr wrap="square" lIns="60972" tIns="30486" rIns="60972" bIns="30486">
              <a:spAutoFit/>
            </a:bodyPr>
            <a:lstStyle/>
            <a:p>
              <a:pPr algn="ctr" eaLnBrk="0" hangingPunct="0">
                <a:lnSpc>
                  <a:spcPts val="1600"/>
                </a:lnSpc>
                <a:spcBef>
                  <a:spcPts val="0"/>
                </a:spcBef>
              </a:pPr>
              <a:r>
                <a:rPr lang="en-US" sz="1400" b="1" dirty="0">
                  <a:solidFill>
                    <a:schemeClr val="tx2"/>
                  </a:solidFill>
                  <a:latin typeface="+mn-lt"/>
                </a:rPr>
                <a:t>Evaluation </a:t>
              </a:r>
              <a:endParaRPr lang="en-US" sz="1400" b="1" dirty="0" smtClean="0">
                <a:solidFill>
                  <a:schemeClr val="tx2"/>
                </a:solidFill>
                <a:latin typeface="+mn-lt"/>
              </a:endParaRPr>
            </a:p>
            <a:p>
              <a:pPr algn="ctr" eaLnBrk="0" hangingPunct="0">
                <a:lnSpc>
                  <a:spcPts val="1600"/>
                </a:lnSpc>
                <a:spcBef>
                  <a:spcPts val="0"/>
                </a:spcBef>
              </a:pPr>
              <a:r>
                <a:rPr lang="en-US" sz="1400" b="1" dirty="0" smtClean="0">
                  <a:solidFill>
                    <a:schemeClr val="tx2"/>
                  </a:solidFill>
                  <a:latin typeface="+mn-lt"/>
                </a:rPr>
                <a:t>Use</a:t>
              </a:r>
              <a:endParaRPr lang="en-US" sz="1400" b="1" dirty="0">
                <a:solidFill>
                  <a:schemeClr val="tx2"/>
                </a:solidFill>
                <a:latin typeface="+mn-lt"/>
              </a:endParaRPr>
            </a:p>
          </p:txBody>
        </p:sp>
        <p:sp>
          <p:nvSpPr>
            <p:cNvPr id="12" name="TextBox 11"/>
            <p:cNvSpPr txBox="1"/>
            <p:nvPr/>
          </p:nvSpPr>
          <p:spPr>
            <a:xfrm>
              <a:off x="1601787" y="2148244"/>
              <a:ext cx="457200" cy="338554"/>
            </a:xfrm>
            <a:prstGeom prst="rect">
              <a:avLst/>
            </a:prstGeom>
            <a:noFill/>
          </p:spPr>
          <p:txBody>
            <a:bodyPr wrap="square" rtlCol="0">
              <a:spAutoFit/>
            </a:bodyPr>
            <a:lstStyle/>
            <a:p>
              <a:r>
                <a:rPr lang="en-US" b="1" dirty="0" smtClean="0">
                  <a:solidFill>
                    <a:schemeClr val="tx2"/>
                  </a:solidFill>
                  <a:latin typeface="+mn-lt"/>
                </a:rPr>
                <a:t>+</a:t>
              </a:r>
              <a:endParaRPr lang="en-US" b="1" dirty="0">
                <a:solidFill>
                  <a:schemeClr val="tx2"/>
                </a:solidFill>
                <a:latin typeface="+mn-lt"/>
              </a:endParaRPr>
            </a:p>
          </p:txBody>
        </p:sp>
        <p:sp>
          <p:nvSpPr>
            <p:cNvPr id="13" name="TextBox 12"/>
            <p:cNvSpPr txBox="1"/>
            <p:nvPr/>
          </p:nvSpPr>
          <p:spPr>
            <a:xfrm>
              <a:off x="3049587" y="2148244"/>
              <a:ext cx="304800" cy="338554"/>
            </a:xfrm>
            <a:prstGeom prst="rect">
              <a:avLst/>
            </a:prstGeom>
            <a:noFill/>
          </p:spPr>
          <p:txBody>
            <a:bodyPr wrap="square" rtlCol="0">
              <a:spAutoFit/>
            </a:bodyPr>
            <a:lstStyle/>
            <a:p>
              <a:r>
                <a:rPr lang="en-US" b="1" dirty="0" smtClean="0">
                  <a:solidFill>
                    <a:schemeClr val="tx2"/>
                  </a:solidFill>
                  <a:latin typeface="+mn-lt"/>
                </a:rPr>
                <a:t>=</a:t>
              </a:r>
              <a:endParaRPr lang="en-US" b="1" dirty="0">
                <a:solidFill>
                  <a:schemeClr val="tx2"/>
                </a:solidFill>
                <a:latin typeface="+mn-lt"/>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a:spLocks noGrp="1" noChangeArrowheads="1"/>
          </p:cNvSpPr>
          <p:nvPr>
            <p:ph type="title"/>
          </p:nvPr>
        </p:nvSpPr>
        <p:spPr>
          <a:xfrm>
            <a:off x="457438" y="152400"/>
            <a:ext cx="5184299" cy="762000"/>
          </a:xfrm>
        </p:spPr>
        <p:txBody>
          <a:bodyPr/>
          <a:lstStyle/>
          <a:p>
            <a:pPr eaLnBrk="1" hangingPunct="1"/>
            <a:r>
              <a:rPr lang="en-US" dirty="0" smtClean="0">
                <a:ea typeface="ＭＳ Ｐゴシック" pitchFamily="34" charset="-128"/>
              </a:rPr>
              <a:t>Use Is A Motivator for </a:t>
            </a:r>
            <a:br>
              <a:rPr lang="en-US" dirty="0" smtClean="0">
                <a:ea typeface="ＭＳ Ｐゴシック" pitchFamily="34" charset="-128"/>
              </a:rPr>
            </a:br>
            <a:r>
              <a:rPr lang="en-US" dirty="0" smtClean="0">
                <a:ea typeface="ＭＳ Ｐゴシック" pitchFamily="34" charset="-128"/>
              </a:rPr>
              <a:t>Conducting Evaluations</a:t>
            </a:r>
          </a:p>
        </p:txBody>
      </p:sp>
      <p:sp>
        <p:nvSpPr>
          <p:cNvPr id="8" name="Rectangle 3"/>
          <p:cNvSpPr>
            <a:spLocks noGrp="1" noChangeArrowheads="1"/>
          </p:cNvSpPr>
          <p:nvPr>
            <p:ph idx="1"/>
          </p:nvPr>
        </p:nvSpPr>
        <p:spPr>
          <a:xfrm>
            <a:off x="458787" y="1219200"/>
            <a:ext cx="4725749" cy="1828800"/>
          </a:xfrm>
        </p:spPr>
        <p:txBody>
          <a:bodyPr/>
          <a:lstStyle/>
          <a:p>
            <a:pPr eaLnBrk="1" hangingPunct="1">
              <a:lnSpc>
                <a:spcPts val="1600"/>
              </a:lnSpc>
              <a:spcBef>
                <a:spcPts val="0"/>
              </a:spcBef>
              <a:spcAft>
                <a:spcPts val="1200"/>
              </a:spcAft>
              <a:buFont typeface="Wingdings" pitchFamily="2" charset="2"/>
              <a:buNone/>
            </a:pPr>
            <a:r>
              <a:rPr lang="en-US" sz="1400" dirty="0" smtClean="0">
                <a:ea typeface="ＭＳ Ｐゴシック" pitchFamily="34" charset="-128"/>
              </a:rPr>
              <a:t>Evaluation use motivates evaluations because it:</a:t>
            </a:r>
          </a:p>
          <a:p>
            <a:pPr marL="457200" indent="-285750" eaLnBrk="1" hangingPunct="1">
              <a:lnSpc>
                <a:spcPts val="1600"/>
              </a:lnSpc>
              <a:spcBef>
                <a:spcPts val="0"/>
              </a:spcBef>
              <a:spcAft>
                <a:spcPts val="600"/>
              </a:spcAft>
              <a:buBlip>
                <a:blip r:embed="rId3"/>
              </a:buBlip>
            </a:pPr>
            <a:r>
              <a:rPr lang="en-US" sz="1400" dirty="0" smtClean="0">
                <a:ea typeface="ＭＳ Ｐゴシック" pitchFamily="34" charset="-128"/>
              </a:rPr>
              <a:t>Provides information for decision making.</a:t>
            </a:r>
          </a:p>
          <a:p>
            <a:pPr marL="457200" indent="-285750" eaLnBrk="1" hangingPunct="1">
              <a:lnSpc>
                <a:spcPts val="1600"/>
              </a:lnSpc>
              <a:spcBef>
                <a:spcPts val="0"/>
              </a:spcBef>
              <a:spcAft>
                <a:spcPts val="600"/>
              </a:spcAft>
              <a:buBlip>
                <a:blip r:embed="rId3"/>
              </a:buBlip>
            </a:pPr>
            <a:r>
              <a:rPr lang="en-US" sz="1400" dirty="0" smtClean="0">
                <a:ea typeface="ＭＳ Ｐゴシック" pitchFamily="34" charset="-128"/>
              </a:rPr>
              <a:t>Helps to improve programs and policies. </a:t>
            </a:r>
          </a:p>
          <a:p>
            <a:pPr eaLnBrk="1" hangingPunct="1"/>
            <a:endParaRPr lang="en-US" dirty="0" smtClean="0">
              <a:ea typeface="ＭＳ Ｐゴシック" pitchFamily="34" charset="-128"/>
            </a:endParaRPr>
          </a:p>
          <a:p>
            <a:pPr eaLnBrk="1" hangingPunct="1">
              <a:buFont typeface="Wingdings" pitchFamily="2" charset="2"/>
              <a:buNone/>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
          </p:nvPr>
        </p:nvGraphicFramePr>
        <p:xfrm>
          <a:off x="382587" y="1295400"/>
          <a:ext cx="4800600" cy="236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438" y="152400"/>
            <a:ext cx="5184299" cy="762000"/>
          </a:xfrm>
        </p:spPr>
        <p:txBody>
          <a:bodyPr/>
          <a:lstStyle/>
          <a:p>
            <a:r>
              <a:rPr lang="en-US" dirty="0" smtClean="0">
                <a:ea typeface="ＭＳ Ｐゴシック" pitchFamily="34" charset="-128"/>
              </a:rPr>
              <a:t>What Do We Mean By “Use”?</a:t>
            </a:r>
            <a:endParaRPr lang="en-US" dirty="0"/>
          </a:p>
        </p:txBody>
      </p:sp>
      <p:sp>
        <p:nvSpPr>
          <p:cNvPr id="6" name="TextBox 5"/>
          <p:cNvSpPr txBox="1"/>
          <p:nvPr/>
        </p:nvSpPr>
        <p:spPr>
          <a:xfrm>
            <a:off x="230187" y="990600"/>
            <a:ext cx="5410200" cy="307777"/>
          </a:xfrm>
          <a:prstGeom prst="rect">
            <a:avLst/>
          </a:prstGeom>
          <a:noFill/>
        </p:spPr>
        <p:txBody>
          <a:bodyPr wrap="square" rtlCol="0">
            <a:spAutoFit/>
          </a:bodyPr>
          <a:lstStyle/>
          <a:p>
            <a:r>
              <a:rPr lang="en-US" sz="1400" b="1" dirty="0" smtClean="0">
                <a:solidFill>
                  <a:schemeClr val="tx2"/>
                </a:solidFill>
                <a:latin typeface="+mn-lt"/>
                <a:ea typeface="ＭＳ Ｐゴシック" pitchFamily="34" charset="-128"/>
              </a:rPr>
              <a:t>There are 4 ways to look at evaluation use: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06387" y="1066800"/>
          <a:ext cx="4800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457438" y="152400"/>
            <a:ext cx="5184299" cy="762000"/>
          </a:xfrm>
        </p:spPr>
        <p:txBody>
          <a:bodyPr/>
          <a:lstStyle/>
          <a:p>
            <a:r>
              <a:rPr lang="en-US" dirty="0" smtClean="0"/>
              <a:t>What Do We Mean By “Use”?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959" y="355600"/>
            <a:ext cx="5489258" cy="558800"/>
          </a:xfrm>
        </p:spPr>
        <p:txBody>
          <a:bodyPr/>
          <a:lstStyle/>
          <a:p>
            <a:r>
              <a:rPr lang="en-US" dirty="0" smtClean="0">
                <a:ea typeface="ＭＳ Ｐゴシック" pitchFamily="34" charset="-128"/>
              </a:rPr>
              <a:t>How Do We Foster Evaluation Use? </a:t>
            </a:r>
          </a:p>
        </p:txBody>
      </p:sp>
      <p:sp>
        <p:nvSpPr>
          <p:cNvPr id="30723" name="Content Placeholder 2"/>
          <p:cNvSpPr>
            <a:spLocks noGrp="1"/>
          </p:cNvSpPr>
          <p:nvPr>
            <p:ph sz="quarter" idx="1"/>
          </p:nvPr>
        </p:nvSpPr>
        <p:spPr>
          <a:xfrm>
            <a:off x="482732" y="1016001"/>
            <a:ext cx="4776655" cy="2641600"/>
          </a:xfrm>
        </p:spPr>
        <p:txBody>
          <a:bodyPr/>
          <a:lstStyle/>
          <a:p>
            <a:pPr marL="285750" indent="-285750">
              <a:lnSpc>
                <a:spcPts val="1700"/>
              </a:lnSpc>
              <a:spcBef>
                <a:spcPts val="0"/>
              </a:spcBef>
              <a:spcAft>
                <a:spcPct val="35000"/>
              </a:spcAft>
              <a:buBlip>
                <a:blip r:embed="rId3"/>
              </a:buBlip>
            </a:pPr>
            <a:r>
              <a:rPr lang="en-US" sz="1600" dirty="0" smtClean="0">
                <a:ea typeface="ＭＳ Ｐゴシック" pitchFamily="34" charset="-128"/>
              </a:rPr>
              <a:t>Determine the </a:t>
            </a:r>
            <a:r>
              <a:rPr lang="en-US" sz="1600" i="1" dirty="0" smtClean="0">
                <a:solidFill>
                  <a:schemeClr val="accent5">
                    <a:lumMod val="50000"/>
                  </a:schemeClr>
                </a:solidFill>
                <a:ea typeface="ＭＳ Ｐゴシック" pitchFamily="34" charset="-128"/>
              </a:rPr>
              <a:t>information needs </a:t>
            </a:r>
            <a:r>
              <a:rPr lang="en-US" sz="1600" dirty="0" smtClean="0">
                <a:ea typeface="ＭＳ Ｐゴシック" pitchFamily="34" charset="-128"/>
              </a:rPr>
              <a:t>of relevant stakeholder groups.</a:t>
            </a:r>
          </a:p>
          <a:p>
            <a:pPr marL="285750" indent="-285750">
              <a:lnSpc>
                <a:spcPts val="1700"/>
              </a:lnSpc>
              <a:spcBef>
                <a:spcPts val="0"/>
              </a:spcBef>
              <a:spcAft>
                <a:spcPct val="35000"/>
              </a:spcAft>
              <a:buBlip>
                <a:blip r:embed="rId3"/>
              </a:buBlip>
            </a:pPr>
            <a:r>
              <a:rPr lang="en-US" sz="1600" i="1" dirty="0" smtClean="0">
                <a:solidFill>
                  <a:schemeClr val="accent5">
                    <a:lumMod val="50000"/>
                  </a:schemeClr>
                </a:solidFill>
                <a:ea typeface="ＭＳ Ｐゴシック" pitchFamily="34" charset="-128"/>
              </a:rPr>
              <a:t>Engage</a:t>
            </a:r>
            <a:r>
              <a:rPr lang="en-US" sz="1600" dirty="0" smtClean="0">
                <a:ea typeface="ＭＳ Ｐゴシック" pitchFamily="34" charset="-128"/>
              </a:rPr>
              <a:t> stakeholders.</a:t>
            </a:r>
          </a:p>
          <a:p>
            <a:pPr marL="285750" indent="-285750">
              <a:lnSpc>
                <a:spcPts val="1700"/>
              </a:lnSpc>
              <a:spcBef>
                <a:spcPts val="0"/>
              </a:spcBef>
              <a:spcAft>
                <a:spcPct val="35000"/>
              </a:spcAft>
              <a:buBlip>
                <a:blip r:embed="rId3"/>
              </a:buBlip>
            </a:pPr>
            <a:r>
              <a:rPr lang="en-US" sz="1600" dirty="0" smtClean="0">
                <a:ea typeface="ＭＳ Ｐゴシック" pitchFamily="34" charset="-128"/>
              </a:rPr>
              <a:t>Ensure that your data are considered to be </a:t>
            </a:r>
            <a:r>
              <a:rPr lang="en-US" sz="1600" i="1" dirty="0" smtClean="0">
                <a:solidFill>
                  <a:schemeClr val="accent5">
                    <a:lumMod val="50000"/>
                  </a:schemeClr>
                </a:solidFill>
                <a:ea typeface="ＭＳ Ｐゴシック" pitchFamily="34" charset="-128"/>
              </a:rPr>
              <a:t>credible </a:t>
            </a:r>
            <a:r>
              <a:rPr lang="en-US" sz="1600" dirty="0" smtClean="0">
                <a:ea typeface="ＭＳ Ｐゴシック" pitchFamily="34" charset="-128"/>
              </a:rPr>
              <a:t>based on the values of your target stakeholder audience.</a:t>
            </a:r>
          </a:p>
          <a:p>
            <a:pPr marL="285750" indent="-285750">
              <a:lnSpc>
                <a:spcPts val="1700"/>
              </a:lnSpc>
              <a:spcBef>
                <a:spcPts val="0"/>
              </a:spcBef>
              <a:buBlip>
                <a:blip r:embed="rId3"/>
              </a:buBlip>
            </a:pPr>
            <a:r>
              <a:rPr lang="en-US" sz="1600" dirty="0" smtClean="0">
                <a:ea typeface="ＭＳ Ｐゴシック" pitchFamily="34" charset="-128"/>
              </a:rPr>
              <a:t>Present the data in a format that is </a:t>
            </a:r>
            <a:r>
              <a:rPr lang="en-US" sz="1600" i="1" dirty="0" smtClean="0">
                <a:solidFill>
                  <a:schemeClr val="accent5">
                    <a:lumMod val="50000"/>
                  </a:schemeClr>
                </a:solidFill>
                <a:ea typeface="ＭＳ Ｐゴシック" pitchFamily="34" charset="-128"/>
              </a:rPr>
              <a:t>meaningful and accessible </a:t>
            </a:r>
            <a:r>
              <a:rPr lang="en-US" sz="1600" dirty="0" smtClean="0">
                <a:ea typeface="ＭＳ Ｐゴシック" pitchFamily="34" charset="-128"/>
              </a:rPr>
              <a:t>to your stakeholder audience – one size does not fit all.  </a:t>
            </a:r>
          </a:p>
          <a:p>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3810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dirty="0">
                <a:solidFill>
                  <a:schemeClr val="bg1"/>
                </a:solidFill>
                <a:latin typeface="+mj-lt"/>
              </a:rPr>
              <a:t>CDC’s Evaluation </a:t>
            </a:r>
            <a:r>
              <a:rPr lang="en-US" sz="2400" dirty="0" smtClean="0">
                <a:solidFill>
                  <a:schemeClr val="bg1"/>
                </a:solidFill>
                <a:latin typeface="+mj-lt"/>
              </a:rPr>
              <a:t>Framework</a:t>
            </a:r>
            <a:endParaRPr lang="en-US" sz="2400" dirty="0">
              <a:solidFill>
                <a:schemeClr val="bg1"/>
              </a:solidFill>
              <a:latin typeface="+mj-lt"/>
            </a:endParaRPr>
          </a:p>
        </p:txBody>
      </p:sp>
      <p:sp>
        <p:nvSpPr>
          <p:cNvPr id="7" name="Oval 36"/>
          <p:cNvSpPr>
            <a:spLocks noChangeAspect="1" noChangeArrowheads="1"/>
          </p:cNvSpPr>
          <p:nvPr/>
        </p:nvSpPr>
        <p:spPr bwMode="auto">
          <a:xfrm>
            <a:off x="1601787" y="1062758"/>
            <a:ext cx="2787651" cy="2713718"/>
          </a:xfrm>
          <a:prstGeom prst="ellipse">
            <a:avLst/>
          </a:prstGeom>
          <a:gradFill>
            <a:gsLst>
              <a:gs pos="0">
                <a:schemeClr val="accent1">
                  <a:shade val="51000"/>
                  <a:satMod val="13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2" name="Group 19"/>
          <p:cNvGrpSpPr/>
          <p:nvPr/>
        </p:nvGrpSpPr>
        <p:grpSpPr>
          <a:xfrm>
            <a:off x="2560637" y="1905000"/>
            <a:ext cx="871913" cy="941832"/>
            <a:chOff x="4539874" y="1905000"/>
            <a:chExt cx="871913" cy="941832"/>
          </a:xfrm>
        </p:grpSpPr>
        <p:sp>
          <p:nvSpPr>
            <p:cNvPr id="11" name="Rounded Rectangle 10"/>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nvGrpSpPr>
          <p:cNvPr id="3" name="Group 22"/>
          <p:cNvGrpSpPr/>
          <p:nvPr/>
        </p:nvGrpSpPr>
        <p:grpSpPr>
          <a:xfrm>
            <a:off x="2013846" y="1532440"/>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grpSp>
      <p:sp>
        <p:nvSpPr>
          <p:cNvPr id="20" name="Text Box 26"/>
          <p:cNvSpPr txBox="1">
            <a:spLocks noChangeAspect="1" noChangeArrowheads="1"/>
          </p:cNvSpPr>
          <p:nvPr/>
        </p:nvSpPr>
        <p:spPr bwMode="auto">
          <a:xfrm>
            <a:off x="2516187" y="3080519"/>
            <a:ext cx="8926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21" name="Text Box 31"/>
          <p:cNvSpPr txBox="1">
            <a:spLocks noChangeAspect="1" noChangeArrowheads="1"/>
          </p:cNvSpPr>
          <p:nvPr/>
        </p:nvSpPr>
        <p:spPr bwMode="auto">
          <a:xfrm>
            <a:off x="248452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475037" y="1708919"/>
            <a:ext cx="90174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4" name="Text Box 35"/>
          <p:cNvSpPr txBox="1">
            <a:spLocks noChangeAspect="1" noChangeArrowheads="1"/>
          </p:cNvSpPr>
          <p:nvPr/>
        </p:nvSpPr>
        <p:spPr bwMode="auto">
          <a:xfrm>
            <a:off x="1601787" y="2667000"/>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5" name="Text Box 37"/>
          <p:cNvSpPr txBox="1">
            <a:spLocks noChangeAspect="1" noChangeArrowheads="1"/>
          </p:cNvSpPr>
          <p:nvPr/>
        </p:nvSpPr>
        <p:spPr bwMode="auto">
          <a:xfrm>
            <a:off x="248442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a:solidFill>
                  <a:schemeClr val="bg1"/>
                </a:solidFill>
                <a:effectLst>
                  <a:outerShdw blurRad="38100" dist="38100" dir="2700000" algn="tl">
                    <a:srgbClr val="000000">
                      <a:alpha val="43137"/>
                    </a:srgbClr>
                  </a:outerShdw>
                </a:effectLst>
                <a:latin typeface="Arial" charset="0"/>
              </a:rPr>
              <a:t>STEPS</a:t>
            </a:r>
          </a:p>
        </p:txBody>
      </p:sp>
      <p:sp>
        <p:nvSpPr>
          <p:cNvPr id="23" name="Text Box 33"/>
          <p:cNvSpPr txBox="1">
            <a:spLocks noChangeAspect="1" noChangeArrowheads="1"/>
          </p:cNvSpPr>
          <p:nvPr/>
        </p:nvSpPr>
        <p:spPr bwMode="auto">
          <a:xfrm>
            <a:off x="3322637" y="2623319"/>
            <a:ext cx="1022350" cy="553998"/>
          </a:xfrm>
          <a:prstGeom prst="rect">
            <a:avLst/>
          </a:prstGeom>
          <a:noFill/>
          <a:ln w="12700">
            <a:noFill/>
            <a:miter lim="800000"/>
            <a:headEnd type="none" w="sm" len="sm"/>
            <a:tailEnd type="none" w="sm" len="sm"/>
          </a:ln>
          <a:effectLst/>
        </p:spPr>
        <p:txBody>
          <a:bodyPr wrap="square">
            <a:spAutoFit/>
          </a:bodyPr>
          <a:lstStyle/>
          <a:p>
            <a:pPr algn="ctr" eaLnBrk="0" hangingPunct="0">
              <a:lnSpc>
                <a:spcPts val="1200"/>
              </a:lnSpc>
              <a:spcBef>
                <a:spcPts val="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30" name="TextBox 29"/>
          <p:cNvSpPr txBox="1"/>
          <p:nvPr/>
        </p:nvSpPr>
        <p:spPr>
          <a:xfrm>
            <a:off x="382587" y="1642646"/>
            <a:ext cx="990600" cy="338554"/>
          </a:xfrm>
          <a:prstGeom prst="rect">
            <a:avLst/>
          </a:prstGeom>
          <a:noFill/>
          <a:ln>
            <a:noFill/>
          </a:ln>
        </p:spPr>
        <p:txBody>
          <a:bodyPr wrap="square" rtlCol="0">
            <a:spAutoFit/>
          </a:bodyPr>
          <a:lstStyle/>
          <a:p>
            <a:r>
              <a:rPr lang="en-US" b="1" dirty="0" smtClean="0">
                <a:solidFill>
                  <a:schemeClr val="tx2"/>
                </a:solidFill>
                <a:latin typeface="+mn-lt"/>
              </a:rPr>
              <a:t>Step 6</a:t>
            </a:r>
            <a:endParaRPr lang="en-US" b="1" dirty="0">
              <a:solidFill>
                <a:schemeClr val="tx2"/>
              </a:solidFill>
              <a:latin typeface="+mn-lt"/>
            </a:endParaRPr>
          </a:p>
        </p:txBody>
      </p:sp>
      <p:cxnSp>
        <p:nvCxnSpPr>
          <p:cNvPr id="29" name="Straight Arrow Connector 28"/>
          <p:cNvCxnSpPr/>
          <p:nvPr/>
        </p:nvCxnSpPr>
        <p:spPr>
          <a:xfrm>
            <a:off x="1220787" y="3581400"/>
            <a:ext cx="146304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68387" y="2819400"/>
            <a:ext cx="4572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144587" y="1827212"/>
            <a:ext cx="4572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6387" y="2667000"/>
            <a:ext cx="990600" cy="338554"/>
          </a:xfrm>
          <a:prstGeom prst="rect">
            <a:avLst/>
          </a:prstGeom>
          <a:noFill/>
          <a:ln>
            <a:noFill/>
          </a:ln>
        </p:spPr>
        <p:txBody>
          <a:bodyPr wrap="square" rtlCol="0">
            <a:spAutoFit/>
          </a:bodyPr>
          <a:lstStyle/>
          <a:p>
            <a:r>
              <a:rPr lang="en-US" b="1" dirty="0" smtClean="0">
                <a:solidFill>
                  <a:schemeClr val="tx2"/>
                </a:solidFill>
                <a:latin typeface="+mn-lt"/>
              </a:rPr>
              <a:t>Step 5</a:t>
            </a:r>
            <a:endParaRPr lang="en-US" b="1" dirty="0">
              <a:solidFill>
                <a:schemeClr val="tx2"/>
              </a:solidFill>
              <a:latin typeface="+mn-lt"/>
            </a:endParaRPr>
          </a:p>
        </p:txBody>
      </p:sp>
      <p:sp>
        <p:nvSpPr>
          <p:cNvPr id="41" name="TextBox 40"/>
          <p:cNvSpPr txBox="1"/>
          <p:nvPr/>
        </p:nvSpPr>
        <p:spPr>
          <a:xfrm>
            <a:off x="458787" y="3395246"/>
            <a:ext cx="990600" cy="338554"/>
          </a:xfrm>
          <a:prstGeom prst="rect">
            <a:avLst/>
          </a:prstGeom>
          <a:noFill/>
          <a:ln>
            <a:noFill/>
          </a:ln>
        </p:spPr>
        <p:txBody>
          <a:bodyPr wrap="square" rtlCol="0">
            <a:spAutoFit/>
          </a:bodyPr>
          <a:lstStyle/>
          <a:p>
            <a:r>
              <a:rPr lang="en-US" b="1" dirty="0" smtClean="0">
                <a:solidFill>
                  <a:schemeClr val="tx2"/>
                </a:solidFill>
                <a:latin typeface="+mn-lt"/>
              </a:rPr>
              <a:t>Step 4</a:t>
            </a:r>
            <a:endParaRPr lang="en-US" b="1" dirty="0">
              <a:solidFill>
                <a:schemeClr val="tx2"/>
              </a:solidFill>
              <a:latin typeface="+mn-lt"/>
            </a:endParaRPr>
          </a:p>
        </p:txBody>
      </p:sp>
      <p:sp>
        <p:nvSpPr>
          <p:cNvPr id="19" name="Text Box 24"/>
          <p:cNvSpPr txBox="1">
            <a:spLocks noChangeAspect="1" noChangeArrowheads="1"/>
          </p:cNvSpPr>
          <p:nvPr/>
        </p:nvSpPr>
        <p:spPr bwMode="auto">
          <a:xfrm>
            <a:off x="1677036" y="1690246"/>
            <a:ext cx="991551" cy="656590"/>
          </a:xfrm>
          <a:prstGeom prst="rect">
            <a:avLst/>
          </a:prstGeom>
          <a:noFill/>
          <a:ln w="12700">
            <a:noFill/>
            <a:miter lim="800000"/>
            <a:headEnd type="none" w="sm" len="sm"/>
            <a:tailEnd type="none" w="sm" len="sm"/>
          </a:ln>
          <a:effectLst/>
        </p:spPr>
        <p:txBody>
          <a:bodyPr>
            <a:spAutoFit/>
          </a:bodyPr>
          <a:lstStyle/>
          <a:p>
            <a:pPr algn="ctr" eaLnBrk="0" hangingPunct="0">
              <a:lnSpc>
                <a:spcPts val="1100"/>
              </a:lnSpc>
              <a:spcBef>
                <a:spcPts val="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sp>
        <p:nvSpPr>
          <p:cNvPr id="31" name="TextBox 30"/>
          <p:cNvSpPr txBox="1"/>
          <p:nvPr/>
        </p:nvSpPr>
        <p:spPr>
          <a:xfrm>
            <a:off x="4802187" y="1295400"/>
            <a:ext cx="838200" cy="338554"/>
          </a:xfrm>
          <a:prstGeom prst="rect">
            <a:avLst/>
          </a:prstGeom>
          <a:noFill/>
          <a:ln>
            <a:noFill/>
          </a:ln>
        </p:spPr>
        <p:txBody>
          <a:bodyPr wrap="square" rtlCol="0">
            <a:spAutoFit/>
          </a:bodyPr>
          <a:lstStyle/>
          <a:p>
            <a:r>
              <a:rPr lang="en-US" b="1" dirty="0" smtClean="0">
                <a:solidFill>
                  <a:schemeClr val="tx2"/>
                </a:solidFill>
                <a:latin typeface="+mn-lt"/>
              </a:rPr>
              <a:t>Step 1</a:t>
            </a:r>
            <a:endParaRPr lang="en-US" b="1" dirty="0">
              <a:solidFill>
                <a:schemeClr val="tx2"/>
              </a:solidFill>
              <a:latin typeface="+mn-lt"/>
            </a:endParaRPr>
          </a:p>
        </p:txBody>
      </p:sp>
      <p:cxnSp>
        <p:nvCxnSpPr>
          <p:cNvPr id="33" name="Straight Arrow Connector 32"/>
          <p:cNvCxnSpPr/>
          <p:nvPr/>
        </p:nvCxnSpPr>
        <p:spPr>
          <a:xfrm flipH="1">
            <a:off x="3491547" y="1463883"/>
            <a:ext cx="132588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76200"/>
            <a:ext cx="5184299" cy="762000"/>
          </a:xfrm>
        </p:spPr>
        <p:txBody>
          <a:bodyPr/>
          <a:lstStyle/>
          <a:p>
            <a:r>
              <a:rPr lang="en-US" dirty="0" smtClean="0"/>
              <a:t>What Do We Mean By</a:t>
            </a:r>
            <a:br>
              <a:rPr lang="en-US" dirty="0" smtClean="0"/>
            </a:br>
            <a:r>
              <a:rPr lang="en-US" dirty="0" smtClean="0"/>
              <a:t>“Engage Stakeholders”?</a:t>
            </a:r>
            <a:endParaRPr lang="en-US" dirty="0"/>
          </a:p>
        </p:txBody>
      </p:sp>
      <p:grpSp>
        <p:nvGrpSpPr>
          <p:cNvPr id="3" name="Group 6"/>
          <p:cNvGrpSpPr/>
          <p:nvPr/>
        </p:nvGrpSpPr>
        <p:grpSpPr>
          <a:xfrm>
            <a:off x="230187" y="1143000"/>
            <a:ext cx="1250866" cy="1015898"/>
            <a:chOff x="2439987" y="990600"/>
            <a:chExt cx="1250866" cy="1015898"/>
          </a:xfrm>
        </p:grpSpPr>
        <p:sp>
          <p:nvSpPr>
            <p:cNvPr id="8" name="Oval 7"/>
            <p:cNvSpPr>
              <a:spLocks noChangeAspect="1"/>
            </p:cNvSpPr>
            <p:nvPr/>
          </p:nvSpPr>
          <p:spPr>
            <a:xfrm>
              <a:off x="2568765" y="990600"/>
              <a:ext cx="1015898" cy="1015898"/>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31"/>
            <p:cNvSpPr txBox="1">
              <a:spLocks noChangeAspect="1" noChangeArrowheads="1"/>
            </p:cNvSpPr>
            <p:nvPr/>
          </p:nvSpPr>
          <p:spPr bwMode="auto">
            <a:xfrm>
              <a:off x="2439987" y="1214735"/>
              <a:ext cx="1250866"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Engage stakeholders</a:t>
              </a:r>
            </a:p>
          </p:txBody>
        </p:sp>
      </p:grpSp>
      <p:sp>
        <p:nvSpPr>
          <p:cNvPr id="10" name="TextBox 9"/>
          <p:cNvSpPr txBox="1"/>
          <p:nvPr/>
        </p:nvSpPr>
        <p:spPr>
          <a:xfrm>
            <a:off x="436520" y="2209800"/>
            <a:ext cx="838200" cy="338554"/>
          </a:xfrm>
          <a:prstGeom prst="rect">
            <a:avLst/>
          </a:prstGeom>
          <a:noFill/>
          <a:ln>
            <a:noFill/>
          </a:ln>
        </p:spPr>
        <p:txBody>
          <a:bodyPr wrap="square" rtlCol="0">
            <a:spAutoFit/>
          </a:bodyPr>
          <a:lstStyle/>
          <a:p>
            <a:r>
              <a:rPr lang="en-US" b="1" dirty="0" smtClean="0">
                <a:solidFill>
                  <a:schemeClr val="tx2"/>
                </a:solidFill>
                <a:latin typeface="+mn-lt"/>
              </a:rPr>
              <a:t>Step 1</a:t>
            </a:r>
            <a:endParaRPr lang="en-US" b="1" dirty="0">
              <a:solidFill>
                <a:schemeClr val="tx2"/>
              </a:solidFill>
              <a:latin typeface="+mn-lt"/>
            </a:endParaRPr>
          </a:p>
        </p:txBody>
      </p:sp>
      <p:sp>
        <p:nvSpPr>
          <p:cNvPr id="11" name="TextBox 10"/>
          <p:cNvSpPr txBox="1"/>
          <p:nvPr/>
        </p:nvSpPr>
        <p:spPr>
          <a:xfrm>
            <a:off x="1677987" y="990600"/>
            <a:ext cx="4191000" cy="1772280"/>
          </a:xfrm>
          <a:prstGeom prst="rect">
            <a:avLst/>
          </a:prstGeom>
          <a:noFill/>
        </p:spPr>
        <p:txBody>
          <a:bodyPr wrap="square" rtlCol="0">
            <a:spAutoFit/>
          </a:bodyPr>
          <a:lstStyle/>
          <a:p>
            <a:pPr>
              <a:lnSpc>
                <a:spcPts val="1700"/>
              </a:lnSpc>
              <a:spcAft>
                <a:spcPts val="600"/>
              </a:spcAft>
            </a:pPr>
            <a:r>
              <a:rPr lang="en-US" b="1" dirty="0" smtClean="0">
                <a:solidFill>
                  <a:schemeClr val="tx2"/>
                </a:solidFill>
                <a:latin typeface="+mn-lt"/>
                <a:ea typeface="ＭＳ Ｐゴシック" pitchFamily="34" charset="-128"/>
              </a:rPr>
              <a:t>Engaging stakeholders means fostering:  </a:t>
            </a:r>
          </a:p>
          <a:p>
            <a:pPr marL="514350" indent="-285750">
              <a:lnSpc>
                <a:spcPts val="1700"/>
              </a:lnSpc>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input</a:t>
            </a:r>
          </a:p>
          <a:p>
            <a:pPr marL="514350" indent="-285750">
              <a:lnSpc>
                <a:spcPts val="1700"/>
              </a:lnSpc>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participation</a:t>
            </a:r>
          </a:p>
          <a:p>
            <a:pPr marL="514350" indent="-285750">
              <a:lnSpc>
                <a:spcPts val="1700"/>
              </a:lnSpc>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power sharing </a:t>
            </a:r>
          </a:p>
          <a:p>
            <a:pPr>
              <a:lnSpc>
                <a:spcPts val="1700"/>
              </a:lnSpc>
              <a:spcBef>
                <a:spcPts val="600"/>
              </a:spcBef>
            </a:pPr>
            <a:r>
              <a:rPr lang="en-US" b="1" dirty="0" smtClean="0">
                <a:solidFill>
                  <a:schemeClr val="tx2"/>
                </a:solidFill>
                <a:latin typeface="+mn-lt"/>
                <a:ea typeface="ＭＳ Ｐゴシック" pitchFamily="34" charset="-128"/>
              </a:rPr>
              <a:t>among those persons who have an investment in the conduct of the evaluation and the findings.</a:t>
            </a:r>
            <a:endParaRPr lang="en-US" dirty="0"/>
          </a:p>
        </p:txBody>
      </p:sp>
      <p:sp>
        <p:nvSpPr>
          <p:cNvPr id="12" name="TextBox 11"/>
          <p:cNvSpPr txBox="1"/>
          <p:nvPr/>
        </p:nvSpPr>
        <p:spPr>
          <a:xfrm>
            <a:off x="1677987" y="2900650"/>
            <a:ext cx="4038600" cy="528350"/>
          </a:xfrm>
          <a:prstGeom prst="rect">
            <a:avLst/>
          </a:prstGeom>
          <a:noFill/>
        </p:spPr>
        <p:txBody>
          <a:bodyPr wrap="square" rtlCol="0">
            <a:spAutoFit/>
          </a:bodyPr>
          <a:lstStyle/>
          <a:p>
            <a:pPr>
              <a:lnSpc>
                <a:spcPts val="1700"/>
              </a:lnSpc>
            </a:pPr>
            <a:r>
              <a:rPr lang="en-US" b="1" dirty="0" smtClean="0">
                <a:solidFill>
                  <a:schemeClr val="tx2"/>
                </a:solidFill>
                <a:latin typeface="+mn-lt"/>
                <a:ea typeface="ＭＳ Ｐゴシック" pitchFamily="34" charset="-128"/>
              </a:rPr>
              <a:t>It is especially important to engage primary users of the evaluation.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76200"/>
            <a:ext cx="5184299" cy="762000"/>
          </a:xfrm>
        </p:spPr>
        <p:txBody>
          <a:bodyPr/>
          <a:lstStyle/>
          <a:p>
            <a:r>
              <a:rPr lang="en-US" dirty="0" smtClean="0"/>
              <a:t>Why Is Engaging </a:t>
            </a:r>
            <a:br>
              <a:rPr lang="en-US" dirty="0" smtClean="0"/>
            </a:br>
            <a:r>
              <a:rPr lang="en-US" dirty="0" smtClean="0"/>
              <a:t>Stakeholders Important?</a:t>
            </a:r>
            <a:endParaRPr lang="en-US" dirty="0"/>
          </a:p>
        </p:txBody>
      </p:sp>
      <p:grpSp>
        <p:nvGrpSpPr>
          <p:cNvPr id="3" name="Group 12"/>
          <p:cNvGrpSpPr/>
          <p:nvPr/>
        </p:nvGrpSpPr>
        <p:grpSpPr>
          <a:xfrm>
            <a:off x="4649787" y="1109246"/>
            <a:ext cx="1250866" cy="1405354"/>
            <a:chOff x="230187" y="1143000"/>
            <a:chExt cx="1250866" cy="1405354"/>
          </a:xfrm>
        </p:grpSpPr>
        <p:grpSp>
          <p:nvGrpSpPr>
            <p:cNvPr id="4" name="Group 6"/>
            <p:cNvGrpSpPr/>
            <p:nvPr/>
          </p:nvGrpSpPr>
          <p:grpSpPr>
            <a:xfrm>
              <a:off x="230187" y="1143000"/>
              <a:ext cx="1250866" cy="1015898"/>
              <a:chOff x="2439987" y="990600"/>
              <a:chExt cx="1250866" cy="1015898"/>
            </a:xfrm>
          </p:grpSpPr>
          <p:sp>
            <p:nvSpPr>
              <p:cNvPr id="8" name="Oval 7"/>
              <p:cNvSpPr>
                <a:spLocks noChangeAspect="1"/>
              </p:cNvSpPr>
              <p:nvPr/>
            </p:nvSpPr>
            <p:spPr>
              <a:xfrm>
                <a:off x="2568765" y="990600"/>
                <a:ext cx="1015898" cy="1015898"/>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31"/>
              <p:cNvSpPr txBox="1">
                <a:spLocks noChangeAspect="1" noChangeArrowheads="1"/>
              </p:cNvSpPr>
              <p:nvPr/>
            </p:nvSpPr>
            <p:spPr bwMode="auto">
              <a:xfrm>
                <a:off x="2439987" y="1214735"/>
                <a:ext cx="1250866"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Engage stakeholders</a:t>
                </a:r>
              </a:p>
            </p:txBody>
          </p:sp>
        </p:grpSp>
        <p:sp>
          <p:nvSpPr>
            <p:cNvPr id="10" name="TextBox 9"/>
            <p:cNvSpPr txBox="1"/>
            <p:nvPr/>
          </p:nvSpPr>
          <p:spPr>
            <a:xfrm>
              <a:off x="436520" y="2209800"/>
              <a:ext cx="838200" cy="338554"/>
            </a:xfrm>
            <a:prstGeom prst="rect">
              <a:avLst/>
            </a:prstGeom>
            <a:noFill/>
            <a:ln>
              <a:noFill/>
            </a:ln>
          </p:spPr>
          <p:txBody>
            <a:bodyPr wrap="square" rtlCol="0">
              <a:spAutoFit/>
            </a:bodyPr>
            <a:lstStyle/>
            <a:p>
              <a:r>
                <a:rPr lang="en-US" b="1" dirty="0" smtClean="0">
                  <a:solidFill>
                    <a:schemeClr val="tx2"/>
                  </a:solidFill>
                  <a:latin typeface="+mn-lt"/>
                </a:rPr>
                <a:t>Step 1</a:t>
              </a:r>
              <a:endParaRPr lang="en-US" b="1" dirty="0">
                <a:solidFill>
                  <a:schemeClr val="tx2"/>
                </a:solidFill>
                <a:latin typeface="+mn-lt"/>
              </a:endParaRPr>
            </a:p>
          </p:txBody>
        </p:sp>
      </p:grpSp>
      <p:sp>
        <p:nvSpPr>
          <p:cNvPr id="11" name="TextBox 10"/>
          <p:cNvSpPr txBox="1"/>
          <p:nvPr/>
        </p:nvSpPr>
        <p:spPr>
          <a:xfrm>
            <a:off x="306387" y="990600"/>
            <a:ext cx="4343400" cy="2849498"/>
          </a:xfrm>
          <a:prstGeom prst="rect">
            <a:avLst/>
          </a:prstGeom>
          <a:noFill/>
        </p:spPr>
        <p:txBody>
          <a:bodyPr wrap="square" rtlCol="0">
            <a:spAutoFit/>
          </a:bodyPr>
          <a:lstStyle/>
          <a:p>
            <a:pPr>
              <a:lnSpc>
                <a:spcPts val="1700"/>
              </a:lnSpc>
              <a:spcAft>
                <a:spcPts val="600"/>
              </a:spcAft>
            </a:pPr>
            <a:r>
              <a:rPr lang="en-US" b="1" dirty="0" smtClean="0">
                <a:solidFill>
                  <a:schemeClr val="tx2"/>
                </a:solidFill>
                <a:latin typeface="+mn-lt"/>
                <a:ea typeface="ＭＳ Ｐゴシック" pitchFamily="34" charset="-128"/>
              </a:rPr>
              <a:t>Engaging stakeholders </a:t>
            </a:r>
            <a:r>
              <a:rPr lang="en-US" b="1" i="1" dirty="0" smtClean="0">
                <a:solidFill>
                  <a:schemeClr val="accent5">
                    <a:lumMod val="50000"/>
                  </a:schemeClr>
                </a:solidFill>
                <a:latin typeface="+mn-lt"/>
                <a:ea typeface="ＭＳ Ｐゴシック" pitchFamily="34" charset="-128"/>
              </a:rPr>
              <a:t>sets the stage     for Steps 4-6 </a:t>
            </a:r>
            <a:r>
              <a:rPr lang="en-US" b="1" dirty="0" smtClean="0">
                <a:solidFill>
                  <a:schemeClr val="tx2"/>
                </a:solidFill>
                <a:latin typeface="+mn-lt"/>
                <a:ea typeface="ＭＳ Ｐゴシック" pitchFamily="34" charset="-128"/>
              </a:rPr>
              <a:t>by:</a:t>
            </a:r>
          </a:p>
          <a:p>
            <a:pPr marL="457200" indent="-228600">
              <a:lnSpc>
                <a:spcPts val="1600"/>
              </a:lnSpc>
              <a:spcAft>
                <a:spcPts val="600"/>
              </a:spcAft>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increasing the chances that the evaluation will  be useful.</a:t>
            </a:r>
          </a:p>
          <a:p>
            <a:pPr marL="457200" indent="-228600">
              <a:lnSpc>
                <a:spcPts val="1600"/>
              </a:lnSpc>
              <a:spcAft>
                <a:spcPts val="600"/>
              </a:spcAft>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improving the evaluation’s credibility.</a:t>
            </a:r>
          </a:p>
          <a:p>
            <a:pPr marL="457200" indent="-228600">
              <a:lnSpc>
                <a:spcPts val="1600"/>
              </a:lnSpc>
              <a:spcAft>
                <a:spcPts val="600"/>
              </a:spcAft>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clarifying roles and responsibilities.</a:t>
            </a:r>
          </a:p>
          <a:p>
            <a:pPr marL="457200" indent="-228600">
              <a:lnSpc>
                <a:spcPts val="1600"/>
              </a:lnSpc>
              <a:spcAft>
                <a:spcPts val="600"/>
              </a:spcAft>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enhancing cultural competence.</a:t>
            </a:r>
          </a:p>
          <a:p>
            <a:pPr marL="457200" indent="-228600">
              <a:lnSpc>
                <a:spcPts val="1600"/>
              </a:lnSpc>
              <a:spcAft>
                <a:spcPts val="600"/>
              </a:spcAft>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helping protect human subjects.</a:t>
            </a:r>
          </a:p>
          <a:p>
            <a:pPr marL="457200" indent="-228600">
              <a:lnSpc>
                <a:spcPts val="1600"/>
              </a:lnSpc>
              <a:spcAft>
                <a:spcPts val="0"/>
              </a:spcAft>
              <a:buClr>
                <a:schemeClr val="accent5">
                  <a:lumMod val="50000"/>
                </a:schemeClr>
              </a:buClr>
              <a:buFont typeface="Wingdings" pitchFamily="2" charset="2"/>
              <a:buChar char="ü"/>
            </a:pPr>
            <a:r>
              <a:rPr lang="en-US" b="1" dirty="0" smtClean="0">
                <a:solidFill>
                  <a:schemeClr val="tx2"/>
                </a:solidFill>
                <a:latin typeface="+mn-lt"/>
                <a:ea typeface="ＭＳ Ｐゴシック" pitchFamily="34" charset="-128"/>
              </a:rPr>
              <a:t>avoiding real or perceived conflicts  of interest.</a:t>
            </a:r>
          </a:p>
          <a:p>
            <a:pPr>
              <a:lnSpc>
                <a:spcPts val="1700"/>
              </a:lnSpc>
              <a:spcAft>
                <a:spcPts val="600"/>
              </a:spcAft>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457438" y="304800"/>
            <a:ext cx="5184299" cy="762000"/>
          </a:xfrm>
        </p:spPr>
        <p:txBody>
          <a:bodyPr/>
          <a:lstStyle/>
          <a:p>
            <a:r>
              <a:rPr lang="en-US" dirty="0" smtClean="0">
                <a:ea typeface="ＭＳ Ｐゴシック" pitchFamily="34" charset="-128"/>
              </a:rPr>
              <a:t>When to Consider “Use”</a:t>
            </a:r>
          </a:p>
        </p:txBody>
      </p:sp>
      <p:sp>
        <p:nvSpPr>
          <p:cNvPr id="35844" name="Rectangle 3"/>
          <p:cNvSpPr>
            <a:spLocks noGrp="1" noChangeArrowheads="1"/>
          </p:cNvSpPr>
          <p:nvPr>
            <p:ph sz="quarter" idx="1"/>
          </p:nvPr>
        </p:nvSpPr>
        <p:spPr>
          <a:xfrm>
            <a:off x="1677987" y="1117601"/>
            <a:ext cx="3581400" cy="2616199"/>
          </a:xfrm>
        </p:spPr>
        <p:txBody>
          <a:bodyPr/>
          <a:lstStyle/>
          <a:p>
            <a:pPr algn="ctr" eaLnBrk="1" hangingPunct="1">
              <a:lnSpc>
                <a:spcPts val="1700"/>
              </a:lnSpc>
              <a:spcBef>
                <a:spcPts val="0"/>
              </a:spcBef>
              <a:buFont typeface="Wingdings" pitchFamily="2" charset="2"/>
              <a:buNone/>
            </a:pPr>
            <a:r>
              <a:rPr lang="en-US" sz="1600" dirty="0" smtClean="0">
                <a:ea typeface="ＭＳ Ｐゴシック" pitchFamily="34" charset="-128"/>
              </a:rPr>
              <a:t>Consider ensuring use from the </a:t>
            </a:r>
          </a:p>
          <a:p>
            <a:pPr algn="ctr" eaLnBrk="1" hangingPunct="1">
              <a:lnSpc>
                <a:spcPts val="1700"/>
              </a:lnSpc>
              <a:spcBef>
                <a:spcPts val="0"/>
              </a:spcBef>
              <a:buFont typeface="Wingdings" pitchFamily="2" charset="2"/>
              <a:buNone/>
            </a:pPr>
            <a:r>
              <a:rPr lang="en-US" sz="1600" i="1" dirty="0" smtClean="0">
                <a:solidFill>
                  <a:schemeClr val="accent5">
                    <a:lumMod val="50000"/>
                  </a:schemeClr>
                </a:solidFill>
                <a:ea typeface="ＭＳ Ｐゴシック" pitchFamily="34" charset="-128"/>
              </a:rPr>
              <a:t>start</a:t>
            </a:r>
            <a:r>
              <a:rPr lang="en-US" sz="1600" dirty="0" smtClean="0">
                <a:ea typeface="ＭＳ Ｐゴシック" pitchFamily="34" charset="-128"/>
              </a:rPr>
              <a:t> of the evaluation</a:t>
            </a:r>
          </a:p>
          <a:p>
            <a:pPr algn="ctr" eaLnBrk="1" hangingPunct="1">
              <a:lnSpc>
                <a:spcPts val="1700"/>
              </a:lnSpc>
              <a:spcBef>
                <a:spcPts val="0"/>
              </a:spcBef>
              <a:buFont typeface="Wingdings" pitchFamily="2" charset="2"/>
              <a:buNone/>
            </a:pPr>
            <a:r>
              <a:rPr lang="en-US" sz="1600" dirty="0" smtClean="0">
                <a:ea typeface="ＭＳ Ｐゴシック" pitchFamily="34" charset="-128"/>
              </a:rPr>
              <a:t>AND</a:t>
            </a:r>
          </a:p>
          <a:p>
            <a:pPr algn="ctr" eaLnBrk="1" hangingPunct="1">
              <a:lnSpc>
                <a:spcPts val="1700"/>
              </a:lnSpc>
              <a:spcBef>
                <a:spcPts val="0"/>
              </a:spcBef>
              <a:buFont typeface="Wingdings" pitchFamily="2" charset="2"/>
              <a:buNone/>
            </a:pPr>
            <a:r>
              <a:rPr lang="en-US" sz="1600" i="1" dirty="0" smtClean="0">
                <a:solidFill>
                  <a:schemeClr val="accent5">
                    <a:lumMod val="50000"/>
                  </a:schemeClr>
                </a:solidFill>
                <a:ea typeface="ＭＳ Ｐゴシック" pitchFamily="34" charset="-128"/>
              </a:rPr>
              <a:t>throughout</a:t>
            </a:r>
            <a:r>
              <a:rPr lang="en-US" sz="1600" dirty="0" smtClean="0">
                <a:ea typeface="ＭＳ Ｐゴシック" pitchFamily="34" charset="-128"/>
              </a:rPr>
              <a:t> the evaluation</a:t>
            </a:r>
          </a:p>
          <a:p>
            <a:pPr eaLnBrk="1" hangingPunct="1">
              <a:spcBef>
                <a:spcPts val="0"/>
              </a:spcBef>
              <a:buFont typeface="Wingdings" pitchFamily="2" charset="2"/>
              <a:buNone/>
            </a:pPr>
            <a:endParaRPr lang="en-US" sz="1600" dirty="0" smtClean="0">
              <a:ea typeface="ＭＳ Ｐゴシック" pitchFamily="34" charset="-128"/>
            </a:endParaRPr>
          </a:p>
          <a:p>
            <a:pPr algn="ctr" eaLnBrk="1" hangingPunct="1">
              <a:lnSpc>
                <a:spcPts val="1700"/>
              </a:lnSpc>
              <a:spcBef>
                <a:spcPts val="0"/>
              </a:spcBef>
              <a:buFont typeface="Wingdings" pitchFamily="2" charset="2"/>
              <a:buNone/>
            </a:pPr>
            <a:r>
              <a:rPr lang="en-US" sz="1600" dirty="0" smtClean="0">
                <a:ea typeface="ＭＳ Ｐゴシック" pitchFamily="34" charset="-128"/>
              </a:rPr>
              <a:t>… which will lead to use both</a:t>
            </a:r>
          </a:p>
          <a:p>
            <a:pPr algn="ctr" eaLnBrk="1" hangingPunct="1">
              <a:lnSpc>
                <a:spcPts val="1700"/>
              </a:lnSpc>
              <a:spcBef>
                <a:spcPts val="0"/>
              </a:spcBef>
              <a:buFont typeface="Wingdings" pitchFamily="2" charset="2"/>
              <a:buNone/>
            </a:pPr>
            <a:r>
              <a:rPr lang="en-US" sz="1600" i="1" dirty="0" smtClean="0">
                <a:solidFill>
                  <a:schemeClr val="accent5">
                    <a:lumMod val="50000"/>
                  </a:schemeClr>
                </a:solidFill>
                <a:ea typeface="ＭＳ Ｐゴシック" pitchFamily="34" charset="-128"/>
              </a:rPr>
              <a:t>during</a:t>
            </a:r>
            <a:r>
              <a:rPr lang="en-US" sz="1600" dirty="0" smtClean="0">
                <a:ea typeface="ＭＳ Ｐゴシック" pitchFamily="34" charset="-128"/>
              </a:rPr>
              <a:t> </a:t>
            </a:r>
          </a:p>
          <a:p>
            <a:pPr algn="ctr" eaLnBrk="1" hangingPunct="1">
              <a:lnSpc>
                <a:spcPts val="1700"/>
              </a:lnSpc>
              <a:spcBef>
                <a:spcPts val="0"/>
              </a:spcBef>
              <a:buFont typeface="Wingdings" pitchFamily="2" charset="2"/>
              <a:buNone/>
            </a:pPr>
            <a:r>
              <a:rPr lang="en-US" sz="1600" dirty="0" smtClean="0">
                <a:ea typeface="ＭＳ Ｐゴシック" pitchFamily="34" charset="-128"/>
              </a:rPr>
              <a:t>AND at the</a:t>
            </a:r>
          </a:p>
          <a:p>
            <a:pPr algn="ctr" eaLnBrk="1" hangingPunct="1">
              <a:lnSpc>
                <a:spcPts val="1700"/>
              </a:lnSpc>
              <a:spcBef>
                <a:spcPts val="0"/>
              </a:spcBef>
              <a:buFont typeface="Wingdings" pitchFamily="2" charset="2"/>
              <a:buNone/>
            </a:pPr>
            <a:r>
              <a:rPr lang="en-US" sz="1600" dirty="0" smtClean="0">
                <a:solidFill>
                  <a:schemeClr val="accent5">
                    <a:lumMod val="50000"/>
                  </a:schemeClr>
                </a:solidFill>
                <a:ea typeface="ＭＳ Ｐゴシック" pitchFamily="34" charset="-128"/>
              </a:rPr>
              <a:t>c</a:t>
            </a:r>
            <a:r>
              <a:rPr lang="en-US" sz="1600" i="1" dirty="0" smtClean="0">
                <a:solidFill>
                  <a:schemeClr val="accent5">
                    <a:lumMod val="50000"/>
                  </a:schemeClr>
                </a:solidFill>
                <a:ea typeface="ＭＳ Ｐゴシック" pitchFamily="34" charset="-128"/>
              </a:rPr>
              <a:t>onclusion</a:t>
            </a:r>
            <a:r>
              <a:rPr lang="en-US" sz="1600" dirty="0" smtClean="0">
                <a:ea typeface="ＭＳ Ｐゴシック" pitchFamily="34" charset="-128"/>
              </a:rPr>
              <a:t> </a:t>
            </a:r>
          </a:p>
          <a:p>
            <a:pPr algn="ctr" eaLnBrk="1" hangingPunct="1">
              <a:lnSpc>
                <a:spcPts val="1700"/>
              </a:lnSpc>
              <a:spcBef>
                <a:spcPts val="0"/>
              </a:spcBef>
              <a:buFont typeface="Wingdings" pitchFamily="2" charset="2"/>
              <a:buNone/>
            </a:pPr>
            <a:r>
              <a:rPr lang="en-US" sz="1600" dirty="0" smtClean="0">
                <a:ea typeface="ＭＳ Ｐゴシック" pitchFamily="34" charset="-128"/>
              </a:rPr>
              <a:t>of the evaluation.</a:t>
            </a:r>
          </a:p>
        </p:txBody>
      </p:sp>
      <p:grpSp>
        <p:nvGrpSpPr>
          <p:cNvPr id="2" name="Group 9"/>
          <p:cNvGrpSpPr/>
          <p:nvPr/>
        </p:nvGrpSpPr>
        <p:grpSpPr>
          <a:xfrm>
            <a:off x="256476" y="1066800"/>
            <a:ext cx="1014222" cy="1405354"/>
            <a:chOff x="256476" y="1066800"/>
            <a:chExt cx="1014222" cy="1405354"/>
          </a:xfrm>
        </p:grpSpPr>
        <p:sp>
          <p:nvSpPr>
            <p:cNvPr id="5" name="TextBox 4"/>
            <p:cNvSpPr txBox="1"/>
            <p:nvPr/>
          </p:nvSpPr>
          <p:spPr>
            <a:xfrm>
              <a:off x="363537" y="2133600"/>
              <a:ext cx="800100" cy="338554"/>
            </a:xfrm>
            <a:prstGeom prst="rect">
              <a:avLst/>
            </a:prstGeom>
            <a:noFill/>
            <a:ln>
              <a:noFill/>
            </a:ln>
          </p:spPr>
          <p:txBody>
            <a:bodyPr wrap="square" rtlCol="0">
              <a:spAutoFit/>
            </a:bodyPr>
            <a:lstStyle/>
            <a:p>
              <a:r>
                <a:rPr lang="en-US" b="1" dirty="0" smtClean="0">
                  <a:solidFill>
                    <a:schemeClr val="tx2"/>
                  </a:solidFill>
                  <a:latin typeface="+mn-lt"/>
                </a:rPr>
                <a:t>Step 6</a:t>
              </a:r>
              <a:endParaRPr lang="en-US" b="1" dirty="0">
                <a:solidFill>
                  <a:schemeClr val="tx2"/>
                </a:solidFill>
                <a:latin typeface="+mn-lt"/>
              </a:endParaRPr>
            </a:p>
          </p:txBody>
        </p:sp>
        <p:grpSp>
          <p:nvGrpSpPr>
            <p:cNvPr id="3" name="Group 5"/>
            <p:cNvGrpSpPr/>
            <p:nvPr/>
          </p:nvGrpSpPr>
          <p:grpSpPr>
            <a:xfrm>
              <a:off x="256476" y="1066800"/>
              <a:ext cx="1014222" cy="1014222"/>
              <a:chOff x="1670367" y="1371600"/>
              <a:chExt cx="1014222" cy="1014222"/>
            </a:xfrm>
          </p:grpSpPr>
          <p:sp>
            <p:nvSpPr>
              <p:cNvPr id="7" name="Oval 6"/>
              <p:cNvSpPr>
                <a:spLocks noChangeAspect="1"/>
              </p:cNvSpPr>
              <p:nvPr/>
            </p:nvSpPr>
            <p:spPr>
              <a:xfrm>
                <a:off x="1670367" y="13716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Box 24"/>
              <p:cNvSpPr txBox="1">
                <a:spLocks noChangeAspect="1" noChangeArrowheads="1"/>
              </p:cNvSpPr>
              <p:nvPr/>
            </p:nvSpPr>
            <p:spPr bwMode="auto">
              <a:xfrm>
                <a:off x="1681703" y="1415764"/>
                <a:ext cx="991551" cy="925894"/>
              </a:xfrm>
              <a:prstGeom prst="rect">
                <a:avLst/>
              </a:prstGeom>
              <a:noFill/>
              <a:ln w="12700">
                <a:noFill/>
                <a:miter lim="800000"/>
                <a:headEnd type="none" w="sm" len="sm"/>
                <a:tailEnd type="none" w="sm" len="sm"/>
              </a:ln>
              <a:effectLst/>
            </p:spPr>
            <p:txBody>
              <a:bodyPr>
                <a:spAutoFit/>
              </a:bodyPr>
              <a:lstStyle/>
              <a:p>
                <a:pPr algn="ctr" eaLnBrk="0" hangingPunct="0">
                  <a:lnSpc>
                    <a:spcPts val="1300"/>
                  </a:lnSpc>
                  <a:spcBef>
                    <a:spcPts val="0"/>
                  </a:spcBef>
                  <a:defRPr/>
                </a:pPr>
                <a:r>
                  <a:rPr lang="en-US" sz="1200" b="1" dirty="0">
                    <a:solidFill>
                      <a:schemeClr val="bg1"/>
                    </a:solidFill>
                    <a:effectLst>
                      <a:outerShdw blurRad="38100" dist="38100" dir="2700000" algn="tl">
                        <a:srgbClr val="000000">
                          <a:alpha val="43137"/>
                        </a:srgbClr>
                      </a:outerShdw>
                    </a:effectLst>
                    <a:latin typeface="Arial" charset="0"/>
                  </a:rPr>
                  <a:t>Ensure use and share lessons learned</a:t>
                </a:r>
              </a:p>
            </p:txBody>
          </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457438" y="381000"/>
            <a:ext cx="5184299" cy="533400"/>
          </a:xfrm>
        </p:spPr>
        <p:txBody>
          <a:bodyPr/>
          <a:lstStyle/>
          <a:p>
            <a:pPr eaLnBrk="1" hangingPunct="1"/>
            <a:r>
              <a:rPr lang="en-US" dirty="0" smtClean="0">
                <a:ea typeface="ＭＳ Ｐゴシック" pitchFamily="34" charset="-128"/>
              </a:rPr>
              <a:t>What Conditions Increase Use?</a:t>
            </a:r>
          </a:p>
        </p:txBody>
      </p:sp>
      <p:sp>
        <p:nvSpPr>
          <p:cNvPr id="4" name="TextBox 3"/>
          <p:cNvSpPr txBox="1"/>
          <p:nvPr/>
        </p:nvSpPr>
        <p:spPr>
          <a:xfrm>
            <a:off x="306387" y="990600"/>
            <a:ext cx="5562600" cy="528350"/>
          </a:xfrm>
          <a:prstGeom prst="rect">
            <a:avLst/>
          </a:prstGeom>
          <a:noFill/>
        </p:spPr>
        <p:txBody>
          <a:bodyPr wrap="square" rtlCol="0">
            <a:spAutoFit/>
          </a:bodyPr>
          <a:lstStyle/>
          <a:p>
            <a:pPr>
              <a:lnSpc>
                <a:spcPts val="1700"/>
              </a:lnSpc>
            </a:pPr>
            <a:r>
              <a:rPr lang="en-US" b="1" dirty="0" smtClean="0">
                <a:solidFill>
                  <a:schemeClr val="tx2"/>
                </a:solidFill>
                <a:latin typeface="+mn-lt"/>
                <a:ea typeface="ＭＳ Ｐゴシック" pitchFamily="34" charset="-128"/>
              </a:rPr>
              <a:t>Research shows that to be used, evaluation activities, processes, and findings must be accepted as: </a:t>
            </a:r>
            <a:endParaRPr lang="en-US" dirty="0"/>
          </a:p>
        </p:txBody>
      </p:sp>
      <p:graphicFrame>
        <p:nvGraphicFramePr>
          <p:cNvPr id="31" name="Diagram 30"/>
          <p:cNvGraphicFramePr/>
          <p:nvPr/>
        </p:nvGraphicFramePr>
        <p:xfrm>
          <a:off x="382587" y="1600200"/>
          <a:ext cx="4724400" cy="584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2" name="Diagram 31"/>
          <p:cNvGraphicFramePr/>
          <p:nvPr/>
        </p:nvGraphicFramePr>
        <p:xfrm>
          <a:off x="382587" y="2286000"/>
          <a:ext cx="4800600" cy="1143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787" y="0"/>
            <a:ext cx="5184299" cy="914400"/>
          </a:xfrm>
        </p:spPr>
        <p:txBody>
          <a:bodyPr/>
          <a:lstStyle/>
          <a:p>
            <a:r>
              <a:rPr lang="en-US" sz="2000" i="1" dirty="0" smtClean="0">
                <a:ea typeface="ＭＳ Ｐゴシック" pitchFamily="34" charset="-128"/>
              </a:rPr>
              <a:t>Gathering Data, Developing Conclusions, and Putting Your Findings to Use</a:t>
            </a:r>
            <a:endParaRPr lang="en-US" dirty="0"/>
          </a:p>
        </p:txBody>
      </p:sp>
      <p:sp>
        <p:nvSpPr>
          <p:cNvPr id="4" name="TextBox 3"/>
          <p:cNvSpPr txBox="1"/>
          <p:nvPr/>
        </p:nvSpPr>
        <p:spPr>
          <a:xfrm>
            <a:off x="2058987" y="1524000"/>
            <a:ext cx="3429000" cy="774571"/>
          </a:xfrm>
          <a:prstGeom prst="rect">
            <a:avLst/>
          </a:prstGeom>
          <a:noFill/>
        </p:spPr>
        <p:txBody>
          <a:bodyPr wrap="square" rtlCol="0">
            <a:spAutoFit/>
          </a:bodyPr>
          <a:lstStyle/>
          <a:p>
            <a:pPr algn="ctr" eaLnBrk="1" hangingPunct="1">
              <a:lnSpc>
                <a:spcPts val="1700"/>
              </a:lnSpc>
            </a:pPr>
            <a:r>
              <a:rPr lang="en-US" b="1" dirty="0" smtClean="0">
                <a:latin typeface="+mn-lt"/>
                <a:ea typeface="ＭＳ Ｐゴシック" pitchFamily="34" charset="-128"/>
              </a:rPr>
              <a:t>Christina A. Christie, Ph.D. </a:t>
            </a:r>
          </a:p>
          <a:p>
            <a:pPr algn="ctr" eaLnBrk="1" hangingPunct="1">
              <a:lnSpc>
                <a:spcPts val="1700"/>
              </a:lnSpc>
            </a:pPr>
            <a:r>
              <a:rPr lang="en-US" b="1" dirty="0" smtClean="0">
                <a:latin typeface="+mn-lt"/>
                <a:ea typeface="ＭＳ Ｐゴシック" pitchFamily="34" charset="-128"/>
              </a:rPr>
              <a:t>Claremont Graduate University</a:t>
            </a:r>
          </a:p>
          <a:p>
            <a:r>
              <a:rPr lang="en-US" dirty="0" smtClean="0">
                <a:ea typeface="ＭＳ Ｐゴシック" pitchFamily="34" charset="-128"/>
              </a:rPr>
              <a:t> </a:t>
            </a:r>
            <a:endParaRPr lang="en-US" dirty="0"/>
          </a:p>
        </p:txBody>
      </p:sp>
      <p:pic>
        <p:nvPicPr>
          <p:cNvPr id="8" name="Picture 7" descr="christie_photo.png"/>
          <p:cNvPicPr>
            <a:picLocks noChangeAspect="1"/>
          </p:cNvPicPr>
          <p:nvPr/>
        </p:nvPicPr>
        <p:blipFill>
          <a:blip r:embed="rId3" cstate="print"/>
          <a:stretch>
            <a:fillRect/>
          </a:stretch>
        </p:blipFill>
        <p:spPr>
          <a:xfrm>
            <a:off x="458787" y="1352292"/>
            <a:ext cx="1247949" cy="1848108"/>
          </a:xfrm>
          <a:prstGeom prst="rect">
            <a:avLst/>
          </a:prstGeom>
        </p:spPr>
      </p:pic>
      <p:sp>
        <p:nvSpPr>
          <p:cNvPr id="9" name="TextBox 8"/>
          <p:cNvSpPr txBox="1"/>
          <p:nvPr/>
        </p:nvSpPr>
        <p:spPr>
          <a:xfrm>
            <a:off x="2439987" y="2133600"/>
            <a:ext cx="2743200" cy="992579"/>
          </a:xfrm>
          <a:prstGeom prst="rect">
            <a:avLst/>
          </a:prstGeom>
          <a:noFill/>
        </p:spPr>
        <p:txBody>
          <a:bodyPr wrap="square" rtlCol="0">
            <a:spAutoFit/>
          </a:bodyPr>
          <a:lstStyle/>
          <a:p>
            <a:pPr algn="ctr" eaLnBrk="1" hangingPunct="1">
              <a:lnSpc>
                <a:spcPts val="1700"/>
              </a:lnSpc>
            </a:pPr>
            <a:r>
              <a:rPr lang="en-US" sz="1400" b="1" dirty="0" smtClean="0">
                <a:latin typeface="+mn-lt"/>
                <a:ea typeface="ＭＳ Ｐゴシック" pitchFamily="34" charset="-128"/>
              </a:rPr>
              <a:t> </a:t>
            </a:r>
          </a:p>
          <a:p>
            <a:pPr algn="ctr" eaLnBrk="1" hangingPunct="1">
              <a:lnSpc>
                <a:spcPts val="1700"/>
              </a:lnSpc>
            </a:pPr>
            <a:r>
              <a:rPr lang="en-US" sz="1400" b="1" dirty="0" smtClean="0">
                <a:latin typeface="+mn-lt"/>
                <a:ea typeface="ＭＳ Ｐゴシック" pitchFamily="34" charset="-128"/>
              </a:rPr>
              <a:t>CDC/EPA Webinar Series </a:t>
            </a:r>
          </a:p>
          <a:p>
            <a:pPr algn="ctr" eaLnBrk="1" hangingPunct="1">
              <a:lnSpc>
                <a:spcPts val="1700"/>
              </a:lnSpc>
            </a:pPr>
            <a:r>
              <a:rPr lang="en-US" sz="1400" b="1" dirty="0" smtClean="0">
                <a:latin typeface="+mn-lt"/>
                <a:ea typeface="ＭＳ Ｐゴシック" pitchFamily="34" charset="-128"/>
              </a:rPr>
              <a:t>February 5, 2009</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457438" y="355600"/>
            <a:ext cx="5184299" cy="558800"/>
          </a:xfrm>
        </p:spPr>
        <p:txBody>
          <a:bodyPr/>
          <a:lstStyle/>
          <a:p>
            <a:r>
              <a:rPr lang="en-US" dirty="0" smtClean="0">
                <a:ea typeface="ＭＳ Ｐゴシック" pitchFamily="34" charset="-128"/>
              </a:rPr>
              <a:t>What Factors Increase Use?</a:t>
            </a:r>
          </a:p>
        </p:txBody>
      </p:sp>
      <p:sp>
        <p:nvSpPr>
          <p:cNvPr id="39940" name="Rectangle 3"/>
          <p:cNvSpPr>
            <a:spLocks noGrp="1" noChangeArrowheads="1"/>
          </p:cNvSpPr>
          <p:nvPr>
            <p:ph sz="quarter" idx="1"/>
          </p:nvPr>
        </p:nvSpPr>
        <p:spPr>
          <a:xfrm>
            <a:off x="304959" y="965201"/>
            <a:ext cx="4497228" cy="2387599"/>
          </a:xfrm>
        </p:spPr>
        <p:txBody>
          <a:bodyPr/>
          <a:lstStyle/>
          <a:p>
            <a:pPr marL="0" indent="0" eaLnBrk="1" hangingPunct="1">
              <a:spcBef>
                <a:spcPts val="0"/>
              </a:spcBef>
              <a:spcAft>
                <a:spcPts val="1200"/>
              </a:spcAft>
              <a:buFont typeface="Wingdings" pitchFamily="2" charset="2"/>
              <a:buNone/>
            </a:pPr>
            <a:r>
              <a:rPr lang="en-US" sz="1600" dirty="0" smtClean="0">
                <a:ea typeface="ＭＳ Ｐゴシック" pitchFamily="34" charset="-128"/>
              </a:rPr>
              <a:t>Research indicates that there are 3 factors that lead to use:</a:t>
            </a:r>
          </a:p>
          <a:p>
            <a:pPr marL="571500" indent="-342900" eaLnBrk="1" hangingPunct="1">
              <a:buBlip>
                <a:blip r:embed="rId3"/>
              </a:buBlip>
            </a:pPr>
            <a:r>
              <a:rPr lang="en-US" sz="1600" dirty="0" smtClean="0">
                <a:ea typeface="ＭＳ Ｐゴシック" pitchFamily="34" charset="-128"/>
              </a:rPr>
              <a:t>The “Personal Factor” </a:t>
            </a:r>
          </a:p>
          <a:p>
            <a:pPr marL="571500" indent="-342900" eaLnBrk="1" hangingPunct="1">
              <a:buBlip>
                <a:blip r:embed="rId3"/>
              </a:buBlip>
            </a:pPr>
            <a:r>
              <a:rPr lang="en-US" sz="1600" dirty="0" smtClean="0">
                <a:ea typeface="ＭＳ Ｐゴシック" pitchFamily="34" charset="-128"/>
              </a:rPr>
              <a:t>Credible Evidence</a:t>
            </a:r>
          </a:p>
          <a:p>
            <a:pPr marL="571500" indent="-342900" eaLnBrk="1" hangingPunct="1">
              <a:buBlip>
                <a:blip r:embed="rId3"/>
              </a:buBlip>
            </a:pPr>
            <a:r>
              <a:rPr lang="en-US" sz="1600" dirty="0" smtClean="0">
                <a:ea typeface="ＭＳ Ｐゴシック" pitchFamily="34" charset="-128"/>
              </a:rPr>
              <a:t>Political Factors</a:t>
            </a:r>
          </a:p>
          <a:p>
            <a:endParaRPr lang="en-US" sz="1600" dirty="0" smtClean="0">
              <a:ea typeface="ＭＳ Ｐゴシック" pitchFamily="34" charset="-128"/>
            </a:endParaRPr>
          </a:p>
          <a:p>
            <a:pPr eaLnBrk="1" hangingPunct="1"/>
            <a:endParaRPr lang="en-US" i="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a:xfrm>
            <a:off x="457438" y="228600"/>
            <a:ext cx="5184299" cy="558800"/>
          </a:xfrm>
        </p:spPr>
        <p:txBody>
          <a:bodyPr/>
          <a:lstStyle/>
          <a:p>
            <a:r>
              <a:rPr lang="en-US" dirty="0" smtClean="0">
                <a:ea typeface="ＭＳ Ｐゴシック" pitchFamily="34" charset="-128"/>
              </a:rPr>
              <a:t>Understand and Acknowledge </a:t>
            </a:r>
            <a:br>
              <a:rPr lang="en-US" dirty="0" smtClean="0">
                <a:ea typeface="ＭＳ Ｐゴシック" pitchFamily="34" charset="-128"/>
              </a:rPr>
            </a:br>
            <a:r>
              <a:rPr lang="en-US" dirty="0" smtClean="0">
                <a:ea typeface="ＭＳ Ｐゴシック" pitchFamily="34" charset="-128"/>
              </a:rPr>
              <a:t>the Political Factors</a:t>
            </a:r>
          </a:p>
        </p:txBody>
      </p:sp>
      <p:sp>
        <p:nvSpPr>
          <p:cNvPr id="39940" name="Rectangle 3"/>
          <p:cNvSpPr>
            <a:spLocks noGrp="1" noChangeArrowheads="1"/>
          </p:cNvSpPr>
          <p:nvPr>
            <p:ph sz="quarter" idx="1"/>
          </p:nvPr>
        </p:nvSpPr>
        <p:spPr>
          <a:xfrm>
            <a:off x="304959" y="1066800"/>
            <a:ext cx="5106828" cy="2235199"/>
          </a:xfrm>
        </p:spPr>
        <p:txBody>
          <a:bodyPr/>
          <a:lstStyle/>
          <a:p>
            <a:pPr marL="0" indent="0">
              <a:lnSpc>
                <a:spcPts val="1800"/>
              </a:lnSpc>
              <a:spcBef>
                <a:spcPts val="0"/>
              </a:spcBef>
            </a:pPr>
            <a:r>
              <a:rPr lang="en-US" sz="1600" dirty="0" smtClean="0">
                <a:ea typeface="ＭＳ Ｐゴシック" pitchFamily="34" charset="-128"/>
              </a:rPr>
              <a:t>Every program exists in a political context. It is important to understand and acknowledge the political factors of the program.</a:t>
            </a:r>
          </a:p>
          <a:p>
            <a:pPr>
              <a:lnSpc>
                <a:spcPts val="1800"/>
              </a:lnSpc>
              <a:spcBef>
                <a:spcPts val="0"/>
              </a:spcBef>
            </a:pPr>
            <a:endParaRPr lang="en-US" sz="1600" dirty="0" smtClean="0">
              <a:ea typeface="ＭＳ Ｐゴシック" pitchFamily="34" charset="-128"/>
            </a:endParaRPr>
          </a:p>
          <a:p>
            <a:pPr>
              <a:lnSpc>
                <a:spcPts val="1800"/>
              </a:lnSpc>
              <a:spcBef>
                <a:spcPts val="0"/>
              </a:spcBef>
              <a:spcAft>
                <a:spcPts val="600"/>
              </a:spcAft>
            </a:pPr>
            <a:r>
              <a:rPr lang="en-US" sz="1600" dirty="0" smtClean="0">
                <a:ea typeface="ＭＳ Ｐゴシック" pitchFamily="34" charset="-128"/>
              </a:rPr>
              <a:t>Political factors:</a:t>
            </a:r>
          </a:p>
          <a:p>
            <a:pPr marL="571500" indent="-342900">
              <a:lnSpc>
                <a:spcPts val="1800"/>
              </a:lnSpc>
              <a:spcBef>
                <a:spcPts val="0"/>
              </a:spcBef>
              <a:buBlip>
                <a:blip r:embed="rId3"/>
              </a:buBlip>
            </a:pPr>
            <a:r>
              <a:rPr lang="en-US" sz="1600" dirty="0" smtClean="0">
                <a:ea typeface="ＭＳ Ｐゴシック" pitchFamily="34" charset="-128"/>
              </a:rPr>
              <a:t>Can have positive or negative impacts.</a:t>
            </a:r>
          </a:p>
          <a:p>
            <a:pPr marL="571500" indent="-342900">
              <a:lnSpc>
                <a:spcPts val="1800"/>
              </a:lnSpc>
              <a:spcBef>
                <a:spcPts val="0"/>
              </a:spcBef>
              <a:buBlip>
                <a:blip r:embed="rId3"/>
              </a:buBlip>
            </a:pPr>
            <a:r>
              <a:rPr lang="en-US" sz="1600" dirty="0" smtClean="0">
                <a:ea typeface="ＭＳ Ｐゴシック" pitchFamily="34" charset="-128"/>
              </a:rPr>
              <a:t>Are context specific and unpredictable.</a:t>
            </a:r>
          </a:p>
          <a:p>
            <a:pPr marL="571500" indent="-342900">
              <a:lnSpc>
                <a:spcPts val="1800"/>
              </a:lnSpc>
              <a:spcBef>
                <a:spcPts val="0"/>
              </a:spcBef>
              <a:buBlip>
                <a:blip r:embed="rId3"/>
              </a:buBlip>
            </a:pPr>
            <a:r>
              <a:rPr lang="en-US" sz="1600" dirty="0" smtClean="0">
                <a:ea typeface="ＭＳ Ｐゴシック" pitchFamily="34" charset="-128"/>
              </a:rPr>
              <a:t>Addressing them head on is often preferable to “staying above the fray”.</a:t>
            </a:r>
            <a:endParaRPr lang="en-US" i="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Grp="1" noChangeArrowheads="1"/>
          </p:cNvSpPr>
          <p:nvPr>
            <p:ph type="title"/>
          </p:nvPr>
        </p:nvSpPr>
        <p:spPr>
          <a:xfrm>
            <a:off x="457438" y="228600"/>
            <a:ext cx="5184299" cy="762000"/>
          </a:xfrm>
        </p:spPr>
        <p:txBody>
          <a:bodyPr/>
          <a:lstStyle/>
          <a:p>
            <a:r>
              <a:rPr lang="en-US" dirty="0" smtClean="0">
                <a:ea typeface="ＭＳ Ｐゴシック" pitchFamily="34" charset="-128"/>
              </a:rPr>
              <a:t>What Is The Personal Factor?</a:t>
            </a:r>
          </a:p>
        </p:txBody>
      </p:sp>
      <p:sp>
        <p:nvSpPr>
          <p:cNvPr id="41988" name="Rectangle 3"/>
          <p:cNvSpPr>
            <a:spLocks noGrp="1" noChangeArrowheads="1"/>
          </p:cNvSpPr>
          <p:nvPr>
            <p:ph sz="quarter" idx="1"/>
          </p:nvPr>
        </p:nvSpPr>
        <p:spPr>
          <a:xfrm>
            <a:off x="304959" y="1041401"/>
            <a:ext cx="5335428" cy="1168399"/>
          </a:xfrm>
        </p:spPr>
        <p:txBody>
          <a:bodyPr/>
          <a:lstStyle/>
          <a:p>
            <a:pPr marL="0" indent="0" eaLnBrk="1" hangingPunct="1">
              <a:lnSpc>
                <a:spcPts val="1700"/>
              </a:lnSpc>
              <a:spcBef>
                <a:spcPts val="0"/>
              </a:spcBef>
              <a:buFont typeface="Wingdings" pitchFamily="2" charset="2"/>
              <a:buNone/>
            </a:pPr>
            <a:r>
              <a:rPr lang="en-US" sz="1600" dirty="0" smtClean="0">
                <a:ea typeface="ＭＳ Ｐゴシック" pitchFamily="34" charset="-128"/>
              </a:rPr>
              <a:t>“The personal factor is the presence of an identifiable individual or group of people who personally care about the evaluation and the findings it generates.”</a:t>
            </a:r>
          </a:p>
          <a:p>
            <a:pPr algn="r">
              <a:lnSpc>
                <a:spcPts val="1700"/>
              </a:lnSpc>
              <a:spcBef>
                <a:spcPts val="0"/>
              </a:spcBef>
            </a:pPr>
            <a:r>
              <a:rPr lang="en-US" sz="1600" dirty="0" smtClean="0">
                <a:ea typeface="ＭＳ Ｐゴシック" pitchFamily="34" charset="-128"/>
              </a:rPr>
              <a:t>-- Michael Patton</a:t>
            </a:r>
          </a:p>
          <a:p>
            <a:pPr eaLnBrk="1" hangingPunct="1">
              <a:lnSpc>
                <a:spcPts val="1700"/>
              </a:lnSpc>
              <a:spcBef>
                <a:spcPts val="0"/>
              </a:spcBef>
              <a:buFont typeface="Wingdings" pitchFamily="2" charset="2"/>
              <a:buNone/>
            </a:pPr>
            <a:r>
              <a:rPr lang="en-US" sz="1600" dirty="0" smtClean="0">
                <a:ea typeface="ＭＳ Ｐゴシック" pitchFamily="34" charset="-128"/>
              </a:rPr>
              <a:t> </a:t>
            </a:r>
          </a:p>
          <a:p>
            <a:pPr eaLnBrk="1" hangingPunct="1">
              <a:buFont typeface="Wingdings 3" pitchFamily="18" charset="2"/>
              <a:buNone/>
            </a:pPr>
            <a:endParaRPr lang="en-US" dirty="0" smtClean="0">
              <a:ea typeface="ＭＳ Ｐゴシック" pitchFamily="34" charset="-128"/>
            </a:endParaRPr>
          </a:p>
          <a:p>
            <a:pPr eaLnBrk="1" hangingPunct="1">
              <a:buFont typeface="Wingdings 3" pitchFamily="18" charset="2"/>
              <a:buNone/>
            </a:pPr>
            <a:endParaRPr lang="en-US" dirty="0" smtClean="0">
              <a:ea typeface="ＭＳ Ｐゴシック" pitchFamily="34" charset="-128"/>
            </a:endParaRPr>
          </a:p>
          <a:p>
            <a:pPr eaLnBrk="1" hangingPunct="1">
              <a:buFont typeface="Wingdings" pitchFamily="2" charset="2"/>
              <a:buNone/>
            </a:pPr>
            <a:endParaRPr lang="en-US" dirty="0" smtClean="0">
              <a:ea typeface="ＭＳ Ｐゴシック" pitchFamily="34" charset="-128"/>
            </a:endParaRPr>
          </a:p>
          <a:p>
            <a:pPr algn="ctr" eaLnBrk="1" hangingPunct="1">
              <a:buFont typeface="Wingdings" pitchFamily="2" charset="2"/>
              <a:buNone/>
            </a:pPr>
            <a:endParaRPr lang="en-US" dirty="0" smtClean="0">
              <a:ea typeface="ＭＳ Ｐゴシック" pitchFamily="34" charset="-128"/>
            </a:endParaRPr>
          </a:p>
          <a:p>
            <a:pPr eaLnBrk="1" hangingPunct="1">
              <a:buFont typeface="Wingdings" pitchFamily="2" charset="2"/>
              <a:buNone/>
            </a:pPr>
            <a:endParaRPr lang="en-US" dirty="0" smtClean="0">
              <a:ea typeface="ＭＳ Ｐゴシック" pitchFamily="34" charset="-128"/>
            </a:endParaRPr>
          </a:p>
          <a:p>
            <a:pPr eaLnBrk="1" hangingPunct="1">
              <a:buFont typeface="Wingdings" pitchFamily="2" charset="2"/>
              <a:buNone/>
            </a:pPr>
            <a:endParaRPr lang="en-US" sz="1600" dirty="0" smtClean="0">
              <a:ea typeface="ＭＳ Ｐゴシック" pitchFamily="34" charset="-128"/>
            </a:endParaRPr>
          </a:p>
        </p:txBody>
      </p:sp>
      <p:sp>
        <p:nvSpPr>
          <p:cNvPr id="4" name="TextBox 3"/>
          <p:cNvSpPr txBox="1"/>
          <p:nvPr/>
        </p:nvSpPr>
        <p:spPr>
          <a:xfrm>
            <a:off x="306387" y="2209800"/>
            <a:ext cx="5105400" cy="338554"/>
          </a:xfrm>
          <a:prstGeom prst="rect">
            <a:avLst/>
          </a:prstGeom>
          <a:noFill/>
        </p:spPr>
        <p:txBody>
          <a:bodyPr wrap="square" rtlCol="0">
            <a:spAutoFit/>
          </a:bodyPr>
          <a:lstStyle/>
          <a:p>
            <a:pPr eaLnBrk="1" hangingPunct="1">
              <a:buFont typeface="Wingdings" pitchFamily="2" charset="2"/>
              <a:buNone/>
            </a:pPr>
            <a:r>
              <a:rPr lang="en-US" b="1" dirty="0" smtClean="0">
                <a:solidFill>
                  <a:schemeClr val="tx2"/>
                </a:solidFill>
                <a:latin typeface="+mn-lt"/>
                <a:ea typeface="ＭＳ Ｐゴシック" pitchFamily="34" charset="-128"/>
              </a:rPr>
              <a:t>The presence of </a:t>
            </a:r>
            <a:r>
              <a:rPr lang="en-US" b="1" i="1" dirty="0" smtClean="0">
                <a:solidFill>
                  <a:schemeClr val="accent5">
                    <a:lumMod val="50000"/>
                  </a:schemeClr>
                </a:solidFill>
                <a:latin typeface="+mn-lt"/>
                <a:ea typeface="ＭＳ Ｐゴシック" pitchFamily="34" charset="-128"/>
              </a:rPr>
              <a:t>the personal factor increases use.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Grp="1" noChangeArrowheads="1"/>
          </p:cNvSpPr>
          <p:nvPr>
            <p:ph type="title"/>
          </p:nvPr>
        </p:nvSpPr>
        <p:spPr>
          <a:xfrm>
            <a:off x="457438" y="228600"/>
            <a:ext cx="5184299" cy="762000"/>
          </a:xfrm>
        </p:spPr>
        <p:txBody>
          <a:bodyPr/>
          <a:lstStyle/>
          <a:p>
            <a:pPr eaLnBrk="1" hangingPunct="1"/>
            <a:r>
              <a:rPr lang="en-US" dirty="0" smtClean="0">
                <a:ea typeface="ＭＳ Ｐゴシック" pitchFamily="34" charset="-128"/>
              </a:rPr>
              <a:t>Intended Use by Intended Users</a:t>
            </a:r>
          </a:p>
        </p:txBody>
      </p:sp>
      <p:sp>
        <p:nvSpPr>
          <p:cNvPr id="44036" name="Rectangle 3"/>
          <p:cNvSpPr>
            <a:spLocks noGrp="1" noChangeArrowheads="1"/>
          </p:cNvSpPr>
          <p:nvPr>
            <p:ph sz="quarter" idx="1"/>
          </p:nvPr>
        </p:nvSpPr>
        <p:spPr>
          <a:xfrm>
            <a:off x="457359" y="1117601"/>
            <a:ext cx="4802028" cy="2387599"/>
          </a:xfrm>
        </p:spPr>
        <p:txBody>
          <a:bodyPr/>
          <a:lstStyle/>
          <a:p>
            <a:pPr marL="400050" indent="-400050" eaLnBrk="1" hangingPunct="1">
              <a:spcAft>
                <a:spcPct val="35000"/>
              </a:spcAft>
              <a:buBlip>
                <a:blip r:embed="rId3"/>
              </a:buBlip>
            </a:pPr>
            <a:r>
              <a:rPr lang="en-US" sz="1600" i="1" dirty="0" smtClean="0">
                <a:solidFill>
                  <a:schemeClr val="accent5">
                    <a:lumMod val="50000"/>
                  </a:schemeClr>
                </a:solidFill>
                <a:ea typeface="ＭＳ Ｐゴシック" pitchFamily="34" charset="-128"/>
              </a:rPr>
              <a:t>People</a:t>
            </a:r>
            <a:r>
              <a:rPr lang="en-US" sz="1600" i="1" dirty="0" smtClean="0">
                <a:ea typeface="ＭＳ Ｐゴシック" pitchFamily="34" charset="-128"/>
              </a:rPr>
              <a:t> </a:t>
            </a:r>
            <a:r>
              <a:rPr lang="en-US" sz="1600" dirty="0" smtClean="0">
                <a:ea typeface="ＭＳ Ｐゴシック" pitchFamily="34" charset="-128"/>
              </a:rPr>
              <a:t>use information (intended users).</a:t>
            </a:r>
          </a:p>
          <a:p>
            <a:pPr marL="400050" indent="-400050" eaLnBrk="1" hangingPunct="1">
              <a:spcAft>
                <a:spcPct val="35000"/>
              </a:spcAft>
              <a:buBlip>
                <a:blip r:embed="rId3"/>
              </a:buBlip>
            </a:pPr>
            <a:r>
              <a:rPr lang="en-US" sz="1600" dirty="0" smtClean="0">
                <a:ea typeface="ＭＳ Ｐゴシック" pitchFamily="34" charset="-128"/>
              </a:rPr>
              <a:t>Users have specific </a:t>
            </a:r>
            <a:r>
              <a:rPr lang="en-US" sz="1600" i="1" dirty="0" smtClean="0">
                <a:solidFill>
                  <a:schemeClr val="accent5">
                    <a:lumMod val="50000"/>
                  </a:schemeClr>
                </a:solidFill>
                <a:ea typeface="ＭＳ Ｐゴシック" pitchFamily="34" charset="-128"/>
              </a:rPr>
              <a:t>information needs</a:t>
            </a:r>
            <a:r>
              <a:rPr lang="en-US" sz="1600" dirty="0" smtClean="0">
                <a:solidFill>
                  <a:schemeClr val="accent5">
                    <a:lumMod val="50000"/>
                  </a:schemeClr>
                </a:solidFill>
                <a:ea typeface="ＭＳ Ｐゴシック" pitchFamily="34" charset="-128"/>
              </a:rPr>
              <a:t> </a:t>
            </a:r>
            <a:r>
              <a:rPr lang="en-US" sz="1600" dirty="0" smtClean="0">
                <a:ea typeface="ＭＳ Ｐゴシック" pitchFamily="34" charset="-128"/>
              </a:rPr>
              <a:t>(intended uses).</a:t>
            </a:r>
          </a:p>
          <a:p>
            <a:pPr marL="400050" indent="-400050" eaLnBrk="1" hangingPunct="1">
              <a:buBlip>
                <a:blip r:embed="rId3"/>
              </a:buBlip>
            </a:pPr>
            <a:r>
              <a:rPr lang="en-US" sz="1600" dirty="0" smtClean="0">
                <a:ea typeface="ＭＳ Ｐゴシック" pitchFamily="34" charset="-128"/>
              </a:rPr>
              <a:t>The</a:t>
            </a:r>
            <a:r>
              <a:rPr lang="en-US" sz="1600" i="1" dirty="0" smtClean="0">
                <a:ea typeface="ＭＳ Ｐゴシック" pitchFamily="34" charset="-128"/>
              </a:rPr>
              <a:t> </a:t>
            </a:r>
            <a:r>
              <a:rPr lang="en-US" sz="1600" i="1" dirty="0" smtClean="0">
                <a:solidFill>
                  <a:schemeClr val="accent5">
                    <a:lumMod val="50000"/>
                  </a:schemeClr>
                </a:solidFill>
                <a:ea typeface="ＭＳ Ｐゴシック" pitchFamily="34" charset="-128"/>
              </a:rPr>
              <a:t>intended uses</a:t>
            </a:r>
            <a:r>
              <a:rPr lang="en-US" sz="1600" dirty="0" smtClean="0">
                <a:solidFill>
                  <a:schemeClr val="accent5">
                    <a:lumMod val="50000"/>
                  </a:schemeClr>
                </a:solidFill>
                <a:ea typeface="ＭＳ Ｐゴシック" pitchFamily="34" charset="-128"/>
              </a:rPr>
              <a:t> </a:t>
            </a:r>
            <a:r>
              <a:rPr lang="en-US" sz="1600" dirty="0" smtClean="0">
                <a:ea typeface="ＭＳ Ｐゴシック" pitchFamily="34" charset="-128"/>
              </a:rPr>
              <a:t>focus the evaluation.</a:t>
            </a:r>
          </a:p>
          <a:p>
            <a:pPr marL="400050" indent="-400050" eaLnBrk="1" hangingPunct="1">
              <a:buBlip>
                <a:blip r:embed="rId3"/>
              </a:buBlip>
            </a:pPr>
            <a:endParaRPr lang="en-US" sz="1600" dirty="0" smtClean="0">
              <a:ea typeface="ＭＳ Ｐゴシック" pitchFamily="34" charset="-128"/>
            </a:endParaRPr>
          </a:p>
          <a:p>
            <a:pPr marL="0" indent="0" eaLnBrk="1" hangingPunct="1">
              <a:lnSpc>
                <a:spcPts val="1700"/>
              </a:lnSpc>
              <a:spcBef>
                <a:spcPts val="0"/>
              </a:spcBef>
            </a:pPr>
            <a:r>
              <a:rPr lang="en-US" sz="1600" dirty="0" smtClean="0">
                <a:ea typeface="ＭＳ Ｐゴシック" pitchFamily="34" charset="-128"/>
              </a:rPr>
              <a:t>Intended users have intended uses.  By actively involving the intended users, you are preparing them for Steps 5 and 6.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457438" y="406400"/>
            <a:ext cx="5184299" cy="508000"/>
          </a:xfrm>
        </p:spPr>
        <p:txBody>
          <a:bodyPr/>
          <a:lstStyle/>
          <a:p>
            <a:pPr eaLnBrk="1" hangingPunct="1"/>
            <a:r>
              <a:rPr lang="en-US" dirty="0" smtClean="0">
                <a:ea typeface="ＭＳ Ｐゴシック" pitchFamily="34" charset="-128"/>
              </a:rPr>
              <a:t>Who are Intended Users?</a:t>
            </a:r>
          </a:p>
        </p:txBody>
      </p:sp>
      <p:sp>
        <p:nvSpPr>
          <p:cNvPr id="48132" name="Rectangle 3"/>
          <p:cNvSpPr>
            <a:spLocks noGrp="1" noChangeArrowheads="1"/>
          </p:cNvSpPr>
          <p:nvPr>
            <p:ph sz="quarter" idx="1"/>
          </p:nvPr>
        </p:nvSpPr>
        <p:spPr>
          <a:xfrm>
            <a:off x="533559" y="1117600"/>
            <a:ext cx="4878228" cy="2616200"/>
          </a:xfrm>
        </p:spPr>
        <p:txBody>
          <a:bodyPr/>
          <a:lstStyle/>
          <a:p>
            <a:pPr marL="342900" indent="-342900" eaLnBrk="1" hangingPunct="1">
              <a:lnSpc>
                <a:spcPts val="1700"/>
              </a:lnSpc>
              <a:spcBef>
                <a:spcPts val="0"/>
              </a:spcBef>
              <a:spcAft>
                <a:spcPct val="35000"/>
              </a:spcAft>
              <a:buBlip>
                <a:blip r:embed="rId3"/>
              </a:buBlip>
            </a:pPr>
            <a:r>
              <a:rPr lang="en-US" sz="1600" dirty="0" smtClean="0">
                <a:ea typeface="ＭＳ Ｐゴシック" pitchFamily="34" charset="-128"/>
              </a:rPr>
              <a:t>People willing and able to participate as stakeholders.</a:t>
            </a:r>
          </a:p>
          <a:p>
            <a:pPr marL="342900" indent="-342900">
              <a:lnSpc>
                <a:spcPts val="1700"/>
              </a:lnSpc>
              <a:spcBef>
                <a:spcPts val="0"/>
              </a:spcBef>
              <a:spcAft>
                <a:spcPct val="35000"/>
              </a:spcAft>
              <a:buBlip>
                <a:blip r:embed="rId3"/>
              </a:buBlip>
            </a:pPr>
            <a:r>
              <a:rPr lang="en-US" sz="1600" dirty="0" smtClean="0">
                <a:ea typeface="ＭＳ Ｐゴシック" pitchFamily="34" charset="-128"/>
              </a:rPr>
              <a:t>People willing and able to use information.</a:t>
            </a:r>
          </a:p>
          <a:p>
            <a:pPr marL="342900" indent="-342900" eaLnBrk="1" hangingPunct="1">
              <a:lnSpc>
                <a:spcPts val="1700"/>
              </a:lnSpc>
              <a:spcBef>
                <a:spcPts val="0"/>
              </a:spcBef>
              <a:spcAft>
                <a:spcPct val="35000"/>
              </a:spcAft>
              <a:buBlip>
                <a:blip r:embed="rId3"/>
              </a:buBlip>
            </a:pPr>
            <a:r>
              <a:rPr lang="en-US" sz="1600" dirty="0" smtClean="0">
                <a:ea typeface="ＭＳ Ｐゴシック" pitchFamily="34" charset="-128"/>
              </a:rPr>
              <a:t>Tend to have a formal position and authority in decision making.</a:t>
            </a:r>
          </a:p>
          <a:p>
            <a:pPr marL="342900" lvl="1" indent="-342900">
              <a:lnSpc>
                <a:spcPts val="1700"/>
              </a:lnSpc>
              <a:spcBef>
                <a:spcPts val="0"/>
              </a:spcBef>
              <a:spcAft>
                <a:spcPct val="35000"/>
              </a:spcAft>
              <a:buClrTx/>
              <a:buSzTx/>
            </a:pPr>
            <a:r>
              <a:rPr lang="en-US" sz="1600" dirty="0" smtClean="0">
                <a:ea typeface="ＭＳ Ｐゴシック" pitchFamily="34" charset="-128"/>
              </a:rPr>
              <a:t>Research shows that about 6 people is the optimum number of intended users.</a:t>
            </a: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Grp="1" noChangeArrowheads="1"/>
          </p:cNvSpPr>
          <p:nvPr>
            <p:ph type="title"/>
          </p:nvPr>
        </p:nvSpPr>
        <p:spPr>
          <a:xfrm>
            <a:off x="457438" y="228600"/>
            <a:ext cx="5184299" cy="508000"/>
          </a:xfrm>
        </p:spPr>
        <p:txBody>
          <a:bodyPr/>
          <a:lstStyle/>
          <a:p>
            <a:pPr eaLnBrk="1" hangingPunct="1"/>
            <a:r>
              <a:rPr lang="en-US" dirty="0" smtClean="0">
                <a:ea typeface="ＭＳ Ｐゴシック" pitchFamily="34" charset="-128"/>
              </a:rPr>
              <a:t>“Intended Users” Should </a:t>
            </a:r>
            <a:br>
              <a:rPr lang="en-US" dirty="0" smtClean="0">
                <a:ea typeface="ＭＳ Ｐゴシック" pitchFamily="34" charset="-128"/>
              </a:rPr>
            </a:br>
            <a:r>
              <a:rPr lang="en-US" dirty="0" smtClean="0">
                <a:ea typeface="ＭＳ Ｐゴシック" pitchFamily="34" charset="-128"/>
              </a:rPr>
              <a:t>Be A Diverse Group</a:t>
            </a:r>
          </a:p>
        </p:txBody>
      </p:sp>
      <p:sp>
        <p:nvSpPr>
          <p:cNvPr id="48132" name="Rectangle 3"/>
          <p:cNvSpPr>
            <a:spLocks noGrp="1" noChangeArrowheads="1"/>
          </p:cNvSpPr>
          <p:nvPr>
            <p:ph sz="quarter" idx="1"/>
          </p:nvPr>
        </p:nvSpPr>
        <p:spPr>
          <a:xfrm>
            <a:off x="533559" y="1117600"/>
            <a:ext cx="4802028" cy="2616200"/>
          </a:xfrm>
        </p:spPr>
        <p:txBody>
          <a:bodyPr/>
          <a:lstStyle/>
          <a:p>
            <a:pPr marL="342900" indent="-342900" eaLnBrk="1" hangingPunct="1">
              <a:lnSpc>
                <a:spcPts val="1800"/>
              </a:lnSpc>
              <a:spcBef>
                <a:spcPts val="0"/>
              </a:spcBef>
              <a:spcAft>
                <a:spcPct val="35000"/>
              </a:spcAft>
              <a:buBlip>
                <a:blip r:embed="rId3"/>
              </a:buBlip>
            </a:pPr>
            <a:r>
              <a:rPr lang="en-US" sz="1600" dirty="0" smtClean="0">
                <a:ea typeface="ＭＳ Ｐゴシック" pitchFamily="34" charset="-128"/>
              </a:rPr>
              <a:t>Limiting intended users to persons with     “a formal position and authority in decision making” may disenfranchise underrepresented or less powerful stakeholders.</a:t>
            </a:r>
          </a:p>
          <a:p>
            <a:pPr marL="342900" indent="-342900" eaLnBrk="1" hangingPunct="1">
              <a:lnSpc>
                <a:spcPts val="1800"/>
              </a:lnSpc>
              <a:spcBef>
                <a:spcPts val="0"/>
              </a:spcBef>
              <a:buBlip>
                <a:blip r:embed="rId3"/>
              </a:buBlip>
            </a:pPr>
            <a:r>
              <a:rPr lang="en-US" sz="1600" dirty="0" smtClean="0">
                <a:ea typeface="ＭＳ Ｐゴシック" pitchFamily="34" charset="-128"/>
              </a:rPr>
              <a:t>Ideally, the intended users should represent more than one constituency . </a:t>
            </a:r>
          </a:p>
          <a:p>
            <a:pPr eaLnBrk="1" hangingPunct="1"/>
            <a:endParaRPr lang="en-US" sz="1600" dirty="0" smtClean="0">
              <a:ea typeface="ＭＳ Ｐゴシック" pitchFamily="34" charset="-128"/>
            </a:endParaRPr>
          </a:p>
          <a:p>
            <a:pPr eaLnBrk="1" hangingPunct="1"/>
            <a:endParaRPr 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AutoShape 2"/>
          <p:cNvSpPr>
            <a:spLocks noGrp="1" noChangeArrowheads="1"/>
          </p:cNvSpPr>
          <p:nvPr>
            <p:ph type="title"/>
          </p:nvPr>
        </p:nvSpPr>
        <p:spPr/>
        <p:txBody>
          <a:bodyPr>
            <a:normAutofit fontScale="90000"/>
          </a:bodyPr>
          <a:lstStyle/>
          <a:p>
            <a:pPr eaLnBrk="1" hangingPunct="1"/>
            <a:r>
              <a:rPr lang="en-US" sz="1900" dirty="0" smtClean="0">
                <a:ea typeface="ＭＳ Ｐゴシック" pitchFamily="34" charset="-128"/>
              </a:rPr>
              <a:t/>
            </a:r>
            <a:br>
              <a:rPr lang="en-US" sz="1900" dirty="0" smtClean="0">
                <a:ea typeface="ＭＳ Ｐゴシック" pitchFamily="34" charset="-128"/>
              </a:rPr>
            </a:br>
            <a:r>
              <a:rPr lang="en-US" sz="2200" dirty="0" smtClean="0">
                <a:ea typeface="ＭＳ Ｐゴシック" pitchFamily="34" charset="-128"/>
              </a:rPr>
              <a:t>Identifying Potential Intended Users:</a:t>
            </a:r>
            <a:br>
              <a:rPr lang="en-US" sz="2200" dirty="0" smtClean="0">
                <a:ea typeface="ＭＳ Ｐゴシック" pitchFamily="34" charset="-128"/>
              </a:rPr>
            </a:br>
            <a:r>
              <a:rPr lang="en-US" sz="2200" dirty="0" smtClean="0">
                <a:ea typeface="ＭＳ Ｐゴシック" pitchFamily="34" charset="-128"/>
              </a:rPr>
              <a:t> Stakeholder Audiences</a:t>
            </a:r>
          </a:p>
        </p:txBody>
      </p:sp>
      <p:graphicFrame>
        <p:nvGraphicFramePr>
          <p:cNvPr id="4" name="Content Placeholder 3"/>
          <p:cNvGraphicFramePr>
            <a:graphicFrameLocks noGrp="1"/>
          </p:cNvGraphicFramePr>
          <p:nvPr>
            <p:ph sz="quarter" idx="1"/>
          </p:nvPr>
        </p:nvGraphicFramePr>
        <p:xfrm>
          <a:off x="230187" y="1176528"/>
          <a:ext cx="4954428" cy="217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a:xfrm>
            <a:off x="457438" y="457200"/>
            <a:ext cx="5184299" cy="533400"/>
          </a:xfrm>
        </p:spPr>
        <p:txBody>
          <a:bodyPr/>
          <a:lstStyle/>
          <a:p>
            <a:pPr eaLnBrk="1" hangingPunct="1"/>
            <a:r>
              <a:rPr lang="en-US" dirty="0" smtClean="0">
                <a:ea typeface="ＭＳ Ｐゴシック" pitchFamily="34" charset="-128"/>
              </a:rPr>
              <a:t>What are Intended Uses?</a:t>
            </a:r>
          </a:p>
        </p:txBody>
      </p:sp>
      <p:sp>
        <p:nvSpPr>
          <p:cNvPr id="52228" name="Rectangle 3"/>
          <p:cNvSpPr>
            <a:spLocks noGrp="1" noChangeArrowheads="1"/>
          </p:cNvSpPr>
          <p:nvPr>
            <p:ph sz="quarter" idx="1"/>
          </p:nvPr>
        </p:nvSpPr>
        <p:spPr>
          <a:xfrm>
            <a:off x="534987" y="1143000"/>
            <a:ext cx="4573428" cy="2590800"/>
          </a:xfrm>
        </p:spPr>
        <p:txBody>
          <a:bodyPr/>
          <a:lstStyle/>
          <a:p>
            <a:pPr marL="342900" indent="-342900" eaLnBrk="1" hangingPunct="1">
              <a:lnSpc>
                <a:spcPts val="1700"/>
              </a:lnSpc>
              <a:spcBef>
                <a:spcPts val="0"/>
              </a:spcBef>
              <a:spcAft>
                <a:spcPct val="25000"/>
              </a:spcAft>
              <a:buBlip>
                <a:blip r:embed="rId3"/>
              </a:buBlip>
            </a:pPr>
            <a:r>
              <a:rPr lang="en-US" sz="1600" dirty="0" smtClean="0">
                <a:ea typeface="ＭＳ Ｐゴシック" pitchFamily="34" charset="-128"/>
              </a:rPr>
              <a:t>Render judgments</a:t>
            </a:r>
          </a:p>
          <a:p>
            <a:pPr marL="342900" indent="-342900" eaLnBrk="1" hangingPunct="1">
              <a:lnSpc>
                <a:spcPts val="1700"/>
              </a:lnSpc>
              <a:spcBef>
                <a:spcPts val="0"/>
              </a:spcBef>
              <a:spcAft>
                <a:spcPct val="25000"/>
              </a:spcAft>
              <a:buBlip>
                <a:blip r:embed="rId3"/>
              </a:buBlip>
            </a:pPr>
            <a:r>
              <a:rPr lang="en-US" sz="1600" dirty="0" smtClean="0">
                <a:ea typeface="ＭＳ Ｐゴシック" pitchFamily="34" charset="-128"/>
              </a:rPr>
              <a:t>Facilitate improvements</a:t>
            </a:r>
          </a:p>
          <a:p>
            <a:pPr marL="342900" indent="-342900" eaLnBrk="1" hangingPunct="1">
              <a:lnSpc>
                <a:spcPts val="1700"/>
              </a:lnSpc>
              <a:spcBef>
                <a:spcPts val="0"/>
              </a:spcBef>
              <a:buBlip>
                <a:blip r:embed="rId3"/>
              </a:buBlip>
            </a:pPr>
            <a:r>
              <a:rPr lang="en-US" sz="1600" dirty="0" smtClean="0">
                <a:ea typeface="ＭＳ Ｐゴシック" pitchFamily="34" charset="-128"/>
              </a:rPr>
              <a:t>Generate knowledge</a:t>
            </a:r>
          </a:p>
          <a:p>
            <a:pPr eaLnBrk="1" hangingPunct="1">
              <a:lnSpc>
                <a:spcPts val="1700"/>
              </a:lnSpc>
              <a:spcBef>
                <a:spcPts val="0"/>
              </a:spcBef>
            </a:pPr>
            <a:endParaRPr lang="en-US" sz="1600" dirty="0" smtClean="0">
              <a:ea typeface="ＭＳ Ｐゴシック" pitchFamily="34" charset="-128"/>
            </a:endParaRPr>
          </a:p>
          <a:p>
            <a:pPr marL="0" indent="0" eaLnBrk="1" hangingPunct="1">
              <a:lnSpc>
                <a:spcPts val="1700"/>
              </a:lnSpc>
              <a:spcBef>
                <a:spcPts val="0"/>
              </a:spcBef>
              <a:buFont typeface="Wingdings" pitchFamily="2" charset="2"/>
              <a:buNone/>
            </a:pPr>
            <a:r>
              <a:rPr lang="en-US" sz="1600" dirty="0" smtClean="0">
                <a:ea typeface="ＭＳ Ｐゴシック" pitchFamily="34" charset="-128"/>
              </a:rPr>
              <a:t>The evaluator assists the intended users      in determining the intended uses of the evaluation.</a:t>
            </a:r>
          </a:p>
          <a:p>
            <a:pPr eaLnBrk="1" hangingPunct="1">
              <a:buFont typeface="Wingdings" pitchFamily="2" charset="2"/>
              <a:buNone/>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AutoShape 2"/>
          <p:cNvSpPr>
            <a:spLocks noGrp="1" noChangeArrowheads="1"/>
          </p:cNvSpPr>
          <p:nvPr>
            <p:ph type="title"/>
          </p:nvPr>
        </p:nvSpPr>
        <p:spPr>
          <a:xfrm>
            <a:off x="355785" y="203200"/>
            <a:ext cx="5285952" cy="660400"/>
          </a:xfrm>
        </p:spPr>
        <p:txBody>
          <a:bodyPr>
            <a:normAutofit fontScale="90000"/>
          </a:bodyPr>
          <a:lstStyle/>
          <a:p>
            <a:pPr eaLnBrk="1" hangingPunct="1"/>
            <a:r>
              <a:rPr lang="en-US" sz="1700" dirty="0" smtClean="0">
                <a:ea typeface="ＭＳ Ｐゴシック" pitchFamily="34" charset="-128"/>
              </a:rPr>
              <a:t>Some Questions for Intended Users about Intended Uses: Understanding the Use Context</a:t>
            </a:r>
            <a:r>
              <a:rPr lang="en-US" sz="1900" dirty="0" smtClean="0">
                <a:ea typeface="ＭＳ Ｐゴシック" pitchFamily="34" charset="-128"/>
              </a:rPr>
              <a:t/>
            </a:r>
            <a:br>
              <a:rPr lang="en-US" sz="1900" dirty="0" smtClean="0">
                <a:ea typeface="ＭＳ Ｐゴシック" pitchFamily="34" charset="-128"/>
              </a:rPr>
            </a:br>
            <a:endParaRPr lang="en-US" sz="700" dirty="0" smtClean="0">
              <a:ea typeface="ＭＳ Ｐゴシック" pitchFamily="34" charset="-128"/>
            </a:endParaRPr>
          </a:p>
        </p:txBody>
      </p:sp>
      <p:sp>
        <p:nvSpPr>
          <p:cNvPr id="54276" name="Rectangle 3"/>
          <p:cNvSpPr>
            <a:spLocks noGrp="1" noChangeArrowheads="1"/>
          </p:cNvSpPr>
          <p:nvPr>
            <p:ph sz="quarter" idx="1"/>
          </p:nvPr>
        </p:nvSpPr>
        <p:spPr>
          <a:xfrm>
            <a:off x="355786" y="965200"/>
            <a:ext cx="5056001" cy="2692400"/>
          </a:xfrm>
        </p:spPr>
        <p:txBody>
          <a:bodyPr/>
          <a:lstStyle/>
          <a:p>
            <a:pPr marL="342900" indent="-342900" eaLnBrk="1" hangingPunct="1">
              <a:lnSpc>
                <a:spcPts val="1700"/>
              </a:lnSpc>
              <a:spcBef>
                <a:spcPts val="0"/>
              </a:spcBef>
              <a:spcAft>
                <a:spcPts val="900"/>
              </a:spcAft>
              <a:buBlip>
                <a:blip r:embed="rId3"/>
              </a:buBlip>
            </a:pPr>
            <a:r>
              <a:rPr lang="en-US" sz="1600" dirty="0" smtClean="0">
                <a:ea typeface="ＭＳ Ｐゴシック" pitchFamily="34" charset="-128"/>
              </a:rPr>
              <a:t>What decisions are the evaluation findings expected to influence? By whom? When must findings be presented to ensure use?</a:t>
            </a:r>
          </a:p>
          <a:p>
            <a:pPr marL="342900" indent="-342900" eaLnBrk="1" hangingPunct="1">
              <a:lnSpc>
                <a:spcPts val="1700"/>
              </a:lnSpc>
              <a:spcBef>
                <a:spcPts val="0"/>
              </a:spcBef>
              <a:spcAft>
                <a:spcPts val="900"/>
              </a:spcAft>
              <a:buBlip>
                <a:blip r:embed="rId3"/>
              </a:buBlip>
            </a:pPr>
            <a:r>
              <a:rPr lang="en-US" sz="1600" dirty="0" smtClean="0">
                <a:ea typeface="ＭＳ Ｐゴシック" pitchFamily="34" charset="-128"/>
              </a:rPr>
              <a:t>What’s the history and context of the decision making?</a:t>
            </a:r>
          </a:p>
          <a:p>
            <a:pPr marL="342900" indent="-342900" eaLnBrk="1" hangingPunct="1">
              <a:lnSpc>
                <a:spcPts val="1700"/>
              </a:lnSpc>
              <a:spcBef>
                <a:spcPts val="0"/>
              </a:spcBef>
              <a:spcAft>
                <a:spcPts val="900"/>
              </a:spcAft>
              <a:buBlip>
                <a:blip r:embed="rId3"/>
              </a:buBlip>
            </a:pPr>
            <a:r>
              <a:rPr lang="en-US" sz="1600" dirty="0" smtClean="0">
                <a:ea typeface="ＭＳ Ｐゴシック" pitchFamily="34" charset="-128"/>
              </a:rPr>
              <a:t>What other factors will affect decision making?</a:t>
            </a:r>
          </a:p>
          <a:p>
            <a:pPr marL="685800" lvl="1" indent="-171450" eaLnBrk="1" hangingPunct="1">
              <a:lnSpc>
                <a:spcPts val="1700"/>
              </a:lnSpc>
              <a:spcBef>
                <a:spcPts val="0"/>
              </a:spcBef>
              <a:spcAft>
                <a:spcPts val="900"/>
              </a:spcAft>
              <a:buClr>
                <a:schemeClr val="accent5">
                  <a:lumMod val="50000"/>
                </a:schemeClr>
              </a:buClr>
              <a:buFont typeface="Wingdings" pitchFamily="2" charset="2"/>
              <a:buChar char="Ø"/>
            </a:pPr>
            <a:r>
              <a:rPr lang="en-US" sz="1600" dirty="0" smtClean="0">
                <a:ea typeface="ＭＳ Ｐゴシック" pitchFamily="34" charset="-128"/>
              </a:rPr>
              <a:t>politics, personalities, promises</a:t>
            </a:r>
          </a:p>
          <a:p>
            <a:pPr marL="342900" indent="-342900" eaLnBrk="1" hangingPunct="1">
              <a:lnSpc>
                <a:spcPts val="1700"/>
              </a:lnSpc>
              <a:spcBef>
                <a:spcPts val="0"/>
              </a:spcBef>
              <a:spcAft>
                <a:spcPts val="900"/>
              </a:spcAft>
              <a:buBlip>
                <a:blip r:embed="rId3"/>
              </a:buBlip>
            </a:pPr>
            <a:r>
              <a:rPr lang="en-US" sz="1600" dirty="0" smtClean="0">
                <a:ea typeface="ＭＳ Ｐゴシック" pitchFamily="34" charset="-128"/>
              </a:rPr>
              <a:t>How much influence might the evaluation have?</a:t>
            </a:r>
          </a:p>
          <a:p>
            <a:pPr eaLnBrk="1" hangingPunct="1">
              <a:lnSpc>
                <a:spcPct val="90000"/>
              </a:lnSpc>
            </a:pPr>
            <a:endParaRPr lang="en-US" sz="1300" dirty="0" smtClean="0">
              <a:ea typeface="ＭＳ Ｐゴシック" pitchFamily="34" charset="-128"/>
            </a:endParaRPr>
          </a:p>
          <a:p>
            <a:pPr eaLnBrk="1" hangingPunct="1">
              <a:lnSpc>
                <a:spcPct val="90000"/>
              </a:lnSpc>
              <a:buFont typeface="Wingdings" pitchFamily="2" charset="2"/>
              <a:buNone/>
            </a:pPr>
            <a:endParaRPr lang="en-US" sz="1300" dirty="0" smtClean="0">
              <a:ea typeface="ＭＳ Ｐゴシック" pitchFamily="34" charset="-128"/>
            </a:endParaRPr>
          </a:p>
          <a:p>
            <a:pPr eaLnBrk="1" hangingPunct="1">
              <a:lnSpc>
                <a:spcPct val="90000"/>
              </a:lnSpc>
            </a:pPr>
            <a:endParaRPr 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AutoShape 2"/>
          <p:cNvSpPr>
            <a:spLocks noGrp="1" noChangeArrowheads="1"/>
          </p:cNvSpPr>
          <p:nvPr>
            <p:ph type="title"/>
          </p:nvPr>
        </p:nvSpPr>
        <p:spPr>
          <a:xfrm>
            <a:off x="355785" y="203200"/>
            <a:ext cx="5285952" cy="660400"/>
          </a:xfrm>
        </p:spPr>
        <p:txBody>
          <a:bodyPr>
            <a:normAutofit fontScale="90000"/>
          </a:bodyPr>
          <a:lstStyle/>
          <a:p>
            <a:pPr eaLnBrk="1" hangingPunct="1"/>
            <a:r>
              <a:rPr lang="en-US" sz="1700" dirty="0" smtClean="0">
                <a:ea typeface="ＭＳ Ｐゴシック" pitchFamily="34" charset="-128"/>
              </a:rPr>
              <a:t>Some Questions for Intended Users about Intended Uses: Understanding the Use Context</a:t>
            </a:r>
            <a:r>
              <a:rPr lang="en-US" sz="1900" dirty="0" smtClean="0">
                <a:ea typeface="ＭＳ Ｐゴシック" pitchFamily="34" charset="-128"/>
              </a:rPr>
              <a:t/>
            </a:r>
            <a:br>
              <a:rPr lang="en-US" sz="1900" dirty="0" smtClean="0">
                <a:ea typeface="ＭＳ Ｐゴシック" pitchFamily="34" charset="-128"/>
              </a:rPr>
            </a:br>
            <a:endParaRPr lang="en-US" sz="700" dirty="0" smtClean="0">
              <a:ea typeface="ＭＳ Ｐゴシック" pitchFamily="34" charset="-128"/>
            </a:endParaRPr>
          </a:p>
        </p:txBody>
      </p:sp>
      <p:sp>
        <p:nvSpPr>
          <p:cNvPr id="54276" name="Rectangle 3"/>
          <p:cNvSpPr>
            <a:spLocks noGrp="1" noChangeArrowheads="1"/>
          </p:cNvSpPr>
          <p:nvPr>
            <p:ph sz="quarter" idx="1"/>
          </p:nvPr>
        </p:nvSpPr>
        <p:spPr>
          <a:xfrm>
            <a:off x="355786" y="965200"/>
            <a:ext cx="5056001" cy="2692400"/>
          </a:xfrm>
        </p:spPr>
        <p:txBody>
          <a:bodyPr/>
          <a:lstStyle/>
          <a:p>
            <a:pPr marL="342900" indent="-342900" eaLnBrk="1" hangingPunct="1">
              <a:lnSpc>
                <a:spcPts val="1700"/>
              </a:lnSpc>
              <a:spcBef>
                <a:spcPts val="0"/>
              </a:spcBef>
              <a:spcAft>
                <a:spcPts val="900"/>
              </a:spcAft>
              <a:buBlip>
                <a:blip r:embed="rId3"/>
              </a:buBlip>
            </a:pPr>
            <a:r>
              <a:rPr lang="en-US" sz="1600" dirty="0" smtClean="0">
                <a:ea typeface="ＭＳ Ｐゴシック" pitchFamily="34" charset="-128"/>
              </a:rPr>
              <a:t>To what extent has the outcome of the decision already been determined?</a:t>
            </a:r>
          </a:p>
          <a:p>
            <a:pPr marL="342900" indent="-342900" eaLnBrk="1" hangingPunct="1">
              <a:lnSpc>
                <a:spcPts val="1700"/>
              </a:lnSpc>
              <a:spcBef>
                <a:spcPts val="0"/>
              </a:spcBef>
              <a:spcAft>
                <a:spcPts val="900"/>
              </a:spcAft>
              <a:buBlip>
                <a:blip r:embed="rId3"/>
              </a:buBlip>
            </a:pPr>
            <a:r>
              <a:rPr lang="en-US" sz="1600" dirty="0" smtClean="0">
                <a:ea typeface="ＭＳ Ｐゴシック" pitchFamily="34" charset="-128"/>
              </a:rPr>
              <a:t>What data are necessary to inform the decision?</a:t>
            </a:r>
          </a:p>
          <a:p>
            <a:pPr marL="342900" indent="-342900" eaLnBrk="1" hangingPunct="1">
              <a:lnSpc>
                <a:spcPts val="1700"/>
              </a:lnSpc>
              <a:spcBef>
                <a:spcPts val="0"/>
              </a:spcBef>
              <a:spcAft>
                <a:spcPts val="900"/>
              </a:spcAft>
              <a:buBlip>
                <a:blip r:embed="rId3"/>
              </a:buBlip>
            </a:pPr>
            <a:r>
              <a:rPr lang="en-US" sz="1600" dirty="0" smtClean="0">
                <a:ea typeface="ＭＳ Ｐゴシック" pitchFamily="34" charset="-128"/>
              </a:rPr>
              <a:t>What needs to be done to achieve use?</a:t>
            </a:r>
          </a:p>
          <a:p>
            <a:pPr marL="628650" lvl="2" indent="-114300">
              <a:lnSpc>
                <a:spcPts val="1700"/>
              </a:lnSpc>
              <a:spcBef>
                <a:spcPts val="0"/>
              </a:spcBef>
              <a:spcAft>
                <a:spcPts val="900"/>
              </a:spcAft>
              <a:buClr>
                <a:schemeClr val="accent5">
                  <a:lumMod val="50000"/>
                </a:schemeClr>
              </a:buClr>
              <a:buSzTx/>
              <a:buFont typeface="Wingdings" pitchFamily="2" charset="2"/>
              <a:buChar char="Ø"/>
              <a:tabLst>
                <a:tab pos="628650" algn="l"/>
              </a:tabLst>
            </a:pPr>
            <a:r>
              <a:rPr lang="en-US" sz="1600" dirty="0" smtClean="0">
                <a:ea typeface="ＭＳ Ｐゴシック" pitchFamily="34" charset="-128"/>
              </a:rPr>
              <a:t>Which stakeholders must have buy in?</a:t>
            </a:r>
          </a:p>
          <a:p>
            <a:pPr eaLnBrk="1" hangingPunct="1">
              <a:lnSpc>
                <a:spcPct val="90000"/>
              </a:lnSpc>
            </a:pPr>
            <a:endParaRPr lang="en-US" sz="1300" dirty="0" smtClean="0">
              <a:ea typeface="ＭＳ Ｐゴシック" pitchFamily="34" charset="-128"/>
            </a:endParaRPr>
          </a:p>
          <a:p>
            <a:pPr eaLnBrk="1" hangingPunct="1">
              <a:lnSpc>
                <a:spcPct val="90000"/>
              </a:lnSpc>
              <a:buFont typeface="Wingdings" pitchFamily="2" charset="2"/>
              <a:buNone/>
            </a:pPr>
            <a:endParaRPr lang="en-US" sz="1300" dirty="0" smtClean="0">
              <a:ea typeface="ＭＳ Ｐゴシック" pitchFamily="34" charset="-128"/>
            </a:endParaRPr>
          </a:p>
          <a:p>
            <a:pPr eaLnBrk="1" hangingPunct="1">
              <a:lnSpc>
                <a:spcPct val="90000"/>
              </a:lnSpc>
            </a:pPr>
            <a:endParaRPr 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smtClean="0">
                <a:ea typeface="ＭＳ Ｐゴシック" pitchFamily="34" charset="-128"/>
              </a:rPr>
              <a:t>Goals for this Session</a:t>
            </a:r>
          </a:p>
        </p:txBody>
      </p:sp>
      <p:sp>
        <p:nvSpPr>
          <p:cNvPr id="17412" name="Rectangle 3"/>
          <p:cNvSpPr>
            <a:spLocks noGrp="1" noChangeArrowheads="1"/>
          </p:cNvSpPr>
          <p:nvPr>
            <p:ph sz="quarter" idx="1"/>
          </p:nvPr>
        </p:nvSpPr>
        <p:spPr>
          <a:xfrm>
            <a:off x="458787" y="1143000"/>
            <a:ext cx="4648200" cy="2362200"/>
          </a:xfrm>
        </p:spPr>
        <p:txBody>
          <a:bodyPr/>
          <a:lstStyle/>
          <a:p>
            <a:pPr marL="342900" indent="-342900" eaLnBrk="1" hangingPunct="1">
              <a:lnSpc>
                <a:spcPts val="1700"/>
              </a:lnSpc>
              <a:spcBef>
                <a:spcPts val="0"/>
              </a:spcBef>
              <a:spcAft>
                <a:spcPts val="600"/>
              </a:spcAft>
              <a:buBlip>
                <a:blip r:embed="rId3"/>
              </a:buBlip>
            </a:pPr>
            <a:r>
              <a:rPr lang="en-US" sz="1600" dirty="0" smtClean="0">
                <a:ea typeface="ＭＳ Ｐゴシック" pitchFamily="34" charset="-128"/>
              </a:rPr>
              <a:t>Examine CDC Evaluation Model Steps 4-6 with respect to how best to facilitate use of evaluations. </a:t>
            </a:r>
          </a:p>
          <a:p>
            <a:pPr marL="342900" indent="-342900" eaLnBrk="1" hangingPunct="1">
              <a:lnSpc>
                <a:spcPts val="1700"/>
              </a:lnSpc>
              <a:spcBef>
                <a:spcPts val="0"/>
              </a:spcBef>
              <a:spcAft>
                <a:spcPts val="600"/>
              </a:spcAft>
              <a:buBlip>
                <a:blip r:embed="rId3"/>
              </a:buBlip>
            </a:pPr>
            <a:r>
              <a:rPr lang="en-US" sz="1600" dirty="0" smtClean="0">
                <a:ea typeface="ＭＳ Ｐゴシック" pitchFamily="34" charset="-128"/>
              </a:rPr>
              <a:t>Identify strategies for promoting and increasing evaluation use.</a:t>
            </a:r>
          </a:p>
          <a:p>
            <a:pPr marL="342900" indent="-342900" eaLnBrk="1" hangingPunct="1">
              <a:lnSpc>
                <a:spcPts val="1700"/>
              </a:lnSpc>
              <a:spcBef>
                <a:spcPts val="0"/>
              </a:spcBef>
              <a:spcAft>
                <a:spcPts val="600"/>
              </a:spcAft>
              <a:buBlip>
                <a:blip r:embed="rId3"/>
              </a:buBlip>
            </a:pPr>
            <a:r>
              <a:rPr lang="en-US" sz="1600" dirty="0" smtClean="0">
                <a:ea typeface="ＭＳ Ｐゴシック" pitchFamily="34" charset="-128"/>
              </a:rPr>
              <a:t>Consider how to promote use through the engagement of stakeholders .</a:t>
            </a: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438" y="152400"/>
            <a:ext cx="5184299" cy="762000"/>
          </a:xfrm>
        </p:spPr>
        <p:txBody>
          <a:bodyPr/>
          <a:lstStyle/>
          <a:p>
            <a:r>
              <a:rPr lang="en-US" dirty="0" smtClean="0">
                <a:ea typeface="ＭＳ Ｐゴシック" pitchFamily="34" charset="-128"/>
              </a:rPr>
              <a:t>Critical Activities to</a:t>
            </a:r>
            <a:br>
              <a:rPr lang="en-US" dirty="0" smtClean="0">
                <a:ea typeface="ＭＳ Ｐゴシック" pitchFamily="34" charset="-128"/>
              </a:rPr>
            </a:br>
            <a:r>
              <a:rPr lang="en-US" dirty="0" smtClean="0">
                <a:ea typeface="ＭＳ Ｐゴシック" pitchFamily="34" charset="-128"/>
              </a:rPr>
              <a:t>Ensure Use</a:t>
            </a:r>
          </a:p>
        </p:txBody>
      </p:sp>
      <p:sp>
        <p:nvSpPr>
          <p:cNvPr id="56323" name="Content Placeholder 2"/>
          <p:cNvSpPr>
            <a:spLocks noGrp="1"/>
          </p:cNvSpPr>
          <p:nvPr>
            <p:ph sz="quarter" idx="1"/>
          </p:nvPr>
        </p:nvSpPr>
        <p:spPr>
          <a:xfrm>
            <a:off x="457359" y="1066800"/>
            <a:ext cx="4954428" cy="2667000"/>
          </a:xfrm>
        </p:spPr>
        <p:txBody>
          <a:bodyPr/>
          <a:lstStyle/>
          <a:p>
            <a:pPr>
              <a:lnSpc>
                <a:spcPts val="1600"/>
              </a:lnSpc>
              <a:spcBef>
                <a:spcPts val="0"/>
              </a:spcBef>
              <a:spcAft>
                <a:spcPts val="600"/>
              </a:spcAft>
              <a:buClr>
                <a:schemeClr val="accent5">
                  <a:lumMod val="50000"/>
                </a:schemeClr>
              </a:buClr>
              <a:buFont typeface="Wingdings" pitchFamily="2" charset="2"/>
              <a:buChar char="ü"/>
            </a:pPr>
            <a:r>
              <a:rPr lang="en-US" sz="1600" dirty="0" smtClean="0">
                <a:ea typeface="ＭＳ Ｐゴシック" pitchFamily="34" charset="-128"/>
              </a:rPr>
              <a:t>Consult insiders (e.g., leaders, staff, clients, and program funding sources) and outsiders (e.g., skeptics).</a:t>
            </a:r>
          </a:p>
          <a:p>
            <a:pPr>
              <a:lnSpc>
                <a:spcPts val="1600"/>
              </a:lnSpc>
              <a:spcBef>
                <a:spcPts val="0"/>
              </a:spcBef>
              <a:spcAft>
                <a:spcPts val="600"/>
              </a:spcAft>
              <a:buClr>
                <a:schemeClr val="accent5">
                  <a:lumMod val="50000"/>
                </a:schemeClr>
              </a:buClr>
              <a:buFont typeface="Wingdings" pitchFamily="2" charset="2"/>
              <a:buChar char="ü"/>
            </a:pPr>
            <a:r>
              <a:rPr lang="en-US" sz="1600" dirty="0" smtClean="0">
                <a:ea typeface="ＭＳ Ｐゴシック" pitchFamily="34" charset="-128"/>
              </a:rPr>
              <a:t>Take special effort to promote the inclusion of less powerful groups or individuals.</a:t>
            </a:r>
          </a:p>
          <a:p>
            <a:pPr>
              <a:lnSpc>
                <a:spcPts val="1600"/>
              </a:lnSpc>
              <a:spcBef>
                <a:spcPts val="0"/>
              </a:spcBef>
              <a:spcAft>
                <a:spcPts val="600"/>
              </a:spcAft>
              <a:buClr>
                <a:schemeClr val="accent5">
                  <a:lumMod val="50000"/>
                </a:schemeClr>
              </a:buClr>
              <a:buFont typeface="Wingdings" pitchFamily="2" charset="2"/>
              <a:buChar char="ü"/>
            </a:pPr>
            <a:r>
              <a:rPr lang="en-US" sz="1600" dirty="0" smtClean="0">
                <a:ea typeface="ＭＳ Ｐゴシック" pitchFamily="34" charset="-128"/>
              </a:rPr>
              <a:t>Coordinate stakeholder input throughout the process of evaluation design, operation, and use.</a:t>
            </a:r>
          </a:p>
          <a:p>
            <a:pPr>
              <a:lnSpc>
                <a:spcPts val="1600"/>
              </a:lnSpc>
              <a:spcBef>
                <a:spcPts val="0"/>
              </a:spcBef>
              <a:spcAft>
                <a:spcPts val="600"/>
              </a:spcAft>
              <a:buClr>
                <a:schemeClr val="accent5">
                  <a:lumMod val="50000"/>
                </a:schemeClr>
              </a:buClr>
              <a:buFont typeface="Wingdings" pitchFamily="2" charset="2"/>
              <a:buChar char="ü"/>
            </a:pPr>
            <a:r>
              <a:rPr lang="en-US" sz="1600" dirty="0" smtClean="0">
                <a:ea typeface="ＭＳ Ｐゴシック" pitchFamily="34" charset="-128"/>
              </a:rPr>
              <a:t>Avoid excessive stakeholder identification, which might prevent progress of your work. You can’t be everything to everybody.</a:t>
            </a:r>
          </a:p>
          <a:p>
            <a:endParaRPr 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457438" y="228600"/>
            <a:ext cx="5184299" cy="609600"/>
          </a:xfrm>
        </p:spPr>
        <p:txBody>
          <a:bodyPr/>
          <a:lstStyle/>
          <a:p>
            <a:pPr eaLnBrk="1" hangingPunct="1"/>
            <a:r>
              <a:rPr lang="en-US" dirty="0" smtClean="0">
                <a:ea typeface="ＭＳ Ｐゴシック" pitchFamily="34" charset="-128"/>
              </a:rPr>
              <a:t>Gathering Credible Evidence</a:t>
            </a:r>
          </a:p>
        </p:txBody>
      </p:sp>
      <p:sp>
        <p:nvSpPr>
          <p:cNvPr id="58372" name="Rectangle 3"/>
          <p:cNvSpPr>
            <a:spLocks noGrp="1" noChangeArrowheads="1"/>
          </p:cNvSpPr>
          <p:nvPr>
            <p:ph sz="quarter" idx="1"/>
          </p:nvPr>
        </p:nvSpPr>
        <p:spPr>
          <a:xfrm>
            <a:off x="1601787" y="1600200"/>
            <a:ext cx="3810000" cy="2133600"/>
          </a:xfrm>
        </p:spPr>
        <p:txBody>
          <a:bodyPr/>
          <a:lstStyle/>
          <a:p>
            <a:pPr marL="342900" indent="-342900">
              <a:lnSpc>
                <a:spcPts val="1700"/>
              </a:lnSpc>
              <a:spcBef>
                <a:spcPts val="0"/>
              </a:spcBef>
              <a:buBlip>
                <a:blip r:embed="rId3"/>
              </a:buBlip>
            </a:pPr>
            <a:r>
              <a:rPr lang="en-US" sz="1600" dirty="0" smtClean="0">
                <a:ea typeface="ＭＳ Ｐゴシック" pitchFamily="34" charset="-128"/>
              </a:rPr>
              <a:t>Information must be perceived   as trustworthy and relevant by  the evaluation’s primary users.</a:t>
            </a:r>
          </a:p>
          <a:p>
            <a:pPr marL="342900" indent="-342900" eaLnBrk="1" hangingPunct="1">
              <a:lnSpc>
                <a:spcPts val="1700"/>
              </a:lnSpc>
              <a:spcBef>
                <a:spcPts val="0"/>
              </a:spcBef>
              <a:buBlip>
                <a:blip r:embed="rId3"/>
              </a:buBlip>
            </a:pPr>
            <a:endParaRPr lang="en-US" sz="1600" dirty="0" smtClean="0">
              <a:ea typeface="ＭＳ Ｐゴシック" pitchFamily="34" charset="-128"/>
            </a:endParaRPr>
          </a:p>
          <a:p>
            <a:pPr marL="342900" indent="-342900" eaLnBrk="1" hangingPunct="1">
              <a:lnSpc>
                <a:spcPts val="1700"/>
              </a:lnSpc>
              <a:spcBef>
                <a:spcPts val="0"/>
              </a:spcBef>
              <a:buBlip>
                <a:blip r:embed="rId3"/>
              </a:buBlip>
            </a:pPr>
            <a:r>
              <a:rPr lang="en-US" sz="1600" dirty="0" smtClean="0">
                <a:ea typeface="ＭＳ Ｐゴシック" pitchFamily="34" charset="-128"/>
              </a:rPr>
              <a:t>When stakeholders find evaluation data to be credible, they are more likely to accept    the findings and to act on the recommendations.</a:t>
            </a:r>
          </a:p>
          <a:p>
            <a:pPr eaLnBrk="1" hangingPunct="1">
              <a:lnSpc>
                <a:spcPct val="80000"/>
              </a:lnSpc>
              <a:buFont typeface="Wingdings 3" pitchFamily="18" charset="2"/>
              <a:buNone/>
            </a:pPr>
            <a:r>
              <a:rPr lang="en-US" sz="1400" dirty="0" smtClean="0">
                <a:ea typeface="ＭＳ Ｐゴシック" pitchFamily="34" charset="-128"/>
              </a:rPr>
              <a:t> </a:t>
            </a:r>
          </a:p>
        </p:txBody>
      </p:sp>
      <p:grpSp>
        <p:nvGrpSpPr>
          <p:cNvPr id="2" name="Group 3"/>
          <p:cNvGrpSpPr/>
          <p:nvPr/>
        </p:nvGrpSpPr>
        <p:grpSpPr>
          <a:xfrm>
            <a:off x="382587" y="1143000"/>
            <a:ext cx="922020" cy="922020"/>
            <a:chOff x="2584767" y="2895600"/>
            <a:chExt cx="922020" cy="922020"/>
          </a:xfrm>
        </p:grpSpPr>
        <p:sp>
          <p:nvSpPr>
            <p:cNvPr id="5" name="Oval 4"/>
            <p:cNvSpPr>
              <a:spLocks noChangeAspect="1"/>
            </p:cNvSpPr>
            <p:nvPr/>
          </p:nvSpPr>
          <p:spPr>
            <a:xfrm>
              <a:off x="2584767" y="2895600"/>
              <a:ext cx="922020" cy="922020"/>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Box 26"/>
            <p:cNvSpPr txBox="1">
              <a:spLocks noChangeAspect="1" noChangeArrowheads="1"/>
            </p:cNvSpPr>
            <p:nvPr/>
          </p:nvSpPr>
          <p:spPr bwMode="auto">
            <a:xfrm>
              <a:off x="2599445" y="3033445"/>
              <a:ext cx="892665"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Gather credible evidence</a:t>
              </a:r>
            </a:p>
          </p:txBody>
        </p:sp>
      </p:grpSp>
      <p:sp>
        <p:nvSpPr>
          <p:cNvPr id="7" name="TextBox 6"/>
          <p:cNvSpPr txBox="1"/>
          <p:nvPr/>
        </p:nvSpPr>
        <p:spPr>
          <a:xfrm>
            <a:off x="420568" y="2133600"/>
            <a:ext cx="800219" cy="338554"/>
          </a:xfrm>
          <a:prstGeom prst="rect">
            <a:avLst/>
          </a:prstGeom>
          <a:noFill/>
        </p:spPr>
        <p:txBody>
          <a:bodyPr wrap="none" rtlCol="0">
            <a:spAutoFit/>
          </a:bodyPr>
          <a:lstStyle/>
          <a:p>
            <a:r>
              <a:rPr lang="en-US" b="1" dirty="0" smtClean="0">
                <a:latin typeface="+mn-lt"/>
              </a:rPr>
              <a:t>Step 4</a:t>
            </a:r>
            <a:endParaRPr lang="en-US" b="1" dirty="0">
              <a:latin typeface="+mn-lt"/>
            </a:endParaRPr>
          </a:p>
        </p:txBody>
      </p:sp>
      <p:sp>
        <p:nvSpPr>
          <p:cNvPr id="8" name="TextBox 7"/>
          <p:cNvSpPr txBox="1"/>
          <p:nvPr/>
        </p:nvSpPr>
        <p:spPr>
          <a:xfrm>
            <a:off x="1449387" y="990600"/>
            <a:ext cx="4495800" cy="774571"/>
          </a:xfrm>
          <a:prstGeom prst="rect">
            <a:avLst/>
          </a:prstGeom>
          <a:noFill/>
        </p:spPr>
        <p:txBody>
          <a:bodyPr wrap="square" rtlCol="0">
            <a:spAutoFit/>
          </a:bodyPr>
          <a:lstStyle/>
          <a:p>
            <a:pPr>
              <a:lnSpc>
                <a:spcPts val="1700"/>
              </a:lnSpc>
            </a:pPr>
            <a:r>
              <a:rPr lang="en-US" b="1" dirty="0" smtClean="0">
                <a:solidFill>
                  <a:schemeClr val="tx2"/>
                </a:solidFill>
                <a:latin typeface="+mn-lt"/>
                <a:ea typeface="ＭＳ Ｐゴシック" pitchFamily="34" charset="-128"/>
              </a:rPr>
              <a:t>It is important to select methods that will  generate accurate </a:t>
            </a:r>
            <a:r>
              <a:rPr lang="en-US" b="1" i="1" dirty="0" smtClean="0">
                <a:solidFill>
                  <a:schemeClr val="accent5">
                    <a:lumMod val="50000"/>
                  </a:schemeClr>
                </a:solidFill>
                <a:latin typeface="+mn-lt"/>
                <a:ea typeface="ＭＳ Ｐゴシック" pitchFamily="34" charset="-128"/>
              </a:rPr>
              <a:t>and</a:t>
            </a:r>
            <a:r>
              <a:rPr lang="en-US" b="1" dirty="0" smtClean="0">
                <a:solidFill>
                  <a:schemeClr val="tx2"/>
                </a:solidFill>
                <a:latin typeface="+mn-lt"/>
                <a:ea typeface="ＭＳ Ｐゴシック" pitchFamily="34" charset="-128"/>
              </a:rPr>
              <a:t> credible information.</a:t>
            </a:r>
          </a:p>
          <a:p>
            <a:endParaRPr lang="en-US" dirty="0">
              <a:solidFill>
                <a:schemeClr val="tx2"/>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Grp="1" noChangeArrowheads="1"/>
          </p:cNvSpPr>
          <p:nvPr>
            <p:ph type="title"/>
          </p:nvPr>
        </p:nvSpPr>
        <p:spPr>
          <a:xfrm>
            <a:off x="457438" y="330200"/>
            <a:ext cx="5184299" cy="584200"/>
          </a:xfrm>
        </p:spPr>
        <p:txBody>
          <a:bodyPr/>
          <a:lstStyle/>
          <a:p>
            <a:pPr eaLnBrk="1" hangingPunct="1"/>
            <a:r>
              <a:rPr lang="en-US" dirty="0" smtClean="0">
                <a:ea typeface="ＭＳ Ｐゴシック" pitchFamily="34" charset="-128"/>
              </a:rPr>
              <a:t>“Credible Evidence” Means…</a:t>
            </a:r>
          </a:p>
        </p:txBody>
      </p:sp>
      <p:graphicFrame>
        <p:nvGraphicFramePr>
          <p:cNvPr id="4" name="Content Placeholder 3"/>
          <p:cNvGraphicFramePr>
            <a:graphicFrameLocks noGrp="1"/>
          </p:cNvGraphicFramePr>
          <p:nvPr>
            <p:ph sz="quarter" idx="1"/>
          </p:nvPr>
        </p:nvGraphicFramePr>
        <p:xfrm>
          <a:off x="306387" y="914400"/>
          <a:ext cx="485285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Grp="1" noChangeArrowheads="1"/>
          </p:cNvSpPr>
          <p:nvPr>
            <p:ph type="title"/>
          </p:nvPr>
        </p:nvSpPr>
        <p:spPr>
          <a:xfrm>
            <a:off x="457438" y="152400"/>
            <a:ext cx="5184299" cy="762000"/>
          </a:xfrm>
        </p:spPr>
        <p:txBody>
          <a:bodyPr/>
          <a:lstStyle/>
          <a:p>
            <a:pPr eaLnBrk="1" hangingPunct="1"/>
            <a:r>
              <a:rPr lang="en-US" dirty="0" smtClean="0">
                <a:ea typeface="ＭＳ Ｐゴシック" pitchFamily="34" charset="-128"/>
              </a:rPr>
              <a:t>What Counts as </a:t>
            </a:r>
            <a:br>
              <a:rPr lang="en-US" dirty="0" smtClean="0">
                <a:ea typeface="ＭＳ Ｐゴシック" pitchFamily="34" charset="-128"/>
              </a:rPr>
            </a:br>
            <a:r>
              <a:rPr lang="en-US" dirty="0" smtClean="0">
                <a:ea typeface="ＭＳ Ｐゴシック" pitchFamily="34" charset="-128"/>
              </a:rPr>
              <a:t>Credible Evidence?</a:t>
            </a:r>
          </a:p>
        </p:txBody>
      </p:sp>
      <p:sp>
        <p:nvSpPr>
          <p:cNvPr id="62468" name="Rectangle 3"/>
          <p:cNvSpPr>
            <a:spLocks noGrp="1" noChangeArrowheads="1"/>
          </p:cNvSpPr>
          <p:nvPr>
            <p:ph sz="quarter" idx="1"/>
          </p:nvPr>
        </p:nvSpPr>
        <p:spPr>
          <a:xfrm>
            <a:off x="382587" y="1066800"/>
            <a:ext cx="5105400" cy="1473199"/>
          </a:xfrm>
        </p:spPr>
        <p:txBody>
          <a:bodyPr/>
          <a:lstStyle/>
          <a:p>
            <a:pPr eaLnBrk="1" hangingPunct="1">
              <a:lnSpc>
                <a:spcPts val="1700"/>
              </a:lnSpc>
              <a:spcBef>
                <a:spcPts val="0"/>
              </a:spcBef>
              <a:spcAft>
                <a:spcPct val="35000"/>
              </a:spcAft>
            </a:pPr>
            <a:r>
              <a:rPr lang="en-US" sz="1600" dirty="0" smtClean="0">
                <a:ea typeface="ＭＳ Ｐゴシック" pitchFamily="34" charset="-128"/>
              </a:rPr>
              <a:t>Credible evidence depends on:</a:t>
            </a:r>
          </a:p>
          <a:p>
            <a:pPr marL="571500" indent="-342900" eaLnBrk="1" hangingPunct="1">
              <a:lnSpc>
                <a:spcPts val="1700"/>
              </a:lnSpc>
              <a:spcBef>
                <a:spcPts val="0"/>
              </a:spcBef>
              <a:spcAft>
                <a:spcPct val="35000"/>
              </a:spcAft>
              <a:buBlip>
                <a:blip r:embed="rId3"/>
              </a:buBlip>
            </a:pPr>
            <a:r>
              <a:rPr lang="en-US" sz="1600" dirty="0" smtClean="0">
                <a:ea typeface="ＭＳ Ｐゴシック" pitchFamily="34" charset="-128"/>
              </a:rPr>
              <a:t>How evaluation questions are posed. </a:t>
            </a:r>
          </a:p>
          <a:p>
            <a:pPr marL="571500" indent="-342900" eaLnBrk="1" hangingPunct="1">
              <a:lnSpc>
                <a:spcPts val="1700"/>
              </a:lnSpc>
              <a:spcBef>
                <a:spcPts val="0"/>
              </a:spcBef>
              <a:spcAft>
                <a:spcPct val="35000"/>
              </a:spcAft>
              <a:buBlip>
                <a:blip r:embed="rId3"/>
              </a:buBlip>
            </a:pPr>
            <a:r>
              <a:rPr lang="en-US" sz="1600" dirty="0" smtClean="0">
                <a:ea typeface="ＭＳ Ｐゴシック" pitchFamily="34" charset="-128"/>
              </a:rPr>
              <a:t>Beliefs about truth, knowledge, and knowing.</a:t>
            </a:r>
          </a:p>
          <a:p>
            <a:pPr marL="571500" indent="-342900" eaLnBrk="1" hangingPunct="1">
              <a:lnSpc>
                <a:spcPts val="1700"/>
              </a:lnSpc>
              <a:spcBef>
                <a:spcPts val="0"/>
              </a:spcBef>
              <a:spcAft>
                <a:spcPct val="35000"/>
              </a:spcAft>
              <a:buBlip>
                <a:blip r:embed="rId3"/>
              </a:buBlip>
            </a:pPr>
            <a:r>
              <a:rPr lang="en-US" sz="1600" dirty="0" smtClean="0">
                <a:ea typeface="ＭＳ Ｐゴシック" pitchFamily="34" charset="-128"/>
              </a:rPr>
              <a:t>Sources of information. </a:t>
            </a:r>
          </a:p>
          <a:p>
            <a:pPr marL="571500" indent="-342900" eaLnBrk="1" hangingPunct="1">
              <a:lnSpc>
                <a:spcPts val="1700"/>
              </a:lnSpc>
              <a:spcBef>
                <a:spcPts val="0"/>
              </a:spcBef>
              <a:spcAft>
                <a:spcPct val="35000"/>
              </a:spcAft>
              <a:buBlip>
                <a:blip r:embed="rId3"/>
              </a:buBlip>
            </a:pPr>
            <a:r>
              <a:rPr lang="en-US" sz="1600" dirty="0" smtClean="0">
                <a:ea typeface="ＭＳ Ｐゴシック" pitchFamily="34" charset="-128"/>
              </a:rPr>
              <a:t>Conditions of data collection.</a:t>
            </a:r>
          </a:p>
          <a:p>
            <a:pPr eaLnBrk="1" hangingPunct="1">
              <a:lnSpc>
                <a:spcPts val="1700"/>
              </a:lnSpc>
              <a:spcBef>
                <a:spcPts val="0"/>
              </a:spcBef>
              <a:spcAft>
                <a:spcPct val="35000"/>
              </a:spcAft>
              <a:buFont typeface="Wingdings" pitchFamily="2" charset="2"/>
              <a:buChar char="§"/>
            </a:pPr>
            <a:endParaRPr lang="en-US" sz="1600" dirty="0" smtClean="0">
              <a:ea typeface="ＭＳ Ｐゴシック" pitchFamily="34" charset="-128"/>
            </a:endParaRPr>
          </a:p>
          <a:p>
            <a:pPr eaLnBrk="1" hangingPunct="1">
              <a:lnSpc>
                <a:spcPts val="1700"/>
              </a:lnSpc>
              <a:spcBef>
                <a:spcPts val="0"/>
              </a:spcBef>
              <a:spcAft>
                <a:spcPct val="35000"/>
              </a:spcAft>
            </a:pPr>
            <a:endParaRPr lang="en-US" sz="1600" dirty="0" smtClean="0">
              <a:ea typeface="ＭＳ Ｐゴシック" pitchFamily="34" charset="-128"/>
            </a:endParaRPr>
          </a:p>
        </p:txBody>
      </p:sp>
      <p:sp>
        <p:nvSpPr>
          <p:cNvPr id="4" name="TextBox 3"/>
          <p:cNvSpPr txBox="1"/>
          <p:nvPr/>
        </p:nvSpPr>
        <p:spPr>
          <a:xfrm>
            <a:off x="382587" y="2768025"/>
            <a:ext cx="4648200" cy="584775"/>
          </a:xfrm>
          <a:prstGeom prst="rect">
            <a:avLst/>
          </a:prstGeom>
          <a:noFill/>
        </p:spPr>
        <p:txBody>
          <a:bodyPr wrap="square" rtlCol="0">
            <a:spAutoFit/>
          </a:bodyPr>
          <a:lstStyle/>
          <a:p>
            <a:r>
              <a:rPr lang="en-US" b="1" dirty="0" smtClean="0">
                <a:solidFill>
                  <a:schemeClr val="tx2"/>
                </a:solidFill>
                <a:latin typeface="+mn-lt"/>
                <a:ea typeface="ＭＳ Ｐゴシック" pitchFamily="34" charset="-128"/>
              </a:rPr>
              <a:t>These may vary from context to context and user to user.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Evaluation Design</a:t>
            </a:r>
            <a:endParaRPr lang="en-US" dirty="0"/>
          </a:p>
        </p:txBody>
      </p:sp>
      <p:sp>
        <p:nvSpPr>
          <p:cNvPr id="3" name="Content Placeholder 2"/>
          <p:cNvSpPr>
            <a:spLocks noGrp="1"/>
          </p:cNvSpPr>
          <p:nvPr>
            <p:ph idx="1"/>
          </p:nvPr>
        </p:nvSpPr>
        <p:spPr/>
        <p:txBody>
          <a:bodyPr/>
          <a:lstStyle/>
          <a:p>
            <a:pPr>
              <a:lnSpc>
                <a:spcPts val="1700"/>
              </a:lnSpc>
              <a:spcBef>
                <a:spcPts val="0"/>
              </a:spcBef>
              <a:spcAft>
                <a:spcPts val="600"/>
              </a:spcAft>
            </a:pPr>
            <a:r>
              <a:rPr lang="en-US" sz="1600" dirty="0" smtClean="0"/>
              <a:t>Experimental</a:t>
            </a:r>
          </a:p>
          <a:p>
            <a:pPr marL="457200" indent="-228600">
              <a:lnSpc>
                <a:spcPts val="1700"/>
              </a:lnSpc>
              <a:spcBef>
                <a:spcPts val="0"/>
              </a:spcBef>
              <a:buClr>
                <a:schemeClr val="accent5">
                  <a:lumMod val="50000"/>
                </a:schemeClr>
              </a:buClr>
              <a:buFont typeface="Wingdings" pitchFamily="2" charset="2"/>
              <a:buChar char="ü"/>
            </a:pPr>
            <a:r>
              <a:rPr lang="en-US" sz="1600" dirty="0" smtClean="0"/>
              <a:t>randomized, controlled trial</a:t>
            </a:r>
          </a:p>
          <a:p>
            <a:pPr marL="457200" indent="-228600">
              <a:lnSpc>
                <a:spcPts val="1700"/>
              </a:lnSpc>
              <a:spcBef>
                <a:spcPts val="0"/>
              </a:spcBef>
              <a:spcAft>
                <a:spcPts val="300"/>
              </a:spcAft>
              <a:buClr>
                <a:schemeClr val="accent5">
                  <a:lumMod val="50000"/>
                </a:schemeClr>
              </a:buClr>
              <a:buFont typeface="Wingdings" pitchFamily="2" charset="2"/>
              <a:buChar char="ü"/>
            </a:pPr>
            <a:r>
              <a:rPr lang="en-US" sz="1600" dirty="0" smtClean="0"/>
              <a:t>gold standard?</a:t>
            </a:r>
          </a:p>
          <a:p>
            <a:pPr>
              <a:lnSpc>
                <a:spcPts val="1700"/>
              </a:lnSpc>
              <a:spcBef>
                <a:spcPts val="0"/>
              </a:spcBef>
              <a:spcAft>
                <a:spcPts val="600"/>
              </a:spcAft>
            </a:pPr>
            <a:r>
              <a:rPr lang="en-US" sz="1600" dirty="0" smtClean="0"/>
              <a:t>Quasi-Experimental</a:t>
            </a:r>
          </a:p>
          <a:p>
            <a:pPr marL="457200" indent="-228600">
              <a:lnSpc>
                <a:spcPts val="1700"/>
              </a:lnSpc>
              <a:spcBef>
                <a:spcPts val="0"/>
              </a:spcBef>
              <a:buClr>
                <a:schemeClr val="accent5">
                  <a:lumMod val="50000"/>
                </a:schemeClr>
              </a:buClr>
              <a:buFont typeface="Wingdings" pitchFamily="2" charset="2"/>
              <a:buChar char="ü"/>
            </a:pPr>
            <a:r>
              <a:rPr lang="en-US" sz="1600" dirty="0" smtClean="0"/>
              <a:t>non-randomized</a:t>
            </a:r>
          </a:p>
          <a:p>
            <a:pPr marL="457200" indent="-228600">
              <a:lnSpc>
                <a:spcPts val="1700"/>
              </a:lnSpc>
              <a:spcBef>
                <a:spcPts val="0"/>
              </a:spcBef>
              <a:spcAft>
                <a:spcPts val="300"/>
              </a:spcAft>
              <a:buClr>
                <a:schemeClr val="accent5">
                  <a:lumMod val="50000"/>
                </a:schemeClr>
              </a:buClr>
              <a:buFont typeface="Wingdings" pitchFamily="2" charset="2"/>
              <a:buChar char="ü"/>
            </a:pPr>
            <a:r>
              <a:rPr lang="en-US" sz="1600" dirty="0" smtClean="0"/>
              <a:t>compare groups</a:t>
            </a:r>
          </a:p>
          <a:p>
            <a:pPr>
              <a:lnSpc>
                <a:spcPts val="1700"/>
              </a:lnSpc>
              <a:spcBef>
                <a:spcPts val="0"/>
              </a:spcBef>
              <a:spcAft>
                <a:spcPts val="600"/>
              </a:spcAft>
            </a:pPr>
            <a:r>
              <a:rPr lang="en-US" sz="1600" dirty="0" smtClean="0"/>
              <a:t>Non-Experimental</a:t>
            </a:r>
          </a:p>
          <a:p>
            <a:pPr marL="457200" indent="-228600">
              <a:lnSpc>
                <a:spcPts val="1700"/>
              </a:lnSpc>
              <a:spcBef>
                <a:spcPts val="0"/>
              </a:spcBef>
              <a:buClr>
                <a:schemeClr val="accent5">
                  <a:lumMod val="50000"/>
                </a:schemeClr>
              </a:buClr>
              <a:buFont typeface="Wingdings" pitchFamily="2" charset="2"/>
              <a:buChar char="ü"/>
            </a:pPr>
            <a:r>
              <a:rPr lang="en-US" sz="1600" dirty="0" smtClean="0"/>
              <a:t>survey research</a:t>
            </a:r>
          </a:p>
          <a:p>
            <a:pPr marL="457200" indent="-228600">
              <a:lnSpc>
                <a:spcPts val="1700"/>
              </a:lnSpc>
              <a:spcBef>
                <a:spcPts val="0"/>
              </a:spcBef>
              <a:buClr>
                <a:schemeClr val="accent5">
                  <a:lumMod val="50000"/>
                </a:schemeClr>
              </a:buClr>
              <a:buFont typeface="Wingdings" pitchFamily="2" charset="2"/>
              <a:buChar char="ü"/>
            </a:pPr>
            <a:r>
              <a:rPr lang="en-US" sz="1600" dirty="0" smtClean="0"/>
              <a:t>case study research</a:t>
            </a:r>
          </a:p>
          <a:p>
            <a:pPr marL="457200" indent="-228600">
              <a:lnSpc>
                <a:spcPts val="1700"/>
              </a:lnSpc>
              <a:spcBef>
                <a:spcPts val="0"/>
              </a:spcBef>
              <a:buClr>
                <a:schemeClr val="accent5">
                  <a:lumMod val="50000"/>
                </a:schemeClr>
              </a:buClr>
              <a:buFont typeface="Wingdings" pitchFamily="2" charset="2"/>
              <a:buChar char="ü"/>
            </a:pPr>
            <a:r>
              <a:rPr lang="en-US" sz="1600" dirty="0" smtClean="0"/>
              <a:t>etc.</a:t>
            </a:r>
            <a:endParaRPr lang="en-US" sz="1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Methods</a:t>
            </a:r>
            <a:endParaRPr lang="en-US" dirty="0"/>
          </a:p>
        </p:txBody>
      </p:sp>
      <p:sp>
        <p:nvSpPr>
          <p:cNvPr id="3" name="Content Placeholder 2"/>
          <p:cNvSpPr>
            <a:spLocks noGrp="1"/>
          </p:cNvSpPr>
          <p:nvPr>
            <p:ph idx="1"/>
          </p:nvPr>
        </p:nvSpPr>
        <p:spPr/>
        <p:txBody>
          <a:bodyPr/>
          <a:lstStyle/>
          <a:p>
            <a:pPr marL="342900" indent="-342900">
              <a:buBlip>
                <a:blip r:embed="rId3"/>
              </a:buBlip>
            </a:pPr>
            <a:r>
              <a:rPr lang="en-US" sz="1600" dirty="0" smtClean="0"/>
              <a:t>Quantitative methods</a:t>
            </a:r>
          </a:p>
          <a:p>
            <a:pPr marL="342900" indent="-342900">
              <a:buBlip>
                <a:blip r:embed="rId3"/>
              </a:buBlip>
            </a:pPr>
            <a:r>
              <a:rPr lang="en-US" sz="1600" dirty="0" smtClean="0"/>
              <a:t>Qualitative methods</a:t>
            </a:r>
          </a:p>
          <a:p>
            <a:pPr marL="342900" indent="-342900">
              <a:buBlip>
                <a:blip r:embed="rId3"/>
              </a:buBlip>
            </a:pPr>
            <a:r>
              <a:rPr lang="en-US" sz="1600" dirty="0" smtClean="0"/>
              <a:t>Mixed methods</a:t>
            </a:r>
          </a:p>
          <a:p>
            <a:pPr marL="742950" lvl="1" indent="-228600">
              <a:buClr>
                <a:schemeClr val="accent5">
                  <a:lumMod val="50000"/>
                </a:schemeClr>
              </a:buClr>
              <a:buFont typeface="Wingdings" pitchFamily="2" charset="2"/>
              <a:buChar char="Ø"/>
            </a:pPr>
            <a:r>
              <a:rPr lang="en-US" sz="1600" dirty="0" smtClean="0"/>
              <a:t>process evaluations often qualitative</a:t>
            </a:r>
          </a:p>
          <a:p>
            <a:pPr marL="742950" lvl="1" indent="-228600">
              <a:buClr>
                <a:schemeClr val="accent5">
                  <a:lumMod val="50000"/>
                </a:schemeClr>
              </a:buClr>
              <a:buFont typeface="Wingdings" pitchFamily="2" charset="2"/>
              <a:buChar char="Ø"/>
            </a:pPr>
            <a:r>
              <a:rPr lang="en-US" sz="1600" dirty="0" smtClean="0"/>
              <a:t>outcomes evaluations often quantitative</a:t>
            </a:r>
            <a:endParaRPr lang="en-US"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 the Stakeholders</a:t>
            </a:r>
            <a:endParaRPr lang="en-US" dirty="0"/>
          </a:p>
        </p:txBody>
      </p:sp>
      <p:pic>
        <p:nvPicPr>
          <p:cNvPr id="4" name="Picture 3" descr="4c_slide6.jpg"/>
          <p:cNvPicPr>
            <a:picLocks noChangeAspect="1"/>
          </p:cNvPicPr>
          <p:nvPr/>
        </p:nvPicPr>
        <p:blipFill>
          <a:blip r:embed="rId3" cstate="print"/>
          <a:stretch>
            <a:fillRect/>
          </a:stretch>
        </p:blipFill>
        <p:spPr>
          <a:xfrm>
            <a:off x="153987" y="1104900"/>
            <a:ext cx="5886450" cy="27051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37" y="50800"/>
            <a:ext cx="4344750" cy="762000"/>
          </a:xfrm>
        </p:spPr>
        <p:txBody>
          <a:bodyPr/>
          <a:lstStyle/>
          <a:p>
            <a:r>
              <a:rPr lang="en-US" dirty="0" smtClean="0"/>
              <a:t>Justification of Conclusions</a:t>
            </a:r>
            <a:endParaRPr lang="en-US" dirty="0"/>
          </a:p>
        </p:txBody>
      </p:sp>
      <p:sp>
        <p:nvSpPr>
          <p:cNvPr id="3" name="Content Placeholder 2"/>
          <p:cNvSpPr>
            <a:spLocks noGrp="1"/>
          </p:cNvSpPr>
          <p:nvPr>
            <p:ph idx="1"/>
          </p:nvPr>
        </p:nvSpPr>
        <p:spPr>
          <a:xfrm>
            <a:off x="1752838" y="1066800"/>
            <a:ext cx="3582749" cy="1981200"/>
          </a:xfrm>
        </p:spPr>
        <p:txBody>
          <a:bodyPr/>
          <a:lstStyle/>
          <a:p>
            <a:r>
              <a:rPr lang="en-US" sz="1600" dirty="0" smtClean="0"/>
              <a:t>Evaluation conclusions are justified when they are linked to the evidence gathered and judged against agreed-upon values and standards set by the stakeholders.</a:t>
            </a:r>
            <a:endParaRPr lang="en-US" sz="1600" dirty="0"/>
          </a:p>
        </p:txBody>
      </p:sp>
      <p:sp>
        <p:nvSpPr>
          <p:cNvPr id="4" name="TextBox 3"/>
          <p:cNvSpPr txBox="1"/>
          <p:nvPr/>
        </p:nvSpPr>
        <p:spPr>
          <a:xfrm rot="-900000">
            <a:off x="595644" y="236725"/>
            <a:ext cx="838200" cy="579069"/>
          </a:xfrm>
          <a:prstGeom prst="rect">
            <a:avLst/>
          </a:prstGeom>
          <a:noFill/>
        </p:spPr>
        <p:txBody>
          <a:bodyPr wrap="square" rtlCol="0">
            <a:spAutoFit/>
          </a:bodyPr>
          <a:lstStyle/>
          <a:p>
            <a:pPr>
              <a:lnSpc>
                <a:spcPts val="1800"/>
              </a:lnSpc>
            </a:pPr>
            <a:r>
              <a:rPr lang="en-US" sz="2400" b="1" dirty="0" smtClean="0">
                <a:solidFill>
                  <a:srgbClr val="FF0000"/>
                </a:solidFill>
                <a:latin typeface="Comic Sans MS" pitchFamily="66" charset="0"/>
              </a:rPr>
              <a:t>Fair</a:t>
            </a:r>
          </a:p>
          <a:p>
            <a:pPr>
              <a:lnSpc>
                <a:spcPts val="1800"/>
              </a:lnSpc>
            </a:pPr>
            <a:r>
              <a:rPr lang="en-US" sz="2400" b="1" dirty="0" smtClean="0">
                <a:solidFill>
                  <a:srgbClr val="FF0000"/>
                </a:solidFill>
                <a:latin typeface="Comic Sans MS" pitchFamily="66" charset="0"/>
              </a:rPr>
              <a:t>  </a:t>
            </a:r>
            <a:r>
              <a:rPr lang="en-US" sz="2800" b="1" dirty="0" smtClean="0">
                <a:solidFill>
                  <a:srgbClr val="FF0000"/>
                </a:solidFill>
                <a:latin typeface="Comic Sans MS" pitchFamily="66" charset="0"/>
                <a:sym typeface="Symbol"/>
              </a:rPr>
              <a:t></a:t>
            </a:r>
            <a:endParaRPr lang="en-US" sz="2800" b="1" dirty="0"/>
          </a:p>
        </p:txBody>
      </p:sp>
      <p:grpSp>
        <p:nvGrpSpPr>
          <p:cNvPr id="8" name="Group 7"/>
          <p:cNvGrpSpPr/>
          <p:nvPr/>
        </p:nvGrpSpPr>
        <p:grpSpPr>
          <a:xfrm>
            <a:off x="153987" y="1143000"/>
            <a:ext cx="1143000" cy="1014222"/>
            <a:chOff x="1525587" y="2438400"/>
            <a:chExt cx="1143000" cy="1014222"/>
          </a:xfrm>
        </p:grpSpPr>
        <p:sp>
          <p:nvSpPr>
            <p:cNvPr id="5" name="Oval 4"/>
            <p:cNvSpPr>
              <a:spLocks noChangeAspect="1"/>
            </p:cNvSpPr>
            <p:nvPr/>
          </p:nvSpPr>
          <p:spPr>
            <a:xfrm>
              <a:off x="1601787" y="24384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Box 35"/>
            <p:cNvSpPr txBox="1">
              <a:spLocks noChangeAspect="1" noChangeArrowheads="1"/>
            </p:cNvSpPr>
            <p:nvPr/>
          </p:nvSpPr>
          <p:spPr bwMode="auto">
            <a:xfrm>
              <a:off x="1525587" y="2667000"/>
              <a:ext cx="1143000"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Justify conclusions</a:t>
              </a:r>
            </a:p>
          </p:txBody>
        </p:sp>
      </p:grpSp>
      <p:sp>
        <p:nvSpPr>
          <p:cNvPr id="7" name="TextBox 6"/>
          <p:cNvSpPr txBox="1"/>
          <p:nvPr/>
        </p:nvSpPr>
        <p:spPr>
          <a:xfrm>
            <a:off x="382587" y="2209800"/>
            <a:ext cx="990600" cy="338554"/>
          </a:xfrm>
          <a:prstGeom prst="rect">
            <a:avLst/>
          </a:prstGeom>
          <a:noFill/>
          <a:ln>
            <a:noFill/>
          </a:ln>
        </p:spPr>
        <p:txBody>
          <a:bodyPr wrap="square" rtlCol="0">
            <a:spAutoFit/>
          </a:bodyPr>
          <a:lstStyle/>
          <a:p>
            <a:r>
              <a:rPr lang="en-US" b="1" dirty="0" smtClean="0">
                <a:solidFill>
                  <a:schemeClr val="tx2"/>
                </a:solidFill>
                <a:latin typeface="+mn-lt"/>
              </a:rPr>
              <a:t>Step 5</a:t>
            </a:r>
            <a:endParaRPr lang="en-US" b="1" dirty="0">
              <a:solidFill>
                <a:schemeClr val="tx2"/>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Stakeholders’ Standards</a:t>
            </a:r>
            <a:endParaRPr lang="en-US" dirty="0"/>
          </a:p>
        </p:txBody>
      </p:sp>
      <p:sp>
        <p:nvSpPr>
          <p:cNvPr id="3" name="Content Placeholder 2"/>
          <p:cNvSpPr>
            <a:spLocks noGrp="1"/>
          </p:cNvSpPr>
          <p:nvPr>
            <p:ph idx="1"/>
          </p:nvPr>
        </p:nvSpPr>
        <p:spPr>
          <a:xfrm>
            <a:off x="457438" y="1066800"/>
            <a:ext cx="4878149" cy="2743200"/>
          </a:xfrm>
        </p:spPr>
        <p:txBody>
          <a:bodyPr/>
          <a:lstStyle/>
          <a:p>
            <a:pPr>
              <a:spcAft>
                <a:spcPts val="900"/>
              </a:spcAft>
            </a:pPr>
            <a:r>
              <a:rPr lang="en-US" sz="1600" dirty="0" smtClean="0"/>
              <a:t>Ask the stakeholders:</a:t>
            </a:r>
          </a:p>
          <a:p>
            <a:pPr marL="228600" lvl="1" indent="0">
              <a:lnSpc>
                <a:spcPts val="1700"/>
              </a:lnSpc>
              <a:spcBef>
                <a:spcPts val="0"/>
              </a:spcBef>
              <a:spcAft>
                <a:spcPts val="0"/>
              </a:spcAft>
              <a:buNone/>
            </a:pPr>
            <a:r>
              <a:rPr lang="en-US" sz="1600" dirty="0" smtClean="0"/>
              <a:t>“If your program was going </a:t>
            </a:r>
            <a:r>
              <a:rPr lang="en-US" sz="1600" i="1" dirty="0" smtClean="0">
                <a:solidFill>
                  <a:schemeClr val="accent5">
                    <a:lumMod val="50000"/>
                  </a:schemeClr>
                </a:solidFill>
              </a:rPr>
              <a:t>really well,</a:t>
            </a:r>
          </a:p>
          <a:p>
            <a:pPr marL="228600" lvl="1" indent="0">
              <a:lnSpc>
                <a:spcPts val="1700"/>
              </a:lnSpc>
              <a:spcBef>
                <a:spcPts val="0"/>
              </a:spcBef>
              <a:spcAft>
                <a:spcPts val="900"/>
              </a:spcAft>
              <a:buNone/>
            </a:pPr>
            <a:r>
              <a:rPr lang="en-US" sz="1600" dirty="0" smtClean="0"/>
              <a:t>     what would I see?”</a:t>
            </a:r>
          </a:p>
          <a:p>
            <a:pPr marL="228600" lvl="1" indent="0">
              <a:lnSpc>
                <a:spcPts val="1700"/>
              </a:lnSpc>
              <a:spcBef>
                <a:spcPts val="0"/>
              </a:spcBef>
              <a:spcAft>
                <a:spcPts val="0"/>
              </a:spcAft>
              <a:buNone/>
            </a:pPr>
            <a:r>
              <a:rPr lang="en-US" sz="1600" dirty="0" smtClean="0"/>
              <a:t>“If your program was doing </a:t>
            </a:r>
            <a:r>
              <a:rPr lang="en-US" sz="1600" i="1" dirty="0" smtClean="0">
                <a:solidFill>
                  <a:schemeClr val="accent5">
                    <a:lumMod val="50000"/>
                  </a:schemeClr>
                </a:solidFill>
              </a:rPr>
              <a:t>just OK,</a:t>
            </a:r>
          </a:p>
          <a:p>
            <a:pPr marL="228600" lvl="1" indent="0">
              <a:lnSpc>
                <a:spcPts val="1700"/>
              </a:lnSpc>
              <a:spcBef>
                <a:spcPts val="0"/>
              </a:spcBef>
              <a:spcAft>
                <a:spcPts val="900"/>
              </a:spcAft>
              <a:buNone/>
            </a:pPr>
            <a:r>
              <a:rPr lang="en-US" sz="1600" dirty="0" smtClean="0"/>
              <a:t>     what would I see?”</a:t>
            </a:r>
          </a:p>
          <a:p>
            <a:pPr marL="228600" lvl="1" indent="0">
              <a:lnSpc>
                <a:spcPts val="1700"/>
              </a:lnSpc>
              <a:spcBef>
                <a:spcPts val="0"/>
              </a:spcBef>
              <a:spcAft>
                <a:spcPts val="0"/>
              </a:spcAft>
              <a:buNone/>
            </a:pPr>
            <a:r>
              <a:rPr lang="en-US" sz="1600" dirty="0" smtClean="0"/>
              <a:t>“If your program was </a:t>
            </a:r>
            <a:r>
              <a:rPr lang="en-US" sz="1600" i="1" dirty="0" smtClean="0">
                <a:solidFill>
                  <a:schemeClr val="accent5">
                    <a:lumMod val="50000"/>
                  </a:schemeClr>
                </a:solidFill>
              </a:rPr>
              <a:t>not succeeding,</a:t>
            </a:r>
          </a:p>
          <a:p>
            <a:pPr marL="228600" lvl="1" indent="0">
              <a:lnSpc>
                <a:spcPts val="1700"/>
              </a:lnSpc>
              <a:spcBef>
                <a:spcPts val="0"/>
              </a:spcBef>
              <a:spcAft>
                <a:spcPts val="0"/>
              </a:spcAft>
              <a:buNone/>
            </a:pPr>
            <a:r>
              <a:rPr lang="en-US" sz="1600" dirty="0" smtClean="0"/>
              <a:t>     what would I see?”</a:t>
            </a:r>
          </a:p>
          <a:p>
            <a:endParaRPr lang="en-US"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59387" y="2667000"/>
            <a:ext cx="839788"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CDC Standards</a:t>
            </a:r>
            <a:br>
              <a:rPr lang="en-US" dirty="0" smtClean="0"/>
            </a:br>
            <a:r>
              <a:rPr lang="en-US" dirty="0" smtClean="0"/>
              <a:t>for Justifying Conclusions</a:t>
            </a:r>
            <a:endParaRPr lang="en-US" dirty="0"/>
          </a:p>
        </p:txBody>
      </p:sp>
      <p:graphicFrame>
        <p:nvGraphicFramePr>
          <p:cNvPr id="4" name="Content Placeholder 3"/>
          <p:cNvGraphicFramePr>
            <a:graphicFrameLocks noGrp="1"/>
          </p:cNvGraphicFramePr>
          <p:nvPr>
            <p:ph idx="1"/>
          </p:nvPr>
        </p:nvGraphicFramePr>
        <p:xfrm>
          <a:off x="230187" y="990600"/>
          <a:ext cx="5638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3810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dirty="0">
                <a:solidFill>
                  <a:schemeClr val="bg1"/>
                </a:solidFill>
                <a:latin typeface="+mj-lt"/>
              </a:rPr>
              <a:t>CDC’s Evaluation </a:t>
            </a:r>
            <a:r>
              <a:rPr lang="en-US" sz="2400" dirty="0" smtClean="0">
                <a:solidFill>
                  <a:schemeClr val="bg1"/>
                </a:solidFill>
                <a:latin typeface="+mj-lt"/>
              </a:rPr>
              <a:t>Framework</a:t>
            </a:r>
            <a:endParaRPr lang="en-US" sz="2400" dirty="0">
              <a:solidFill>
                <a:schemeClr val="bg1"/>
              </a:solidFill>
              <a:latin typeface="+mj-lt"/>
            </a:endParaRPr>
          </a:p>
        </p:txBody>
      </p:sp>
      <p:sp>
        <p:nvSpPr>
          <p:cNvPr id="7" name="Oval 36"/>
          <p:cNvSpPr>
            <a:spLocks noChangeAspect="1" noChangeArrowheads="1"/>
          </p:cNvSpPr>
          <p:nvPr/>
        </p:nvSpPr>
        <p:spPr bwMode="auto">
          <a:xfrm>
            <a:off x="1601787" y="1062758"/>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2" name="Group 19"/>
          <p:cNvGrpSpPr/>
          <p:nvPr/>
        </p:nvGrpSpPr>
        <p:grpSpPr>
          <a:xfrm>
            <a:off x="2560637" y="1905000"/>
            <a:ext cx="871913" cy="941832"/>
            <a:chOff x="4539874" y="1905000"/>
            <a:chExt cx="871913" cy="941832"/>
          </a:xfrm>
        </p:grpSpPr>
        <p:sp>
          <p:nvSpPr>
            <p:cNvPr id="11" name="Rounded Rectangle 10"/>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nvGrpSpPr>
          <p:cNvPr id="3" name="Group 22"/>
          <p:cNvGrpSpPr/>
          <p:nvPr/>
        </p:nvGrpSpPr>
        <p:grpSpPr>
          <a:xfrm>
            <a:off x="2013846" y="1532440"/>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grpSp>
      <p:sp>
        <p:nvSpPr>
          <p:cNvPr id="28" name="Oval 27"/>
          <p:cNvSpPr>
            <a:spLocks noChangeAspect="1"/>
          </p:cNvSpPr>
          <p:nvPr/>
        </p:nvSpPr>
        <p:spPr>
          <a:xfrm>
            <a:off x="2584767" y="2895600"/>
            <a:ext cx="922020" cy="922020"/>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a:spLocks noChangeAspect="1"/>
          </p:cNvSpPr>
          <p:nvPr/>
        </p:nvSpPr>
        <p:spPr>
          <a:xfrm>
            <a:off x="1601787" y="24384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1670367" y="13716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26"/>
          <p:cNvSpPr txBox="1">
            <a:spLocks noChangeAspect="1" noChangeArrowheads="1"/>
          </p:cNvSpPr>
          <p:nvPr/>
        </p:nvSpPr>
        <p:spPr bwMode="auto">
          <a:xfrm>
            <a:off x="2614122" y="3011269"/>
            <a:ext cx="892665"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21" name="Text Box 31"/>
          <p:cNvSpPr txBox="1">
            <a:spLocks noChangeAspect="1" noChangeArrowheads="1"/>
          </p:cNvSpPr>
          <p:nvPr/>
        </p:nvSpPr>
        <p:spPr bwMode="auto">
          <a:xfrm>
            <a:off x="248452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475037" y="1708919"/>
            <a:ext cx="90174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4" name="Text Box 35"/>
          <p:cNvSpPr txBox="1">
            <a:spLocks noChangeAspect="1" noChangeArrowheads="1"/>
          </p:cNvSpPr>
          <p:nvPr/>
        </p:nvSpPr>
        <p:spPr bwMode="auto">
          <a:xfrm>
            <a:off x="1525587" y="2667000"/>
            <a:ext cx="1143000"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5" name="Text Box 37"/>
          <p:cNvSpPr txBox="1">
            <a:spLocks noChangeAspect="1" noChangeArrowheads="1"/>
          </p:cNvSpPr>
          <p:nvPr/>
        </p:nvSpPr>
        <p:spPr bwMode="auto">
          <a:xfrm>
            <a:off x="248442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a:solidFill>
                  <a:schemeClr val="bg1"/>
                </a:solidFill>
                <a:effectLst>
                  <a:outerShdw blurRad="38100" dist="38100" dir="2700000" algn="tl">
                    <a:srgbClr val="000000">
                      <a:alpha val="43137"/>
                    </a:srgbClr>
                  </a:outerShdw>
                </a:effectLst>
                <a:latin typeface="Arial" charset="0"/>
              </a:rPr>
              <a:t>STEPS</a:t>
            </a:r>
          </a:p>
        </p:txBody>
      </p:sp>
      <p:sp>
        <p:nvSpPr>
          <p:cNvPr id="23" name="Text Box 33"/>
          <p:cNvSpPr txBox="1">
            <a:spLocks noChangeAspect="1" noChangeArrowheads="1"/>
          </p:cNvSpPr>
          <p:nvPr/>
        </p:nvSpPr>
        <p:spPr bwMode="auto">
          <a:xfrm>
            <a:off x="3322637" y="2667000"/>
            <a:ext cx="1022350"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30" name="TextBox 29"/>
          <p:cNvSpPr txBox="1"/>
          <p:nvPr/>
        </p:nvSpPr>
        <p:spPr>
          <a:xfrm>
            <a:off x="382587" y="1642646"/>
            <a:ext cx="990600" cy="338554"/>
          </a:xfrm>
          <a:prstGeom prst="rect">
            <a:avLst/>
          </a:prstGeom>
          <a:noFill/>
          <a:ln>
            <a:noFill/>
          </a:ln>
        </p:spPr>
        <p:txBody>
          <a:bodyPr wrap="square" rtlCol="0">
            <a:spAutoFit/>
          </a:bodyPr>
          <a:lstStyle/>
          <a:p>
            <a:r>
              <a:rPr lang="en-US" b="1" dirty="0" smtClean="0">
                <a:solidFill>
                  <a:schemeClr val="tx2"/>
                </a:solidFill>
                <a:latin typeface="+mn-lt"/>
              </a:rPr>
              <a:t>Step 6</a:t>
            </a:r>
            <a:endParaRPr lang="en-US" b="1" dirty="0">
              <a:solidFill>
                <a:schemeClr val="tx2"/>
              </a:solidFill>
              <a:latin typeface="+mn-lt"/>
            </a:endParaRPr>
          </a:p>
        </p:txBody>
      </p:sp>
      <p:cxnSp>
        <p:nvCxnSpPr>
          <p:cNvPr id="29" name="Straight Arrow Connector 28"/>
          <p:cNvCxnSpPr/>
          <p:nvPr/>
        </p:nvCxnSpPr>
        <p:spPr>
          <a:xfrm>
            <a:off x="1220787" y="3581400"/>
            <a:ext cx="146304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68387" y="2819400"/>
            <a:ext cx="4572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144587" y="1827212"/>
            <a:ext cx="4572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6387" y="2667000"/>
            <a:ext cx="990600" cy="338554"/>
          </a:xfrm>
          <a:prstGeom prst="rect">
            <a:avLst/>
          </a:prstGeom>
          <a:noFill/>
          <a:ln>
            <a:noFill/>
          </a:ln>
        </p:spPr>
        <p:txBody>
          <a:bodyPr wrap="square" rtlCol="0">
            <a:spAutoFit/>
          </a:bodyPr>
          <a:lstStyle/>
          <a:p>
            <a:r>
              <a:rPr lang="en-US" b="1" dirty="0" smtClean="0">
                <a:solidFill>
                  <a:schemeClr val="tx2"/>
                </a:solidFill>
                <a:latin typeface="+mn-lt"/>
              </a:rPr>
              <a:t>Step 5</a:t>
            </a:r>
            <a:endParaRPr lang="en-US" b="1" dirty="0">
              <a:solidFill>
                <a:schemeClr val="tx2"/>
              </a:solidFill>
              <a:latin typeface="+mn-lt"/>
            </a:endParaRPr>
          </a:p>
        </p:txBody>
      </p:sp>
      <p:sp>
        <p:nvSpPr>
          <p:cNvPr id="41" name="TextBox 40"/>
          <p:cNvSpPr txBox="1"/>
          <p:nvPr/>
        </p:nvSpPr>
        <p:spPr>
          <a:xfrm>
            <a:off x="458787" y="3395246"/>
            <a:ext cx="990600" cy="338554"/>
          </a:xfrm>
          <a:prstGeom prst="rect">
            <a:avLst/>
          </a:prstGeom>
          <a:noFill/>
          <a:ln>
            <a:noFill/>
          </a:ln>
        </p:spPr>
        <p:txBody>
          <a:bodyPr wrap="square" rtlCol="0">
            <a:spAutoFit/>
          </a:bodyPr>
          <a:lstStyle/>
          <a:p>
            <a:r>
              <a:rPr lang="en-US" b="1" dirty="0" smtClean="0">
                <a:solidFill>
                  <a:schemeClr val="tx2"/>
                </a:solidFill>
                <a:latin typeface="+mn-lt"/>
              </a:rPr>
              <a:t>Step 4</a:t>
            </a:r>
            <a:endParaRPr lang="en-US" b="1" dirty="0">
              <a:solidFill>
                <a:schemeClr val="tx2"/>
              </a:solidFill>
              <a:latin typeface="+mn-lt"/>
            </a:endParaRPr>
          </a:p>
        </p:txBody>
      </p:sp>
      <p:sp>
        <p:nvSpPr>
          <p:cNvPr id="19" name="Text Box 24"/>
          <p:cNvSpPr txBox="1">
            <a:spLocks noChangeAspect="1" noChangeArrowheads="1"/>
          </p:cNvSpPr>
          <p:nvPr/>
        </p:nvSpPr>
        <p:spPr bwMode="auto">
          <a:xfrm>
            <a:off x="1677987" y="1422737"/>
            <a:ext cx="991551" cy="925894"/>
          </a:xfrm>
          <a:prstGeom prst="rect">
            <a:avLst/>
          </a:prstGeom>
          <a:noFill/>
          <a:ln w="12700">
            <a:noFill/>
            <a:miter lim="800000"/>
            <a:headEnd type="none" w="sm" len="sm"/>
            <a:tailEnd type="none" w="sm" len="sm"/>
          </a:ln>
          <a:effectLst/>
        </p:spPr>
        <p:txBody>
          <a:bodyPr>
            <a:spAutoFit/>
          </a:bodyPr>
          <a:lstStyle/>
          <a:p>
            <a:pPr algn="ctr" eaLnBrk="0" hangingPunct="0">
              <a:lnSpc>
                <a:spcPts val="1300"/>
              </a:lnSpc>
              <a:spcBef>
                <a:spcPts val="0"/>
              </a:spcBef>
              <a:defRPr/>
            </a:pPr>
            <a:r>
              <a:rPr lang="en-US" sz="1200" b="1" dirty="0">
                <a:solidFill>
                  <a:schemeClr val="bg1"/>
                </a:solidFill>
                <a:effectLst>
                  <a:outerShdw blurRad="38100" dist="38100" dir="2700000" algn="tl">
                    <a:srgbClr val="000000">
                      <a:alpha val="43137"/>
                    </a:srgbClr>
                  </a:outerShdw>
                </a:effectLst>
                <a:latin typeface="Arial" charset="0"/>
              </a:rPr>
              <a:t>Ensure use and share lessons learned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Activities for </a:t>
            </a:r>
            <a:br>
              <a:rPr lang="en-US" dirty="0" smtClean="0"/>
            </a:br>
            <a:r>
              <a:rPr lang="en-US" dirty="0" smtClean="0"/>
              <a:t>Justifying Conclusions</a:t>
            </a:r>
            <a:endParaRPr lang="en-US" dirty="0"/>
          </a:p>
        </p:txBody>
      </p:sp>
      <p:sp>
        <p:nvSpPr>
          <p:cNvPr id="6" name="Content Placeholder 2"/>
          <p:cNvSpPr txBox="1">
            <a:spLocks noGrp="1"/>
          </p:cNvSpPr>
          <p:nvPr>
            <p:ph idx="1"/>
          </p:nvPr>
        </p:nvSpPr>
        <p:spPr>
          <a:prstGeom prst="rect">
            <a:avLst/>
          </a:prstGeom>
        </p:spPr>
        <p:txBody>
          <a:bodyPr/>
          <a:lstStyle/>
          <a:p>
            <a:pPr marL="342900" marR="0" lvl="0" indent="-342900" algn="l" defTabSz="914400" rtl="0" eaLnBrk="1" fontAlgn="base" latinLnBrk="0" hangingPunct="1">
              <a:lnSpc>
                <a:spcPts val="1500"/>
              </a:lnSpc>
              <a:spcBef>
                <a:spcPts val="0"/>
              </a:spcBef>
              <a:spcAft>
                <a:spcPts val="600"/>
              </a:spcAft>
              <a:buClrTx/>
              <a:buSzTx/>
              <a:buFontTx/>
              <a:buBlip>
                <a:blip r:embed="rId3"/>
              </a:buBlip>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Use culturally and methodologically appropriate methods of analysis and synthesis to summarize findings.</a:t>
            </a:r>
          </a:p>
          <a:p>
            <a:pPr marL="342900" marR="0" lvl="0" indent="-342900" algn="l" defTabSz="914400" rtl="0" eaLnBrk="1" fontAlgn="base" latinLnBrk="0" hangingPunct="1">
              <a:lnSpc>
                <a:spcPts val="1500"/>
              </a:lnSpc>
              <a:spcBef>
                <a:spcPts val="0"/>
              </a:spcBef>
              <a:spcAft>
                <a:spcPts val="600"/>
              </a:spcAft>
              <a:buClrTx/>
              <a:buSzTx/>
              <a:buFontTx/>
              <a:buBlip>
                <a:blip r:embed="rId3"/>
              </a:buBlip>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Interpret the significance of results for deciding what the findings mean.</a:t>
            </a:r>
          </a:p>
          <a:p>
            <a:pPr marL="342900" marR="0" lvl="0" indent="-342900" algn="l" defTabSz="914400" rtl="0" eaLnBrk="1" fontAlgn="base" latinLnBrk="0" hangingPunct="1">
              <a:lnSpc>
                <a:spcPts val="1500"/>
              </a:lnSpc>
              <a:spcBef>
                <a:spcPts val="0"/>
              </a:spcBef>
              <a:spcAft>
                <a:spcPts val="600"/>
              </a:spcAft>
              <a:buClrTx/>
              <a:buSzTx/>
              <a:buFontTx/>
              <a:buBlip>
                <a:blip r:embed="rId3"/>
              </a:buBlip>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Make judgments according to clearly stated values.</a:t>
            </a:r>
          </a:p>
          <a:p>
            <a:pPr marL="342900" marR="0" lvl="0" indent="-342900" algn="l" defTabSz="914400" rtl="0" eaLnBrk="1" fontAlgn="base" latinLnBrk="0" hangingPunct="1">
              <a:lnSpc>
                <a:spcPts val="1500"/>
              </a:lnSpc>
              <a:spcBef>
                <a:spcPts val="0"/>
              </a:spcBef>
              <a:spcAft>
                <a:spcPts val="600"/>
              </a:spcAft>
              <a:buClrTx/>
              <a:buSzTx/>
              <a:buFontTx/>
              <a:buBlip>
                <a:blip r:embed="rId3"/>
              </a:buBlip>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pitchFamily="34" charset="-128"/>
                <a:cs typeface="+mn-cs"/>
              </a:rPr>
              <a:t>Consider alternative ways to compare results (e.g., compared with program objectives, a comparison group, national norms, past performance, or needs).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Activities for </a:t>
            </a:r>
            <a:br>
              <a:rPr lang="en-US" dirty="0" smtClean="0"/>
            </a:br>
            <a:r>
              <a:rPr lang="en-US" dirty="0" smtClean="0"/>
              <a:t>Justifying Conclusions</a:t>
            </a:r>
            <a:endParaRPr lang="en-US" dirty="0"/>
          </a:p>
        </p:txBody>
      </p:sp>
      <p:sp>
        <p:nvSpPr>
          <p:cNvPr id="3" name="Content Placeholder 2"/>
          <p:cNvSpPr>
            <a:spLocks noGrp="1"/>
          </p:cNvSpPr>
          <p:nvPr>
            <p:ph idx="1"/>
          </p:nvPr>
        </p:nvSpPr>
        <p:spPr/>
        <p:txBody>
          <a:bodyPr/>
          <a:lstStyle/>
          <a:p>
            <a:pPr marL="342900" indent="-342900">
              <a:lnSpc>
                <a:spcPts val="1500"/>
              </a:lnSpc>
              <a:spcBef>
                <a:spcPts val="0"/>
              </a:spcBef>
              <a:spcAft>
                <a:spcPts val="600"/>
              </a:spcAft>
              <a:buBlip>
                <a:blip r:embed="rId3"/>
              </a:buBlip>
            </a:pPr>
            <a:r>
              <a:rPr lang="en-US" sz="1500" dirty="0" smtClean="0">
                <a:ea typeface="ＭＳ Ｐゴシック" pitchFamily="34" charset="-128"/>
              </a:rPr>
              <a:t>Generate alternative explanations for findings and indicate why these explanations should be discounted;</a:t>
            </a:r>
          </a:p>
          <a:p>
            <a:pPr marL="342900" indent="-342900">
              <a:lnSpc>
                <a:spcPts val="1500"/>
              </a:lnSpc>
              <a:spcBef>
                <a:spcPts val="0"/>
              </a:spcBef>
              <a:spcAft>
                <a:spcPts val="600"/>
              </a:spcAft>
              <a:buBlip>
                <a:blip r:embed="rId3"/>
              </a:buBlip>
            </a:pPr>
            <a:r>
              <a:rPr lang="en-US" sz="1500" dirty="0" smtClean="0">
                <a:ea typeface="ＭＳ Ｐゴシック" pitchFamily="34" charset="-128"/>
              </a:rPr>
              <a:t>Recommend actions or decisions that are consistent with the conclusions; </a:t>
            </a:r>
          </a:p>
          <a:p>
            <a:pPr marL="342900" indent="-342900">
              <a:lnSpc>
                <a:spcPts val="1500"/>
              </a:lnSpc>
              <a:spcBef>
                <a:spcPts val="0"/>
              </a:spcBef>
              <a:spcAft>
                <a:spcPts val="600"/>
              </a:spcAft>
              <a:buBlip>
                <a:blip r:embed="rId3"/>
              </a:buBlip>
            </a:pPr>
            <a:r>
              <a:rPr lang="en-US" sz="1500" dirty="0" smtClean="0">
                <a:ea typeface="ＭＳ Ｐゴシック" pitchFamily="34" charset="-128"/>
              </a:rPr>
              <a:t>Limit conclusions to situations, time periods, persons, contexts, and purposes for which the findings are applicable.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Mock Data Application Scenarios</a:t>
            </a:r>
            <a:endParaRPr lang="en-US" dirty="0"/>
          </a:p>
        </p:txBody>
      </p:sp>
      <p:sp>
        <p:nvSpPr>
          <p:cNvPr id="3" name="Content Placeholder 2"/>
          <p:cNvSpPr>
            <a:spLocks noGrp="1"/>
          </p:cNvSpPr>
          <p:nvPr>
            <p:ph idx="1"/>
          </p:nvPr>
        </p:nvSpPr>
        <p:spPr>
          <a:xfrm>
            <a:off x="230187" y="990600"/>
            <a:ext cx="5184299" cy="2743200"/>
          </a:xfrm>
        </p:spPr>
        <p:txBody>
          <a:bodyPr/>
          <a:lstStyle/>
          <a:p>
            <a:pPr>
              <a:lnSpc>
                <a:spcPts val="1600"/>
              </a:lnSpc>
              <a:spcBef>
                <a:spcPts val="0"/>
              </a:spcBef>
              <a:spcAft>
                <a:spcPts val="600"/>
              </a:spcAft>
            </a:pPr>
            <a:r>
              <a:rPr lang="en-US" sz="1400" dirty="0" smtClean="0">
                <a:ea typeface="ＭＳ Ｐゴシック" pitchFamily="34" charset="-128"/>
              </a:rPr>
              <a:t>Early in evaluation planning, fabricate possible results.</a:t>
            </a:r>
          </a:p>
          <a:p>
            <a:pPr marL="285750" indent="0">
              <a:lnSpc>
                <a:spcPts val="1600"/>
              </a:lnSpc>
              <a:spcBef>
                <a:spcPts val="0"/>
              </a:spcBef>
              <a:spcAft>
                <a:spcPts val="0"/>
              </a:spcAft>
            </a:pPr>
            <a:r>
              <a:rPr lang="en-US" sz="1400" dirty="0" smtClean="0">
                <a:ea typeface="ＭＳ Ｐゴシック" pitchFamily="34" charset="-128"/>
              </a:rPr>
              <a:t>This checks to be sure important questions are being answered ,and tests standards and beliefs about credible evidence.</a:t>
            </a:r>
          </a:p>
          <a:p>
            <a:pPr marL="685800" indent="-228600">
              <a:lnSpc>
                <a:spcPts val="1600"/>
              </a:lnSpc>
              <a:spcBef>
                <a:spcPts val="0"/>
              </a:spcBef>
              <a:spcAft>
                <a:spcPts val="0"/>
              </a:spcAft>
              <a:buClr>
                <a:schemeClr val="accent5">
                  <a:lumMod val="50000"/>
                </a:schemeClr>
              </a:buClr>
              <a:buFont typeface="Wingdings" pitchFamily="2" charset="2"/>
              <a:buChar char="Ø"/>
            </a:pPr>
            <a:r>
              <a:rPr lang="en-US" sz="1400" dirty="0" smtClean="0">
                <a:ea typeface="ＭＳ Ｐゴシック" pitchFamily="34" charset="-128"/>
              </a:rPr>
              <a:t>“If we obtained data like this, would you consider it to be credible?”</a:t>
            </a:r>
          </a:p>
          <a:p>
            <a:pPr marL="685800" indent="-228600">
              <a:lnSpc>
                <a:spcPts val="1600"/>
              </a:lnSpc>
              <a:spcBef>
                <a:spcPts val="0"/>
              </a:spcBef>
              <a:spcAft>
                <a:spcPts val="0"/>
              </a:spcAft>
              <a:buClr>
                <a:schemeClr val="accent5">
                  <a:lumMod val="50000"/>
                </a:schemeClr>
              </a:buClr>
              <a:buFont typeface="Wingdings" pitchFamily="2" charset="2"/>
              <a:buChar char="Ø"/>
            </a:pPr>
            <a:r>
              <a:rPr lang="en-US" sz="1400" dirty="0" smtClean="0">
                <a:ea typeface="ＭＳ Ｐゴシック" pitchFamily="34" charset="-128"/>
              </a:rPr>
              <a:t>“Would you consider your program to be successful?”</a:t>
            </a:r>
          </a:p>
          <a:p>
            <a:pPr marL="685800" indent="-228600">
              <a:lnSpc>
                <a:spcPts val="1600"/>
              </a:lnSpc>
              <a:spcBef>
                <a:spcPts val="0"/>
              </a:spcBef>
              <a:spcAft>
                <a:spcPts val="600"/>
              </a:spcAft>
              <a:buClr>
                <a:schemeClr val="accent5">
                  <a:lumMod val="50000"/>
                </a:schemeClr>
              </a:buClr>
              <a:buFont typeface="Wingdings" pitchFamily="2" charset="2"/>
              <a:buChar char="Ø"/>
            </a:pPr>
            <a:r>
              <a:rPr lang="en-US" sz="1400" dirty="0" smtClean="0">
                <a:ea typeface="ＭＳ Ｐゴシック" pitchFamily="34" charset="-128"/>
              </a:rPr>
              <a:t>“How many more people would I need to talk to for you to be satisfied?”</a:t>
            </a:r>
          </a:p>
          <a:p>
            <a:pPr marL="285750" indent="0">
              <a:lnSpc>
                <a:spcPts val="1600"/>
              </a:lnSpc>
              <a:spcBef>
                <a:spcPts val="0"/>
              </a:spcBef>
              <a:spcAft>
                <a:spcPts val="600"/>
              </a:spcAft>
            </a:pPr>
            <a:r>
              <a:rPr lang="en-US" sz="1400" dirty="0" smtClean="0">
                <a:ea typeface="ＭＳ Ｐゴシック" pitchFamily="34" charset="-128"/>
              </a:rPr>
              <a:t>Fosters realistic expectations of results.</a:t>
            </a:r>
          </a:p>
          <a:p>
            <a:pPr marL="285750" indent="0">
              <a:lnSpc>
                <a:spcPts val="1600"/>
              </a:lnSpc>
              <a:spcBef>
                <a:spcPts val="0"/>
              </a:spcBef>
              <a:spcAft>
                <a:spcPts val="0"/>
              </a:spcAft>
            </a:pPr>
            <a:r>
              <a:rPr lang="en-US" sz="1400" dirty="0" smtClean="0">
                <a:ea typeface="ＭＳ Ｐゴシック" pitchFamily="34" charset="-128"/>
              </a:rPr>
              <a:t>Increases commitment to use.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Note</a:t>
            </a:r>
            <a:endParaRPr lang="en-US" dirty="0"/>
          </a:p>
        </p:txBody>
      </p:sp>
      <p:sp>
        <p:nvSpPr>
          <p:cNvPr id="3" name="Content Placeholder 2"/>
          <p:cNvSpPr>
            <a:spLocks noGrp="1"/>
          </p:cNvSpPr>
          <p:nvPr>
            <p:ph idx="1"/>
          </p:nvPr>
        </p:nvSpPr>
        <p:spPr/>
        <p:txBody>
          <a:bodyPr/>
          <a:lstStyle/>
          <a:p>
            <a:pPr marL="342900" indent="-342900">
              <a:spcAft>
                <a:spcPct val="35000"/>
              </a:spcAft>
              <a:buBlip>
                <a:blip r:embed="rId3"/>
              </a:buBlip>
            </a:pPr>
            <a:r>
              <a:rPr lang="en-US" sz="1600" dirty="0" smtClean="0">
                <a:ea typeface="ＭＳ Ｐゴシック" pitchFamily="34" charset="-128"/>
              </a:rPr>
              <a:t>Strive for balance.</a:t>
            </a:r>
          </a:p>
          <a:p>
            <a:pPr marL="342900" indent="-342900">
              <a:spcAft>
                <a:spcPct val="35000"/>
              </a:spcAft>
              <a:buBlip>
                <a:blip r:embed="rId3"/>
              </a:buBlip>
            </a:pPr>
            <a:r>
              <a:rPr lang="en-US" sz="1600" dirty="0" smtClean="0">
                <a:ea typeface="ＭＳ Ｐゴシック" pitchFamily="34" charset="-128"/>
              </a:rPr>
              <a:t>Be clear about definitions – especially terms like “good” “not so good” “acceptable”.</a:t>
            </a:r>
          </a:p>
          <a:p>
            <a:pPr marL="342900" indent="-342900">
              <a:spcAft>
                <a:spcPct val="35000"/>
              </a:spcAft>
              <a:buBlip>
                <a:blip r:embed="rId3"/>
              </a:buBlip>
            </a:pPr>
            <a:r>
              <a:rPr lang="en-US" sz="1600" dirty="0" smtClean="0">
                <a:ea typeface="ＭＳ Ｐゴシック" pitchFamily="34" charset="-128"/>
              </a:rPr>
              <a:t>Make comparisons carefully and appropriately.</a:t>
            </a:r>
          </a:p>
          <a:p>
            <a:pPr marL="342900" indent="-342900">
              <a:buBlip>
                <a:blip r:embed="rId3"/>
              </a:buBlip>
            </a:pPr>
            <a:r>
              <a:rPr lang="en-US" sz="1600" dirty="0" smtClean="0">
                <a:ea typeface="ＭＳ Ｐゴシック" pitchFamily="34" charset="-128"/>
              </a:rPr>
              <a:t>Don’t surprise stakeholders with </a:t>
            </a:r>
            <a:r>
              <a:rPr lang="en-US" sz="1600" smtClean="0">
                <a:ea typeface="ＭＳ Ｐゴシック" pitchFamily="34" charset="-128"/>
              </a:rPr>
              <a:t>negative findings.</a:t>
            </a:r>
            <a:endParaRPr lang="en-US" sz="1600" dirty="0" smtClean="0">
              <a:ea typeface="ＭＳ Ｐゴシック" pitchFamily="34" charset="-128"/>
            </a:endParaRP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Grp="1" noChangeArrowheads="1"/>
          </p:cNvSpPr>
          <p:nvPr>
            <p:ph type="title"/>
          </p:nvPr>
        </p:nvSpPr>
        <p:spPr>
          <a:xfrm>
            <a:off x="457438" y="228600"/>
            <a:ext cx="5184299" cy="609600"/>
          </a:xfrm>
        </p:spPr>
        <p:txBody>
          <a:bodyPr/>
          <a:lstStyle/>
          <a:p>
            <a:r>
              <a:rPr lang="en-US" dirty="0" smtClean="0">
                <a:ea typeface="ＭＳ Ｐゴシック" pitchFamily="34" charset="-128"/>
              </a:rPr>
              <a:t>Ensuring Use and Sharing Lessons Learned</a:t>
            </a:r>
          </a:p>
        </p:txBody>
      </p:sp>
      <p:sp>
        <p:nvSpPr>
          <p:cNvPr id="58372" name="Rectangle 3"/>
          <p:cNvSpPr>
            <a:spLocks noGrp="1" noChangeArrowheads="1"/>
          </p:cNvSpPr>
          <p:nvPr>
            <p:ph sz="quarter" idx="1"/>
          </p:nvPr>
        </p:nvSpPr>
        <p:spPr>
          <a:xfrm>
            <a:off x="1754187" y="1600200"/>
            <a:ext cx="3657600" cy="1828800"/>
          </a:xfrm>
        </p:spPr>
        <p:txBody>
          <a:bodyPr/>
          <a:lstStyle/>
          <a:p>
            <a:pPr marL="342900" indent="-342900">
              <a:lnSpc>
                <a:spcPts val="1700"/>
              </a:lnSpc>
              <a:spcBef>
                <a:spcPts val="0"/>
              </a:spcBef>
              <a:spcAft>
                <a:spcPts val="600"/>
              </a:spcAft>
              <a:buBlip>
                <a:blip r:embed="rId3"/>
              </a:buBlip>
            </a:pPr>
            <a:r>
              <a:rPr lang="en-US" sz="1400" dirty="0" smtClean="0">
                <a:ea typeface="ＭＳ Ｐゴシック" pitchFamily="34" charset="-128"/>
              </a:rPr>
              <a:t>Determine the current capacity of your stakeholder audience (users) to use the results. </a:t>
            </a:r>
          </a:p>
          <a:p>
            <a:pPr marL="342900" indent="-342900">
              <a:lnSpc>
                <a:spcPts val="1700"/>
              </a:lnSpc>
              <a:spcBef>
                <a:spcPts val="0"/>
              </a:spcBef>
              <a:spcAft>
                <a:spcPts val="600"/>
              </a:spcAft>
              <a:buBlip>
                <a:blip r:embed="rId3"/>
              </a:buBlip>
            </a:pPr>
            <a:r>
              <a:rPr lang="en-US" sz="1400" dirty="0" smtClean="0">
                <a:ea typeface="ＭＳ Ｐゴシック" pitchFamily="34" charset="-128"/>
              </a:rPr>
              <a:t>Prepare important groups for use.</a:t>
            </a:r>
          </a:p>
          <a:p>
            <a:pPr marL="342900" indent="-342900">
              <a:lnSpc>
                <a:spcPts val="1700"/>
              </a:lnSpc>
              <a:spcBef>
                <a:spcPts val="0"/>
              </a:spcBef>
              <a:spcAft>
                <a:spcPts val="600"/>
              </a:spcAft>
              <a:buBlip>
                <a:blip r:embed="rId3"/>
              </a:buBlip>
            </a:pPr>
            <a:r>
              <a:rPr lang="en-US" sz="1400" dirty="0" smtClean="0">
                <a:ea typeface="ＭＳ Ｐゴシック" pitchFamily="34" charset="-128"/>
              </a:rPr>
              <a:t>Develop a Communication and Reporting Plan.</a:t>
            </a:r>
          </a:p>
          <a:p>
            <a:pPr eaLnBrk="1" hangingPunct="1">
              <a:lnSpc>
                <a:spcPct val="80000"/>
              </a:lnSpc>
              <a:buFont typeface="Wingdings 3" pitchFamily="18" charset="2"/>
              <a:buNone/>
            </a:pPr>
            <a:r>
              <a:rPr lang="en-US" sz="1400" dirty="0" smtClean="0">
                <a:ea typeface="ＭＳ Ｐゴシック" pitchFamily="34" charset="-128"/>
              </a:rPr>
              <a:t> </a:t>
            </a:r>
          </a:p>
        </p:txBody>
      </p:sp>
      <p:sp>
        <p:nvSpPr>
          <p:cNvPr id="8" name="TextBox 7"/>
          <p:cNvSpPr txBox="1"/>
          <p:nvPr/>
        </p:nvSpPr>
        <p:spPr>
          <a:xfrm>
            <a:off x="1449387" y="1137459"/>
            <a:ext cx="4419600" cy="310341"/>
          </a:xfrm>
          <a:prstGeom prst="rect">
            <a:avLst/>
          </a:prstGeom>
          <a:noFill/>
        </p:spPr>
        <p:txBody>
          <a:bodyPr wrap="square" rtlCol="0">
            <a:spAutoFit/>
          </a:bodyPr>
          <a:lstStyle/>
          <a:p>
            <a:pPr>
              <a:lnSpc>
                <a:spcPts val="1700"/>
              </a:lnSpc>
            </a:pPr>
            <a:r>
              <a:rPr lang="en-US" b="1" dirty="0" smtClean="0">
                <a:solidFill>
                  <a:schemeClr val="accent5">
                    <a:lumMod val="50000"/>
                  </a:schemeClr>
                </a:solidFill>
                <a:latin typeface="+mn-lt"/>
                <a:ea typeface="ＭＳ Ｐゴシック" pitchFamily="34" charset="-128"/>
              </a:rPr>
              <a:t>aka: “Building Capacity to Use Results”</a:t>
            </a:r>
          </a:p>
        </p:txBody>
      </p:sp>
      <p:grpSp>
        <p:nvGrpSpPr>
          <p:cNvPr id="2" name="Group 11"/>
          <p:cNvGrpSpPr/>
          <p:nvPr/>
        </p:nvGrpSpPr>
        <p:grpSpPr>
          <a:xfrm>
            <a:off x="282765" y="1161824"/>
            <a:ext cx="1014222" cy="1428976"/>
            <a:chOff x="282765" y="1043178"/>
            <a:chExt cx="1014222" cy="1428976"/>
          </a:xfrm>
        </p:grpSpPr>
        <p:sp>
          <p:nvSpPr>
            <p:cNvPr id="7" name="TextBox 6"/>
            <p:cNvSpPr txBox="1"/>
            <p:nvPr/>
          </p:nvSpPr>
          <p:spPr>
            <a:xfrm>
              <a:off x="420568" y="2133600"/>
              <a:ext cx="800219" cy="338554"/>
            </a:xfrm>
            <a:prstGeom prst="rect">
              <a:avLst/>
            </a:prstGeom>
            <a:noFill/>
          </p:spPr>
          <p:txBody>
            <a:bodyPr wrap="none" rtlCol="0">
              <a:spAutoFit/>
            </a:bodyPr>
            <a:lstStyle/>
            <a:p>
              <a:r>
                <a:rPr lang="en-US" b="1" dirty="0" smtClean="0">
                  <a:latin typeface="+mn-lt"/>
                </a:rPr>
                <a:t>Step 6</a:t>
              </a:r>
              <a:endParaRPr lang="en-US" b="1" dirty="0">
                <a:latin typeface="+mn-lt"/>
              </a:endParaRPr>
            </a:p>
          </p:txBody>
        </p:sp>
        <p:grpSp>
          <p:nvGrpSpPr>
            <p:cNvPr id="3" name="Group 8"/>
            <p:cNvGrpSpPr/>
            <p:nvPr/>
          </p:nvGrpSpPr>
          <p:grpSpPr>
            <a:xfrm>
              <a:off x="282765" y="1043178"/>
              <a:ext cx="1014222" cy="1014222"/>
              <a:chOff x="1738566" y="1371600"/>
              <a:chExt cx="1014222" cy="1014222"/>
            </a:xfrm>
          </p:grpSpPr>
          <p:sp>
            <p:nvSpPr>
              <p:cNvPr id="10" name="Oval 9"/>
              <p:cNvSpPr>
                <a:spLocks noChangeAspect="1"/>
              </p:cNvSpPr>
              <p:nvPr/>
            </p:nvSpPr>
            <p:spPr>
              <a:xfrm>
                <a:off x="1738566" y="13716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304861" algn="l" rtl="0" fontAlgn="base">
                  <a:spcBef>
                    <a:spcPct val="0"/>
                  </a:spcBef>
                  <a:spcAft>
                    <a:spcPct val="0"/>
                  </a:spcAft>
                  <a:defRPr sz="1600" kern="1200">
                    <a:solidFill>
                      <a:schemeClr val="lt1"/>
                    </a:solidFill>
                    <a:latin typeface="+mn-lt"/>
                    <a:ea typeface="+mn-ea"/>
                    <a:cs typeface="+mn-cs"/>
                  </a:defRPr>
                </a:lvl2pPr>
                <a:lvl3pPr marL="609722" algn="l" rtl="0" fontAlgn="base">
                  <a:spcBef>
                    <a:spcPct val="0"/>
                  </a:spcBef>
                  <a:spcAft>
                    <a:spcPct val="0"/>
                  </a:spcAft>
                  <a:defRPr sz="1600" kern="1200">
                    <a:solidFill>
                      <a:schemeClr val="lt1"/>
                    </a:solidFill>
                    <a:latin typeface="+mn-lt"/>
                    <a:ea typeface="+mn-ea"/>
                    <a:cs typeface="+mn-cs"/>
                  </a:defRPr>
                </a:lvl3pPr>
                <a:lvl4pPr marL="914583" algn="l" rtl="0" fontAlgn="base">
                  <a:spcBef>
                    <a:spcPct val="0"/>
                  </a:spcBef>
                  <a:spcAft>
                    <a:spcPct val="0"/>
                  </a:spcAft>
                  <a:defRPr sz="1600" kern="1200">
                    <a:solidFill>
                      <a:schemeClr val="lt1"/>
                    </a:solidFill>
                    <a:latin typeface="+mn-lt"/>
                    <a:ea typeface="+mn-ea"/>
                    <a:cs typeface="+mn-cs"/>
                  </a:defRPr>
                </a:lvl4pPr>
                <a:lvl5pPr marL="1219444" algn="l" rtl="0" fontAlgn="base">
                  <a:spcBef>
                    <a:spcPct val="0"/>
                  </a:spcBef>
                  <a:spcAft>
                    <a:spcPct val="0"/>
                  </a:spcAft>
                  <a:defRPr sz="1600" kern="1200">
                    <a:solidFill>
                      <a:schemeClr val="lt1"/>
                    </a:solidFill>
                    <a:latin typeface="+mn-lt"/>
                    <a:ea typeface="+mn-ea"/>
                    <a:cs typeface="+mn-cs"/>
                  </a:defRPr>
                </a:lvl5pPr>
                <a:lvl6pPr marL="1524305" algn="l" defTabSz="609722" rtl="0" eaLnBrk="1" latinLnBrk="0" hangingPunct="1">
                  <a:defRPr sz="1600" kern="1200">
                    <a:solidFill>
                      <a:schemeClr val="lt1"/>
                    </a:solidFill>
                    <a:latin typeface="+mn-lt"/>
                    <a:ea typeface="+mn-ea"/>
                    <a:cs typeface="+mn-cs"/>
                  </a:defRPr>
                </a:lvl6pPr>
                <a:lvl7pPr marL="1829166" algn="l" defTabSz="609722" rtl="0" eaLnBrk="1" latinLnBrk="0" hangingPunct="1">
                  <a:defRPr sz="1600" kern="1200">
                    <a:solidFill>
                      <a:schemeClr val="lt1"/>
                    </a:solidFill>
                    <a:latin typeface="+mn-lt"/>
                    <a:ea typeface="+mn-ea"/>
                    <a:cs typeface="+mn-cs"/>
                  </a:defRPr>
                </a:lvl7pPr>
                <a:lvl8pPr marL="2134027" algn="l" defTabSz="609722" rtl="0" eaLnBrk="1" latinLnBrk="0" hangingPunct="1">
                  <a:defRPr sz="1600" kern="1200">
                    <a:solidFill>
                      <a:schemeClr val="lt1"/>
                    </a:solidFill>
                    <a:latin typeface="+mn-lt"/>
                    <a:ea typeface="+mn-ea"/>
                    <a:cs typeface="+mn-cs"/>
                  </a:defRPr>
                </a:lvl8pPr>
                <a:lvl9pPr marL="2438888" algn="l" defTabSz="609722" rtl="0" eaLnBrk="1" latinLnBrk="0" hangingPunct="1">
                  <a:defRPr sz="1600" kern="1200">
                    <a:solidFill>
                      <a:schemeClr val="lt1"/>
                    </a:solidFill>
                    <a:latin typeface="+mn-lt"/>
                    <a:ea typeface="+mn-ea"/>
                    <a:cs typeface="+mn-cs"/>
                  </a:defRPr>
                </a:lvl9pPr>
              </a:lstStyle>
              <a:p>
                <a:pPr algn="ctr"/>
                <a:endParaRPr lang="en-US" dirty="0"/>
              </a:p>
            </p:txBody>
          </p:sp>
          <p:sp>
            <p:nvSpPr>
              <p:cNvPr id="11" name="Text Box 24"/>
              <p:cNvSpPr txBox="1">
                <a:spLocks noChangeAspect="1" noChangeArrowheads="1"/>
              </p:cNvSpPr>
              <p:nvPr/>
            </p:nvSpPr>
            <p:spPr bwMode="auto">
              <a:xfrm>
                <a:off x="1749902" y="1415764"/>
                <a:ext cx="991551" cy="925894"/>
              </a:xfrm>
              <a:prstGeom prst="rect">
                <a:avLst/>
              </a:prstGeom>
              <a:noFill/>
              <a:ln w="12700">
                <a:noFill/>
                <a:miter lim="800000"/>
                <a:headEnd type="none" w="sm" len="sm"/>
                <a:tailEnd type="none" w="sm" len="sm"/>
              </a:ln>
              <a:effectLst/>
            </p:spPr>
            <p:txBody>
              <a:bodyPr>
                <a:spAutoFit/>
              </a:bodyPr>
              <a:ls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304861" algn="l" rtl="0" fontAlgn="base">
                  <a:spcBef>
                    <a:spcPct val="0"/>
                  </a:spcBef>
                  <a:spcAft>
                    <a:spcPct val="0"/>
                  </a:spcAft>
                  <a:defRPr sz="1600" kern="1200">
                    <a:solidFill>
                      <a:schemeClr val="tx1"/>
                    </a:solidFill>
                    <a:latin typeface="Times New Roman" charset="0"/>
                    <a:ea typeface="+mn-ea"/>
                    <a:cs typeface="+mn-cs"/>
                  </a:defRPr>
                </a:lvl2pPr>
                <a:lvl3pPr marL="609722" algn="l" rtl="0" fontAlgn="base">
                  <a:spcBef>
                    <a:spcPct val="0"/>
                  </a:spcBef>
                  <a:spcAft>
                    <a:spcPct val="0"/>
                  </a:spcAft>
                  <a:defRPr sz="1600" kern="1200">
                    <a:solidFill>
                      <a:schemeClr val="tx1"/>
                    </a:solidFill>
                    <a:latin typeface="Times New Roman" charset="0"/>
                    <a:ea typeface="+mn-ea"/>
                    <a:cs typeface="+mn-cs"/>
                  </a:defRPr>
                </a:lvl3pPr>
                <a:lvl4pPr marL="914583" algn="l" rtl="0" fontAlgn="base">
                  <a:spcBef>
                    <a:spcPct val="0"/>
                  </a:spcBef>
                  <a:spcAft>
                    <a:spcPct val="0"/>
                  </a:spcAft>
                  <a:defRPr sz="1600" kern="1200">
                    <a:solidFill>
                      <a:schemeClr val="tx1"/>
                    </a:solidFill>
                    <a:latin typeface="Times New Roman" charset="0"/>
                    <a:ea typeface="+mn-ea"/>
                    <a:cs typeface="+mn-cs"/>
                  </a:defRPr>
                </a:lvl4pPr>
                <a:lvl5pPr marL="1219444" algn="l" rtl="0" fontAlgn="base">
                  <a:spcBef>
                    <a:spcPct val="0"/>
                  </a:spcBef>
                  <a:spcAft>
                    <a:spcPct val="0"/>
                  </a:spcAft>
                  <a:defRPr sz="1600" kern="1200">
                    <a:solidFill>
                      <a:schemeClr val="tx1"/>
                    </a:solidFill>
                    <a:latin typeface="Times New Roman" charset="0"/>
                    <a:ea typeface="+mn-ea"/>
                    <a:cs typeface="+mn-cs"/>
                  </a:defRPr>
                </a:lvl5pPr>
                <a:lvl6pPr marL="1524305" algn="l" defTabSz="609722" rtl="0" eaLnBrk="1" latinLnBrk="0" hangingPunct="1">
                  <a:defRPr sz="1600" kern="1200">
                    <a:solidFill>
                      <a:schemeClr val="tx1"/>
                    </a:solidFill>
                    <a:latin typeface="Times New Roman" charset="0"/>
                    <a:ea typeface="+mn-ea"/>
                    <a:cs typeface="+mn-cs"/>
                  </a:defRPr>
                </a:lvl6pPr>
                <a:lvl7pPr marL="1829166" algn="l" defTabSz="609722" rtl="0" eaLnBrk="1" latinLnBrk="0" hangingPunct="1">
                  <a:defRPr sz="1600" kern="1200">
                    <a:solidFill>
                      <a:schemeClr val="tx1"/>
                    </a:solidFill>
                    <a:latin typeface="Times New Roman" charset="0"/>
                    <a:ea typeface="+mn-ea"/>
                    <a:cs typeface="+mn-cs"/>
                  </a:defRPr>
                </a:lvl7pPr>
                <a:lvl8pPr marL="2134027" algn="l" defTabSz="609722" rtl="0" eaLnBrk="1" latinLnBrk="0" hangingPunct="1">
                  <a:defRPr sz="1600" kern="1200">
                    <a:solidFill>
                      <a:schemeClr val="tx1"/>
                    </a:solidFill>
                    <a:latin typeface="Times New Roman" charset="0"/>
                    <a:ea typeface="+mn-ea"/>
                    <a:cs typeface="+mn-cs"/>
                  </a:defRPr>
                </a:lvl8pPr>
                <a:lvl9pPr marL="2438888" algn="l" defTabSz="609722" rtl="0" eaLnBrk="1" latinLnBrk="0" hangingPunct="1">
                  <a:defRPr sz="1600" kern="1200">
                    <a:solidFill>
                      <a:schemeClr val="tx1"/>
                    </a:solidFill>
                    <a:latin typeface="Times New Roman" charset="0"/>
                    <a:ea typeface="+mn-ea"/>
                    <a:cs typeface="+mn-cs"/>
                  </a:defRPr>
                </a:lvl9pPr>
              </a:lstStyle>
              <a:p>
                <a:pPr algn="ctr" eaLnBrk="0" hangingPunct="0">
                  <a:lnSpc>
                    <a:spcPts val="1300"/>
                  </a:lnSpc>
                  <a:spcBef>
                    <a:spcPts val="0"/>
                  </a:spcBef>
                  <a:defRPr/>
                </a:pPr>
                <a:r>
                  <a:rPr lang="en-US" sz="1200" b="1" dirty="0">
                    <a:solidFill>
                      <a:schemeClr val="bg1"/>
                    </a:solidFill>
                    <a:effectLst>
                      <a:outerShdw blurRad="38100" dist="38100" dir="2700000" algn="tl">
                        <a:srgbClr val="000000">
                          <a:alpha val="43137"/>
                        </a:srgbClr>
                      </a:outerShdw>
                    </a:effectLst>
                    <a:latin typeface="Arial" charset="0"/>
                  </a:rPr>
                  <a:t>Ensure use and share lessons learned</a:t>
                </a:r>
              </a:p>
            </p:txBody>
          </p:sp>
        </p:grpSp>
      </p:gr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2"/>
          <p:cNvSpPr>
            <a:spLocks noGrp="1" noChangeArrowheads="1"/>
          </p:cNvSpPr>
          <p:nvPr>
            <p:ph type="title"/>
          </p:nvPr>
        </p:nvSpPr>
        <p:spPr>
          <a:xfrm>
            <a:off x="254132" y="304800"/>
            <a:ext cx="5489258" cy="609600"/>
          </a:xfrm>
        </p:spPr>
        <p:txBody>
          <a:bodyPr/>
          <a:lstStyle/>
          <a:p>
            <a:pPr eaLnBrk="1" hangingPunct="1"/>
            <a:r>
              <a:rPr lang="en-US" dirty="0" smtClean="0">
                <a:ea typeface="ＭＳ Ｐゴシック" pitchFamily="34" charset="-128"/>
              </a:rPr>
              <a:t>To Ensure Use, Plan For Use</a:t>
            </a:r>
          </a:p>
        </p:txBody>
      </p:sp>
      <p:sp>
        <p:nvSpPr>
          <p:cNvPr id="82948" name="Rectangle 3"/>
          <p:cNvSpPr>
            <a:spLocks noGrp="1" noChangeArrowheads="1"/>
          </p:cNvSpPr>
          <p:nvPr>
            <p:ph sz="quarter" idx="1"/>
          </p:nvPr>
        </p:nvSpPr>
        <p:spPr>
          <a:xfrm>
            <a:off x="382587" y="1041400"/>
            <a:ext cx="5029200" cy="2692400"/>
          </a:xfrm>
        </p:spPr>
        <p:txBody>
          <a:bodyPr/>
          <a:lstStyle/>
          <a:p>
            <a:pPr marL="342900" indent="-342900" eaLnBrk="1" hangingPunct="1">
              <a:lnSpc>
                <a:spcPts val="1500"/>
              </a:lnSpc>
              <a:spcBef>
                <a:spcPts val="300"/>
              </a:spcBef>
              <a:spcAft>
                <a:spcPts val="600"/>
              </a:spcAft>
              <a:buBlip>
                <a:blip r:embed="rId3"/>
              </a:buBlip>
            </a:pPr>
            <a:r>
              <a:rPr lang="en-US" sz="1400" dirty="0" smtClean="0">
                <a:ea typeface="ＭＳ Ｐゴシック" pitchFamily="34" charset="-128"/>
              </a:rPr>
              <a:t>We should not assume that lessons learned in the course of evaluation will automatically translate into informed decision-making and appropriate action. </a:t>
            </a:r>
          </a:p>
          <a:p>
            <a:pPr marL="342900" indent="-342900" eaLnBrk="1" hangingPunct="1">
              <a:lnSpc>
                <a:spcPts val="1500"/>
              </a:lnSpc>
              <a:spcBef>
                <a:spcPts val="300"/>
              </a:spcBef>
              <a:spcAft>
                <a:spcPts val="600"/>
              </a:spcAft>
              <a:buBlip>
                <a:blip r:embed="rId3"/>
              </a:buBlip>
            </a:pPr>
            <a:r>
              <a:rPr lang="en-US" sz="1400" dirty="0" smtClean="0">
                <a:ea typeface="ＭＳ Ｐゴシック" pitchFamily="34" charset="-128"/>
              </a:rPr>
              <a:t>Deliberate effort is needed to ensure that the evaluation processes and findings are used and disseminated appropriately. </a:t>
            </a:r>
          </a:p>
          <a:p>
            <a:pPr marL="342900" indent="-342900" eaLnBrk="1" hangingPunct="1">
              <a:lnSpc>
                <a:spcPts val="1500"/>
              </a:lnSpc>
              <a:spcBef>
                <a:spcPts val="300"/>
              </a:spcBef>
              <a:spcAft>
                <a:spcPts val="600"/>
              </a:spcAft>
              <a:buBlip>
                <a:blip r:embed="rId3"/>
              </a:buBlip>
            </a:pPr>
            <a:r>
              <a:rPr lang="en-US" sz="1400" dirty="0" smtClean="0">
                <a:ea typeface="ＭＳ Ｐゴシック" pitchFamily="34" charset="-128"/>
              </a:rPr>
              <a:t>Preparing for use involves strategic thinking and continued vigilance, both of which begin in the earliest stages of stakeholder engagement and continue throughout the evaluation process.</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AutoShape 2"/>
          <p:cNvSpPr>
            <a:spLocks noGrp="1" noChangeArrowheads="1"/>
          </p:cNvSpPr>
          <p:nvPr>
            <p:ph type="title"/>
          </p:nvPr>
        </p:nvSpPr>
        <p:spPr>
          <a:xfrm>
            <a:off x="457438" y="254000"/>
            <a:ext cx="5184299" cy="660400"/>
          </a:xfrm>
        </p:spPr>
        <p:txBody>
          <a:bodyPr>
            <a:normAutofit/>
          </a:bodyPr>
          <a:lstStyle/>
          <a:p>
            <a:pPr eaLnBrk="1" hangingPunct="1"/>
            <a:r>
              <a:rPr lang="en-US" sz="1900" dirty="0" smtClean="0">
                <a:ea typeface="ＭＳ Ｐゴシック" pitchFamily="34" charset="-128"/>
              </a:rPr>
              <a:t>Ask Yourself…</a:t>
            </a:r>
          </a:p>
        </p:txBody>
      </p:sp>
      <p:graphicFrame>
        <p:nvGraphicFramePr>
          <p:cNvPr id="5" name="Content Placeholder 4"/>
          <p:cNvGraphicFramePr>
            <a:graphicFrameLocks noGrp="1"/>
          </p:cNvGraphicFramePr>
          <p:nvPr>
            <p:ph sz="quarter" idx="1"/>
          </p:nvPr>
        </p:nvGraphicFramePr>
        <p:xfrm>
          <a:off x="306387" y="990600"/>
          <a:ext cx="4876800" cy="269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a:xfrm>
            <a:off x="304959" y="337608"/>
            <a:ext cx="5489258" cy="576792"/>
          </a:xfrm>
        </p:spPr>
        <p:txBody>
          <a:bodyPr/>
          <a:lstStyle/>
          <a:p>
            <a:pPr eaLnBrk="1" hangingPunct="1"/>
            <a:r>
              <a:rPr lang="en-US" dirty="0" smtClean="0">
                <a:ea typeface="ＭＳ Ｐゴシック" pitchFamily="34" charset="-128"/>
              </a:rPr>
              <a:t>Critical Activities to Ensure Use </a:t>
            </a:r>
          </a:p>
        </p:txBody>
      </p:sp>
      <p:sp>
        <p:nvSpPr>
          <p:cNvPr id="87044" name="Rectangle 3"/>
          <p:cNvSpPr>
            <a:spLocks noGrp="1" noChangeArrowheads="1"/>
          </p:cNvSpPr>
          <p:nvPr>
            <p:ph sz="quarter" idx="1"/>
          </p:nvPr>
        </p:nvSpPr>
        <p:spPr>
          <a:xfrm>
            <a:off x="406532" y="1066800"/>
            <a:ext cx="4929055" cy="2667000"/>
          </a:xfrm>
        </p:spPr>
        <p:txBody>
          <a:bodyPr/>
          <a:lstStyle/>
          <a:p>
            <a:pPr eaLnBrk="1" hangingPunct="1">
              <a:lnSpc>
                <a:spcPct val="80000"/>
              </a:lnSpc>
              <a:spcAft>
                <a:spcPct val="35000"/>
              </a:spcAft>
              <a:buClr>
                <a:schemeClr val="accent5">
                  <a:lumMod val="50000"/>
                </a:schemeClr>
              </a:buClr>
              <a:buFont typeface="Wingdings" pitchFamily="2" charset="2"/>
              <a:buChar char="ü"/>
            </a:pPr>
            <a:r>
              <a:rPr lang="en-US" sz="1400" i="1" dirty="0" smtClean="0">
                <a:solidFill>
                  <a:schemeClr val="accent5">
                    <a:lumMod val="50000"/>
                  </a:schemeClr>
                </a:solidFill>
                <a:ea typeface="ＭＳ Ｐゴシック" pitchFamily="34" charset="-128"/>
              </a:rPr>
              <a:t>Design the evaluation </a:t>
            </a:r>
            <a:r>
              <a:rPr lang="en-US" sz="1400" dirty="0" smtClean="0">
                <a:ea typeface="ＭＳ Ｐゴシック" pitchFamily="34" charset="-128"/>
              </a:rPr>
              <a:t>to achieve intended use by intended users.</a:t>
            </a:r>
          </a:p>
          <a:p>
            <a:pPr eaLnBrk="1" hangingPunct="1">
              <a:lnSpc>
                <a:spcPct val="80000"/>
              </a:lnSpc>
              <a:spcAft>
                <a:spcPct val="35000"/>
              </a:spcAft>
              <a:buClr>
                <a:schemeClr val="accent5">
                  <a:lumMod val="50000"/>
                </a:schemeClr>
              </a:buClr>
              <a:buFont typeface="Wingdings" pitchFamily="2" charset="2"/>
              <a:buChar char="ü"/>
            </a:pPr>
            <a:r>
              <a:rPr lang="en-US" sz="1400" i="1" dirty="0" smtClean="0">
                <a:solidFill>
                  <a:schemeClr val="accent5">
                    <a:lumMod val="50000"/>
                  </a:schemeClr>
                </a:solidFill>
                <a:ea typeface="ＭＳ Ｐゴシック" pitchFamily="34" charset="-128"/>
              </a:rPr>
              <a:t>Prepare stakeholders </a:t>
            </a:r>
            <a:r>
              <a:rPr lang="en-US" sz="1400" dirty="0" smtClean="0">
                <a:ea typeface="ＭＳ Ｐゴシック" pitchFamily="34" charset="-128"/>
              </a:rPr>
              <a:t>for eventual use by rehearsing throughout the project .</a:t>
            </a:r>
          </a:p>
          <a:p>
            <a:pPr eaLnBrk="1" hangingPunct="1">
              <a:lnSpc>
                <a:spcPct val="80000"/>
              </a:lnSpc>
              <a:spcAft>
                <a:spcPct val="35000"/>
              </a:spcAft>
              <a:buClr>
                <a:schemeClr val="accent5">
                  <a:lumMod val="50000"/>
                </a:schemeClr>
              </a:buClr>
              <a:buFont typeface="Wingdings" pitchFamily="2" charset="2"/>
              <a:buChar char="ü"/>
            </a:pPr>
            <a:r>
              <a:rPr lang="en-US" sz="1400" i="1" dirty="0" smtClean="0">
                <a:solidFill>
                  <a:schemeClr val="accent5">
                    <a:lumMod val="50000"/>
                  </a:schemeClr>
                </a:solidFill>
                <a:ea typeface="ＭＳ Ｐゴシック" pitchFamily="34" charset="-128"/>
              </a:rPr>
              <a:t>Provide continuous feedback </a:t>
            </a:r>
            <a:r>
              <a:rPr lang="en-US" sz="1400" dirty="0" smtClean="0">
                <a:ea typeface="ＭＳ Ｐゴシック" pitchFamily="34" charset="-128"/>
              </a:rPr>
              <a:t>to stakeholders.</a:t>
            </a:r>
          </a:p>
          <a:p>
            <a:pPr>
              <a:lnSpc>
                <a:spcPct val="80000"/>
              </a:lnSpc>
              <a:spcAft>
                <a:spcPct val="35000"/>
              </a:spcAft>
              <a:buClr>
                <a:schemeClr val="accent5">
                  <a:lumMod val="50000"/>
                </a:schemeClr>
              </a:buClr>
              <a:buFont typeface="Wingdings" pitchFamily="2" charset="2"/>
              <a:buChar char="ü"/>
            </a:pPr>
            <a:r>
              <a:rPr lang="en-US" sz="1400" i="1" dirty="0" smtClean="0">
                <a:solidFill>
                  <a:schemeClr val="accent5">
                    <a:lumMod val="50000"/>
                  </a:schemeClr>
                </a:solidFill>
                <a:ea typeface="ＭＳ Ｐゴシック" pitchFamily="34" charset="-128"/>
              </a:rPr>
              <a:t>Schedule follow-up meetings </a:t>
            </a:r>
            <a:r>
              <a:rPr lang="en-US" sz="1400" dirty="0" smtClean="0">
                <a:ea typeface="ＭＳ Ｐゴシック" pitchFamily="34" charset="-128"/>
              </a:rPr>
              <a:t>with intended users to facilitate the transfer of evaluation conclusions into appropriate actions or decisions.</a:t>
            </a:r>
          </a:p>
          <a:p>
            <a:pPr eaLnBrk="1" hangingPunct="1">
              <a:lnSpc>
                <a:spcPct val="80000"/>
              </a:lnSpc>
              <a:buClr>
                <a:schemeClr val="accent5">
                  <a:lumMod val="50000"/>
                </a:schemeClr>
              </a:buClr>
              <a:buFont typeface="Wingdings" pitchFamily="2" charset="2"/>
              <a:buChar char="ü"/>
            </a:pPr>
            <a:r>
              <a:rPr lang="en-US" sz="1400" i="1" dirty="0" smtClean="0">
                <a:solidFill>
                  <a:schemeClr val="accent5">
                    <a:lumMod val="50000"/>
                  </a:schemeClr>
                </a:solidFill>
                <a:ea typeface="ＭＳ Ｐゴシック" pitchFamily="34" charset="-128"/>
              </a:rPr>
              <a:t>Disseminate both the procedures used and the lessons learned </a:t>
            </a:r>
            <a:r>
              <a:rPr lang="en-US" sz="1400" dirty="0" smtClean="0">
                <a:ea typeface="ＭＳ Ｐゴシック" pitchFamily="34" charset="-128"/>
              </a:rPr>
              <a:t>from the evaluation to stakeholders, using tailored communications strategies that meet their particular needs.</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a:xfrm>
            <a:off x="457438" y="152400"/>
            <a:ext cx="5184299" cy="762000"/>
          </a:xfrm>
        </p:spPr>
        <p:txBody>
          <a:bodyPr/>
          <a:lstStyle/>
          <a:p>
            <a:pPr eaLnBrk="1" hangingPunct="1"/>
            <a:r>
              <a:rPr lang="en-US" dirty="0" smtClean="0">
                <a:ea typeface="ＭＳ Ｐゴシック" pitchFamily="34" charset="-128"/>
              </a:rPr>
              <a:t>Why an Evaluation Communication Plan?</a:t>
            </a:r>
            <a:endParaRPr lang="en-US" sz="1050" dirty="0" smtClean="0">
              <a:ea typeface="ＭＳ Ｐゴシック" pitchFamily="34" charset="-128"/>
            </a:endParaRPr>
          </a:p>
        </p:txBody>
      </p:sp>
      <p:sp>
        <p:nvSpPr>
          <p:cNvPr id="89092" name="Rectangle 3"/>
          <p:cNvSpPr>
            <a:spLocks noGrp="1" noChangeArrowheads="1"/>
          </p:cNvSpPr>
          <p:nvPr>
            <p:ph sz="quarter" idx="1"/>
          </p:nvPr>
        </p:nvSpPr>
        <p:spPr>
          <a:xfrm>
            <a:off x="457359" y="1828800"/>
            <a:ext cx="4878228" cy="1828800"/>
          </a:xfrm>
        </p:spPr>
        <p:txBody>
          <a:bodyPr/>
          <a:lstStyle/>
          <a:p>
            <a:pPr marL="342900" indent="-342900" eaLnBrk="1" hangingPunct="1">
              <a:lnSpc>
                <a:spcPts val="1700"/>
              </a:lnSpc>
              <a:spcBef>
                <a:spcPts val="0"/>
              </a:spcBef>
              <a:spcAft>
                <a:spcPts val="600"/>
              </a:spcAft>
              <a:buBlip>
                <a:blip r:embed="rId3"/>
              </a:buBlip>
            </a:pPr>
            <a:r>
              <a:rPr lang="en-US" sz="1600" dirty="0" smtClean="0">
                <a:ea typeface="ＭＳ Ｐゴシック" pitchFamily="34" charset="-128"/>
              </a:rPr>
              <a:t>Helps plan for communications throughout an evaluation.</a:t>
            </a:r>
          </a:p>
          <a:p>
            <a:pPr marL="342900" indent="-342900" eaLnBrk="1" hangingPunct="1">
              <a:lnSpc>
                <a:spcPts val="1700"/>
              </a:lnSpc>
              <a:spcBef>
                <a:spcPts val="0"/>
              </a:spcBef>
              <a:spcAft>
                <a:spcPts val="600"/>
              </a:spcAft>
              <a:buBlip>
                <a:blip r:embed="rId3"/>
              </a:buBlip>
            </a:pPr>
            <a:r>
              <a:rPr lang="en-US" sz="1600" dirty="0" smtClean="0">
                <a:ea typeface="ＭＳ Ｐゴシック" pitchFamily="34" charset="-128"/>
              </a:rPr>
              <a:t>Increases likelihood that information will meet users’ needs.</a:t>
            </a:r>
          </a:p>
          <a:p>
            <a:pPr marL="342900" indent="-342900" eaLnBrk="1" hangingPunct="1">
              <a:lnSpc>
                <a:spcPts val="1700"/>
              </a:lnSpc>
              <a:spcBef>
                <a:spcPts val="0"/>
              </a:spcBef>
              <a:spcAft>
                <a:spcPts val="600"/>
              </a:spcAft>
              <a:buBlip>
                <a:blip r:embed="rId3"/>
              </a:buBlip>
            </a:pPr>
            <a:r>
              <a:rPr lang="en-US" sz="1600" dirty="0" smtClean="0">
                <a:ea typeface="ＭＳ Ｐゴシック" pitchFamily="34" charset="-128"/>
              </a:rPr>
              <a:t>Increases likelihood of evaluation use.</a:t>
            </a:r>
          </a:p>
          <a:p>
            <a:pPr marL="342900" indent="-342900" eaLnBrk="1" hangingPunct="1">
              <a:lnSpc>
                <a:spcPts val="1700"/>
              </a:lnSpc>
              <a:spcBef>
                <a:spcPts val="0"/>
              </a:spcBef>
              <a:spcAft>
                <a:spcPts val="600"/>
              </a:spcAft>
              <a:buBlip>
                <a:blip r:embed="rId3"/>
              </a:buBlip>
            </a:pPr>
            <a:r>
              <a:rPr lang="en-US" sz="1600" dirty="0" smtClean="0">
                <a:ea typeface="ＭＳ Ｐゴシック" pitchFamily="34" charset="-128"/>
              </a:rPr>
              <a:t>Informs the evaluation budget.</a:t>
            </a:r>
          </a:p>
          <a:p>
            <a:pPr eaLnBrk="1" hangingPunct="1"/>
            <a:endParaRPr lang="en-US" dirty="0" smtClean="0">
              <a:ea typeface="ＭＳ Ｐゴシック" pitchFamily="34" charset="-128"/>
            </a:endParaRPr>
          </a:p>
        </p:txBody>
      </p:sp>
      <p:sp>
        <p:nvSpPr>
          <p:cNvPr id="5" name="TextBox 4"/>
          <p:cNvSpPr txBox="1"/>
          <p:nvPr/>
        </p:nvSpPr>
        <p:spPr>
          <a:xfrm>
            <a:off x="230187" y="990600"/>
            <a:ext cx="5562600" cy="992579"/>
          </a:xfrm>
          <a:prstGeom prst="rect">
            <a:avLst/>
          </a:prstGeom>
          <a:noFill/>
        </p:spPr>
        <p:txBody>
          <a:bodyPr wrap="square" rtlCol="0">
            <a:spAutoFit/>
          </a:bodyPr>
          <a:lstStyle/>
          <a:p>
            <a:pPr>
              <a:lnSpc>
                <a:spcPts val="1700"/>
              </a:lnSpc>
            </a:pPr>
            <a:r>
              <a:rPr lang="en-US" b="1" dirty="0" smtClean="0">
                <a:solidFill>
                  <a:schemeClr val="tx2"/>
                </a:solidFill>
                <a:latin typeface="+mn-lt"/>
                <a:ea typeface="ＭＳ Ｐゴシック" pitchFamily="34" charset="-128"/>
              </a:rPr>
              <a:t>The communication plan says: </a:t>
            </a:r>
            <a:r>
              <a:rPr lang="en-US" b="1" dirty="0" smtClean="0">
                <a:solidFill>
                  <a:schemeClr val="accent5">
                    <a:lumMod val="50000"/>
                  </a:schemeClr>
                </a:solidFill>
                <a:latin typeface="+mn-lt"/>
                <a:ea typeface="ＭＳ Ｐゴシック" pitchFamily="34" charset="-128"/>
              </a:rPr>
              <a:t>“Here’s what I’m going to give you, and here’s what you might expect to learn from what I’m going to give you.”</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Grp="1" noChangeArrowheads="1"/>
          </p:cNvSpPr>
          <p:nvPr>
            <p:ph type="title"/>
          </p:nvPr>
        </p:nvSpPr>
        <p:spPr>
          <a:xfrm>
            <a:off x="457438" y="152400"/>
            <a:ext cx="5184299" cy="762000"/>
          </a:xfrm>
        </p:spPr>
        <p:txBody>
          <a:bodyPr/>
          <a:lstStyle/>
          <a:p>
            <a:pPr eaLnBrk="1" hangingPunct="1"/>
            <a:r>
              <a:rPr lang="en-US" dirty="0" smtClean="0">
                <a:ea typeface="ＭＳ Ｐゴシック" pitchFamily="34" charset="-128"/>
              </a:rPr>
              <a:t>Elements of the </a:t>
            </a:r>
            <a:br>
              <a:rPr lang="en-US" dirty="0" smtClean="0">
                <a:ea typeface="ＭＳ Ｐゴシック" pitchFamily="34" charset="-128"/>
              </a:rPr>
            </a:br>
            <a:r>
              <a:rPr lang="en-US" dirty="0" smtClean="0">
                <a:ea typeface="ＭＳ Ｐゴシック" pitchFamily="34" charset="-128"/>
              </a:rPr>
              <a:t>Communication Plan</a:t>
            </a:r>
          </a:p>
        </p:txBody>
      </p:sp>
      <p:sp>
        <p:nvSpPr>
          <p:cNvPr id="91140" name="Rectangle 3"/>
          <p:cNvSpPr>
            <a:spLocks noGrp="1" noChangeArrowheads="1"/>
          </p:cNvSpPr>
          <p:nvPr>
            <p:ph sz="quarter" idx="1"/>
          </p:nvPr>
        </p:nvSpPr>
        <p:spPr>
          <a:xfrm>
            <a:off x="457359" y="1092200"/>
            <a:ext cx="5106828" cy="2489200"/>
          </a:xfrm>
        </p:spPr>
        <p:txBody>
          <a:bodyPr/>
          <a:lstStyle/>
          <a:p>
            <a:pPr eaLnBrk="1" hangingPunct="1">
              <a:spcAft>
                <a:spcPct val="35000"/>
              </a:spcAft>
              <a:buClr>
                <a:schemeClr val="accent5">
                  <a:lumMod val="50000"/>
                </a:schemeClr>
              </a:buClr>
              <a:buFont typeface="Wingdings" pitchFamily="2" charset="2"/>
              <a:buChar char="ü"/>
            </a:pPr>
            <a:r>
              <a:rPr lang="en-US" sz="1600" dirty="0" smtClean="0">
                <a:ea typeface="ＭＳ Ｐゴシック" pitchFamily="34" charset="-128"/>
              </a:rPr>
              <a:t>Identify the intended audience.</a:t>
            </a:r>
          </a:p>
          <a:p>
            <a:pPr eaLnBrk="1" hangingPunct="1">
              <a:spcAft>
                <a:spcPct val="35000"/>
              </a:spcAft>
              <a:buClr>
                <a:schemeClr val="accent5">
                  <a:lumMod val="50000"/>
                </a:schemeClr>
              </a:buClr>
              <a:buFont typeface="Wingdings" pitchFamily="2" charset="2"/>
              <a:buChar char="ü"/>
            </a:pPr>
            <a:r>
              <a:rPr lang="en-US" sz="1600" dirty="0" smtClean="0">
                <a:ea typeface="ＭＳ Ｐゴシック" pitchFamily="34" charset="-128"/>
              </a:rPr>
              <a:t>Tailor format and style of the communication.</a:t>
            </a:r>
          </a:p>
          <a:p>
            <a:pPr eaLnBrk="1" hangingPunct="1">
              <a:spcAft>
                <a:spcPct val="35000"/>
              </a:spcAft>
              <a:buClr>
                <a:schemeClr val="accent5">
                  <a:lumMod val="50000"/>
                </a:schemeClr>
              </a:buClr>
              <a:buFont typeface="Wingdings" pitchFamily="2" charset="2"/>
              <a:buChar char="ü"/>
            </a:pPr>
            <a:r>
              <a:rPr lang="en-US" sz="1600" dirty="0" smtClean="0">
                <a:ea typeface="ＭＳ Ｐゴシック" pitchFamily="34" charset="-128"/>
              </a:rPr>
              <a:t>Specify reporting frequency and timing. </a:t>
            </a:r>
          </a:p>
          <a:p>
            <a:pPr eaLnBrk="1" hangingPunct="1">
              <a:buClr>
                <a:schemeClr val="accent5">
                  <a:lumMod val="50000"/>
                </a:schemeClr>
              </a:buClr>
              <a:buFont typeface="Wingdings" pitchFamily="2" charset="2"/>
              <a:buChar char="ü"/>
            </a:pPr>
            <a:r>
              <a:rPr lang="en-US" sz="1600" dirty="0" smtClean="0">
                <a:ea typeface="ＭＳ Ｐゴシック" pitchFamily="34" charset="-128"/>
              </a:rPr>
              <a:t>Attend to deadlines. </a:t>
            </a:r>
          </a:p>
          <a:p>
            <a:pPr eaLnBrk="1" hangingPunct="1">
              <a:buFont typeface="Wingdings" pitchFamily="2" charset="2"/>
              <a:buNone/>
            </a:pPr>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hidden="1"/>
          <p:cNvSpPr>
            <a:spLocks noChangeAspect="1"/>
          </p:cNvSpPr>
          <p:nvPr/>
        </p:nvSpPr>
        <p:spPr>
          <a:xfrm>
            <a:off x="2584767" y="2895600"/>
            <a:ext cx="922020" cy="922020"/>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02" name="Rectangle 2"/>
          <p:cNvSpPr>
            <a:spLocks noChangeArrowheads="1"/>
          </p:cNvSpPr>
          <p:nvPr/>
        </p:nvSpPr>
        <p:spPr bwMode="auto">
          <a:xfrm>
            <a:off x="789350" y="3810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dirty="0">
                <a:solidFill>
                  <a:schemeClr val="bg1"/>
                </a:solidFill>
                <a:latin typeface="+mj-lt"/>
              </a:rPr>
              <a:t>CDC’s Evaluation </a:t>
            </a:r>
            <a:r>
              <a:rPr lang="en-US" sz="2400" dirty="0" smtClean="0">
                <a:solidFill>
                  <a:schemeClr val="bg1"/>
                </a:solidFill>
                <a:latin typeface="+mj-lt"/>
              </a:rPr>
              <a:t>Framework</a:t>
            </a:r>
            <a:endParaRPr lang="en-US" sz="2400" dirty="0">
              <a:solidFill>
                <a:schemeClr val="bg1"/>
              </a:solidFill>
              <a:latin typeface="+mj-lt"/>
            </a:endParaRPr>
          </a:p>
        </p:txBody>
      </p:sp>
      <p:sp>
        <p:nvSpPr>
          <p:cNvPr id="7" name="Oval 36"/>
          <p:cNvSpPr>
            <a:spLocks noChangeAspect="1" noChangeArrowheads="1"/>
          </p:cNvSpPr>
          <p:nvPr/>
        </p:nvSpPr>
        <p:spPr bwMode="auto">
          <a:xfrm>
            <a:off x="1601787" y="1062758"/>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2" name="Group 19"/>
          <p:cNvGrpSpPr/>
          <p:nvPr/>
        </p:nvGrpSpPr>
        <p:grpSpPr>
          <a:xfrm>
            <a:off x="2560637" y="1905000"/>
            <a:ext cx="871913" cy="941832"/>
            <a:chOff x="4539874" y="1905000"/>
            <a:chExt cx="871913" cy="941832"/>
          </a:xfrm>
        </p:grpSpPr>
        <p:sp>
          <p:nvSpPr>
            <p:cNvPr id="11" name="Rounded Rectangle 10"/>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nvGrpSpPr>
          <p:cNvPr id="3" name="Group 22"/>
          <p:cNvGrpSpPr/>
          <p:nvPr/>
        </p:nvGrpSpPr>
        <p:grpSpPr>
          <a:xfrm>
            <a:off x="2013846" y="1532440"/>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grpSp>
      <p:sp>
        <p:nvSpPr>
          <p:cNvPr id="26" name="Oval 25"/>
          <p:cNvSpPr>
            <a:spLocks noChangeAspect="1"/>
          </p:cNvSpPr>
          <p:nvPr/>
        </p:nvSpPr>
        <p:spPr>
          <a:xfrm>
            <a:off x="3330765" y="2567178"/>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3483165" y="15240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26"/>
          <p:cNvSpPr txBox="1">
            <a:spLocks noChangeAspect="1" noChangeArrowheads="1"/>
          </p:cNvSpPr>
          <p:nvPr/>
        </p:nvSpPr>
        <p:spPr bwMode="auto">
          <a:xfrm>
            <a:off x="2537922" y="3156719"/>
            <a:ext cx="892665"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42" name="Oval 41"/>
          <p:cNvSpPr>
            <a:spLocks noChangeAspect="1"/>
          </p:cNvSpPr>
          <p:nvPr/>
        </p:nvSpPr>
        <p:spPr>
          <a:xfrm>
            <a:off x="2568765" y="990600"/>
            <a:ext cx="1015898" cy="1015898"/>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31"/>
          <p:cNvSpPr txBox="1">
            <a:spLocks noChangeAspect="1" noChangeArrowheads="1"/>
          </p:cNvSpPr>
          <p:nvPr/>
        </p:nvSpPr>
        <p:spPr bwMode="auto">
          <a:xfrm>
            <a:off x="2439987" y="1214735"/>
            <a:ext cx="1250866"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595641" y="1676400"/>
            <a:ext cx="901746"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4" name="Text Box 35"/>
          <p:cNvSpPr txBox="1">
            <a:spLocks noChangeAspect="1" noChangeArrowheads="1"/>
          </p:cNvSpPr>
          <p:nvPr/>
        </p:nvSpPr>
        <p:spPr bwMode="auto">
          <a:xfrm>
            <a:off x="1601787" y="2667000"/>
            <a:ext cx="1143000"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3" name="Text Box 33"/>
          <p:cNvSpPr txBox="1">
            <a:spLocks noChangeAspect="1" noChangeArrowheads="1"/>
          </p:cNvSpPr>
          <p:nvPr/>
        </p:nvSpPr>
        <p:spPr bwMode="auto">
          <a:xfrm>
            <a:off x="3354387" y="2743200"/>
            <a:ext cx="1022350"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30" name="TextBox 29"/>
          <p:cNvSpPr txBox="1"/>
          <p:nvPr/>
        </p:nvSpPr>
        <p:spPr>
          <a:xfrm>
            <a:off x="4421187" y="1033046"/>
            <a:ext cx="990600" cy="338554"/>
          </a:xfrm>
          <a:prstGeom prst="rect">
            <a:avLst/>
          </a:prstGeom>
          <a:noFill/>
          <a:ln>
            <a:noFill/>
          </a:ln>
        </p:spPr>
        <p:txBody>
          <a:bodyPr wrap="square" rtlCol="0">
            <a:spAutoFit/>
          </a:bodyPr>
          <a:lstStyle/>
          <a:p>
            <a:r>
              <a:rPr lang="en-US" b="1" dirty="0" smtClean="0">
                <a:solidFill>
                  <a:schemeClr val="tx2"/>
                </a:solidFill>
                <a:latin typeface="+mn-lt"/>
              </a:rPr>
              <a:t>Step 1</a:t>
            </a:r>
            <a:endParaRPr lang="en-US" b="1" dirty="0">
              <a:solidFill>
                <a:schemeClr val="tx2"/>
              </a:solidFill>
              <a:latin typeface="+mn-lt"/>
            </a:endParaRPr>
          </a:p>
        </p:txBody>
      </p:sp>
      <p:cxnSp>
        <p:nvCxnSpPr>
          <p:cNvPr id="32" name="Straight Arrow Connector 31"/>
          <p:cNvCxnSpPr/>
          <p:nvPr/>
        </p:nvCxnSpPr>
        <p:spPr>
          <a:xfrm flipH="1">
            <a:off x="4573587" y="1981200"/>
            <a:ext cx="4572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506787" y="1217612"/>
            <a:ext cx="9144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954587" y="1795046"/>
            <a:ext cx="990600" cy="338554"/>
          </a:xfrm>
          <a:prstGeom prst="rect">
            <a:avLst/>
          </a:prstGeom>
          <a:noFill/>
          <a:ln>
            <a:noFill/>
          </a:ln>
        </p:spPr>
        <p:txBody>
          <a:bodyPr wrap="square" rtlCol="0">
            <a:spAutoFit/>
          </a:bodyPr>
          <a:lstStyle/>
          <a:p>
            <a:r>
              <a:rPr lang="en-US" b="1" dirty="0" smtClean="0">
                <a:solidFill>
                  <a:schemeClr val="tx2"/>
                </a:solidFill>
                <a:latin typeface="+mn-lt"/>
              </a:rPr>
              <a:t>Step 2</a:t>
            </a:r>
            <a:endParaRPr lang="en-US" b="1" dirty="0">
              <a:solidFill>
                <a:schemeClr val="tx2"/>
              </a:solidFill>
              <a:latin typeface="+mn-lt"/>
            </a:endParaRPr>
          </a:p>
        </p:txBody>
      </p:sp>
      <p:sp>
        <p:nvSpPr>
          <p:cNvPr id="41" name="TextBox 40"/>
          <p:cNvSpPr txBox="1"/>
          <p:nvPr/>
        </p:nvSpPr>
        <p:spPr>
          <a:xfrm>
            <a:off x="4497387" y="2709446"/>
            <a:ext cx="990600" cy="338554"/>
          </a:xfrm>
          <a:prstGeom prst="rect">
            <a:avLst/>
          </a:prstGeom>
          <a:noFill/>
          <a:ln>
            <a:noFill/>
          </a:ln>
        </p:spPr>
        <p:txBody>
          <a:bodyPr wrap="square" rtlCol="0">
            <a:spAutoFit/>
          </a:bodyPr>
          <a:lstStyle/>
          <a:p>
            <a:r>
              <a:rPr lang="en-US" b="1" dirty="0" smtClean="0">
                <a:solidFill>
                  <a:schemeClr val="tx2"/>
                </a:solidFill>
                <a:latin typeface="+mn-lt"/>
              </a:rPr>
              <a:t>Step 3</a:t>
            </a:r>
            <a:endParaRPr lang="en-US" b="1" dirty="0">
              <a:solidFill>
                <a:schemeClr val="tx2"/>
              </a:solidFill>
              <a:latin typeface="+mn-lt"/>
            </a:endParaRPr>
          </a:p>
        </p:txBody>
      </p:sp>
      <p:sp>
        <p:nvSpPr>
          <p:cNvPr id="19" name="Text Box 24"/>
          <p:cNvSpPr txBox="1">
            <a:spLocks noChangeAspect="1" noChangeArrowheads="1"/>
          </p:cNvSpPr>
          <p:nvPr/>
        </p:nvSpPr>
        <p:spPr bwMode="auto">
          <a:xfrm>
            <a:off x="1677987" y="1690246"/>
            <a:ext cx="991551" cy="748154"/>
          </a:xfrm>
          <a:prstGeom prst="rect">
            <a:avLst/>
          </a:prstGeom>
          <a:noFill/>
          <a:ln w="12700">
            <a:noFill/>
            <a:miter lim="800000"/>
            <a:headEnd type="none" w="sm" len="sm"/>
            <a:tailEnd type="none" w="sm" len="sm"/>
          </a:ln>
          <a:effectLst/>
        </p:spPr>
        <p:txBody>
          <a:bodyPr>
            <a:spAutoFit/>
          </a:bodyPr>
          <a:lstStyle/>
          <a:p>
            <a:pPr algn="ctr" eaLnBrk="0" hangingPunct="0">
              <a:lnSpc>
                <a:spcPts val="1300"/>
              </a:lnSpc>
              <a:spcBef>
                <a:spcPts val="0"/>
              </a:spcBef>
              <a:defRPr/>
            </a:pPr>
            <a:r>
              <a:rPr lang="en-US" sz="1050" b="1" dirty="0">
                <a:solidFill>
                  <a:schemeClr val="bg1"/>
                </a:solidFill>
                <a:effectLst>
                  <a:outerShdw blurRad="38100" dist="38100" dir="2700000" algn="tl">
                    <a:srgbClr val="000000">
                      <a:alpha val="43137"/>
                    </a:srgbClr>
                  </a:outerShdw>
                </a:effectLst>
                <a:latin typeface="Arial" charset="0"/>
              </a:rPr>
              <a:t>Ensure use and share lessons learned</a:t>
            </a:r>
          </a:p>
        </p:txBody>
      </p:sp>
      <p:grpSp>
        <p:nvGrpSpPr>
          <p:cNvPr id="34" name="Group 33"/>
          <p:cNvGrpSpPr/>
          <p:nvPr/>
        </p:nvGrpSpPr>
        <p:grpSpPr>
          <a:xfrm>
            <a:off x="4421187" y="3048000"/>
            <a:ext cx="685800" cy="152400"/>
            <a:chOff x="4344987" y="3048000"/>
            <a:chExt cx="685800" cy="152400"/>
          </a:xfrm>
        </p:grpSpPr>
        <p:cxnSp>
          <p:nvCxnSpPr>
            <p:cNvPr id="29" name="Straight Arrow Connector 28"/>
            <p:cNvCxnSpPr/>
            <p:nvPr/>
          </p:nvCxnSpPr>
          <p:spPr>
            <a:xfrm flipH="1">
              <a:off x="4344987" y="3198812"/>
              <a:ext cx="6858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4954587" y="3124200"/>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a:xfrm>
            <a:off x="457438" y="254000"/>
            <a:ext cx="5184299" cy="660400"/>
          </a:xfrm>
        </p:spPr>
        <p:txBody>
          <a:bodyPr/>
          <a:lstStyle/>
          <a:p>
            <a:pPr eaLnBrk="1" hangingPunct="1"/>
            <a:r>
              <a:rPr lang="en-US" sz="2400" dirty="0" smtClean="0">
                <a:ea typeface="ＭＳ Ｐゴシック" pitchFamily="34" charset="-128"/>
              </a:rPr>
              <a:t>Sample Communication Plan</a:t>
            </a:r>
          </a:p>
        </p:txBody>
      </p:sp>
      <p:graphicFrame>
        <p:nvGraphicFramePr>
          <p:cNvPr id="494626" name="Group 34"/>
          <p:cNvGraphicFramePr>
            <a:graphicFrameLocks noGrp="1"/>
          </p:cNvGraphicFramePr>
          <p:nvPr/>
        </p:nvGraphicFramePr>
        <p:xfrm>
          <a:off x="306387" y="1066800"/>
          <a:ext cx="4876800" cy="2471632"/>
        </p:xfrm>
        <a:graphic>
          <a:graphicData uri="http://schemas.openxmlformats.org/drawingml/2006/table">
            <a:tbl>
              <a:tblPr>
                <a:tableStyleId>{3C2FFA5D-87B4-456A-9821-1D502468CF0F}</a:tableStyleId>
              </a:tblPr>
              <a:tblGrid>
                <a:gridCol w="1143000"/>
                <a:gridCol w="1752600"/>
                <a:gridCol w="1066800"/>
                <a:gridCol w="914400"/>
              </a:tblGrid>
              <a:tr h="4673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dirty="0" smtClean="0">
                          <a:ln>
                            <a:noFill/>
                          </a:ln>
                          <a:effectLst/>
                        </a:rPr>
                        <a:t>Stakeholder Audience</a:t>
                      </a:r>
                      <a:endParaRPr kumimoji="0" lang="en-US" sz="1300" b="0" i="0" u="none" strike="noStrike" cap="none" normalizeH="0" baseline="0" dirty="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Communicating &amp; Reporting Need</a:t>
                      </a:r>
                      <a:endParaRPr kumimoji="0" lang="en-US" sz="13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Format</a:t>
                      </a:r>
                      <a:endParaRPr kumimoji="0" lang="en-US" sz="13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u="none" strike="noStrike" cap="none" normalizeH="0" baseline="0" smtClean="0">
                          <a:ln>
                            <a:noFill/>
                          </a:ln>
                          <a:effectLst/>
                        </a:rPr>
                        <a:t>When Needed</a:t>
                      </a:r>
                      <a:endParaRPr kumimoji="0" lang="en-US" sz="13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r>
              <a:tr h="67564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1. Progress report on monitoring &amp; evaluation activities</a:t>
                      </a:r>
                      <a:endParaRPr kumimoji="0" lang="en-US" sz="1200" b="0" i="0" u="none" strike="noStrike" cap="none" normalizeH="0" baseline="0" dirty="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ill Sans MT" pitchFamily="34"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Gill Sans MT" pitchFamily="34" charset="0"/>
                        <a:ea typeface="ＭＳ Ｐゴシック" pitchFamily="34" charset="-128"/>
                      </a:endParaRPr>
                    </a:p>
                  </a:txBody>
                  <a:tcPr marL="60992" marR="60992" marT="30480" marB="30480" horzOverflow="overflow"/>
                </a:tc>
              </a:tr>
              <a:tr h="38100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2. Interim findings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r>
              <a:tr h="335280">
                <a:tc vMerge="1">
                  <a:txBody>
                    <a:bodyPr/>
                    <a:lstStyle/>
                    <a:p>
                      <a:endParaRPr lang="en-US"/>
                    </a:p>
                  </a:txBody>
                  <a:tcPr/>
                </a:tc>
                <a:tc>
                  <a:txBody>
                    <a:bodyPr/>
                    <a:lstStyle/>
                    <a:p>
                      <a:pPr marL="457200" marR="0" lvl="0" indent="-45720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3. Final findings</a:t>
                      </a:r>
                    </a:p>
                    <a:p>
                      <a:pPr marL="457200" marR="0" lvl="0" indent="-45720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r>
              <a:tr h="47519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effectLst/>
                        </a:rPr>
                        <a:t>4. Other reporting activities </a:t>
                      </a:r>
                      <a:endParaRPr kumimoji="0" lang="en-US" sz="1200" b="0" i="0" u="none" strike="noStrike" cap="none" normalizeH="0" baseline="0" dirty="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a typeface="ＭＳ Ｐゴシック" pitchFamily="34" charset="-128"/>
                      </a:endParaRPr>
                    </a:p>
                  </a:txBody>
                  <a:tcPr marL="60992" marR="60992" marT="30480" marB="3048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a typeface="ＭＳ Ｐゴシック" pitchFamily="34" charset="-128"/>
                      </a:endParaRPr>
                    </a:p>
                  </a:txBody>
                  <a:tcPr marL="60992" marR="60992" marT="30480" marB="30480" horzOverflow="overflow"/>
                </a:tc>
              </a:tr>
            </a:tbl>
          </a:graphicData>
        </a:graphic>
      </p:graphicFrame>
      <p:sp>
        <p:nvSpPr>
          <p:cNvPr id="93217" name="Text Box 32"/>
          <p:cNvSpPr txBox="1">
            <a:spLocks noChangeArrowheads="1"/>
          </p:cNvSpPr>
          <p:nvPr/>
        </p:nvSpPr>
        <p:spPr bwMode="auto">
          <a:xfrm>
            <a:off x="1220787" y="3581400"/>
            <a:ext cx="4066117" cy="184678"/>
          </a:xfrm>
          <a:prstGeom prst="rect">
            <a:avLst/>
          </a:prstGeom>
          <a:noFill/>
          <a:ln w="9525">
            <a:noFill/>
            <a:miter lim="800000"/>
            <a:headEnd/>
            <a:tailEnd/>
          </a:ln>
        </p:spPr>
        <p:txBody>
          <a:bodyPr lIns="60972" tIns="30486" rIns="60972" bIns="30486">
            <a:spAutoFit/>
          </a:bodyPr>
          <a:lstStyle/>
          <a:p>
            <a:pPr algn="r">
              <a:spcBef>
                <a:spcPct val="50000"/>
              </a:spcBef>
            </a:pPr>
            <a:r>
              <a:rPr lang="en-US" sz="800" dirty="0">
                <a:latin typeface="+mn-lt"/>
              </a:rPr>
              <a:t>From: Torres, </a:t>
            </a:r>
            <a:r>
              <a:rPr lang="en-US" sz="800" dirty="0" err="1">
                <a:latin typeface="+mn-lt"/>
              </a:rPr>
              <a:t>Preskill</a:t>
            </a:r>
            <a:r>
              <a:rPr lang="en-US" sz="800" dirty="0">
                <a:latin typeface="+mn-lt"/>
              </a:rPr>
              <a:t> &amp; </a:t>
            </a:r>
            <a:r>
              <a:rPr lang="en-US" sz="800" dirty="0" err="1">
                <a:latin typeface="+mn-lt"/>
              </a:rPr>
              <a:t>Piontek</a:t>
            </a:r>
            <a:r>
              <a:rPr lang="en-US" sz="800" dirty="0">
                <a:latin typeface="+mn-lt"/>
              </a:rPr>
              <a:t>, 1996</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3"/>
          <p:cNvSpPr>
            <a:spLocks noGrp="1" noChangeArrowheads="1"/>
          </p:cNvSpPr>
          <p:nvPr>
            <p:ph type="title"/>
          </p:nvPr>
        </p:nvSpPr>
        <p:spPr>
          <a:xfrm>
            <a:off x="457438" y="330200"/>
            <a:ext cx="5184299" cy="584200"/>
          </a:xfrm>
        </p:spPr>
        <p:txBody>
          <a:bodyPr/>
          <a:lstStyle/>
          <a:p>
            <a:pPr eaLnBrk="1" hangingPunct="1"/>
            <a:r>
              <a:rPr lang="en-US" dirty="0" smtClean="0">
                <a:ea typeface="ＭＳ Ｐゴシック" pitchFamily="34" charset="-128"/>
              </a:rPr>
              <a:t>Communication Format</a:t>
            </a:r>
          </a:p>
        </p:txBody>
      </p:sp>
      <p:sp>
        <p:nvSpPr>
          <p:cNvPr id="95236" name="Rectangle 2"/>
          <p:cNvSpPr>
            <a:spLocks noGrp="1" noChangeArrowheads="1"/>
          </p:cNvSpPr>
          <p:nvPr>
            <p:ph sz="quarter" idx="1"/>
          </p:nvPr>
        </p:nvSpPr>
        <p:spPr>
          <a:xfrm>
            <a:off x="533559" y="1600200"/>
            <a:ext cx="4725828" cy="2286000"/>
          </a:xfrm>
        </p:spPr>
        <p:txBody>
          <a:bodyPr/>
          <a:lstStyle/>
          <a:p>
            <a:pPr marL="400050" indent="-400050" eaLnBrk="1" hangingPunct="1">
              <a:lnSpc>
                <a:spcPts val="1700"/>
              </a:lnSpc>
              <a:spcBef>
                <a:spcPts val="0"/>
              </a:spcBef>
              <a:spcAft>
                <a:spcPts val="400"/>
              </a:spcAft>
              <a:buBlip>
                <a:blip r:embed="rId3"/>
              </a:buBlip>
            </a:pPr>
            <a:r>
              <a:rPr lang="en-US" sz="1600" dirty="0" smtClean="0">
                <a:ea typeface="ＭＳ Ｐゴシック" pitchFamily="34" charset="-128"/>
              </a:rPr>
              <a:t>Accessibility</a:t>
            </a:r>
          </a:p>
          <a:p>
            <a:pPr marL="400050" indent="-400050" eaLnBrk="1" hangingPunct="1">
              <a:lnSpc>
                <a:spcPts val="1700"/>
              </a:lnSpc>
              <a:spcBef>
                <a:spcPts val="0"/>
              </a:spcBef>
              <a:spcAft>
                <a:spcPts val="400"/>
              </a:spcAft>
              <a:buBlip>
                <a:blip r:embed="rId3"/>
              </a:buBlip>
            </a:pPr>
            <a:r>
              <a:rPr lang="en-US" sz="1600" dirty="0" smtClean="0">
                <a:ea typeface="ＭＳ Ｐゴシック" pitchFamily="34" charset="-128"/>
              </a:rPr>
              <a:t>Reading ability</a:t>
            </a:r>
          </a:p>
          <a:p>
            <a:pPr marL="400050" indent="-400050" eaLnBrk="1" hangingPunct="1">
              <a:lnSpc>
                <a:spcPts val="1700"/>
              </a:lnSpc>
              <a:spcBef>
                <a:spcPts val="0"/>
              </a:spcBef>
              <a:spcAft>
                <a:spcPts val="400"/>
              </a:spcAft>
              <a:buBlip>
                <a:blip r:embed="rId3"/>
              </a:buBlip>
            </a:pPr>
            <a:r>
              <a:rPr lang="en-US" sz="1600" dirty="0" smtClean="0">
                <a:ea typeface="ＭＳ Ｐゴシック" pitchFamily="34" charset="-128"/>
              </a:rPr>
              <a:t>Familiarity with the program and/or the evaluation</a:t>
            </a:r>
          </a:p>
          <a:p>
            <a:pPr marL="400050" indent="-400050" eaLnBrk="1" hangingPunct="1">
              <a:lnSpc>
                <a:spcPts val="1700"/>
              </a:lnSpc>
              <a:spcBef>
                <a:spcPts val="0"/>
              </a:spcBef>
              <a:spcAft>
                <a:spcPts val="400"/>
              </a:spcAft>
              <a:buBlip>
                <a:blip r:embed="rId3"/>
              </a:buBlip>
            </a:pPr>
            <a:r>
              <a:rPr lang="en-US" sz="1600" dirty="0" smtClean="0">
                <a:ea typeface="ＭＳ Ｐゴシック" pitchFamily="34" charset="-128"/>
              </a:rPr>
              <a:t>Role in decision making</a:t>
            </a:r>
          </a:p>
          <a:p>
            <a:pPr marL="400050" indent="-400050" eaLnBrk="1" hangingPunct="1">
              <a:lnSpc>
                <a:spcPts val="1700"/>
              </a:lnSpc>
              <a:spcBef>
                <a:spcPts val="0"/>
              </a:spcBef>
              <a:spcAft>
                <a:spcPts val="400"/>
              </a:spcAft>
              <a:buBlip>
                <a:blip r:embed="rId3"/>
              </a:buBlip>
            </a:pPr>
            <a:r>
              <a:rPr lang="en-US" sz="1600" dirty="0" smtClean="0">
                <a:ea typeface="ＭＳ Ｐゴシック" pitchFamily="34" charset="-128"/>
              </a:rPr>
              <a:t>Familiarity with research and evaluation methods</a:t>
            </a:r>
          </a:p>
          <a:p>
            <a:pPr marL="400050" indent="-400050" eaLnBrk="1" hangingPunct="1">
              <a:lnSpc>
                <a:spcPts val="1700"/>
              </a:lnSpc>
              <a:spcBef>
                <a:spcPts val="0"/>
              </a:spcBef>
              <a:spcAft>
                <a:spcPts val="400"/>
              </a:spcAft>
              <a:buBlip>
                <a:blip r:embed="rId3"/>
              </a:buBlip>
            </a:pPr>
            <a:r>
              <a:rPr lang="en-US" sz="1600" dirty="0" smtClean="0">
                <a:ea typeface="ＭＳ Ｐゴシック" pitchFamily="34" charset="-128"/>
              </a:rPr>
              <a:t>Experience using evaluation findings</a:t>
            </a:r>
          </a:p>
          <a:p>
            <a:pPr eaLnBrk="1" hangingPunct="1">
              <a:spcAft>
                <a:spcPts val="400"/>
              </a:spcAft>
              <a:buFont typeface="Wingdings" pitchFamily="2" charset="2"/>
              <a:buNone/>
            </a:pPr>
            <a:endParaRPr lang="en-US" dirty="0" smtClean="0">
              <a:ea typeface="ＭＳ Ｐゴシック" pitchFamily="34" charset="-128"/>
            </a:endParaRPr>
          </a:p>
        </p:txBody>
      </p:sp>
      <p:sp>
        <p:nvSpPr>
          <p:cNvPr id="5" name="TextBox 4"/>
          <p:cNvSpPr txBox="1"/>
          <p:nvPr/>
        </p:nvSpPr>
        <p:spPr>
          <a:xfrm>
            <a:off x="230187" y="990600"/>
            <a:ext cx="5334000" cy="584775"/>
          </a:xfrm>
          <a:prstGeom prst="rect">
            <a:avLst/>
          </a:prstGeom>
          <a:noFill/>
        </p:spPr>
        <p:txBody>
          <a:bodyPr wrap="square" rtlCol="0">
            <a:spAutoFit/>
          </a:bodyPr>
          <a:lstStyle/>
          <a:p>
            <a:r>
              <a:rPr lang="en-US" b="1" dirty="0" smtClean="0">
                <a:solidFill>
                  <a:schemeClr val="tx2"/>
                </a:solidFill>
                <a:latin typeface="+mn-lt"/>
                <a:ea typeface="ＭＳ Ｐゴシック" pitchFamily="34" charset="-128"/>
              </a:rPr>
              <a:t>The appropriate communication format depends on the stakeholder/audience characteristics.</a:t>
            </a:r>
            <a:endParaRPr lang="en-US" b="1" dirty="0">
              <a:solidFill>
                <a:schemeClr val="tx2"/>
              </a:solidFill>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AutoShape 2"/>
          <p:cNvSpPr>
            <a:spLocks noGrp="1" noChangeArrowheads="1"/>
          </p:cNvSpPr>
          <p:nvPr>
            <p:ph type="title"/>
          </p:nvPr>
        </p:nvSpPr>
        <p:spPr>
          <a:xfrm>
            <a:off x="457438" y="254000"/>
            <a:ext cx="5184299" cy="660400"/>
          </a:xfrm>
        </p:spPr>
        <p:txBody>
          <a:bodyPr/>
          <a:lstStyle/>
          <a:p>
            <a:pPr eaLnBrk="1" hangingPunct="1"/>
            <a:r>
              <a:rPr lang="en-US" dirty="0" smtClean="0">
                <a:ea typeface="ＭＳ Ｐゴシック" pitchFamily="34" charset="-128"/>
              </a:rPr>
              <a:t>Informal Communication Formats</a:t>
            </a:r>
          </a:p>
        </p:txBody>
      </p:sp>
      <p:sp>
        <p:nvSpPr>
          <p:cNvPr id="97284" name="Rectangle 3"/>
          <p:cNvSpPr>
            <a:spLocks noGrp="1" noChangeArrowheads="1"/>
          </p:cNvSpPr>
          <p:nvPr>
            <p:ph sz="quarter" idx="1"/>
          </p:nvPr>
        </p:nvSpPr>
        <p:spPr>
          <a:xfrm>
            <a:off x="304959" y="965201"/>
            <a:ext cx="5489258" cy="2616200"/>
          </a:xfrm>
        </p:spPr>
        <p:txBody>
          <a:bodyPr/>
          <a:lstStyle/>
          <a:p>
            <a:pPr eaLnBrk="1" hangingPunct="1">
              <a:spcAft>
                <a:spcPct val="35000"/>
              </a:spcAft>
              <a:buFont typeface="Wingdings" pitchFamily="2" charset="2"/>
              <a:buNone/>
            </a:pPr>
            <a:r>
              <a:rPr lang="en-US" sz="1600" dirty="0" smtClean="0">
                <a:ea typeface="ＭＳ Ｐゴシック" pitchFamily="34" charset="-128"/>
              </a:rPr>
              <a:t>Informal formats are also a type of reporting:</a:t>
            </a:r>
          </a:p>
          <a:p>
            <a:pPr marL="514350" indent="-342900" eaLnBrk="1" hangingPunct="1">
              <a:spcAft>
                <a:spcPct val="25000"/>
              </a:spcAft>
              <a:buBlip>
                <a:blip r:embed="rId3"/>
              </a:buBlip>
            </a:pPr>
            <a:r>
              <a:rPr lang="en-US" sz="1600" dirty="0" smtClean="0">
                <a:ea typeface="ＭＳ Ｐゴシック" pitchFamily="34" charset="-128"/>
              </a:rPr>
              <a:t>Short communications: memos, faxes, email</a:t>
            </a:r>
          </a:p>
          <a:p>
            <a:pPr marL="514350" indent="-342900" eaLnBrk="1" hangingPunct="1">
              <a:spcAft>
                <a:spcPct val="25000"/>
              </a:spcAft>
              <a:buBlip>
                <a:blip r:embed="rId3"/>
              </a:buBlip>
            </a:pPr>
            <a:r>
              <a:rPr lang="en-US" sz="1600" dirty="0" smtClean="0">
                <a:ea typeface="ＭＳ Ｐゴシック" pitchFamily="34" charset="-128"/>
              </a:rPr>
              <a:t>Personal discussions</a:t>
            </a:r>
          </a:p>
          <a:p>
            <a:pPr marL="514350" indent="-342900" eaLnBrk="1" hangingPunct="1">
              <a:buBlip>
                <a:blip r:embed="rId3"/>
              </a:buBlip>
            </a:pPr>
            <a:r>
              <a:rPr lang="en-US" sz="1600" dirty="0" smtClean="0">
                <a:ea typeface="ＭＳ Ｐゴシック" pitchFamily="34" charset="-128"/>
              </a:rPr>
              <a:t>Working sessions</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a:xfrm>
            <a:off x="457438" y="330200"/>
            <a:ext cx="5184299" cy="584200"/>
          </a:xfrm>
        </p:spPr>
        <p:txBody>
          <a:bodyPr/>
          <a:lstStyle/>
          <a:p>
            <a:pPr eaLnBrk="1" hangingPunct="1"/>
            <a:r>
              <a:rPr lang="en-US" dirty="0" smtClean="0">
                <a:ea typeface="ＭＳ Ｐゴシック" pitchFamily="34" charset="-128"/>
              </a:rPr>
              <a:t>Formal Communication Formats</a:t>
            </a:r>
          </a:p>
        </p:txBody>
      </p:sp>
      <p:sp>
        <p:nvSpPr>
          <p:cNvPr id="99332" name="Rectangle 3"/>
          <p:cNvSpPr>
            <a:spLocks noGrp="1" noChangeArrowheads="1"/>
          </p:cNvSpPr>
          <p:nvPr>
            <p:ph sz="quarter" idx="1"/>
          </p:nvPr>
        </p:nvSpPr>
        <p:spPr>
          <a:xfrm>
            <a:off x="382587" y="1193800"/>
            <a:ext cx="2820828" cy="2387600"/>
          </a:xfrm>
        </p:spPr>
        <p:txBody>
          <a:bodyPr/>
          <a:lstStyle/>
          <a:p>
            <a:pPr marL="342900" indent="-342900" eaLnBrk="1" hangingPunct="1">
              <a:lnSpc>
                <a:spcPts val="1700"/>
              </a:lnSpc>
              <a:spcBef>
                <a:spcPts val="300"/>
              </a:spcBef>
              <a:spcAft>
                <a:spcPct val="20000"/>
              </a:spcAft>
              <a:buBlip>
                <a:blip r:embed="rId3"/>
              </a:buBlip>
            </a:pPr>
            <a:r>
              <a:rPr lang="en-US" sz="1600" dirty="0" smtClean="0">
                <a:ea typeface="ＭＳ Ｐゴシック" pitchFamily="34" charset="-128"/>
              </a:rPr>
              <a:t>Verbal Presentations</a:t>
            </a:r>
          </a:p>
          <a:p>
            <a:pPr marL="342900" indent="-342900" eaLnBrk="1" hangingPunct="1">
              <a:lnSpc>
                <a:spcPts val="1700"/>
              </a:lnSpc>
              <a:spcBef>
                <a:spcPts val="300"/>
              </a:spcBef>
              <a:spcAft>
                <a:spcPct val="20000"/>
              </a:spcAft>
              <a:buBlip>
                <a:blip r:embed="rId3"/>
              </a:buBlip>
            </a:pPr>
            <a:r>
              <a:rPr lang="en-US" sz="1600" dirty="0" smtClean="0">
                <a:ea typeface="ＭＳ Ｐゴシック" pitchFamily="34" charset="-128"/>
              </a:rPr>
              <a:t>Videotape Presentations</a:t>
            </a:r>
          </a:p>
          <a:p>
            <a:pPr marL="342900" indent="-342900" eaLnBrk="1" hangingPunct="1">
              <a:lnSpc>
                <a:spcPts val="1700"/>
              </a:lnSpc>
              <a:spcBef>
                <a:spcPts val="300"/>
              </a:spcBef>
              <a:spcAft>
                <a:spcPct val="20000"/>
              </a:spcAft>
              <a:buBlip>
                <a:blip r:embed="rId3"/>
              </a:buBlip>
            </a:pPr>
            <a:r>
              <a:rPr lang="en-US" sz="1600" dirty="0" smtClean="0">
                <a:ea typeface="ＭＳ Ｐゴシック" pitchFamily="34" charset="-128"/>
              </a:rPr>
              <a:t>Conferences</a:t>
            </a:r>
          </a:p>
          <a:p>
            <a:pPr marL="342900" indent="-342900" eaLnBrk="1" hangingPunct="1">
              <a:lnSpc>
                <a:spcPts val="1700"/>
              </a:lnSpc>
              <a:spcBef>
                <a:spcPts val="300"/>
              </a:spcBef>
              <a:spcAft>
                <a:spcPct val="20000"/>
              </a:spcAft>
              <a:buBlip>
                <a:blip r:embed="rId3"/>
              </a:buBlip>
            </a:pPr>
            <a:r>
              <a:rPr lang="en-US" sz="1600" dirty="0" smtClean="0">
                <a:ea typeface="ＭＳ Ｐゴシック" pitchFamily="34" charset="-128"/>
              </a:rPr>
              <a:t>Public Meetings</a:t>
            </a:r>
          </a:p>
          <a:p>
            <a:pPr marL="342900" indent="-342900" eaLnBrk="1" hangingPunct="1">
              <a:lnSpc>
                <a:spcPts val="1700"/>
              </a:lnSpc>
              <a:spcBef>
                <a:spcPts val="300"/>
              </a:spcBef>
              <a:spcAft>
                <a:spcPct val="20000"/>
              </a:spcAft>
            </a:pPr>
            <a:endParaRPr lang="en-US" sz="1600" dirty="0" smtClean="0">
              <a:ea typeface="ＭＳ Ｐゴシック" pitchFamily="34" charset="-128"/>
            </a:endParaRPr>
          </a:p>
          <a:p>
            <a:pPr eaLnBrk="1" hangingPunct="1">
              <a:lnSpc>
                <a:spcPct val="80000"/>
              </a:lnSpc>
              <a:buFont typeface="Wingdings" pitchFamily="2" charset="2"/>
              <a:buNone/>
            </a:pPr>
            <a:endParaRPr lang="en-US" sz="1600" dirty="0" smtClean="0">
              <a:ea typeface="ＭＳ Ｐゴシック" pitchFamily="34" charset="-128"/>
            </a:endParaRPr>
          </a:p>
          <a:p>
            <a:pPr eaLnBrk="1" hangingPunct="1">
              <a:lnSpc>
                <a:spcPct val="80000"/>
              </a:lnSpc>
            </a:pPr>
            <a:endParaRPr lang="en-US" sz="1600" dirty="0" smtClean="0">
              <a:ea typeface="ＭＳ Ｐゴシック" pitchFamily="34" charset="-128"/>
            </a:endParaRPr>
          </a:p>
        </p:txBody>
      </p:sp>
      <p:sp>
        <p:nvSpPr>
          <p:cNvPr id="5" name="TextBox 4"/>
          <p:cNvSpPr txBox="1"/>
          <p:nvPr/>
        </p:nvSpPr>
        <p:spPr>
          <a:xfrm>
            <a:off x="2973387" y="1192339"/>
            <a:ext cx="2819400" cy="1779461"/>
          </a:xfrm>
          <a:prstGeom prst="rect">
            <a:avLst/>
          </a:prstGeom>
          <a:noFill/>
        </p:spPr>
        <p:txBody>
          <a:bodyPr wrap="square" rtlCol="0">
            <a:spAutoFit/>
          </a:bodyPr>
          <a:lstStyle/>
          <a:p>
            <a:pPr marL="285750" indent="-285750" eaLnBrk="1" hangingPunct="1">
              <a:lnSpc>
                <a:spcPts val="1700"/>
              </a:lnSpc>
              <a:spcBef>
                <a:spcPts val="300"/>
              </a:spcBef>
              <a:spcAft>
                <a:spcPct val="20000"/>
              </a:spcAft>
              <a:buBlip>
                <a:blip r:embed="rId3"/>
              </a:buBlip>
            </a:pPr>
            <a:r>
              <a:rPr lang="en-US" b="1" dirty="0" smtClean="0">
                <a:solidFill>
                  <a:schemeClr val="tx2"/>
                </a:solidFill>
                <a:latin typeface="+mn-lt"/>
                <a:ea typeface="ＭＳ Ｐゴシック" pitchFamily="34" charset="-128"/>
              </a:rPr>
              <a:t>Written reports</a:t>
            </a:r>
          </a:p>
          <a:p>
            <a:pPr marL="285750" indent="-285750" eaLnBrk="1" hangingPunct="1">
              <a:lnSpc>
                <a:spcPts val="1700"/>
              </a:lnSpc>
              <a:spcBef>
                <a:spcPts val="300"/>
              </a:spcBef>
              <a:spcAft>
                <a:spcPct val="20000"/>
              </a:spcAft>
              <a:buBlip>
                <a:blip r:embed="rId3"/>
              </a:buBlip>
            </a:pPr>
            <a:r>
              <a:rPr lang="en-US" b="1" dirty="0" smtClean="0">
                <a:solidFill>
                  <a:schemeClr val="tx2"/>
                </a:solidFill>
                <a:latin typeface="+mn-lt"/>
                <a:ea typeface="ＭＳ Ｐゴシック" pitchFamily="34" charset="-128"/>
              </a:rPr>
              <a:t>Executive Summaries</a:t>
            </a:r>
          </a:p>
          <a:p>
            <a:pPr marL="285750" indent="-285750" eaLnBrk="1" hangingPunct="1">
              <a:lnSpc>
                <a:spcPts val="1700"/>
              </a:lnSpc>
              <a:spcBef>
                <a:spcPts val="300"/>
              </a:spcBef>
              <a:spcAft>
                <a:spcPct val="20000"/>
              </a:spcAft>
              <a:buBlip>
                <a:blip r:embed="rId3"/>
              </a:buBlip>
            </a:pPr>
            <a:r>
              <a:rPr lang="en-US" b="1" dirty="0" smtClean="0">
                <a:solidFill>
                  <a:schemeClr val="tx2"/>
                </a:solidFill>
                <a:latin typeface="+mn-lt"/>
                <a:ea typeface="ＭＳ Ｐゴシック" pitchFamily="34" charset="-128"/>
              </a:rPr>
              <a:t>Chart Essays</a:t>
            </a:r>
          </a:p>
          <a:p>
            <a:pPr marL="285750" indent="-285750" eaLnBrk="1" hangingPunct="1">
              <a:lnSpc>
                <a:spcPts val="1700"/>
              </a:lnSpc>
              <a:spcBef>
                <a:spcPts val="300"/>
              </a:spcBef>
              <a:spcAft>
                <a:spcPct val="20000"/>
              </a:spcAft>
              <a:buBlip>
                <a:blip r:embed="rId3"/>
              </a:buBlip>
            </a:pPr>
            <a:r>
              <a:rPr lang="en-US" b="1" dirty="0" smtClean="0">
                <a:solidFill>
                  <a:schemeClr val="tx2"/>
                </a:solidFill>
                <a:latin typeface="+mn-lt"/>
                <a:ea typeface="ＭＳ Ｐゴシック" pitchFamily="34" charset="-128"/>
              </a:rPr>
              <a:t>Web</a:t>
            </a:r>
          </a:p>
          <a:p>
            <a:pPr marL="285750" indent="-285750" eaLnBrk="1" hangingPunct="1">
              <a:lnSpc>
                <a:spcPts val="1700"/>
              </a:lnSpc>
              <a:spcBef>
                <a:spcPts val="300"/>
              </a:spcBef>
              <a:buBlip>
                <a:blip r:embed="rId3"/>
              </a:buBlip>
            </a:pPr>
            <a:r>
              <a:rPr lang="en-US" b="1" dirty="0" smtClean="0">
                <a:solidFill>
                  <a:schemeClr val="tx2"/>
                </a:solidFill>
                <a:latin typeface="+mn-lt"/>
                <a:ea typeface="ＭＳ Ｐゴシック" pitchFamily="34" charset="-128"/>
              </a:rPr>
              <a:t>Poster Sessions</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38" y="254000"/>
            <a:ext cx="5184299" cy="660400"/>
          </a:xfrm>
        </p:spPr>
        <p:txBody>
          <a:bodyPr/>
          <a:lstStyle/>
          <a:p>
            <a:r>
              <a:rPr lang="en-US" dirty="0" smtClean="0"/>
              <a:t>The Executive Summary</a:t>
            </a:r>
            <a:endParaRPr lang="en-US" dirty="0"/>
          </a:p>
        </p:txBody>
      </p:sp>
      <p:sp>
        <p:nvSpPr>
          <p:cNvPr id="3" name="Content Placeholder 2"/>
          <p:cNvSpPr>
            <a:spLocks noGrp="1"/>
          </p:cNvSpPr>
          <p:nvPr>
            <p:ph idx="1"/>
          </p:nvPr>
        </p:nvSpPr>
        <p:spPr>
          <a:xfrm>
            <a:off x="457438" y="1066800"/>
            <a:ext cx="4725749" cy="2286000"/>
          </a:xfrm>
        </p:spPr>
        <p:txBody>
          <a:bodyPr/>
          <a:lstStyle/>
          <a:p>
            <a:pPr marL="0" indent="0">
              <a:lnSpc>
                <a:spcPts val="1700"/>
              </a:lnSpc>
              <a:spcBef>
                <a:spcPts val="0"/>
              </a:spcBef>
            </a:pPr>
            <a:r>
              <a:rPr lang="en-US" sz="1600" dirty="0" smtClean="0"/>
              <a:t>The executive summary is often critical for communication. Helps with cost/benefit analysis.</a:t>
            </a:r>
          </a:p>
          <a:p>
            <a:pPr>
              <a:lnSpc>
                <a:spcPts val="1700"/>
              </a:lnSpc>
              <a:spcBef>
                <a:spcPts val="0"/>
              </a:spcBef>
            </a:pPr>
            <a:endParaRPr lang="en-US" sz="1600" dirty="0" smtClean="0"/>
          </a:p>
          <a:p>
            <a:pPr marL="514350" lvl="1" indent="-282575">
              <a:lnSpc>
                <a:spcPts val="1700"/>
              </a:lnSpc>
              <a:spcBef>
                <a:spcPts val="0"/>
              </a:spcBef>
              <a:buClr>
                <a:schemeClr val="accent5">
                  <a:lumMod val="50000"/>
                </a:schemeClr>
              </a:buClr>
              <a:buFont typeface="Wingdings" pitchFamily="2" charset="2"/>
              <a:buChar char="ü"/>
            </a:pPr>
            <a:r>
              <a:rPr lang="en-US" sz="1600" dirty="0" smtClean="0"/>
              <a:t>limit to 3 pages</a:t>
            </a:r>
          </a:p>
          <a:p>
            <a:pPr marL="514350" lvl="1" indent="-282575">
              <a:lnSpc>
                <a:spcPts val="1700"/>
              </a:lnSpc>
              <a:spcBef>
                <a:spcPts val="0"/>
              </a:spcBef>
              <a:buClr>
                <a:schemeClr val="accent5">
                  <a:lumMod val="50000"/>
                </a:schemeClr>
              </a:buClr>
              <a:buFont typeface="Wingdings" pitchFamily="2" charset="2"/>
              <a:buChar char="ü"/>
            </a:pPr>
            <a:r>
              <a:rPr lang="en-US" sz="1600" dirty="0" smtClean="0"/>
              <a:t>format as a bulleted list</a:t>
            </a:r>
          </a:p>
          <a:p>
            <a:pPr marL="514350" lvl="1" indent="-282575">
              <a:lnSpc>
                <a:spcPts val="1700"/>
              </a:lnSpc>
              <a:spcBef>
                <a:spcPts val="0"/>
              </a:spcBef>
              <a:buClr>
                <a:schemeClr val="accent5">
                  <a:lumMod val="50000"/>
                </a:schemeClr>
              </a:buClr>
              <a:buFont typeface="Wingdings" pitchFamily="2" charset="2"/>
              <a:buChar char="ü"/>
            </a:pPr>
            <a:r>
              <a:rPr lang="en-US" sz="1600" dirty="0" smtClean="0"/>
              <a:t>include references to page numbers for report details</a:t>
            </a:r>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Chart Essay</a:t>
            </a:r>
            <a:br>
              <a:rPr lang="en-US" dirty="0" smtClean="0"/>
            </a:br>
            <a:r>
              <a:rPr lang="en-US" dirty="0" smtClean="0"/>
              <a:t>(One Page per Question)</a:t>
            </a:r>
            <a:endParaRPr lang="en-US" dirty="0"/>
          </a:p>
        </p:txBody>
      </p:sp>
      <p:graphicFrame>
        <p:nvGraphicFramePr>
          <p:cNvPr id="4" name="Table 3"/>
          <p:cNvGraphicFramePr>
            <a:graphicFrameLocks noGrp="1"/>
          </p:cNvGraphicFramePr>
          <p:nvPr/>
        </p:nvGraphicFramePr>
        <p:xfrm>
          <a:off x="406927" y="914400"/>
          <a:ext cx="4776260" cy="2812510"/>
        </p:xfrm>
        <a:graphic>
          <a:graphicData uri="http://schemas.openxmlformats.org/drawingml/2006/table">
            <a:tbl>
              <a:tblPr firstRow="1" bandRow="1">
                <a:tableStyleId>{5C22544A-7EE6-4342-B048-85BDC9FD1C3A}</a:tableStyleId>
              </a:tblPr>
              <a:tblGrid>
                <a:gridCol w="1905000"/>
                <a:gridCol w="2871260"/>
              </a:tblGrid>
              <a:tr h="457200">
                <a:tc>
                  <a:txBody>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sz="1200" b="1" dirty="0" smtClean="0"/>
                        <a:t>Statement of </a:t>
                      </a:r>
                      <a:r>
                        <a:rPr lang="en-US" sz="1200" b="1" u="sng" dirty="0" smtClean="0"/>
                        <a:t>one</a:t>
                      </a:r>
                      <a:r>
                        <a:rPr lang="en-US" sz="1200" b="1" dirty="0" smtClean="0"/>
                        <a:t> evaluation question</a:t>
                      </a:r>
                      <a:endParaRPr lang="en-US" sz="1200"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dirty="0" smtClean="0"/>
                        <a:t>Does having a part-time job contribute to academic success      in college?</a:t>
                      </a:r>
                      <a:endParaRPr lang="en-US" sz="1200"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342">
                <a:tc>
                  <a:txBody>
                    <a:bodyPr/>
                    <a:lstStyle/>
                    <a:p>
                      <a:r>
                        <a:rPr lang="en-US" sz="1200" b="1" dirty="0" smtClean="0"/>
                        <a:t>Research methods</a:t>
                      </a:r>
                      <a:endParaRPr lang="en-US" sz="1200"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Surveyed all students in</a:t>
                      </a:r>
                      <a:r>
                        <a:rPr lang="en-US" sz="1200" b="1" baseline="0" dirty="0" smtClean="0"/>
                        <a:t> cafeteria.</a:t>
                      </a:r>
                      <a:endParaRPr lang="en-US" sz="1200"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2877">
                <a:tc>
                  <a:txBody>
                    <a:bodyPr/>
                    <a:lstStyle/>
                    <a:p>
                      <a:r>
                        <a:rPr lang="en-US" sz="1200" b="1" dirty="0" smtClean="0"/>
                        <a:t>Summary of raw data related to the question</a:t>
                      </a:r>
                    </a:p>
                    <a:p>
                      <a:endParaRPr lang="en-US" sz="1200"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smtClean="0"/>
                        <a:t>    </a:t>
                      </a:r>
                      <a:r>
                        <a:rPr lang="en-US" sz="1200" b="1" u="sng" dirty="0" smtClean="0"/>
                        <a:t>GPA</a:t>
                      </a:r>
                      <a:r>
                        <a:rPr lang="en-US" sz="1200" b="1" dirty="0" smtClean="0"/>
                        <a:t>               </a:t>
                      </a:r>
                      <a:r>
                        <a:rPr lang="en-US" sz="1200" b="1" u="sng" dirty="0" smtClean="0"/>
                        <a:t>Job</a:t>
                      </a:r>
                      <a:r>
                        <a:rPr lang="en-US" sz="1200" b="1" dirty="0" smtClean="0"/>
                        <a:t>     </a:t>
                      </a:r>
                      <a:r>
                        <a:rPr lang="en-US" sz="1200" b="1" u="sng" dirty="0" smtClean="0"/>
                        <a:t>No Job</a:t>
                      </a:r>
                    </a:p>
                    <a:p>
                      <a:r>
                        <a:rPr lang="en-US" sz="1200" b="1" dirty="0" smtClean="0"/>
                        <a:t>    “A”                  23%     77%</a:t>
                      </a:r>
                    </a:p>
                    <a:p>
                      <a:r>
                        <a:rPr lang="en-US" sz="1200" b="1" dirty="0" smtClean="0"/>
                        <a:t>    “B”                  34%     66%</a:t>
                      </a:r>
                    </a:p>
                    <a:p>
                      <a:r>
                        <a:rPr lang="en-US" sz="1200" b="1" dirty="0" smtClean="0"/>
                        <a:t>    “C”                  48%     52%</a:t>
                      </a:r>
                    </a:p>
                    <a:p>
                      <a:r>
                        <a:rPr lang="en-US" sz="1200" b="1" dirty="0" smtClean="0"/>
                        <a:t>    “D”                  55%     45%</a:t>
                      </a:r>
                    </a:p>
                    <a:p>
                      <a:r>
                        <a:rPr lang="en-US" sz="1200" b="1" dirty="0" smtClean="0"/>
                        <a:t>    “F”                   71%</a:t>
                      </a:r>
                      <a:r>
                        <a:rPr lang="en-US" sz="1200" b="1" baseline="0" dirty="0" smtClean="0"/>
                        <a:t>    29%</a:t>
                      </a:r>
                      <a:endParaRPr lang="en-US" sz="1200"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992">
                <a:tc>
                  <a:txBody>
                    <a:bodyPr/>
                    <a:lstStyle/>
                    <a:p>
                      <a:pPr marL="0" marR="0" indent="0" algn="l" defTabSz="609722" rtl="0" eaLnBrk="1" fontAlgn="auto" latinLnBrk="0" hangingPunct="1">
                        <a:lnSpc>
                          <a:spcPct val="100000"/>
                        </a:lnSpc>
                        <a:spcBef>
                          <a:spcPts val="0"/>
                        </a:spcBef>
                        <a:spcAft>
                          <a:spcPts val="0"/>
                        </a:spcAft>
                        <a:buClrTx/>
                        <a:buSzTx/>
                        <a:buFontTx/>
                        <a:buNone/>
                        <a:tabLst/>
                        <a:defRPr/>
                      </a:pPr>
                      <a:r>
                        <a:rPr lang="en-US" b="1" dirty="0" smtClean="0"/>
                        <a:t>Bullet point list of observed trends or</a:t>
                      </a:r>
                      <a:r>
                        <a:rPr lang="en-US" b="1" baseline="0" dirty="0" smtClean="0"/>
                        <a:t> recommendations</a:t>
                      </a:r>
                      <a:endParaRPr lang="en-US" b="1" dirty="0" smtClean="0"/>
                    </a:p>
                    <a:p>
                      <a:endParaRPr lang="en-US"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114300">
                        <a:buFont typeface="Arial" pitchFamily="34" charset="0"/>
                        <a:buChar char="•"/>
                      </a:pPr>
                      <a:r>
                        <a:rPr lang="en-US" b="1" dirty="0" smtClean="0"/>
                        <a:t>most students</a:t>
                      </a:r>
                      <a:r>
                        <a:rPr lang="en-US" b="1" baseline="0" dirty="0" smtClean="0"/>
                        <a:t> with</a:t>
                      </a:r>
                      <a:r>
                        <a:rPr lang="en-US" b="1" dirty="0" smtClean="0"/>
                        <a:t> a job</a:t>
                      </a:r>
                      <a:r>
                        <a:rPr lang="en-US" b="1" baseline="0" dirty="0" smtClean="0"/>
                        <a:t> had low GPAs (D or F)</a:t>
                      </a:r>
                    </a:p>
                    <a:p>
                      <a:pPr marL="114300" indent="-114300">
                        <a:buFont typeface="Arial" pitchFamily="34" charset="0"/>
                        <a:buChar char="•"/>
                      </a:pPr>
                      <a:r>
                        <a:rPr lang="en-US" b="1" baseline="0" dirty="0" smtClean="0"/>
                        <a:t>significant numbers of students with a job had high GPAs (A or B)</a:t>
                      </a:r>
                      <a:endParaRPr lang="en-US" b="1" dirty="0"/>
                    </a:p>
                  </a:txBody>
                  <a:tcPr marT="18288" marB="182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AutoShape 2"/>
          <p:cNvSpPr>
            <a:spLocks noGrp="1" noChangeArrowheads="1"/>
          </p:cNvSpPr>
          <p:nvPr>
            <p:ph type="title"/>
          </p:nvPr>
        </p:nvSpPr>
        <p:spPr>
          <a:xfrm>
            <a:off x="254132" y="154517"/>
            <a:ext cx="5489258" cy="759883"/>
          </a:xfrm>
        </p:spPr>
        <p:txBody>
          <a:bodyPr/>
          <a:lstStyle/>
          <a:p>
            <a:pPr eaLnBrk="1" hangingPunct="1"/>
            <a:r>
              <a:rPr lang="en-US" sz="2400" dirty="0" smtClean="0">
                <a:ea typeface="ＭＳ Ｐゴシック" pitchFamily="34" charset="-128"/>
              </a:rPr>
              <a:t>Combine More Interactive and </a:t>
            </a:r>
            <a:br>
              <a:rPr lang="en-US" sz="2400" dirty="0" smtClean="0">
                <a:ea typeface="ＭＳ Ｐゴシック" pitchFamily="34" charset="-128"/>
              </a:rPr>
            </a:br>
            <a:r>
              <a:rPr lang="en-US" sz="2400" dirty="0" smtClean="0">
                <a:ea typeface="ＭＳ Ｐゴシック" pitchFamily="34" charset="-128"/>
              </a:rPr>
              <a:t>Less Interactive Formats</a:t>
            </a:r>
          </a:p>
        </p:txBody>
      </p:sp>
      <p:sp>
        <p:nvSpPr>
          <p:cNvPr id="101385" name="Text Box 8"/>
          <p:cNvSpPr txBox="1">
            <a:spLocks noChangeArrowheads="1"/>
          </p:cNvSpPr>
          <p:nvPr/>
        </p:nvSpPr>
        <p:spPr bwMode="auto">
          <a:xfrm>
            <a:off x="2490497" y="3251200"/>
            <a:ext cx="1118182" cy="407816"/>
          </a:xfrm>
          <a:prstGeom prst="rect">
            <a:avLst/>
          </a:prstGeom>
          <a:noFill/>
          <a:ln w="9525">
            <a:noFill/>
            <a:miter lim="800000"/>
            <a:headEnd/>
            <a:tailEnd/>
          </a:ln>
        </p:spPr>
        <p:txBody>
          <a:bodyPr lIns="60972" tIns="30486" rIns="60972" bIns="30486">
            <a:spAutoFit/>
          </a:bodyPr>
          <a:lstStyle/>
          <a:p>
            <a:pPr>
              <a:spcBef>
                <a:spcPct val="50000"/>
              </a:spcBef>
            </a:pPr>
            <a:endParaRPr lang="en-US" sz="900" dirty="0">
              <a:cs typeface="Times New Roman" pitchFamily="18" charset="0"/>
            </a:endParaRPr>
          </a:p>
          <a:p>
            <a:pPr>
              <a:spcBef>
                <a:spcPct val="50000"/>
              </a:spcBef>
            </a:pPr>
            <a:endParaRPr lang="en-US" sz="900" dirty="0">
              <a:cs typeface="Times New Roman" pitchFamily="18" charset="0"/>
            </a:endParaRPr>
          </a:p>
        </p:txBody>
      </p:sp>
      <p:sp>
        <p:nvSpPr>
          <p:cNvPr id="10" name="TextBox 9"/>
          <p:cNvSpPr txBox="1"/>
          <p:nvPr/>
        </p:nvSpPr>
        <p:spPr>
          <a:xfrm>
            <a:off x="306387" y="1144583"/>
            <a:ext cx="5029200" cy="1697901"/>
          </a:xfrm>
          <a:prstGeom prst="rect">
            <a:avLst/>
          </a:prstGeom>
          <a:noFill/>
        </p:spPr>
        <p:txBody>
          <a:bodyPr wrap="square" rtlCol="0">
            <a:spAutoFit/>
          </a:bodyPr>
          <a:lstStyle/>
          <a:p>
            <a:pPr algn="ctr">
              <a:lnSpc>
                <a:spcPts val="1700"/>
              </a:lnSpc>
            </a:pPr>
            <a:r>
              <a:rPr lang="en-US" b="1" dirty="0" smtClean="0">
                <a:solidFill>
                  <a:schemeClr val="tx2"/>
                </a:solidFill>
                <a:latin typeface="+mn-lt"/>
              </a:rPr>
              <a:t>Providing a </a:t>
            </a:r>
            <a:r>
              <a:rPr lang="en-US" b="1" i="1" dirty="0" smtClean="0">
                <a:solidFill>
                  <a:schemeClr val="accent5">
                    <a:lumMod val="50000"/>
                  </a:schemeClr>
                </a:solidFill>
                <a:latin typeface="+mn-lt"/>
              </a:rPr>
              <a:t>written report </a:t>
            </a:r>
          </a:p>
          <a:p>
            <a:pPr algn="ctr">
              <a:lnSpc>
                <a:spcPts val="1700"/>
              </a:lnSpc>
            </a:pPr>
            <a:r>
              <a:rPr lang="en-US" b="1" i="1" dirty="0" smtClean="0">
                <a:solidFill>
                  <a:schemeClr val="tx2"/>
                </a:solidFill>
                <a:latin typeface="+mn-lt"/>
              </a:rPr>
              <a:t>OR</a:t>
            </a:r>
          </a:p>
          <a:p>
            <a:pPr algn="ctr">
              <a:lnSpc>
                <a:spcPts val="1700"/>
              </a:lnSpc>
            </a:pPr>
            <a:r>
              <a:rPr lang="en-US" b="1" dirty="0" smtClean="0">
                <a:solidFill>
                  <a:schemeClr val="tx2"/>
                </a:solidFill>
                <a:latin typeface="+mn-lt"/>
              </a:rPr>
              <a:t>an </a:t>
            </a:r>
            <a:r>
              <a:rPr lang="en-US" b="1" i="1" dirty="0" smtClean="0">
                <a:solidFill>
                  <a:schemeClr val="accent5">
                    <a:lumMod val="50000"/>
                  </a:schemeClr>
                </a:solidFill>
                <a:latin typeface="+mn-lt"/>
              </a:rPr>
              <a:t>executive summary</a:t>
            </a:r>
          </a:p>
          <a:p>
            <a:pPr algn="ctr">
              <a:lnSpc>
                <a:spcPts val="1700"/>
              </a:lnSpc>
            </a:pPr>
            <a:r>
              <a:rPr lang="en-US" b="1" i="1" dirty="0" smtClean="0">
                <a:solidFill>
                  <a:schemeClr val="tx2"/>
                </a:solidFill>
                <a:latin typeface="+mn-lt"/>
              </a:rPr>
              <a:t>PLUS</a:t>
            </a:r>
          </a:p>
          <a:p>
            <a:pPr algn="ctr">
              <a:lnSpc>
                <a:spcPts val="1900"/>
              </a:lnSpc>
            </a:pPr>
            <a:r>
              <a:rPr lang="en-US" b="1" dirty="0" smtClean="0">
                <a:solidFill>
                  <a:schemeClr val="tx2"/>
                </a:solidFill>
                <a:latin typeface="+mn-lt"/>
              </a:rPr>
              <a:t>an </a:t>
            </a:r>
            <a:r>
              <a:rPr lang="en-US" b="1" i="1" dirty="0" smtClean="0">
                <a:solidFill>
                  <a:schemeClr val="accent5">
                    <a:lumMod val="50000"/>
                  </a:schemeClr>
                </a:solidFill>
                <a:latin typeface="+mn-lt"/>
              </a:rPr>
              <a:t>interactive presentation </a:t>
            </a:r>
            <a:r>
              <a:rPr lang="en-US" b="1" dirty="0" smtClean="0">
                <a:solidFill>
                  <a:schemeClr val="tx2"/>
                </a:solidFill>
                <a:latin typeface="+mn-lt"/>
              </a:rPr>
              <a:t>or meeting</a:t>
            </a:r>
          </a:p>
          <a:p>
            <a:pPr algn="ctr">
              <a:lnSpc>
                <a:spcPts val="1900"/>
              </a:lnSpc>
            </a:pPr>
            <a:r>
              <a:rPr lang="en-US" b="1" dirty="0" smtClean="0">
                <a:solidFill>
                  <a:schemeClr val="tx2"/>
                </a:solidFill>
                <a:latin typeface="+mn-lt"/>
              </a:rPr>
              <a:t>is the most effective communication strategy.</a:t>
            </a:r>
          </a:p>
          <a:p>
            <a:endParaRPr lang="en-US" b="1" dirty="0" smtClean="0">
              <a:solidFill>
                <a:schemeClr val="tx2"/>
              </a:solidFill>
              <a:latin typeface="+mn-lt"/>
            </a:endParaRPr>
          </a:p>
        </p:txBody>
      </p:sp>
      <p:sp>
        <p:nvSpPr>
          <p:cNvPr id="11" name="TextBox 10"/>
          <p:cNvSpPr txBox="1"/>
          <p:nvPr/>
        </p:nvSpPr>
        <p:spPr>
          <a:xfrm>
            <a:off x="763587" y="2598003"/>
            <a:ext cx="4191000" cy="830997"/>
          </a:xfrm>
          <a:prstGeom prst="rect">
            <a:avLst/>
          </a:prstGeom>
          <a:noFill/>
        </p:spPr>
        <p:txBody>
          <a:bodyPr wrap="square" rtlCol="0">
            <a:spAutoFit/>
          </a:bodyPr>
          <a:lstStyle/>
          <a:p>
            <a:pPr algn="ctr"/>
            <a:r>
              <a:rPr lang="en-US" b="1" dirty="0" smtClean="0">
                <a:solidFill>
                  <a:schemeClr val="tx2"/>
                </a:solidFill>
                <a:latin typeface="+mn-lt"/>
              </a:rPr>
              <a:t>This combination allows participants to co-construct the learning.</a:t>
            </a:r>
          </a:p>
          <a:p>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pPr eaLnBrk="1" hangingPunct="1"/>
            <a:r>
              <a:rPr lang="en-US" smtClean="0">
                <a:ea typeface="ＭＳ Ｐゴシック" pitchFamily="34" charset="-128"/>
              </a:rPr>
              <a:t>In Sum: What Do We Know?</a:t>
            </a:r>
          </a:p>
        </p:txBody>
      </p:sp>
      <p:sp>
        <p:nvSpPr>
          <p:cNvPr id="103428" name="Rectangle 3"/>
          <p:cNvSpPr>
            <a:spLocks noGrp="1" noChangeArrowheads="1"/>
          </p:cNvSpPr>
          <p:nvPr>
            <p:ph sz="quarter" idx="1"/>
          </p:nvPr>
        </p:nvSpPr>
        <p:spPr>
          <a:xfrm>
            <a:off x="304959" y="1016000"/>
            <a:ext cx="5106828" cy="2641600"/>
          </a:xfrm>
        </p:spPr>
        <p:txBody>
          <a:bodyPr/>
          <a:lstStyle/>
          <a:p>
            <a:pPr eaLnBrk="1" hangingPunct="1">
              <a:lnSpc>
                <a:spcPts val="1700"/>
              </a:lnSpc>
              <a:spcBef>
                <a:spcPts val="0"/>
              </a:spcBef>
              <a:spcAft>
                <a:spcPts val="0"/>
              </a:spcAft>
            </a:pPr>
            <a:r>
              <a:rPr lang="en-US" sz="1600" smtClean="0">
                <a:ea typeface="ＭＳ Ｐゴシック" pitchFamily="34" charset="-128"/>
              </a:rPr>
              <a:t>Factors </a:t>
            </a:r>
            <a:r>
              <a:rPr lang="en-US" sz="1600" dirty="0" smtClean="0">
                <a:ea typeface="ＭＳ Ｐゴシック" pitchFamily="34" charset="-128"/>
              </a:rPr>
              <a:t>necessary for obtaining use:</a:t>
            </a:r>
          </a:p>
          <a:p>
            <a:pPr lvl="1" eaLnBrk="1" hangingPunct="1">
              <a:lnSpc>
                <a:spcPts val="1700"/>
              </a:lnSpc>
              <a:spcBef>
                <a:spcPts val="0"/>
              </a:spcBef>
              <a:spcAft>
                <a:spcPts val="0"/>
              </a:spcAft>
            </a:pPr>
            <a:r>
              <a:rPr lang="en-US" sz="1500" dirty="0" smtClean="0">
                <a:ea typeface="ＭＳ Ｐゴシック" pitchFamily="34" charset="-128"/>
              </a:rPr>
              <a:t>Buy-in</a:t>
            </a:r>
          </a:p>
          <a:p>
            <a:pPr lvl="1" eaLnBrk="1" hangingPunct="1">
              <a:lnSpc>
                <a:spcPts val="1700"/>
              </a:lnSpc>
              <a:spcBef>
                <a:spcPts val="0"/>
              </a:spcBef>
              <a:spcAft>
                <a:spcPts val="0"/>
              </a:spcAft>
            </a:pPr>
            <a:r>
              <a:rPr lang="en-US" sz="1500" dirty="0" smtClean="0">
                <a:ea typeface="ＭＳ Ｐゴシック" pitchFamily="34" charset="-128"/>
              </a:rPr>
              <a:t>Credible evidence</a:t>
            </a:r>
          </a:p>
          <a:p>
            <a:pPr lvl="1" eaLnBrk="1" hangingPunct="1">
              <a:lnSpc>
                <a:spcPts val="1700"/>
              </a:lnSpc>
              <a:spcBef>
                <a:spcPts val="0"/>
              </a:spcBef>
              <a:spcAft>
                <a:spcPts val="0"/>
              </a:spcAft>
            </a:pPr>
            <a:r>
              <a:rPr lang="en-US" sz="1500" dirty="0" smtClean="0">
                <a:ea typeface="ＭＳ Ｐゴシック" pitchFamily="34" charset="-128"/>
              </a:rPr>
              <a:t>Political factors</a:t>
            </a:r>
          </a:p>
          <a:p>
            <a:pPr eaLnBrk="1" hangingPunct="1">
              <a:lnSpc>
                <a:spcPts val="1700"/>
              </a:lnSpc>
              <a:spcBef>
                <a:spcPts val="1200"/>
              </a:spcBef>
              <a:spcAft>
                <a:spcPts val="0"/>
              </a:spcAft>
            </a:pPr>
            <a:r>
              <a:rPr lang="en-US" sz="1600" dirty="0" smtClean="0">
                <a:ea typeface="ＭＳ Ｐゴシック" pitchFamily="34" charset="-128"/>
              </a:rPr>
              <a:t>Potential decision makers do not operate with a clean slate; they have a working knowledge about polices and programs.</a:t>
            </a:r>
          </a:p>
          <a:p>
            <a:pPr eaLnBrk="1" hangingPunct="1">
              <a:lnSpc>
                <a:spcPts val="1700"/>
              </a:lnSpc>
              <a:spcBef>
                <a:spcPts val="600"/>
              </a:spcBef>
              <a:spcAft>
                <a:spcPts val="0"/>
              </a:spcAft>
            </a:pPr>
            <a:r>
              <a:rPr lang="en-US" sz="1600" dirty="0" smtClean="0">
                <a:ea typeface="ＭＳ Ｐゴシック" pitchFamily="34" charset="-128"/>
              </a:rPr>
              <a:t>A decision is not the only evidence of evaluation impact. Process use, capacity building, and conceptual use also count.</a:t>
            </a:r>
          </a:p>
          <a:p>
            <a:pPr eaLnBrk="1" hangingPunct="1">
              <a:lnSpc>
                <a:spcPct val="90000"/>
              </a:lnSpc>
            </a:pPr>
            <a:endParaRPr lang="en-US" sz="1600" dirty="0" smtClean="0">
              <a:ea typeface="ＭＳ Ｐゴシック" pitchFamily="34" charset="-128"/>
            </a:endParaRPr>
          </a:p>
          <a:p>
            <a:pPr eaLnBrk="1" hangingPunct="1">
              <a:lnSpc>
                <a:spcPct val="90000"/>
              </a:lnSpc>
            </a:pPr>
            <a:endParaRPr lang="en-US" sz="16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Webinar 4</a:t>
            </a:r>
            <a:endParaRPr lang="en-US" dirty="0"/>
          </a:p>
        </p:txBody>
      </p:sp>
      <p:sp>
        <p:nvSpPr>
          <p:cNvPr id="4" name="TextBox 3"/>
          <p:cNvSpPr txBox="1"/>
          <p:nvPr/>
        </p:nvSpPr>
        <p:spPr>
          <a:xfrm>
            <a:off x="611187" y="1143000"/>
            <a:ext cx="3970511" cy="1077218"/>
          </a:xfrm>
          <a:prstGeom prst="rect">
            <a:avLst/>
          </a:prstGeom>
          <a:noFill/>
        </p:spPr>
        <p:txBody>
          <a:bodyPr wrap="none" rtlCol="0">
            <a:spAutoFit/>
          </a:bodyPr>
          <a:lstStyle/>
          <a:p>
            <a:r>
              <a:rPr lang="en-US" b="1" dirty="0" smtClean="0">
                <a:solidFill>
                  <a:schemeClr val="tx2"/>
                </a:solidFill>
                <a:latin typeface="+mn-lt"/>
              </a:rPr>
              <a:t>This is the conclusion of the CDC/EPA </a:t>
            </a:r>
          </a:p>
          <a:p>
            <a:r>
              <a:rPr lang="en-US" b="1" dirty="0" smtClean="0">
                <a:solidFill>
                  <a:schemeClr val="tx2"/>
                </a:solidFill>
                <a:latin typeface="+mn-lt"/>
              </a:rPr>
              <a:t>Program Evaluation Webinar series.</a:t>
            </a:r>
          </a:p>
          <a:p>
            <a:endParaRPr lang="en-US" b="1" dirty="0" smtClean="0">
              <a:solidFill>
                <a:schemeClr val="tx2"/>
              </a:solidFill>
              <a:latin typeface="+mn-lt"/>
            </a:endParaRPr>
          </a:p>
          <a:p>
            <a:r>
              <a:rPr lang="en-US" b="1" dirty="0" smtClean="0">
                <a:solidFill>
                  <a:schemeClr val="tx2"/>
                </a:solidFill>
                <a:latin typeface="+mn-lt"/>
              </a:rPr>
              <a:t>Thank you for joining us!</a:t>
            </a:r>
            <a:endParaRPr lang="en-US" b="1" dirty="0">
              <a:solidFill>
                <a:schemeClr val="tx2"/>
              </a:solidFill>
              <a:latin typeface="+mn-lt"/>
            </a:endParaRPr>
          </a:p>
        </p:txBody>
      </p:sp>
      <p:sp>
        <p:nvSpPr>
          <p:cNvPr id="5" name="Content Placeholder 4"/>
          <p:cNvSpPr>
            <a:spLocks noGrp="1"/>
          </p:cNvSpPr>
          <p:nvPr>
            <p:ph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789350" y="381000"/>
            <a:ext cx="4521437" cy="424578"/>
          </a:xfrm>
          <a:prstGeom prst="rect">
            <a:avLst/>
          </a:prstGeom>
          <a:noFill/>
          <a:ln w="9525">
            <a:noFill/>
            <a:miter lim="800000"/>
            <a:headEnd/>
            <a:tailEnd/>
          </a:ln>
        </p:spPr>
        <p:txBody>
          <a:bodyPr lIns="54711" tIns="27356" rIns="54711" bIns="27356">
            <a:spAutoFit/>
          </a:bodyPr>
          <a:lstStyle/>
          <a:p>
            <a:pPr algn="ctr" eaLnBrk="0" hangingPunct="0"/>
            <a:r>
              <a:rPr lang="en-US" sz="2400" dirty="0">
                <a:solidFill>
                  <a:schemeClr val="bg1"/>
                </a:solidFill>
                <a:latin typeface="+mj-lt"/>
              </a:rPr>
              <a:t>CDC’s Evaluation </a:t>
            </a:r>
            <a:r>
              <a:rPr lang="en-US" sz="2400" dirty="0" smtClean="0">
                <a:solidFill>
                  <a:schemeClr val="bg1"/>
                </a:solidFill>
                <a:latin typeface="+mj-lt"/>
              </a:rPr>
              <a:t>Framework</a:t>
            </a:r>
            <a:endParaRPr lang="en-US" sz="2400" dirty="0">
              <a:solidFill>
                <a:schemeClr val="bg1"/>
              </a:solidFill>
              <a:latin typeface="+mj-lt"/>
            </a:endParaRPr>
          </a:p>
        </p:txBody>
      </p:sp>
      <p:sp>
        <p:nvSpPr>
          <p:cNvPr id="7" name="Oval 36"/>
          <p:cNvSpPr>
            <a:spLocks noChangeAspect="1" noChangeArrowheads="1"/>
          </p:cNvSpPr>
          <p:nvPr/>
        </p:nvSpPr>
        <p:spPr bwMode="auto">
          <a:xfrm>
            <a:off x="1601787" y="1062758"/>
            <a:ext cx="2787651" cy="2713718"/>
          </a:xfrm>
          <a:prstGeom prst="ellipse">
            <a:avLst/>
          </a:prstGeom>
          <a:gradFill>
            <a:gsLst>
              <a:gs pos="0">
                <a:schemeClr val="accent1">
                  <a:shade val="51000"/>
                  <a:satMod val="130000"/>
                  <a:alpha val="40000"/>
                </a:schemeClr>
              </a:gs>
              <a:gs pos="80000">
                <a:schemeClr val="accent1">
                  <a:shade val="93000"/>
                  <a:satMod val="130000"/>
                  <a:alpha val="49000"/>
                </a:schemeClr>
              </a:gs>
              <a:gs pos="100000">
                <a:schemeClr val="accent1">
                  <a:shade val="94000"/>
                  <a:satMod val="135000"/>
                  <a:alpha val="48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nvGrpSpPr>
          <p:cNvPr id="2" name="Group 19"/>
          <p:cNvGrpSpPr/>
          <p:nvPr/>
        </p:nvGrpSpPr>
        <p:grpSpPr>
          <a:xfrm>
            <a:off x="2560637" y="1905000"/>
            <a:ext cx="871913" cy="941832"/>
            <a:chOff x="4539874" y="1905000"/>
            <a:chExt cx="871913" cy="941832"/>
          </a:xfrm>
        </p:grpSpPr>
        <p:sp>
          <p:nvSpPr>
            <p:cNvPr id="11" name="Rounded Rectangle 10"/>
            <p:cNvSpPr/>
            <p:nvPr/>
          </p:nvSpPr>
          <p:spPr>
            <a:xfrm>
              <a:off x="4552251" y="1905000"/>
              <a:ext cx="859536" cy="941832"/>
            </a:xfrm>
            <a:prstGeom prst="roundRect">
              <a:avLst/>
            </a:prstGeom>
            <a:gradFill flip="none" rotWithShape="1">
              <a:gsLst>
                <a:gs pos="0">
                  <a:srgbClr val="A4C0DE"/>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39"/>
            <p:cNvSpPr>
              <a:spLocks noChangeAspect="1" noChangeArrowheads="1"/>
            </p:cNvSpPr>
            <p:nvPr/>
          </p:nvSpPr>
          <p:spPr bwMode="auto">
            <a:xfrm>
              <a:off x="4539874" y="1905000"/>
              <a:ext cx="871913" cy="908583"/>
            </a:xfrm>
            <a:prstGeom prst="rect">
              <a:avLst/>
            </a:prstGeom>
            <a:noFill/>
            <a:ln w="9525">
              <a:noFill/>
              <a:miter lim="800000"/>
              <a:headEnd/>
              <a:tailEnd/>
            </a:ln>
            <a:effectLst/>
          </p:spPr>
          <p:txBody>
            <a:bodyPr wrap="square" lIns="92075" tIns="46038" rIns="92075" bIns="46038">
              <a:spAutoFit/>
            </a:bodyPr>
            <a:lstStyle/>
            <a:p>
              <a:pPr algn="ctr" eaLnBrk="0" hangingPunct="0">
                <a:defRPr/>
              </a:pPr>
              <a:r>
                <a:rPr lang="en-US" sz="1100" b="1" dirty="0">
                  <a:solidFill>
                    <a:schemeClr val="tx2"/>
                  </a:solidFill>
                  <a:effectLst>
                    <a:outerShdw blurRad="38100" dist="38100" dir="2700000" algn="tl">
                      <a:srgbClr val="000000">
                        <a:alpha val="43137"/>
                      </a:srgbClr>
                    </a:outerShdw>
                  </a:effectLst>
                  <a:latin typeface="Arial" charset="0"/>
                </a:rPr>
                <a:t>Standards</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Utility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Feasibility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Propriety</a:t>
              </a:r>
            </a:p>
            <a:p>
              <a:pPr algn="ctr" eaLnBrk="0" hangingPunct="0">
                <a:defRPr/>
              </a:pPr>
              <a:r>
                <a:rPr lang="en-US" sz="1050" dirty="0">
                  <a:solidFill>
                    <a:schemeClr val="tx2"/>
                  </a:solidFill>
                  <a:effectLst>
                    <a:outerShdw blurRad="38100" dist="38100" dir="2700000" algn="tl">
                      <a:srgbClr val="000000">
                        <a:alpha val="43137"/>
                      </a:srgbClr>
                    </a:outerShdw>
                  </a:effectLst>
                  <a:latin typeface="Arial" charset="0"/>
                </a:rPr>
                <a:t>Accuracy</a:t>
              </a:r>
            </a:p>
          </p:txBody>
        </p:sp>
      </p:grpSp>
      <p:grpSp>
        <p:nvGrpSpPr>
          <p:cNvPr id="3" name="Group 22"/>
          <p:cNvGrpSpPr/>
          <p:nvPr/>
        </p:nvGrpSpPr>
        <p:grpSpPr>
          <a:xfrm>
            <a:off x="2013846" y="1532440"/>
            <a:ext cx="1973318" cy="1826541"/>
            <a:chOff x="1969396" y="1532440"/>
            <a:chExt cx="1973318" cy="1826541"/>
          </a:xfrm>
        </p:grpSpPr>
        <p:sp>
          <p:nvSpPr>
            <p:cNvPr id="13" name="Freeform 44"/>
            <p:cNvSpPr>
              <a:spLocks noChangeAspect="1"/>
            </p:cNvSpPr>
            <p:nvPr/>
          </p:nvSpPr>
          <p:spPr bwMode="auto">
            <a:xfrm>
              <a:off x="2305349" y="3137187"/>
              <a:ext cx="213097" cy="168520"/>
            </a:xfrm>
            <a:custGeom>
              <a:avLst/>
              <a:gdLst/>
              <a:ahLst/>
              <a:cxnLst>
                <a:cxn ang="0">
                  <a:pos x="0" y="0"/>
                </a:cxn>
                <a:cxn ang="0">
                  <a:pos x="168" y="168"/>
                </a:cxn>
                <a:cxn ang="0">
                  <a:pos x="304" y="240"/>
                </a:cxn>
              </a:cxnLst>
              <a:rect l="0" t="0" r="r" b="b"/>
              <a:pathLst>
                <a:path w="304" h="240">
                  <a:moveTo>
                    <a:pt x="0" y="0"/>
                  </a:moveTo>
                  <a:cubicBezTo>
                    <a:pt x="28" y="29"/>
                    <a:pt x="117" y="128"/>
                    <a:pt x="168" y="168"/>
                  </a:cubicBezTo>
                  <a:cubicBezTo>
                    <a:pt x="219" y="208"/>
                    <a:pt x="276" y="225"/>
                    <a:pt x="304" y="2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4" name="Freeform 47"/>
            <p:cNvSpPr>
              <a:spLocks noChangeAspect="1"/>
            </p:cNvSpPr>
            <p:nvPr/>
          </p:nvSpPr>
          <p:spPr bwMode="auto">
            <a:xfrm>
              <a:off x="2272732" y="1532440"/>
              <a:ext cx="263109" cy="195701"/>
            </a:xfrm>
            <a:custGeom>
              <a:avLst/>
              <a:gdLst/>
              <a:ahLst/>
              <a:cxnLst>
                <a:cxn ang="0">
                  <a:pos x="376" y="0"/>
                </a:cxn>
                <a:cxn ang="0">
                  <a:pos x="160" y="120"/>
                </a:cxn>
                <a:cxn ang="0">
                  <a:pos x="0" y="280"/>
                </a:cxn>
              </a:cxnLst>
              <a:rect l="0" t="0" r="r" b="b"/>
              <a:pathLst>
                <a:path w="376" h="280">
                  <a:moveTo>
                    <a:pt x="376" y="0"/>
                  </a:moveTo>
                  <a:cubicBezTo>
                    <a:pt x="341" y="20"/>
                    <a:pt x="223" y="73"/>
                    <a:pt x="160" y="120"/>
                  </a:cubicBezTo>
                  <a:cubicBezTo>
                    <a:pt x="97" y="167"/>
                    <a:pt x="33" y="247"/>
                    <a:pt x="0" y="280"/>
                  </a:cubicBezTo>
                </a:path>
              </a:pathLst>
            </a:custGeom>
            <a:ln>
              <a:solidFill>
                <a:schemeClr val="tx2"/>
              </a:solidFill>
              <a:headEnd type="stealth" w="med" len="lg"/>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5" name="Freeform 48"/>
            <p:cNvSpPr>
              <a:spLocks noChangeAspect="1"/>
            </p:cNvSpPr>
            <p:nvPr/>
          </p:nvSpPr>
          <p:spPr bwMode="auto">
            <a:xfrm>
              <a:off x="3282767" y="3179589"/>
              <a:ext cx="242452" cy="179392"/>
            </a:xfrm>
            <a:custGeom>
              <a:avLst/>
              <a:gdLst/>
              <a:ahLst/>
              <a:cxnLst>
                <a:cxn ang="0">
                  <a:pos x="0" y="257"/>
                </a:cxn>
                <a:cxn ang="0">
                  <a:pos x="233" y="123"/>
                </a:cxn>
                <a:cxn ang="0">
                  <a:pos x="347" y="0"/>
                </a:cxn>
              </a:cxnLst>
              <a:rect l="0" t="0" r="r" b="b"/>
              <a:pathLst>
                <a:path w="347" h="257">
                  <a:moveTo>
                    <a:pt x="0" y="257"/>
                  </a:moveTo>
                  <a:cubicBezTo>
                    <a:pt x="39" y="236"/>
                    <a:pt x="175" y="166"/>
                    <a:pt x="233" y="123"/>
                  </a:cubicBezTo>
                  <a:cubicBezTo>
                    <a:pt x="291" y="80"/>
                    <a:pt x="323" y="25"/>
                    <a:pt x="347" y="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6" name="Freeform 49"/>
            <p:cNvSpPr>
              <a:spLocks noChangeAspect="1"/>
            </p:cNvSpPr>
            <p:nvPr/>
          </p:nvSpPr>
          <p:spPr bwMode="auto">
            <a:xfrm>
              <a:off x="3917708" y="2315243"/>
              <a:ext cx="25006" cy="280505"/>
            </a:xfrm>
            <a:custGeom>
              <a:avLst/>
              <a:gdLst/>
              <a:ahLst/>
              <a:cxnLst>
                <a:cxn ang="0">
                  <a:pos x="16" y="400"/>
                </a:cxn>
                <a:cxn ang="0">
                  <a:pos x="32" y="184"/>
                </a:cxn>
                <a:cxn ang="0">
                  <a:pos x="0" y="0"/>
                </a:cxn>
              </a:cxnLst>
              <a:rect l="0" t="0" r="r" b="b"/>
              <a:pathLst>
                <a:path w="35" h="400">
                  <a:moveTo>
                    <a:pt x="16" y="400"/>
                  </a:moveTo>
                  <a:cubicBezTo>
                    <a:pt x="19" y="363"/>
                    <a:pt x="35" y="251"/>
                    <a:pt x="32" y="184"/>
                  </a:cubicBezTo>
                  <a:cubicBezTo>
                    <a:pt x="29" y="117"/>
                    <a:pt x="7" y="38"/>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7" name="Freeform 50"/>
            <p:cNvSpPr>
              <a:spLocks noChangeAspect="1"/>
            </p:cNvSpPr>
            <p:nvPr/>
          </p:nvSpPr>
          <p:spPr bwMode="auto">
            <a:xfrm>
              <a:off x="3401275" y="1538963"/>
              <a:ext cx="232667" cy="176131"/>
            </a:xfrm>
            <a:custGeom>
              <a:avLst/>
              <a:gdLst/>
              <a:ahLst/>
              <a:cxnLst>
                <a:cxn ang="0">
                  <a:pos x="332" y="252"/>
                </a:cxn>
                <a:cxn ang="0">
                  <a:pos x="148" y="92"/>
                </a:cxn>
                <a:cxn ang="0">
                  <a:pos x="0" y="0"/>
                </a:cxn>
              </a:cxnLst>
              <a:rect l="0" t="0" r="r" b="b"/>
              <a:pathLst>
                <a:path w="332" h="252">
                  <a:moveTo>
                    <a:pt x="332" y="252"/>
                  </a:moveTo>
                  <a:cubicBezTo>
                    <a:pt x="301" y="225"/>
                    <a:pt x="203" y="134"/>
                    <a:pt x="148" y="92"/>
                  </a:cubicBezTo>
                  <a:cubicBezTo>
                    <a:pt x="93" y="50"/>
                    <a:pt x="31" y="19"/>
                    <a:pt x="0" y="0"/>
                  </a:cubicBezTo>
                </a:path>
              </a:pathLst>
            </a:custGeom>
            <a:ln>
              <a:solidFill>
                <a:schemeClr val="tx2"/>
              </a:solidFill>
              <a:headEnd type="stealth" w="med" len="lg"/>
              <a:tailEnd type="non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en-US" dirty="0"/>
            </a:p>
          </p:txBody>
        </p:sp>
        <p:sp>
          <p:nvSpPr>
            <p:cNvPr id="18" name="Freeform 51"/>
            <p:cNvSpPr>
              <a:spLocks noChangeAspect="1"/>
            </p:cNvSpPr>
            <p:nvPr/>
          </p:nvSpPr>
          <p:spPr bwMode="auto">
            <a:xfrm>
              <a:off x="1969396" y="2372867"/>
              <a:ext cx="35878" cy="307685"/>
            </a:xfrm>
            <a:custGeom>
              <a:avLst/>
              <a:gdLst/>
              <a:ahLst/>
              <a:cxnLst>
                <a:cxn ang="0">
                  <a:pos x="28" y="0"/>
                </a:cxn>
                <a:cxn ang="0">
                  <a:pos x="4" y="208"/>
                </a:cxn>
                <a:cxn ang="0">
                  <a:pos x="52" y="440"/>
                </a:cxn>
              </a:cxnLst>
              <a:rect l="0" t="0" r="r" b="b"/>
              <a:pathLst>
                <a:path w="52" h="440">
                  <a:moveTo>
                    <a:pt x="28" y="0"/>
                  </a:moveTo>
                  <a:cubicBezTo>
                    <a:pt x="24" y="35"/>
                    <a:pt x="0" y="135"/>
                    <a:pt x="4" y="208"/>
                  </a:cubicBezTo>
                  <a:cubicBezTo>
                    <a:pt x="8" y="281"/>
                    <a:pt x="42" y="392"/>
                    <a:pt x="52" y="440"/>
                  </a:cubicBezTo>
                </a:path>
              </a:pathLst>
            </a:custGeom>
            <a:ln>
              <a:solidFill>
                <a:schemeClr val="tx2"/>
              </a:solidFill>
              <a:headEnd type="stealth" w="med" len="lg"/>
              <a:tailEnd type="none" w="med" len="med"/>
            </a:ln>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grpSp>
      <p:sp>
        <p:nvSpPr>
          <p:cNvPr id="28" name="Oval 27"/>
          <p:cNvSpPr>
            <a:spLocks noChangeAspect="1"/>
          </p:cNvSpPr>
          <p:nvPr/>
        </p:nvSpPr>
        <p:spPr>
          <a:xfrm>
            <a:off x="2584767" y="2895600"/>
            <a:ext cx="922020" cy="922020"/>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a:spLocks noChangeAspect="1"/>
          </p:cNvSpPr>
          <p:nvPr/>
        </p:nvSpPr>
        <p:spPr>
          <a:xfrm>
            <a:off x="1601787" y="24384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a:spLocks noChangeAspect="1"/>
          </p:cNvSpPr>
          <p:nvPr/>
        </p:nvSpPr>
        <p:spPr>
          <a:xfrm>
            <a:off x="1670367" y="1371600"/>
            <a:ext cx="1014222" cy="1014222"/>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26"/>
          <p:cNvSpPr txBox="1">
            <a:spLocks noChangeAspect="1" noChangeArrowheads="1"/>
          </p:cNvSpPr>
          <p:nvPr/>
        </p:nvSpPr>
        <p:spPr bwMode="auto">
          <a:xfrm>
            <a:off x="2614122" y="3011269"/>
            <a:ext cx="892665" cy="64633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Gather credible evidence</a:t>
            </a:r>
          </a:p>
        </p:txBody>
      </p:sp>
      <p:sp>
        <p:nvSpPr>
          <p:cNvPr id="21" name="Text Box 31"/>
          <p:cNvSpPr txBox="1">
            <a:spLocks noChangeAspect="1" noChangeArrowheads="1"/>
          </p:cNvSpPr>
          <p:nvPr/>
        </p:nvSpPr>
        <p:spPr bwMode="auto">
          <a:xfrm>
            <a:off x="2484521" y="1295400"/>
            <a:ext cx="1066716" cy="415498"/>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Engage stakeholders</a:t>
            </a:r>
          </a:p>
        </p:txBody>
      </p:sp>
      <p:sp>
        <p:nvSpPr>
          <p:cNvPr id="22" name="Text Box 32"/>
          <p:cNvSpPr txBox="1">
            <a:spLocks noChangeAspect="1" noChangeArrowheads="1"/>
          </p:cNvSpPr>
          <p:nvPr/>
        </p:nvSpPr>
        <p:spPr bwMode="auto">
          <a:xfrm>
            <a:off x="3475037" y="1708919"/>
            <a:ext cx="901746"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Describe the program</a:t>
            </a:r>
          </a:p>
        </p:txBody>
      </p:sp>
      <p:sp>
        <p:nvSpPr>
          <p:cNvPr id="24" name="Text Box 35"/>
          <p:cNvSpPr txBox="1">
            <a:spLocks noChangeAspect="1" noChangeArrowheads="1"/>
          </p:cNvSpPr>
          <p:nvPr/>
        </p:nvSpPr>
        <p:spPr bwMode="auto">
          <a:xfrm>
            <a:off x="1525587" y="2667000"/>
            <a:ext cx="1143000"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Justify conclusions</a:t>
            </a:r>
          </a:p>
        </p:txBody>
      </p:sp>
      <p:sp>
        <p:nvSpPr>
          <p:cNvPr id="25" name="Text Box 37"/>
          <p:cNvSpPr txBox="1">
            <a:spLocks noChangeAspect="1" noChangeArrowheads="1"/>
          </p:cNvSpPr>
          <p:nvPr/>
        </p:nvSpPr>
        <p:spPr bwMode="auto">
          <a:xfrm>
            <a:off x="2484427" y="1066800"/>
            <a:ext cx="1143010" cy="307777"/>
          </a:xfrm>
          <a:prstGeom prst="rect">
            <a:avLst/>
          </a:prstGeom>
          <a:noFill/>
          <a:ln w="9525">
            <a:noFill/>
            <a:miter lim="800000"/>
            <a:headEnd/>
            <a:tailEnd/>
          </a:ln>
          <a:effectLst/>
        </p:spPr>
        <p:txBody>
          <a:bodyPr wrap="square">
            <a:spAutoFit/>
          </a:bodyPr>
          <a:lstStyle/>
          <a:p>
            <a:pPr algn="ctr">
              <a:spcBef>
                <a:spcPct val="50000"/>
              </a:spcBef>
              <a:defRPr/>
            </a:pPr>
            <a:r>
              <a:rPr lang="en-US" sz="1400" b="1" dirty="0">
                <a:solidFill>
                  <a:schemeClr val="bg1"/>
                </a:solidFill>
                <a:effectLst>
                  <a:outerShdw blurRad="38100" dist="38100" dir="2700000" algn="tl">
                    <a:srgbClr val="000000">
                      <a:alpha val="43137"/>
                    </a:srgbClr>
                  </a:outerShdw>
                </a:effectLst>
                <a:latin typeface="Arial" charset="0"/>
              </a:rPr>
              <a:t>STEPS</a:t>
            </a:r>
          </a:p>
        </p:txBody>
      </p:sp>
      <p:sp>
        <p:nvSpPr>
          <p:cNvPr id="23" name="Text Box 33"/>
          <p:cNvSpPr txBox="1">
            <a:spLocks noChangeAspect="1" noChangeArrowheads="1"/>
          </p:cNvSpPr>
          <p:nvPr/>
        </p:nvSpPr>
        <p:spPr bwMode="auto">
          <a:xfrm>
            <a:off x="3322637" y="2667000"/>
            <a:ext cx="1022350" cy="577081"/>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050" b="1" dirty="0">
                <a:solidFill>
                  <a:schemeClr val="bg1"/>
                </a:solidFill>
                <a:effectLst>
                  <a:outerShdw blurRad="38100" dist="38100" dir="2700000" algn="tl">
                    <a:srgbClr val="000000">
                      <a:alpha val="43137"/>
                    </a:srgbClr>
                  </a:outerShdw>
                </a:effectLst>
                <a:latin typeface="Arial" charset="0"/>
              </a:rPr>
              <a:t>Focus the evaluation design</a:t>
            </a:r>
          </a:p>
        </p:txBody>
      </p:sp>
      <p:sp>
        <p:nvSpPr>
          <p:cNvPr id="30" name="TextBox 29"/>
          <p:cNvSpPr txBox="1"/>
          <p:nvPr/>
        </p:nvSpPr>
        <p:spPr>
          <a:xfrm>
            <a:off x="382587" y="1642646"/>
            <a:ext cx="990600" cy="338554"/>
          </a:xfrm>
          <a:prstGeom prst="rect">
            <a:avLst/>
          </a:prstGeom>
          <a:noFill/>
          <a:ln>
            <a:noFill/>
          </a:ln>
        </p:spPr>
        <p:txBody>
          <a:bodyPr wrap="square" rtlCol="0">
            <a:spAutoFit/>
          </a:bodyPr>
          <a:lstStyle/>
          <a:p>
            <a:r>
              <a:rPr lang="en-US" b="1" dirty="0" smtClean="0">
                <a:solidFill>
                  <a:schemeClr val="tx2"/>
                </a:solidFill>
                <a:latin typeface="+mn-lt"/>
              </a:rPr>
              <a:t>Step 6</a:t>
            </a:r>
            <a:endParaRPr lang="en-US" b="1" dirty="0">
              <a:solidFill>
                <a:schemeClr val="tx2"/>
              </a:solidFill>
              <a:latin typeface="+mn-lt"/>
            </a:endParaRPr>
          </a:p>
        </p:txBody>
      </p:sp>
      <p:cxnSp>
        <p:nvCxnSpPr>
          <p:cNvPr id="29" name="Straight Arrow Connector 28"/>
          <p:cNvCxnSpPr/>
          <p:nvPr/>
        </p:nvCxnSpPr>
        <p:spPr>
          <a:xfrm>
            <a:off x="1220787" y="3581400"/>
            <a:ext cx="146304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068387" y="2819400"/>
            <a:ext cx="4572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144587" y="1827212"/>
            <a:ext cx="457200" cy="1588"/>
          </a:xfrm>
          <a:prstGeom prst="straightConnector1">
            <a:avLst/>
          </a:prstGeom>
          <a:ln w="15875">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6387" y="2667000"/>
            <a:ext cx="990600" cy="338554"/>
          </a:xfrm>
          <a:prstGeom prst="rect">
            <a:avLst/>
          </a:prstGeom>
          <a:noFill/>
          <a:ln>
            <a:noFill/>
          </a:ln>
        </p:spPr>
        <p:txBody>
          <a:bodyPr wrap="square" rtlCol="0">
            <a:spAutoFit/>
          </a:bodyPr>
          <a:lstStyle/>
          <a:p>
            <a:r>
              <a:rPr lang="en-US" b="1" dirty="0" smtClean="0">
                <a:solidFill>
                  <a:schemeClr val="tx2"/>
                </a:solidFill>
                <a:latin typeface="+mn-lt"/>
              </a:rPr>
              <a:t>Step 5</a:t>
            </a:r>
            <a:endParaRPr lang="en-US" b="1" dirty="0">
              <a:solidFill>
                <a:schemeClr val="tx2"/>
              </a:solidFill>
              <a:latin typeface="+mn-lt"/>
            </a:endParaRPr>
          </a:p>
        </p:txBody>
      </p:sp>
      <p:sp>
        <p:nvSpPr>
          <p:cNvPr id="41" name="TextBox 40"/>
          <p:cNvSpPr txBox="1"/>
          <p:nvPr/>
        </p:nvSpPr>
        <p:spPr>
          <a:xfrm>
            <a:off x="458787" y="3395246"/>
            <a:ext cx="990600" cy="338554"/>
          </a:xfrm>
          <a:prstGeom prst="rect">
            <a:avLst/>
          </a:prstGeom>
          <a:noFill/>
          <a:ln>
            <a:noFill/>
          </a:ln>
        </p:spPr>
        <p:txBody>
          <a:bodyPr wrap="square" rtlCol="0">
            <a:spAutoFit/>
          </a:bodyPr>
          <a:lstStyle/>
          <a:p>
            <a:r>
              <a:rPr lang="en-US" b="1" dirty="0" smtClean="0">
                <a:solidFill>
                  <a:schemeClr val="tx2"/>
                </a:solidFill>
                <a:latin typeface="+mn-lt"/>
              </a:rPr>
              <a:t>Step 4</a:t>
            </a:r>
            <a:endParaRPr lang="en-US" b="1" dirty="0">
              <a:solidFill>
                <a:schemeClr val="tx2"/>
              </a:solidFill>
              <a:latin typeface="+mn-lt"/>
            </a:endParaRPr>
          </a:p>
        </p:txBody>
      </p:sp>
      <p:sp>
        <p:nvSpPr>
          <p:cNvPr id="19" name="Text Box 24"/>
          <p:cNvSpPr txBox="1">
            <a:spLocks noChangeAspect="1" noChangeArrowheads="1"/>
          </p:cNvSpPr>
          <p:nvPr/>
        </p:nvSpPr>
        <p:spPr bwMode="auto">
          <a:xfrm>
            <a:off x="1677987" y="1422737"/>
            <a:ext cx="991551" cy="925894"/>
          </a:xfrm>
          <a:prstGeom prst="rect">
            <a:avLst/>
          </a:prstGeom>
          <a:noFill/>
          <a:ln w="12700">
            <a:noFill/>
            <a:miter lim="800000"/>
            <a:headEnd type="none" w="sm" len="sm"/>
            <a:tailEnd type="none" w="sm" len="sm"/>
          </a:ln>
          <a:effectLst/>
        </p:spPr>
        <p:txBody>
          <a:bodyPr>
            <a:spAutoFit/>
          </a:bodyPr>
          <a:lstStyle/>
          <a:p>
            <a:pPr algn="ctr" eaLnBrk="0" hangingPunct="0">
              <a:lnSpc>
                <a:spcPts val="1300"/>
              </a:lnSpc>
              <a:spcBef>
                <a:spcPts val="0"/>
              </a:spcBef>
              <a:defRPr/>
            </a:pPr>
            <a:r>
              <a:rPr lang="en-US" sz="1200" b="1" dirty="0">
                <a:solidFill>
                  <a:schemeClr val="bg1"/>
                </a:solidFill>
                <a:effectLst>
                  <a:outerShdw blurRad="38100" dist="38100" dir="2700000" algn="tl">
                    <a:srgbClr val="000000">
                      <a:alpha val="43137"/>
                    </a:srgbClr>
                  </a:outerShdw>
                </a:effectLst>
                <a:latin typeface="Arial" charset="0"/>
              </a:rPr>
              <a:t>Ensure use and share lessons learned</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228600"/>
            <a:ext cx="4535876" cy="609600"/>
          </a:xfrm>
        </p:spPr>
        <p:txBody>
          <a:bodyPr/>
          <a:lstStyle/>
          <a:p>
            <a:r>
              <a:rPr lang="en-US" sz="2400" dirty="0" smtClean="0"/>
              <a:t>Research vs. Evaluation:</a:t>
            </a:r>
            <a:br>
              <a:rPr lang="en-US" sz="2400" dirty="0" smtClean="0"/>
            </a:br>
            <a:r>
              <a:rPr lang="en-US" sz="2400" dirty="0" smtClean="0"/>
              <a:t>Study Purpose</a:t>
            </a:r>
            <a:endParaRPr lang="en-US" sz="2400" dirty="0" smtClean="0">
              <a:ea typeface="ＭＳ Ｐゴシック" pitchFamily="34" charset="-128"/>
            </a:endParaRPr>
          </a:p>
        </p:txBody>
      </p:sp>
      <p:pic>
        <p:nvPicPr>
          <p:cNvPr id="9" name="Picture 8" descr="blue_green_shapes.gif"/>
          <p:cNvPicPr>
            <a:picLocks noChangeAspect="1"/>
          </p:cNvPicPr>
          <p:nvPr/>
        </p:nvPicPr>
        <p:blipFill>
          <a:blip r:embed="rId3" cstate="print"/>
          <a:stretch>
            <a:fillRect/>
          </a:stretch>
        </p:blipFill>
        <p:spPr>
          <a:xfrm>
            <a:off x="230187" y="1440359"/>
            <a:ext cx="5476875" cy="1219200"/>
          </a:xfrm>
          <a:prstGeom prst="rect">
            <a:avLst/>
          </a:prstGeom>
        </p:spPr>
      </p:pic>
      <p:sp>
        <p:nvSpPr>
          <p:cNvPr id="10" name="TextBox 9"/>
          <p:cNvSpPr txBox="1"/>
          <p:nvPr/>
        </p:nvSpPr>
        <p:spPr>
          <a:xfrm>
            <a:off x="1906587" y="1495961"/>
            <a:ext cx="3429000" cy="553998"/>
          </a:xfrm>
          <a:prstGeom prst="rect">
            <a:avLst/>
          </a:prstGeom>
          <a:noFill/>
        </p:spPr>
        <p:txBody>
          <a:bodyPr wrap="square" rtlCol="0">
            <a:spAutoFit/>
          </a:bodyPr>
          <a:lstStyle/>
          <a:p>
            <a:pPr lvl="0"/>
            <a:r>
              <a:rPr lang="en-US" sz="1400" b="1" dirty="0" smtClean="0">
                <a:latin typeface="+mn-lt"/>
              </a:rPr>
              <a:t>Purpose: To add knowledge in a field.</a:t>
            </a:r>
            <a:endParaRPr lang="en-US" sz="1400" b="1" i="1" dirty="0" smtClean="0">
              <a:latin typeface="+mn-lt"/>
            </a:endParaRPr>
          </a:p>
          <a:p>
            <a:endParaRPr lang="en-US" dirty="0"/>
          </a:p>
        </p:txBody>
      </p:sp>
      <p:sp>
        <p:nvSpPr>
          <p:cNvPr id="11" name="TextBox 10"/>
          <p:cNvSpPr txBox="1"/>
          <p:nvPr/>
        </p:nvSpPr>
        <p:spPr>
          <a:xfrm>
            <a:off x="1830387" y="2126159"/>
            <a:ext cx="3657600" cy="769441"/>
          </a:xfrm>
          <a:prstGeom prst="rect">
            <a:avLst/>
          </a:prstGeom>
          <a:noFill/>
        </p:spPr>
        <p:txBody>
          <a:bodyPr wrap="square" rtlCol="0">
            <a:spAutoFit/>
          </a:bodyPr>
          <a:lstStyle/>
          <a:p>
            <a:pPr lvl="0"/>
            <a:r>
              <a:rPr lang="en-US" sz="1400" b="1" dirty="0" smtClean="0">
                <a:latin typeface="+mn-lt"/>
                <a:ea typeface="ＭＳ Ｐゴシック" pitchFamily="34" charset="-128"/>
              </a:rPr>
              <a:t>Purpose: To make decisions or judgments about  program effectiveness.</a:t>
            </a:r>
            <a:endParaRPr lang="en-US" sz="1400" b="1" dirty="0" smtClean="0">
              <a:latin typeface="+mn-lt"/>
            </a:endParaRPr>
          </a:p>
          <a:p>
            <a:endParaRPr lang="en-US" dirty="0"/>
          </a:p>
        </p:txBody>
      </p:sp>
      <p:sp>
        <p:nvSpPr>
          <p:cNvPr id="12" name="TextBox 11"/>
          <p:cNvSpPr txBox="1"/>
          <p:nvPr/>
        </p:nvSpPr>
        <p:spPr>
          <a:xfrm>
            <a:off x="687387" y="990600"/>
            <a:ext cx="4905510" cy="584775"/>
          </a:xfrm>
          <a:prstGeom prst="rect">
            <a:avLst/>
          </a:prstGeom>
          <a:noFill/>
        </p:spPr>
        <p:txBody>
          <a:bodyPr wrap="none" rtlCol="0">
            <a:spAutoFit/>
          </a:bodyPr>
          <a:lstStyle/>
          <a:p>
            <a:pPr algn="ctr"/>
            <a:r>
              <a:rPr lang="en-US" b="1" dirty="0" smtClean="0">
                <a:latin typeface="+mn-lt"/>
              </a:rPr>
              <a:t>Research and evaluation differ in </a:t>
            </a:r>
            <a:r>
              <a:rPr lang="en-US" b="1" dirty="0" smtClean="0">
                <a:latin typeface="+mn-lt"/>
                <a:ea typeface="ＭＳ Ｐゴシック" pitchFamily="34" charset="-128"/>
              </a:rPr>
              <a:t>study purpose.</a:t>
            </a:r>
          </a:p>
          <a:p>
            <a:pPr algn="ctr"/>
            <a:endParaRPr lang="en-US" b="1" dirty="0">
              <a:latin typeface="+mn-lt"/>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228600"/>
            <a:ext cx="4535876" cy="609600"/>
          </a:xfrm>
        </p:spPr>
        <p:txBody>
          <a:bodyPr/>
          <a:lstStyle/>
          <a:p>
            <a:r>
              <a:rPr lang="en-US" sz="2400" dirty="0" smtClean="0"/>
              <a:t>Research vs. Evaluation:</a:t>
            </a:r>
            <a:br>
              <a:rPr lang="en-US" sz="2400" dirty="0" smtClean="0"/>
            </a:br>
            <a:r>
              <a:rPr lang="en-US" sz="2400" dirty="0" smtClean="0"/>
              <a:t>Agenda or “Focus”</a:t>
            </a:r>
            <a:endParaRPr lang="en-US" sz="2400" dirty="0" smtClean="0">
              <a:ea typeface="ＭＳ Ｐゴシック" pitchFamily="34" charset="-128"/>
            </a:endParaRPr>
          </a:p>
        </p:txBody>
      </p:sp>
      <p:pic>
        <p:nvPicPr>
          <p:cNvPr id="9" name="Picture 8" descr="blue_green_shapes.gif"/>
          <p:cNvPicPr>
            <a:picLocks noChangeAspect="1"/>
          </p:cNvPicPr>
          <p:nvPr/>
        </p:nvPicPr>
        <p:blipFill>
          <a:blip r:embed="rId3" cstate="print"/>
          <a:stretch>
            <a:fillRect/>
          </a:stretch>
        </p:blipFill>
        <p:spPr>
          <a:xfrm>
            <a:off x="230187" y="1440359"/>
            <a:ext cx="5476875" cy="1219200"/>
          </a:xfrm>
          <a:prstGeom prst="rect">
            <a:avLst/>
          </a:prstGeom>
        </p:spPr>
      </p:pic>
      <p:sp>
        <p:nvSpPr>
          <p:cNvPr id="10" name="TextBox 9"/>
          <p:cNvSpPr txBox="1"/>
          <p:nvPr/>
        </p:nvSpPr>
        <p:spPr>
          <a:xfrm>
            <a:off x="1906587" y="1495961"/>
            <a:ext cx="3429000" cy="553998"/>
          </a:xfrm>
          <a:prstGeom prst="rect">
            <a:avLst/>
          </a:prstGeom>
          <a:noFill/>
        </p:spPr>
        <p:txBody>
          <a:bodyPr wrap="square" rtlCol="0">
            <a:spAutoFit/>
          </a:bodyPr>
          <a:lstStyle/>
          <a:p>
            <a:pPr lvl="0"/>
            <a:r>
              <a:rPr lang="en-US" sz="1400" b="1" dirty="0" smtClean="0">
                <a:latin typeface="+mn-lt"/>
              </a:rPr>
              <a:t>Agenda set by the researcher.</a:t>
            </a:r>
            <a:endParaRPr lang="en-US" sz="1400" b="1" i="1" dirty="0" smtClean="0">
              <a:latin typeface="+mn-lt"/>
            </a:endParaRPr>
          </a:p>
          <a:p>
            <a:endParaRPr lang="en-US" dirty="0"/>
          </a:p>
        </p:txBody>
      </p:sp>
      <p:sp>
        <p:nvSpPr>
          <p:cNvPr id="11" name="TextBox 10"/>
          <p:cNvSpPr txBox="1"/>
          <p:nvPr/>
        </p:nvSpPr>
        <p:spPr>
          <a:xfrm>
            <a:off x="1906587" y="2189202"/>
            <a:ext cx="3657600" cy="553998"/>
          </a:xfrm>
          <a:prstGeom prst="rect">
            <a:avLst/>
          </a:prstGeom>
          <a:noFill/>
        </p:spPr>
        <p:txBody>
          <a:bodyPr wrap="square" rtlCol="0">
            <a:spAutoFit/>
          </a:bodyPr>
          <a:lstStyle/>
          <a:p>
            <a:pPr lvl="0"/>
            <a:r>
              <a:rPr lang="en-US" sz="1400" b="1" dirty="0" smtClean="0">
                <a:latin typeface="+mn-lt"/>
                <a:ea typeface="ＭＳ Ｐゴシック" pitchFamily="34" charset="-128"/>
              </a:rPr>
              <a:t>Agenda set by the key stakeholders.</a:t>
            </a:r>
            <a:endParaRPr lang="en-US" sz="1400" b="1" dirty="0" smtClean="0">
              <a:latin typeface="+mn-lt"/>
            </a:endParaRPr>
          </a:p>
          <a:p>
            <a:endParaRPr lang="en-US" dirty="0"/>
          </a:p>
        </p:txBody>
      </p:sp>
      <p:sp>
        <p:nvSpPr>
          <p:cNvPr id="12" name="TextBox 11"/>
          <p:cNvSpPr txBox="1"/>
          <p:nvPr/>
        </p:nvSpPr>
        <p:spPr>
          <a:xfrm>
            <a:off x="366791" y="990600"/>
            <a:ext cx="5546711" cy="584775"/>
          </a:xfrm>
          <a:prstGeom prst="rect">
            <a:avLst/>
          </a:prstGeom>
          <a:noFill/>
        </p:spPr>
        <p:txBody>
          <a:bodyPr wrap="none" rtlCol="0">
            <a:spAutoFit/>
          </a:bodyPr>
          <a:lstStyle/>
          <a:p>
            <a:pPr algn="ctr"/>
            <a:r>
              <a:rPr lang="en-US" b="1" dirty="0" smtClean="0">
                <a:latin typeface="+mn-lt"/>
              </a:rPr>
              <a:t>Research and evaluation differ in </a:t>
            </a:r>
            <a:r>
              <a:rPr lang="en-US" b="1" dirty="0" smtClean="0">
                <a:latin typeface="+mn-lt"/>
                <a:ea typeface="ＭＳ Ｐゴシック" pitchFamily="34" charset="-128"/>
              </a:rPr>
              <a:t>who sets the agenda.</a:t>
            </a:r>
          </a:p>
          <a:p>
            <a:pPr algn="ctr"/>
            <a:endParaRPr lang="en-US" b="1" dirty="0">
              <a:latin typeface="+mn-lt"/>
            </a:endParaRPr>
          </a:p>
        </p:txBody>
      </p:sp>
      <p:sp>
        <p:nvSpPr>
          <p:cNvPr id="7" name="Oval 6"/>
          <p:cNvSpPr>
            <a:spLocks noChangeAspect="1"/>
          </p:cNvSpPr>
          <p:nvPr/>
        </p:nvSpPr>
        <p:spPr>
          <a:xfrm>
            <a:off x="2568765" y="2717902"/>
            <a:ext cx="1015898" cy="1015898"/>
          </a:xfrm>
          <a:prstGeom prst="ellipse">
            <a:avLst/>
          </a:prstGeom>
          <a:solidFill>
            <a:schemeClr val="accent1"/>
          </a:solidFill>
          <a:ln w="28575">
            <a:solidFill>
              <a:schemeClr val="accent1">
                <a:lumMod val="50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Box 31"/>
          <p:cNvSpPr txBox="1">
            <a:spLocks noChangeAspect="1" noChangeArrowheads="1"/>
          </p:cNvSpPr>
          <p:nvPr/>
        </p:nvSpPr>
        <p:spPr bwMode="auto">
          <a:xfrm>
            <a:off x="2439987" y="2942037"/>
            <a:ext cx="1250866" cy="461665"/>
          </a:xfrm>
          <a:prstGeom prst="rect">
            <a:avLst/>
          </a:prstGeom>
          <a:noFill/>
          <a:ln w="12700">
            <a:noFill/>
            <a:miter lim="800000"/>
            <a:headEnd type="none" w="sm" len="sm"/>
            <a:tailEnd type="none" w="sm" len="sm"/>
          </a:ln>
          <a:effectLst/>
        </p:spPr>
        <p:txBody>
          <a:bodyPr wrap="square">
            <a:spAutoFit/>
          </a:bodyPr>
          <a:lstStyle/>
          <a:p>
            <a:pPr algn="ctr" eaLnBrk="0" hangingPunct="0">
              <a:spcBef>
                <a:spcPct val="50000"/>
              </a:spcBef>
              <a:defRPr/>
            </a:pPr>
            <a:r>
              <a:rPr lang="en-US" sz="1200" b="1" dirty="0">
                <a:solidFill>
                  <a:schemeClr val="bg1"/>
                </a:solidFill>
                <a:effectLst>
                  <a:outerShdw blurRad="38100" dist="38100" dir="2700000" algn="tl">
                    <a:srgbClr val="000000">
                      <a:alpha val="43137"/>
                    </a:srgbClr>
                  </a:outerShdw>
                </a:effectLst>
                <a:latin typeface="Arial" charset="0"/>
              </a:rPr>
              <a:t>Engage stakeholders</a:t>
            </a:r>
          </a:p>
        </p:txBody>
      </p:sp>
      <p:sp>
        <p:nvSpPr>
          <p:cNvPr id="13" name="TextBox 12"/>
          <p:cNvSpPr txBox="1"/>
          <p:nvPr/>
        </p:nvSpPr>
        <p:spPr>
          <a:xfrm>
            <a:off x="611187" y="3048000"/>
            <a:ext cx="2133600" cy="338554"/>
          </a:xfrm>
          <a:prstGeom prst="rect">
            <a:avLst/>
          </a:prstGeom>
          <a:noFill/>
          <a:ln>
            <a:noFill/>
          </a:ln>
        </p:spPr>
        <p:txBody>
          <a:bodyPr wrap="square" rtlCol="0">
            <a:spAutoFit/>
          </a:bodyPr>
          <a:lstStyle/>
          <a:p>
            <a:r>
              <a:rPr lang="en-US" b="1" dirty="0" smtClean="0">
                <a:solidFill>
                  <a:schemeClr val="tx2"/>
                </a:solidFill>
                <a:latin typeface="+mn-lt"/>
              </a:rPr>
              <a:t>Remember: Step 1</a:t>
            </a:r>
            <a:endParaRPr lang="en-US" b="1" dirty="0">
              <a:solidFill>
                <a:schemeClr val="tx2"/>
              </a:solidFill>
              <a:latin typeface="+mn-lt"/>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6"/>
          <p:cNvSpPr>
            <a:spLocks noGrp="1" noChangeArrowheads="1"/>
          </p:cNvSpPr>
          <p:nvPr>
            <p:ph type="title" idx="4294967295"/>
          </p:nvPr>
        </p:nvSpPr>
        <p:spPr>
          <a:xfrm>
            <a:off x="763587" y="228600"/>
            <a:ext cx="4535876" cy="609600"/>
          </a:xfrm>
        </p:spPr>
        <p:txBody>
          <a:bodyPr/>
          <a:lstStyle/>
          <a:p>
            <a:r>
              <a:rPr lang="en-US" sz="2400" dirty="0" smtClean="0"/>
              <a:t>Research vs. Evaluation:</a:t>
            </a:r>
            <a:br>
              <a:rPr lang="en-US" sz="2400" dirty="0" smtClean="0"/>
            </a:br>
            <a:r>
              <a:rPr lang="en-US" sz="2400" dirty="0" smtClean="0"/>
              <a:t>Generalizability</a:t>
            </a:r>
            <a:endParaRPr lang="en-US" sz="2400" dirty="0" smtClean="0">
              <a:ea typeface="ＭＳ Ｐゴシック" pitchFamily="34" charset="-128"/>
            </a:endParaRPr>
          </a:p>
        </p:txBody>
      </p:sp>
      <p:pic>
        <p:nvPicPr>
          <p:cNvPr id="9" name="Picture 8" descr="blue_green_shapes.gif"/>
          <p:cNvPicPr>
            <a:picLocks noChangeAspect="1"/>
          </p:cNvPicPr>
          <p:nvPr/>
        </p:nvPicPr>
        <p:blipFill>
          <a:blip r:embed="rId3" cstate="print"/>
          <a:stretch>
            <a:fillRect/>
          </a:stretch>
        </p:blipFill>
        <p:spPr>
          <a:xfrm>
            <a:off x="230187" y="1572161"/>
            <a:ext cx="5476875" cy="1219200"/>
          </a:xfrm>
          <a:prstGeom prst="rect">
            <a:avLst/>
          </a:prstGeom>
        </p:spPr>
      </p:pic>
      <p:sp>
        <p:nvSpPr>
          <p:cNvPr id="10" name="TextBox 9"/>
          <p:cNvSpPr txBox="1"/>
          <p:nvPr/>
        </p:nvSpPr>
        <p:spPr>
          <a:xfrm>
            <a:off x="1906587" y="1579602"/>
            <a:ext cx="3429000" cy="523220"/>
          </a:xfrm>
          <a:prstGeom prst="rect">
            <a:avLst/>
          </a:prstGeom>
          <a:noFill/>
        </p:spPr>
        <p:txBody>
          <a:bodyPr wrap="square" rtlCol="0">
            <a:spAutoFit/>
          </a:bodyPr>
          <a:lstStyle/>
          <a:p>
            <a:pPr lvl="0"/>
            <a:r>
              <a:rPr lang="en-US" sz="1400" b="1" dirty="0" smtClean="0">
                <a:latin typeface="+mn-lt"/>
              </a:rPr>
              <a:t>Maximize generalizability  for applicability to many settings.</a:t>
            </a:r>
            <a:endParaRPr lang="en-US" dirty="0"/>
          </a:p>
        </p:txBody>
      </p:sp>
      <p:sp>
        <p:nvSpPr>
          <p:cNvPr id="11" name="TextBox 10"/>
          <p:cNvSpPr txBox="1"/>
          <p:nvPr/>
        </p:nvSpPr>
        <p:spPr>
          <a:xfrm>
            <a:off x="1906587" y="2341602"/>
            <a:ext cx="3657600" cy="553998"/>
          </a:xfrm>
          <a:prstGeom prst="rect">
            <a:avLst/>
          </a:prstGeom>
          <a:noFill/>
        </p:spPr>
        <p:txBody>
          <a:bodyPr wrap="square" rtlCol="0">
            <a:spAutoFit/>
          </a:bodyPr>
          <a:lstStyle/>
          <a:p>
            <a:pPr lvl="0"/>
            <a:r>
              <a:rPr lang="en-US" sz="1400" b="1" dirty="0" smtClean="0">
                <a:latin typeface="+mn-lt"/>
                <a:ea typeface="ＭＳ Ｐゴシック" pitchFamily="34" charset="-128"/>
              </a:rPr>
              <a:t>Findings  are context specific.</a:t>
            </a:r>
            <a:endParaRPr lang="en-US" sz="1400" b="1" dirty="0" smtClean="0">
              <a:latin typeface="+mn-lt"/>
            </a:endParaRPr>
          </a:p>
          <a:p>
            <a:endParaRPr lang="en-US" dirty="0"/>
          </a:p>
        </p:txBody>
      </p:sp>
      <p:sp>
        <p:nvSpPr>
          <p:cNvPr id="12" name="TextBox 11"/>
          <p:cNvSpPr txBox="1"/>
          <p:nvPr/>
        </p:nvSpPr>
        <p:spPr>
          <a:xfrm>
            <a:off x="1222003" y="921603"/>
            <a:ext cx="3836307" cy="830997"/>
          </a:xfrm>
          <a:prstGeom prst="rect">
            <a:avLst/>
          </a:prstGeom>
          <a:noFill/>
        </p:spPr>
        <p:txBody>
          <a:bodyPr wrap="none" rtlCol="0">
            <a:spAutoFit/>
          </a:bodyPr>
          <a:lstStyle/>
          <a:p>
            <a:pPr algn="ctr"/>
            <a:r>
              <a:rPr lang="en-US" b="1" dirty="0" smtClean="0">
                <a:latin typeface="+mn-lt"/>
              </a:rPr>
              <a:t>Research and evaluation differ in the </a:t>
            </a:r>
          </a:p>
          <a:p>
            <a:pPr algn="ctr"/>
            <a:r>
              <a:rPr lang="en-US" b="1" dirty="0" smtClean="0">
                <a:latin typeface="+mn-lt"/>
                <a:ea typeface="ＭＳ Ｐゴシック" pitchFamily="34" charset="-128"/>
              </a:rPr>
              <a:t>generalizability of their findings.</a:t>
            </a:r>
          </a:p>
          <a:p>
            <a:pPr algn="ctr"/>
            <a:endParaRPr lang="en-US" b="1" dirty="0">
              <a:latin typeface="+mn-lt"/>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nceh_webinar_template">
  <a:themeElements>
    <a:clrScheme name="Custom 2">
      <a:dk1>
        <a:srgbClr val="000000"/>
      </a:dk1>
      <a:lt1>
        <a:srgbClr val="FFFFFF"/>
      </a:lt1>
      <a:dk2>
        <a:srgbClr val="4C3A62"/>
      </a:dk2>
      <a:lt2>
        <a:srgbClr val="808080"/>
      </a:lt2>
      <a:accent1>
        <a:srgbClr val="6985B6"/>
      </a:accent1>
      <a:accent2>
        <a:srgbClr val="3333CC"/>
      </a:accent2>
      <a:accent3>
        <a:srgbClr val="FFFFFF"/>
      </a:accent3>
      <a:accent4>
        <a:srgbClr val="000000"/>
      </a:accent4>
      <a:accent5>
        <a:srgbClr val="C1D5B0"/>
      </a:accent5>
      <a:accent6>
        <a:srgbClr val="2D2DB9"/>
      </a:accent6>
      <a:hlink>
        <a:srgbClr val="CCCCFF"/>
      </a:hlink>
      <a:folHlink>
        <a:srgbClr val="B2B2B2"/>
      </a:folHlink>
    </a:clrScheme>
    <a:fontScheme name="blue_webinar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nceh_webinar_template</Template>
  <TotalTime>1501</TotalTime>
  <Words>11070</Words>
  <Application>Microsoft Office PowerPoint</Application>
  <PresentationFormat>Custom</PresentationFormat>
  <Paragraphs>677</Paragraphs>
  <Slides>58</Slides>
  <Notes>58</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nceh_webinar_template</vt:lpstr>
      <vt:lpstr>Program Evaluation Webinar Series Part 4:</vt:lpstr>
      <vt:lpstr>Gathering Data, Developing Conclusions, and Putting Your Findings to Use</vt:lpstr>
      <vt:lpstr>Goals for this Session</vt:lpstr>
      <vt:lpstr>Slide 4</vt:lpstr>
      <vt:lpstr>Slide 5</vt:lpstr>
      <vt:lpstr>Slide 6</vt:lpstr>
      <vt:lpstr>Research vs. Evaluation: Study Purpose</vt:lpstr>
      <vt:lpstr>Research vs. Evaluation: Agenda or “Focus”</vt:lpstr>
      <vt:lpstr>Research vs. Evaluation: Generalizability</vt:lpstr>
      <vt:lpstr>Evaluations with Impact</vt:lpstr>
      <vt:lpstr>Use Is A Motivator for  Conducting Evaluations</vt:lpstr>
      <vt:lpstr>What Do We Mean By “Use”?</vt:lpstr>
      <vt:lpstr>What Do We Mean By “Use”?</vt:lpstr>
      <vt:lpstr>How Do We Foster Evaluation Use? </vt:lpstr>
      <vt:lpstr>Slide 15</vt:lpstr>
      <vt:lpstr>What Do We Mean By “Engage Stakeholders”?</vt:lpstr>
      <vt:lpstr>Why Is Engaging  Stakeholders Important?</vt:lpstr>
      <vt:lpstr>When to Consider “Use”</vt:lpstr>
      <vt:lpstr>What Conditions Increase Use?</vt:lpstr>
      <vt:lpstr>What Factors Increase Use?</vt:lpstr>
      <vt:lpstr>Understand and Acknowledge  the Political Factors</vt:lpstr>
      <vt:lpstr>What Is The Personal Factor?</vt:lpstr>
      <vt:lpstr>Intended Use by Intended Users</vt:lpstr>
      <vt:lpstr>Who are Intended Users?</vt:lpstr>
      <vt:lpstr>“Intended Users” Should  Be A Diverse Group</vt:lpstr>
      <vt:lpstr> Identifying Potential Intended Users:  Stakeholder Audiences</vt:lpstr>
      <vt:lpstr>What are Intended Uses?</vt:lpstr>
      <vt:lpstr>Some Questions for Intended Users about Intended Uses: Understanding the Use Context </vt:lpstr>
      <vt:lpstr>Some Questions for Intended Users about Intended Uses: Understanding the Use Context </vt:lpstr>
      <vt:lpstr>Critical Activities to Ensure Use</vt:lpstr>
      <vt:lpstr>Gathering Credible Evidence</vt:lpstr>
      <vt:lpstr>“Credible Evidence” Means…</vt:lpstr>
      <vt:lpstr>What Counts as  Credible Evidence?</vt:lpstr>
      <vt:lpstr>Types of Evaluation Design</vt:lpstr>
      <vt:lpstr>Data Collection Methods</vt:lpstr>
      <vt:lpstr>Engage the Stakeholders</vt:lpstr>
      <vt:lpstr>Justification of Conclusions</vt:lpstr>
      <vt:lpstr>Determining Stakeholders’ Standards</vt:lpstr>
      <vt:lpstr>CDC Standards for Justifying Conclusions</vt:lpstr>
      <vt:lpstr>Critical Activities for  Justifying Conclusions</vt:lpstr>
      <vt:lpstr>Critical Activities for  Justifying Conclusions</vt:lpstr>
      <vt:lpstr>Mock Data Application Scenarios</vt:lpstr>
      <vt:lpstr>Points to Note</vt:lpstr>
      <vt:lpstr>Ensuring Use and Sharing Lessons Learned</vt:lpstr>
      <vt:lpstr>To Ensure Use, Plan For Use</vt:lpstr>
      <vt:lpstr>Ask Yourself…</vt:lpstr>
      <vt:lpstr>Critical Activities to Ensure Use </vt:lpstr>
      <vt:lpstr>Why an Evaluation Communication Plan?</vt:lpstr>
      <vt:lpstr>Elements of the  Communication Plan</vt:lpstr>
      <vt:lpstr>Sample Communication Plan</vt:lpstr>
      <vt:lpstr>Communication Format</vt:lpstr>
      <vt:lpstr>Informal Communication Formats</vt:lpstr>
      <vt:lpstr>Formal Communication Formats</vt:lpstr>
      <vt:lpstr>The Executive Summary</vt:lpstr>
      <vt:lpstr>Sample Chart Essay (One Page per Question)</vt:lpstr>
      <vt:lpstr>Combine More Interactive and  Less Interactive Formats</vt:lpstr>
      <vt:lpstr>In Sum: What Do We Know?</vt:lpstr>
      <vt:lpstr>End Webinar 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Evaluation  Webinar Series Part 1 </dc:title>
  <dc:creator>Patricia Weinberg</dc:creator>
  <cp:lastModifiedBy>iqv2</cp:lastModifiedBy>
  <cp:revision>177</cp:revision>
  <dcterms:created xsi:type="dcterms:W3CDTF">2010-02-08T18:46:34Z</dcterms:created>
  <dcterms:modified xsi:type="dcterms:W3CDTF">2010-12-13T21:42:21Z</dcterms:modified>
</cp:coreProperties>
</file>