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7" r:id="rId2"/>
    <p:sldId id="272" r:id="rId3"/>
    <p:sldId id="296" r:id="rId4"/>
    <p:sldId id="281" r:id="rId5"/>
    <p:sldId id="304" r:id="rId6"/>
    <p:sldId id="305" r:id="rId7"/>
    <p:sldId id="306" r:id="rId8"/>
    <p:sldId id="307" r:id="rId9"/>
    <p:sldId id="273" r:id="rId10"/>
    <p:sldId id="275" r:id="rId11"/>
    <p:sldId id="297" r:id="rId12"/>
    <p:sldId id="276" r:id="rId13"/>
    <p:sldId id="308" r:id="rId14"/>
    <p:sldId id="277" r:id="rId15"/>
    <p:sldId id="298" r:id="rId16"/>
    <p:sldId id="278" r:id="rId17"/>
    <p:sldId id="302" r:id="rId18"/>
    <p:sldId id="309" r:id="rId19"/>
    <p:sldId id="303" r:id="rId20"/>
    <p:sldId id="311" r:id="rId21"/>
    <p:sldId id="294" r:id="rId22"/>
    <p:sldId id="295" r:id="rId23"/>
    <p:sldId id="310" r:id="rId24"/>
  </p:sldIdLst>
  <p:sldSz cx="6099175" cy="4572000"/>
  <p:notesSz cx="6858000" cy="9144000"/>
  <p:defaultTextStyle>
    <a:defPPr>
      <a:defRPr lang="en-US"/>
    </a:defPPr>
    <a:lvl1pPr algn="l" rtl="0" fontAlgn="base">
      <a:spcBef>
        <a:spcPct val="0"/>
      </a:spcBef>
      <a:spcAft>
        <a:spcPct val="0"/>
      </a:spcAft>
      <a:defRPr sz="1600" kern="1200">
        <a:solidFill>
          <a:schemeClr val="tx1"/>
        </a:solidFill>
        <a:latin typeface="Times New Roman" charset="0"/>
        <a:ea typeface="+mn-ea"/>
        <a:cs typeface="+mn-cs"/>
      </a:defRPr>
    </a:lvl1pPr>
    <a:lvl2pPr marL="303413" algn="l" rtl="0" fontAlgn="base">
      <a:spcBef>
        <a:spcPct val="0"/>
      </a:spcBef>
      <a:spcAft>
        <a:spcPct val="0"/>
      </a:spcAft>
      <a:defRPr sz="1600" kern="1200">
        <a:solidFill>
          <a:schemeClr val="tx1"/>
        </a:solidFill>
        <a:latin typeface="Times New Roman" charset="0"/>
        <a:ea typeface="+mn-ea"/>
        <a:cs typeface="+mn-cs"/>
      </a:defRPr>
    </a:lvl2pPr>
    <a:lvl3pPr marL="606803" algn="l" rtl="0" fontAlgn="base">
      <a:spcBef>
        <a:spcPct val="0"/>
      </a:spcBef>
      <a:spcAft>
        <a:spcPct val="0"/>
      </a:spcAft>
      <a:defRPr sz="1600" kern="1200">
        <a:solidFill>
          <a:schemeClr val="tx1"/>
        </a:solidFill>
        <a:latin typeface="Times New Roman" charset="0"/>
        <a:ea typeface="+mn-ea"/>
        <a:cs typeface="+mn-cs"/>
      </a:defRPr>
    </a:lvl3pPr>
    <a:lvl4pPr marL="910193" algn="l" rtl="0" fontAlgn="base">
      <a:spcBef>
        <a:spcPct val="0"/>
      </a:spcBef>
      <a:spcAft>
        <a:spcPct val="0"/>
      </a:spcAft>
      <a:defRPr sz="1600" kern="1200">
        <a:solidFill>
          <a:schemeClr val="tx1"/>
        </a:solidFill>
        <a:latin typeface="Times New Roman" charset="0"/>
        <a:ea typeface="+mn-ea"/>
        <a:cs typeface="+mn-cs"/>
      </a:defRPr>
    </a:lvl4pPr>
    <a:lvl5pPr marL="1213606" algn="l" rtl="0" fontAlgn="base">
      <a:spcBef>
        <a:spcPct val="0"/>
      </a:spcBef>
      <a:spcAft>
        <a:spcPct val="0"/>
      </a:spcAft>
      <a:defRPr sz="1600" kern="1200">
        <a:solidFill>
          <a:schemeClr val="tx1"/>
        </a:solidFill>
        <a:latin typeface="Times New Roman" charset="0"/>
        <a:ea typeface="+mn-ea"/>
        <a:cs typeface="+mn-cs"/>
      </a:defRPr>
    </a:lvl5pPr>
    <a:lvl6pPr marL="1517003" algn="l" defTabSz="606803" rtl="0" eaLnBrk="1" latinLnBrk="0" hangingPunct="1">
      <a:defRPr sz="1600" kern="1200">
        <a:solidFill>
          <a:schemeClr val="tx1"/>
        </a:solidFill>
        <a:latin typeface="Times New Roman" charset="0"/>
        <a:ea typeface="+mn-ea"/>
        <a:cs typeface="+mn-cs"/>
      </a:defRPr>
    </a:lvl6pPr>
    <a:lvl7pPr marL="1820398" algn="l" defTabSz="606803" rtl="0" eaLnBrk="1" latinLnBrk="0" hangingPunct="1">
      <a:defRPr sz="1600" kern="1200">
        <a:solidFill>
          <a:schemeClr val="tx1"/>
        </a:solidFill>
        <a:latin typeface="Times New Roman" charset="0"/>
        <a:ea typeface="+mn-ea"/>
        <a:cs typeface="+mn-cs"/>
      </a:defRPr>
    </a:lvl7pPr>
    <a:lvl8pPr marL="2123801" algn="l" defTabSz="606803" rtl="0" eaLnBrk="1" latinLnBrk="0" hangingPunct="1">
      <a:defRPr sz="1600" kern="1200">
        <a:solidFill>
          <a:schemeClr val="tx1"/>
        </a:solidFill>
        <a:latin typeface="Times New Roman" charset="0"/>
        <a:ea typeface="+mn-ea"/>
        <a:cs typeface="+mn-cs"/>
      </a:defRPr>
    </a:lvl8pPr>
    <a:lvl9pPr marL="2427207" algn="l" defTabSz="606803" rtl="0" eaLnBrk="1" latinLnBrk="0" hangingPunct="1">
      <a:defRPr sz="16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61" autoAdjust="0"/>
    <p:restoredTop sz="76912" autoAdjust="0"/>
  </p:normalViewPr>
  <p:slideViewPr>
    <p:cSldViewPr>
      <p:cViewPr>
        <p:scale>
          <a:sx n="100" d="100"/>
          <a:sy n="100" d="100"/>
        </p:scale>
        <p:origin x="-492" y="-90"/>
      </p:cViewPr>
      <p:guideLst>
        <p:guide orient="horz" pos="1440"/>
        <p:guide pos="1921"/>
      </p:guideLst>
    </p:cSldViewPr>
  </p:slideViewPr>
  <p:outlineViewPr>
    <p:cViewPr>
      <p:scale>
        <a:sx n="33" d="100"/>
        <a:sy n="33" d="100"/>
      </p:scale>
      <p:origin x="0" y="2123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1758"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8F8D09E-24AA-4FCF-88DB-D8B0CA521485}">
      <dsp:nvSpPr>
        <dsp:cNvPr id="0" name=""/>
        <dsp:cNvSpPr/>
      </dsp:nvSpPr>
      <dsp:spPr>
        <a:xfrm>
          <a:off x="300639" y="0"/>
          <a:ext cx="2710771" cy="2710744"/>
        </a:xfrm>
        <a:prstGeom prst="triangle">
          <a:avLst/>
        </a:prstGeom>
        <a:gradFill rotWithShape="0">
          <a:gsLst>
            <a:gs pos="0">
              <a:schemeClr val="accent1"/>
            </a:gs>
            <a:gs pos="50000">
              <a:schemeClr val="accent1">
                <a:tint val="44500"/>
                <a:satMod val="160000"/>
              </a:schemeClr>
            </a:gs>
            <a:gs pos="100000">
              <a:schemeClr val="accent1">
                <a:tint val="23500"/>
                <a:satMod val="160000"/>
              </a:schemeClr>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15D856-3030-4E9D-B9FB-EDA9915BBCF7}">
      <dsp:nvSpPr>
        <dsp:cNvPr id="0" name=""/>
        <dsp:cNvSpPr/>
      </dsp:nvSpPr>
      <dsp:spPr>
        <a:xfrm>
          <a:off x="1742639" y="228600"/>
          <a:ext cx="4050148" cy="76010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ts val="1600"/>
            </a:lnSpc>
            <a:spcBef>
              <a:spcPct val="0"/>
            </a:spcBef>
            <a:spcAft>
              <a:spcPts val="0"/>
            </a:spcAft>
          </a:pPr>
          <a:r>
            <a:rPr lang="en-US" sz="1400" b="1" kern="1200" baseline="0" dirty="0" smtClean="0">
              <a:solidFill>
                <a:schemeClr val="tx2"/>
              </a:solidFill>
            </a:rPr>
            <a:t>Experimental Design</a:t>
          </a:r>
          <a:endParaRPr lang="en-US" sz="1400" b="1" kern="1200" baseline="0" dirty="0">
            <a:solidFill>
              <a:schemeClr val="tx2"/>
            </a:solidFill>
          </a:endParaRPr>
        </a:p>
        <a:p>
          <a:pPr marL="114300" lvl="1" indent="-114300" algn="l" defTabSz="622300">
            <a:lnSpc>
              <a:spcPts val="1600"/>
            </a:lnSpc>
            <a:spcBef>
              <a:spcPct val="0"/>
            </a:spcBef>
            <a:spcAft>
              <a:spcPts val="0"/>
            </a:spcAft>
            <a:buChar char="••"/>
          </a:pPr>
          <a:r>
            <a:rPr lang="en-US" sz="1400" kern="1200" baseline="0" dirty="0" smtClean="0">
              <a:solidFill>
                <a:schemeClr val="tx2"/>
              </a:solidFill>
            </a:rPr>
            <a:t>Subjects randomly assigned to experimental or control groups.</a:t>
          </a:r>
          <a:endParaRPr lang="en-US" sz="1400" kern="1200" baseline="0" dirty="0">
            <a:solidFill>
              <a:schemeClr val="tx2"/>
            </a:solidFill>
          </a:endParaRPr>
        </a:p>
      </dsp:txBody>
      <dsp:txXfrm>
        <a:off x="1742639" y="228600"/>
        <a:ext cx="4050148" cy="760105"/>
      </dsp:txXfrm>
    </dsp:sp>
    <dsp:sp modelId="{284A3D19-022F-402C-8FE8-AE861E3F6E94}">
      <dsp:nvSpPr>
        <dsp:cNvPr id="0" name=""/>
        <dsp:cNvSpPr/>
      </dsp:nvSpPr>
      <dsp:spPr>
        <a:xfrm>
          <a:off x="1443623" y="1204250"/>
          <a:ext cx="4191001" cy="70074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ts val="1600"/>
            </a:lnSpc>
            <a:spcBef>
              <a:spcPct val="0"/>
            </a:spcBef>
            <a:spcAft>
              <a:spcPts val="0"/>
            </a:spcAft>
          </a:pPr>
          <a:r>
            <a:rPr lang="en-US" sz="1400" b="1" kern="1200" baseline="0" dirty="0" smtClean="0">
              <a:solidFill>
                <a:schemeClr val="tx2"/>
              </a:solidFill>
            </a:rPr>
            <a:t>Quasi-Experimental Design</a:t>
          </a:r>
          <a:endParaRPr lang="en-US" sz="1400" b="1" kern="1200" baseline="0" dirty="0">
            <a:solidFill>
              <a:schemeClr val="tx2"/>
            </a:solidFill>
          </a:endParaRPr>
        </a:p>
        <a:p>
          <a:pPr marL="114300" lvl="1" indent="-114300" algn="l" defTabSz="622300">
            <a:lnSpc>
              <a:spcPts val="1600"/>
            </a:lnSpc>
            <a:spcBef>
              <a:spcPct val="0"/>
            </a:spcBef>
            <a:spcAft>
              <a:spcPts val="0"/>
            </a:spcAft>
            <a:buChar char="••"/>
          </a:pPr>
          <a:r>
            <a:rPr lang="en-US" sz="1400" kern="1200" baseline="0" dirty="0" smtClean="0">
              <a:solidFill>
                <a:schemeClr val="tx2"/>
              </a:solidFill>
            </a:rPr>
            <a:t>The experimental group is compared to another, similar group called the “comparison group”. </a:t>
          </a:r>
          <a:endParaRPr lang="en-US" sz="1400" kern="1200" baseline="0" dirty="0">
            <a:solidFill>
              <a:schemeClr val="tx2"/>
            </a:solidFill>
          </a:endParaRPr>
        </a:p>
      </dsp:txBody>
      <dsp:txXfrm>
        <a:off x="1443623" y="1204250"/>
        <a:ext cx="4191001" cy="700748"/>
      </dsp:txXfrm>
    </dsp:sp>
    <dsp:sp modelId="{64964797-FA52-4812-82BB-D12245849558}">
      <dsp:nvSpPr>
        <dsp:cNvPr id="0" name=""/>
        <dsp:cNvSpPr/>
      </dsp:nvSpPr>
      <dsp:spPr>
        <a:xfrm>
          <a:off x="1220794" y="2133598"/>
          <a:ext cx="3581407" cy="51408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ts val="1600"/>
            </a:lnSpc>
            <a:spcBef>
              <a:spcPct val="0"/>
            </a:spcBef>
            <a:spcAft>
              <a:spcPts val="0"/>
            </a:spcAft>
          </a:pPr>
          <a:r>
            <a:rPr lang="en-US" sz="1400" b="1" kern="1200" baseline="0" dirty="0" smtClean="0">
              <a:solidFill>
                <a:schemeClr val="tx2"/>
              </a:solidFill>
            </a:rPr>
            <a:t>Non-Experimental Design</a:t>
          </a:r>
          <a:endParaRPr lang="en-US" sz="1400" b="1" kern="1200" baseline="0" dirty="0">
            <a:solidFill>
              <a:schemeClr val="tx2"/>
            </a:solidFill>
          </a:endParaRPr>
        </a:p>
        <a:p>
          <a:pPr marL="114300" lvl="1" indent="-114300" algn="l" defTabSz="622300">
            <a:lnSpc>
              <a:spcPts val="1600"/>
            </a:lnSpc>
            <a:spcBef>
              <a:spcPct val="0"/>
            </a:spcBef>
            <a:spcAft>
              <a:spcPts val="0"/>
            </a:spcAft>
            <a:buChar char="••"/>
          </a:pPr>
          <a:r>
            <a:rPr lang="en-US" sz="1400" kern="1200" baseline="0" dirty="0" smtClean="0">
              <a:solidFill>
                <a:schemeClr val="tx2"/>
              </a:solidFill>
            </a:rPr>
            <a:t>Only one group is evaluated.</a:t>
          </a:r>
          <a:endParaRPr lang="en-US" sz="1400" kern="1200" baseline="0" dirty="0">
            <a:solidFill>
              <a:schemeClr val="tx2"/>
            </a:solidFill>
          </a:endParaRPr>
        </a:p>
      </dsp:txBody>
      <dsp:txXfrm>
        <a:off x="1220794" y="2133598"/>
        <a:ext cx="3581407" cy="51408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7F849C7-CDD3-42C0-8370-52F187B1157F}">
      <dsp:nvSpPr>
        <dsp:cNvPr id="0" name=""/>
        <dsp:cNvSpPr/>
      </dsp:nvSpPr>
      <dsp:spPr>
        <a:xfrm>
          <a:off x="0" y="834"/>
          <a:ext cx="4724399" cy="51571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ts val="0"/>
            </a:spcAft>
          </a:pPr>
          <a:r>
            <a:rPr lang="en-US" sz="1600" kern="1200" dirty="0" smtClean="0"/>
            <a:t>Internal validity vs. </a:t>
          </a:r>
          <a:r>
            <a:rPr lang="en-US" sz="1600" kern="1200" baseline="0" dirty="0" smtClean="0"/>
            <a:t>external</a:t>
          </a:r>
          <a:r>
            <a:rPr lang="en-US" sz="1600" kern="1200" dirty="0" smtClean="0"/>
            <a:t> validity </a:t>
          </a:r>
        </a:p>
        <a:p>
          <a:pPr lvl="0" algn="ctr" defTabSz="711200">
            <a:lnSpc>
              <a:spcPct val="90000"/>
            </a:lnSpc>
            <a:spcBef>
              <a:spcPct val="0"/>
            </a:spcBef>
            <a:spcAft>
              <a:spcPts val="0"/>
            </a:spcAft>
          </a:pPr>
          <a:r>
            <a:rPr lang="en-US" sz="1600" kern="1200" dirty="0" smtClean="0"/>
            <a:t>(i.e. generalizability)</a:t>
          </a:r>
          <a:endParaRPr lang="en-US" sz="1600" kern="1200" dirty="0"/>
        </a:p>
      </dsp:txBody>
      <dsp:txXfrm>
        <a:off x="0" y="834"/>
        <a:ext cx="4724399" cy="515714"/>
      </dsp:txXfrm>
    </dsp:sp>
    <dsp:sp modelId="{69EA738B-ACED-4192-A0B9-FAC6F82712CD}">
      <dsp:nvSpPr>
        <dsp:cNvPr id="0" name=""/>
        <dsp:cNvSpPr/>
      </dsp:nvSpPr>
      <dsp:spPr>
        <a:xfrm>
          <a:off x="0" y="528754"/>
          <a:ext cx="4724399" cy="51571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Community </a:t>
          </a:r>
          <a:r>
            <a:rPr lang="en-US" sz="1600" kern="1200" baseline="0" dirty="0" smtClean="0"/>
            <a:t>interventions</a:t>
          </a:r>
        </a:p>
      </dsp:txBody>
      <dsp:txXfrm>
        <a:off x="0" y="528754"/>
        <a:ext cx="4724399" cy="515714"/>
      </dsp:txXfrm>
    </dsp:sp>
    <dsp:sp modelId="{506E494D-BAA7-4D91-A64A-5D44200B4296}">
      <dsp:nvSpPr>
        <dsp:cNvPr id="0" name=""/>
        <dsp:cNvSpPr/>
      </dsp:nvSpPr>
      <dsp:spPr>
        <a:xfrm>
          <a:off x="0" y="1056675"/>
          <a:ext cx="4724399" cy="51571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Sometimes</a:t>
          </a:r>
          <a:r>
            <a:rPr lang="en-US" sz="1600" kern="1200" dirty="0" smtClean="0">
              <a:sym typeface="Wingdings" pitchFamily="2" charset="2"/>
            </a:rPr>
            <a:t> “R</a:t>
          </a:r>
          <a:r>
            <a:rPr lang="en-US" sz="1600" kern="1200" dirty="0" smtClean="0"/>
            <a:t>ight” but hard to implement</a:t>
          </a:r>
        </a:p>
      </dsp:txBody>
      <dsp:txXfrm>
        <a:off x="0" y="1056675"/>
        <a:ext cx="4724399" cy="515714"/>
      </dsp:txXfrm>
    </dsp:sp>
    <dsp:sp modelId="{AC477EA6-D3F7-464F-BD15-DC2B68957250}">
      <dsp:nvSpPr>
        <dsp:cNvPr id="0" name=""/>
        <dsp:cNvSpPr/>
      </dsp:nvSpPr>
      <dsp:spPr>
        <a:xfrm>
          <a:off x="0" y="1584595"/>
          <a:ext cx="4724399" cy="51571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Sometimes</a:t>
          </a:r>
          <a:r>
            <a:rPr lang="en-US" sz="1600" kern="1200" dirty="0" smtClean="0">
              <a:sym typeface="Wingdings" pitchFamily="2" charset="2"/>
            </a:rPr>
            <a:t> Easy to implement but “wrong”</a:t>
          </a:r>
          <a:endParaRPr lang="en-US" sz="1600" kern="1200" dirty="0"/>
        </a:p>
      </dsp:txBody>
      <dsp:txXfrm>
        <a:off x="0" y="1584595"/>
        <a:ext cx="4724399" cy="515714"/>
      </dsp:txXfrm>
    </dsp:sp>
  </dsp:spTree>
</dsp:drawing>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C45AD-F9E6-458A-BF6F-64090D6C3C5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606803" rtl="0" eaLnBrk="1" latinLnBrk="0" hangingPunct="1">
      <a:defRPr sz="1400" kern="1200">
        <a:solidFill>
          <a:schemeClr val="tx1"/>
        </a:solidFill>
        <a:latin typeface="+mn-lt"/>
        <a:ea typeface="+mn-ea"/>
        <a:cs typeface="+mn-cs"/>
      </a:defRPr>
    </a:lvl1pPr>
    <a:lvl2pPr marL="303413" algn="l" defTabSz="606803" rtl="0" eaLnBrk="1" latinLnBrk="0" hangingPunct="1">
      <a:defRPr sz="1400" kern="1200">
        <a:solidFill>
          <a:schemeClr val="tx1"/>
        </a:solidFill>
        <a:latin typeface="+mn-lt"/>
        <a:ea typeface="+mn-ea"/>
        <a:cs typeface="+mn-cs"/>
      </a:defRPr>
    </a:lvl2pPr>
    <a:lvl3pPr marL="606803" algn="l" defTabSz="606803" rtl="0" eaLnBrk="1" latinLnBrk="0" hangingPunct="1">
      <a:defRPr sz="1400" kern="1200">
        <a:solidFill>
          <a:schemeClr val="tx1"/>
        </a:solidFill>
        <a:latin typeface="+mn-lt"/>
        <a:ea typeface="+mn-ea"/>
        <a:cs typeface="+mn-cs"/>
      </a:defRPr>
    </a:lvl3pPr>
    <a:lvl4pPr marL="910193" algn="l" defTabSz="606803" rtl="0" eaLnBrk="1" latinLnBrk="0" hangingPunct="1">
      <a:defRPr sz="1400" kern="1200">
        <a:solidFill>
          <a:schemeClr val="tx1"/>
        </a:solidFill>
        <a:latin typeface="+mn-lt"/>
        <a:ea typeface="+mn-ea"/>
        <a:cs typeface="+mn-cs"/>
      </a:defRPr>
    </a:lvl4pPr>
    <a:lvl5pPr marL="1213606" algn="l" defTabSz="606803" rtl="0" eaLnBrk="1" latinLnBrk="0" hangingPunct="1">
      <a:defRPr sz="1400" kern="1200">
        <a:solidFill>
          <a:schemeClr val="tx1"/>
        </a:solidFill>
        <a:latin typeface="+mn-lt"/>
        <a:ea typeface="+mn-ea"/>
        <a:cs typeface="+mn-cs"/>
      </a:defRPr>
    </a:lvl5pPr>
    <a:lvl6pPr marL="1517003" algn="l" defTabSz="606803" rtl="0" eaLnBrk="1" latinLnBrk="0" hangingPunct="1">
      <a:defRPr sz="800" kern="1200">
        <a:solidFill>
          <a:schemeClr val="tx1"/>
        </a:solidFill>
        <a:latin typeface="+mn-lt"/>
        <a:ea typeface="+mn-ea"/>
        <a:cs typeface="+mn-cs"/>
      </a:defRPr>
    </a:lvl6pPr>
    <a:lvl7pPr marL="1820398" algn="l" defTabSz="606803" rtl="0" eaLnBrk="1" latinLnBrk="0" hangingPunct="1">
      <a:defRPr sz="800" kern="1200">
        <a:solidFill>
          <a:schemeClr val="tx1"/>
        </a:solidFill>
        <a:latin typeface="+mn-lt"/>
        <a:ea typeface="+mn-ea"/>
        <a:cs typeface="+mn-cs"/>
      </a:defRPr>
    </a:lvl7pPr>
    <a:lvl8pPr marL="2123801" algn="l" defTabSz="606803" rtl="0" eaLnBrk="1" latinLnBrk="0" hangingPunct="1">
      <a:defRPr sz="800" kern="1200">
        <a:solidFill>
          <a:schemeClr val="tx1"/>
        </a:solidFill>
        <a:latin typeface="+mn-lt"/>
        <a:ea typeface="+mn-ea"/>
        <a:cs typeface="+mn-cs"/>
      </a:defRPr>
    </a:lvl8pPr>
    <a:lvl9pPr marL="2427207" algn="l" defTabSz="606803"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www.cdc.gov/asthma/program_eval/webinar2.htm" TargetMode="External"/><Relationship Id="rId2" Type="http://schemas.openxmlformats.org/officeDocument/2006/relationships/slide" Target="../slides/slide23.xml"/><Relationship Id="rId1" Type="http://schemas.openxmlformats.org/officeDocument/2006/relationships/notesMaster" Target="../notesMasters/notesMaster1.xml"/><Relationship Id="rId4" Type="http://schemas.openxmlformats.org/officeDocument/2006/relationships/hyperlink" Target="http://www.cdc.gov/asthma/program_eval/evaluation_webinar.htm"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838200"/>
            <a:ext cx="4572000" cy="3429000"/>
          </a:xfrm>
        </p:spPr>
      </p:sp>
      <p:sp>
        <p:nvSpPr>
          <p:cNvPr id="3" name="Notes Placeholder 2"/>
          <p:cNvSpPr>
            <a:spLocks noGrp="1"/>
          </p:cNvSpPr>
          <p:nvPr>
            <p:ph type="body" idx="1"/>
          </p:nvPr>
        </p:nvSpPr>
        <p:spPr>
          <a:xfrm>
            <a:off x="685800" y="4572000"/>
            <a:ext cx="5486400" cy="3733800"/>
          </a:xfrm>
        </p:spPr>
        <p:txBody>
          <a:bodyPr>
            <a:normAutofit/>
          </a:bodyPr>
          <a:lstStyle/>
          <a:p>
            <a:r>
              <a:rPr lang="en-US" sz="1200" kern="1200" dirty="0" smtClean="0">
                <a:solidFill>
                  <a:schemeClr val="tx1"/>
                </a:solidFill>
                <a:latin typeface="+mn-lt"/>
                <a:ea typeface="+mn-ea"/>
                <a:cs typeface="+mn-cs"/>
              </a:rPr>
              <a:t>Before we turn to issues of data collection, I want to spend a few minutes talking about design decisions.  Now, for some evaluations design decisions are not as prominent, we’re told from the start how we’re going to design the evaluation, but in other cases, we have quite a bit of autonomy so it becomes very important to decide what’s the appropriate design for the evaluation, alright? While this is related to issues of how do we collect the data and how do we analyze the data, it really precedes it and sort of rise a mental level above it. </a:t>
            </a:r>
            <a:endParaRPr lang="en-US" sz="1200"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lstStyle/>
          <a:p>
            <a:pPr algn="r" eaLnBrk="0" hangingPunct="0"/>
            <a:fld id="{FD61257A-17F9-4FB3-9B39-9D97CE86E67A}" type="slidenum">
              <a:rPr lang="en-US" sz="1200" smtClean="0">
                <a:solidFill>
                  <a:srgbClr val="000000"/>
                </a:solidFill>
                <a:latin typeface="Times" pitchFamily="18" charset="0"/>
              </a:rPr>
              <a:pPr algn="r" eaLnBrk="0" hangingPunct="0"/>
              <a:t>10</a:t>
            </a:fld>
            <a:endParaRPr lang="en-US" sz="1200" smtClean="0">
              <a:solidFill>
                <a:srgbClr val="000000"/>
              </a:solidFill>
              <a:latin typeface="Times" pitchFamily="18" charset="0"/>
            </a:endParaRPr>
          </a:p>
        </p:txBody>
      </p:sp>
      <p:sp>
        <p:nvSpPr>
          <p:cNvPr id="17411" name="Rectangle 2"/>
          <p:cNvSpPr>
            <a:spLocks noGrp="1" noRot="1" noChangeAspect="1" noChangeArrowheads="1" noTextEdit="1"/>
          </p:cNvSpPr>
          <p:nvPr>
            <p:ph type="sldImg"/>
          </p:nvPr>
        </p:nvSpPr>
        <p:spPr>
          <a:xfrm>
            <a:off x="1143000" y="838200"/>
            <a:ext cx="4572000" cy="3428471"/>
          </a:xfrm>
          <a:ln/>
        </p:spPr>
      </p:sp>
      <p:sp>
        <p:nvSpPr>
          <p:cNvPr id="17412" name="Rectangle 3"/>
          <p:cNvSpPr>
            <a:spLocks noGrp="1" noChangeArrowheads="1"/>
          </p:cNvSpPr>
          <p:nvPr>
            <p:ph type="body" idx="1"/>
          </p:nvPr>
        </p:nvSpPr>
        <p:spPr>
          <a:xfrm>
            <a:off x="685800" y="4419600"/>
            <a:ext cx="5486400" cy="3733800"/>
          </a:xfrm>
          <a:noFill/>
          <a:ln/>
        </p:spPr>
        <p:txBody>
          <a:bodyPr lIns="91114" tIns="45557" rIns="91114" bIns="45557">
            <a:noAutofit/>
          </a:bodyPr>
          <a:lstStyle/>
          <a:p>
            <a:pPr marL="174625">
              <a:spcBef>
                <a:spcPct val="0"/>
              </a:spcBef>
              <a:buFontTx/>
              <a:buNone/>
            </a:pPr>
            <a:r>
              <a:rPr lang="en-US" sz="1200" kern="1200" dirty="0" smtClean="0">
                <a:solidFill>
                  <a:schemeClr val="tx1"/>
                </a:solidFill>
                <a:latin typeface="+mn-lt"/>
                <a:ea typeface="+mn-ea"/>
                <a:cs typeface="+mn-cs"/>
              </a:rPr>
              <a:t>When we get rid of randomization, as I said, that’s often the hardest thing to do in an applied setting, what we let in is the potential for selection bias. If I don’t know that the chances someone is in the experimental or control condition are equal, then there’s always a chance that the folk who chose one condition or another have some attribute in common that’s related to the outcome of interest. So one of my first jobs here at CDC I taught a stand-up evaluation course across the hallway, by sheer coincidence there was someone teaching a six week online evaluation course over the TV, alright. People self selected into my course or that course, at the end we could determine and decided to look at who learned more evaluation. We may find that my course worked better or the TV course worked better. We would not know with certainty that it was the nature of the teaching, it could have been something self selected about the people who decided they prefer a stand-up training or the people preferred a TV training. So that’s a good example where randomization gets rid of selection bias, all the characteristics our participants that might be causing the outcome of interest. </a:t>
            </a:r>
            <a:endParaRPr lang="en-US" sz="2800"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lstStyle/>
          <a:p>
            <a:pPr algn="r" eaLnBrk="0" hangingPunct="0"/>
            <a:fld id="{FD61257A-17F9-4FB3-9B39-9D97CE86E67A}" type="slidenum">
              <a:rPr lang="en-US" sz="1200" smtClean="0">
                <a:solidFill>
                  <a:srgbClr val="000000"/>
                </a:solidFill>
                <a:latin typeface="Times" pitchFamily="18" charset="0"/>
              </a:rPr>
              <a:pPr algn="r" eaLnBrk="0" hangingPunct="0"/>
              <a:t>11</a:t>
            </a:fld>
            <a:endParaRPr lang="en-US" sz="1200" smtClean="0">
              <a:solidFill>
                <a:srgbClr val="000000"/>
              </a:solidFill>
              <a:latin typeface="Times" pitchFamily="18" charset="0"/>
            </a:endParaRPr>
          </a:p>
        </p:txBody>
      </p:sp>
      <p:sp>
        <p:nvSpPr>
          <p:cNvPr id="17411" name="Rectangle 2"/>
          <p:cNvSpPr>
            <a:spLocks noGrp="1" noRot="1" noChangeAspect="1" noChangeArrowheads="1" noTextEdit="1"/>
          </p:cNvSpPr>
          <p:nvPr>
            <p:ph type="sldImg"/>
          </p:nvPr>
        </p:nvSpPr>
        <p:spPr>
          <a:xfrm>
            <a:off x="1143000" y="838200"/>
            <a:ext cx="4572000" cy="3428471"/>
          </a:xfrm>
          <a:ln/>
        </p:spPr>
      </p:sp>
      <p:sp>
        <p:nvSpPr>
          <p:cNvPr id="17412" name="Rectangle 3"/>
          <p:cNvSpPr>
            <a:spLocks noGrp="1" noChangeArrowheads="1"/>
          </p:cNvSpPr>
          <p:nvPr>
            <p:ph type="body" idx="1"/>
          </p:nvPr>
        </p:nvSpPr>
        <p:spPr>
          <a:xfrm>
            <a:off x="685800" y="4495801"/>
            <a:ext cx="5486400" cy="3733799"/>
          </a:xfrm>
          <a:noFill/>
          <a:ln/>
        </p:spPr>
        <p:txBody>
          <a:bodyPr lIns="91114" tIns="45557" rIns="91114" bIns="45557">
            <a:normAutofit/>
          </a:bodyPr>
          <a:lstStyle/>
          <a:p>
            <a:pPr marL="174625">
              <a:spcBef>
                <a:spcPct val="0"/>
              </a:spcBef>
              <a:buFontTx/>
              <a:buNone/>
            </a:pPr>
            <a:r>
              <a:rPr lang="en-US" sz="1200" kern="1200" dirty="0" smtClean="0">
                <a:solidFill>
                  <a:schemeClr val="tx1"/>
                </a:solidFill>
                <a:latin typeface="+mn-lt"/>
                <a:ea typeface="+mn-ea"/>
                <a:cs typeface="+mn-cs"/>
              </a:rPr>
              <a:t>The control group, when we get rid of a control group, what we do is we let in confounders and secular factors, okay. Now in evaluator parlance I can have a group out there that’s not randomly assigned and while it’s not a pure control group, we still call it a comparison group and still…and it’s a little bit of power. But when I can’t have a pure control group or even a comparison group, then what I let in are confounders and secular factors. If in fact there’s a difference between my experimental condition and my control condition, I don’t know if it’s due to the intervention or because of something else going on outside. Way, way long ago I did a project on intimate partner violence and we were trying to measure whether a communication campaign in a community changed the perception of people about domestic partner violence and its causes and its solutions. Well, about a week before we did our post test, the O.J. case broke with the media and of course, everybody in the nation learned so much more about intimate partner violence and domestic violence than they knew even a week before. Had we not had control communities in that case, it would have been very hard for us to say, it’s our communication campaign that caused the difference in the community’s perception of intimate partner violence. </a:t>
            </a:r>
            <a:endParaRPr lang="en-US" sz="120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lstStyle/>
          <a:p>
            <a:pPr algn="r" eaLnBrk="0" hangingPunct="0"/>
            <a:fld id="{85B377D3-7F7C-405F-B214-AAB47184EB61}" type="slidenum">
              <a:rPr lang="en-US" sz="1200" smtClean="0">
                <a:solidFill>
                  <a:srgbClr val="000000"/>
                </a:solidFill>
                <a:latin typeface="Times" pitchFamily="18" charset="0"/>
              </a:rPr>
              <a:pPr algn="r" eaLnBrk="0" hangingPunct="0"/>
              <a:t>12</a:t>
            </a:fld>
            <a:endParaRPr lang="en-US" sz="1200" smtClean="0">
              <a:solidFill>
                <a:srgbClr val="000000"/>
              </a:solidFill>
              <a:latin typeface="Times" pitchFamily="18" charset="0"/>
            </a:endParaRPr>
          </a:p>
        </p:txBody>
      </p:sp>
      <p:sp>
        <p:nvSpPr>
          <p:cNvPr id="18435" name="Rectangle 2"/>
          <p:cNvSpPr>
            <a:spLocks noGrp="1" noRot="1" noChangeAspect="1" noChangeArrowheads="1" noTextEdit="1"/>
          </p:cNvSpPr>
          <p:nvPr>
            <p:ph type="sldImg"/>
          </p:nvPr>
        </p:nvSpPr>
        <p:spPr>
          <a:xfrm>
            <a:off x="1143000" y="838200"/>
            <a:ext cx="4572000" cy="3428471"/>
          </a:xfrm>
          <a:ln/>
        </p:spPr>
      </p:sp>
      <p:sp>
        <p:nvSpPr>
          <p:cNvPr id="18436" name="Rectangle 3"/>
          <p:cNvSpPr>
            <a:spLocks noGrp="1" noChangeArrowheads="1"/>
          </p:cNvSpPr>
          <p:nvPr>
            <p:ph type="body" idx="1"/>
          </p:nvPr>
        </p:nvSpPr>
        <p:spPr>
          <a:xfrm>
            <a:off x="685800" y="4572001"/>
            <a:ext cx="5486400" cy="3581400"/>
          </a:xfrm>
          <a:noFill/>
          <a:ln/>
        </p:spPr>
        <p:txBody>
          <a:bodyPr lIns="91114" tIns="45557" rIns="91114" bIns="45557">
            <a:noAutofit/>
          </a:bodyPr>
          <a:lstStyle/>
          <a:p>
            <a:pPr marL="174625">
              <a:spcBef>
                <a:spcPct val="0"/>
              </a:spcBef>
              <a:buFontTx/>
              <a:buNone/>
            </a:pPr>
            <a:r>
              <a:rPr lang="en-US" sz="1200" kern="1200" dirty="0" smtClean="0">
                <a:solidFill>
                  <a:schemeClr val="tx1"/>
                </a:solidFill>
                <a:latin typeface="+mn-lt"/>
                <a:ea typeface="+mn-ea"/>
                <a:cs typeface="+mn-cs"/>
              </a:rPr>
              <a:t>Now, this issue of experimental design as the “gold standard” is probably one of the most controversial and acrimonious discussions that go on in the evaluation community. And for every person that says experimental design is the gold standard, there’s someone else who will retort yes, but sometimes it’s fool’s gold. Now why would someone not endorse these obviously beneficial four requirements for an experimental design? The first reason is what we call the trade-off between internal validity and external validity. When the issue at hand is, I want to prove with certainty that my intervention was causing this result and not something else, then experimental design is really key and it’s really the most appropriate approach because it isolates out the causes…my cause from any other cause.  What you lose in the process so often though is what we call external validity. You end up simplifying the intervention so much, you end up simplifying the situation so much that the ability to make </a:t>
            </a:r>
            <a:r>
              <a:rPr lang="en-US" sz="1200" kern="1200" dirty="0" err="1" smtClean="0">
                <a:solidFill>
                  <a:schemeClr val="tx1"/>
                </a:solidFill>
                <a:latin typeface="+mn-lt"/>
                <a:ea typeface="+mn-ea"/>
                <a:cs typeface="+mn-cs"/>
              </a:rPr>
              <a:t>generalizable</a:t>
            </a:r>
            <a:r>
              <a:rPr lang="en-US" sz="1200" kern="1200" dirty="0" smtClean="0">
                <a:solidFill>
                  <a:schemeClr val="tx1"/>
                </a:solidFill>
                <a:latin typeface="+mn-lt"/>
                <a:ea typeface="+mn-ea"/>
                <a:cs typeface="+mn-cs"/>
              </a:rPr>
              <a:t> statements of when this intervention would work and in what settings becomes very compromised. Now unfortunately, as evaluators, our goal is to always improve a situation and so if all we’ve learned is that a very simplified intervention tends to work in the lab, it may be of little utility to us when we’re out there in the field trying to find solutions to problems.   </a:t>
            </a:r>
            <a:endParaRPr lang="en-US" sz="1200"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lstStyle/>
          <a:p>
            <a:pPr algn="r" eaLnBrk="0" hangingPunct="0"/>
            <a:fld id="{85B377D3-7F7C-405F-B214-AAB47184EB61}" type="slidenum">
              <a:rPr lang="en-US" sz="1200" smtClean="0">
                <a:solidFill>
                  <a:srgbClr val="000000"/>
                </a:solidFill>
                <a:latin typeface="Times" pitchFamily="18" charset="0"/>
              </a:rPr>
              <a:pPr algn="r" eaLnBrk="0" hangingPunct="0"/>
              <a:t>13</a:t>
            </a:fld>
            <a:endParaRPr lang="en-US" sz="1200" smtClean="0">
              <a:solidFill>
                <a:srgbClr val="000000"/>
              </a:solidFill>
              <a:latin typeface="Times" pitchFamily="18" charset="0"/>
            </a:endParaRPr>
          </a:p>
        </p:txBody>
      </p:sp>
      <p:sp>
        <p:nvSpPr>
          <p:cNvPr id="18435" name="Rectangle 2"/>
          <p:cNvSpPr>
            <a:spLocks noGrp="1" noRot="1" noChangeAspect="1" noChangeArrowheads="1" noTextEdit="1"/>
          </p:cNvSpPr>
          <p:nvPr>
            <p:ph type="sldImg"/>
          </p:nvPr>
        </p:nvSpPr>
        <p:spPr>
          <a:xfrm>
            <a:off x="1143000" y="838200"/>
            <a:ext cx="4572000" cy="3428471"/>
          </a:xfrm>
          <a:ln/>
        </p:spPr>
      </p:sp>
      <p:sp>
        <p:nvSpPr>
          <p:cNvPr id="18436" name="Rectangle 3"/>
          <p:cNvSpPr>
            <a:spLocks noGrp="1" noChangeArrowheads="1"/>
          </p:cNvSpPr>
          <p:nvPr>
            <p:ph type="body" idx="1"/>
          </p:nvPr>
        </p:nvSpPr>
        <p:spPr>
          <a:xfrm>
            <a:off x="685800" y="4572001"/>
            <a:ext cx="5486400" cy="3505200"/>
          </a:xfrm>
          <a:noFill/>
          <a:ln/>
        </p:spPr>
        <p:txBody>
          <a:bodyPr lIns="91114" tIns="45557" rIns="91114" bIns="45557">
            <a:noAutofit/>
          </a:bodyPr>
          <a:lstStyle/>
          <a:p>
            <a:pPr marL="174625">
              <a:spcBef>
                <a:spcPct val="0"/>
              </a:spcBef>
              <a:buFontTx/>
              <a:buNone/>
            </a:pPr>
            <a:r>
              <a:rPr lang="en-US" sz="1200" kern="1200" dirty="0" smtClean="0">
                <a:solidFill>
                  <a:schemeClr val="tx1"/>
                </a:solidFill>
                <a:latin typeface="+mn-lt"/>
                <a:ea typeface="+mn-ea"/>
                <a:cs typeface="+mn-cs"/>
              </a:rPr>
              <a:t>The second issue that often makes it fool’s gold, i.e. not the most appropriate choice, is when we’re dealing with wide multi-faceted and wide community interventions. By design, those community interventions are multi-faceted for a reason and trying to find a control group for say a community approach to diabetes becomes very hard. You’re talking about issues where there’s always something going on in a community and so to try and find a true control community for a multi-faceted diabetes intervention becomes hard. And if we could find such community, often we’d have to simplify the examination of the intervention so much we would’ve lost the power of this sort of multi-faceted or coalition approach. So in conclusion, the evaluation community has said sometimes experimental model is exactly the right thing to do. Sometimes it’s exactly the right thing to do, but we can’t do it because it’s hard to implement, but there are other cases where even if it was easy to implement, it would be the wrong thing to do. It would lead us to erroneous conclusions or oversimplified conclusions.  </a:t>
            </a:r>
            <a:endParaRPr lang="en-US" sz="1200"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lstStyle/>
          <a:p>
            <a:pPr algn="r" eaLnBrk="0" hangingPunct="0"/>
            <a:fld id="{23B2D36E-616E-4B99-967A-44C35462E6CC}" type="slidenum">
              <a:rPr lang="en-US" sz="1200" smtClean="0">
                <a:solidFill>
                  <a:srgbClr val="000000"/>
                </a:solidFill>
                <a:latin typeface="Times" pitchFamily="18" charset="0"/>
              </a:rPr>
              <a:pPr algn="r" eaLnBrk="0" hangingPunct="0"/>
              <a:t>14</a:t>
            </a:fld>
            <a:endParaRPr lang="en-US" sz="1200" smtClean="0">
              <a:solidFill>
                <a:srgbClr val="000000"/>
              </a:solidFill>
              <a:latin typeface="Times" pitchFamily="18" charset="0"/>
            </a:endParaRPr>
          </a:p>
        </p:txBody>
      </p:sp>
      <p:sp>
        <p:nvSpPr>
          <p:cNvPr id="19459" name="Rectangle 2"/>
          <p:cNvSpPr>
            <a:spLocks noGrp="1" noRot="1" noChangeAspect="1" noChangeArrowheads="1" noTextEdit="1"/>
          </p:cNvSpPr>
          <p:nvPr>
            <p:ph type="sldImg"/>
          </p:nvPr>
        </p:nvSpPr>
        <p:spPr>
          <a:xfrm>
            <a:off x="1144588" y="685800"/>
            <a:ext cx="4570412" cy="3427413"/>
          </a:xfrm>
          <a:ln/>
        </p:spPr>
      </p:sp>
      <p:sp>
        <p:nvSpPr>
          <p:cNvPr id="19460" name="Rectangle 3"/>
          <p:cNvSpPr>
            <a:spLocks noGrp="1" noChangeArrowheads="1"/>
          </p:cNvSpPr>
          <p:nvPr>
            <p:ph type="body" idx="1"/>
          </p:nvPr>
        </p:nvSpPr>
        <p:spPr>
          <a:xfrm>
            <a:off x="685800" y="4572000"/>
            <a:ext cx="5486400" cy="3581400"/>
          </a:xfrm>
          <a:noFill/>
          <a:ln/>
        </p:spPr>
        <p:txBody>
          <a:bodyPr lIns="91435" tIns="45718" rIns="91435" bIns="45718">
            <a:normAutofit/>
          </a:bodyPr>
          <a:lstStyle/>
          <a:p>
            <a:r>
              <a:rPr lang="en-US" sz="1200" kern="1200" dirty="0" smtClean="0">
                <a:solidFill>
                  <a:schemeClr val="tx1"/>
                </a:solidFill>
                <a:latin typeface="+mn-lt"/>
                <a:ea typeface="+mn-ea"/>
                <a:cs typeface="+mn-cs"/>
              </a:rPr>
              <a:t>So here’s a couple quotes of interest from some authorities on this. So the first is the W.H.O. European Working Group on Health Promotion and they conclude that the use of randomized control trials, that’s another name for experimental designs in the field, to evaluate health promotion is, in most cases, inappropriate, misleading and unnecessarily expensive. That’s a fairly dire and extreme statement, but coming from the W.H.O. Working Group on Health, you can see the point behind their point. That when we’re dealing with things in the community, often we  have to so simplify when we use experimental design that we just lose that external validity.</a:t>
            </a:r>
            <a:endParaRPr lang="en-US" sz="1200"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lstStyle/>
          <a:p>
            <a:pPr algn="r" eaLnBrk="0" hangingPunct="0"/>
            <a:fld id="{23B2D36E-616E-4B99-967A-44C35462E6CC}" type="slidenum">
              <a:rPr lang="en-US" sz="1200" smtClean="0">
                <a:solidFill>
                  <a:srgbClr val="000000"/>
                </a:solidFill>
                <a:latin typeface="Times" pitchFamily="18" charset="0"/>
              </a:rPr>
              <a:pPr algn="r" eaLnBrk="0" hangingPunct="0"/>
              <a:t>15</a:t>
            </a:fld>
            <a:endParaRPr lang="en-US" sz="1200" smtClean="0">
              <a:solidFill>
                <a:srgbClr val="000000"/>
              </a:solidFill>
              <a:latin typeface="Times" pitchFamily="18" charset="0"/>
            </a:endParaRPr>
          </a:p>
        </p:txBody>
      </p:sp>
      <p:sp>
        <p:nvSpPr>
          <p:cNvPr id="19459" name="Rectangle 2"/>
          <p:cNvSpPr>
            <a:spLocks noGrp="1" noRot="1" noChangeAspect="1" noChangeArrowheads="1" noTextEdit="1"/>
          </p:cNvSpPr>
          <p:nvPr>
            <p:ph type="sldImg"/>
          </p:nvPr>
        </p:nvSpPr>
        <p:spPr>
          <a:xfrm>
            <a:off x="1144588" y="685800"/>
            <a:ext cx="4570412" cy="3427413"/>
          </a:xfrm>
          <a:ln/>
        </p:spPr>
      </p:sp>
      <p:sp>
        <p:nvSpPr>
          <p:cNvPr id="19460" name="Rectangle 3"/>
          <p:cNvSpPr>
            <a:spLocks noGrp="1" noChangeArrowheads="1"/>
          </p:cNvSpPr>
          <p:nvPr>
            <p:ph type="body" idx="1"/>
          </p:nvPr>
        </p:nvSpPr>
        <p:spPr>
          <a:xfrm>
            <a:off x="685800" y="4572000"/>
            <a:ext cx="5486400" cy="4114800"/>
          </a:xfrm>
          <a:noFill/>
          <a:ln/>
        </p:spPr>
        <p:txBody>
          <a:bodyPr lIns="91435" tIns="45718" rIns="91435" bIns="45718">
            <a:normAutofit/>
          </a:bodyPr>
          <a:lstStyle/>
          <a:p>
            <a:r>
              <a:rPr lang="en-US" sz="1200" kern="1200" dirty="0" smtClean="0">
                <a:solidFill>
                  <a:schemeClr val="tx1"/>
                </a:solidFill>
                <a:latin typeface="+mn-lt"/>
                <a:ea typeface="+mn-ea"/>
                <a:cs typeface="+mn-cs"/>
              </a:rPr>
              <a:t>G.A.O. said in November 2009, “Requiring evidence from randomized studies as sole proof of effectiveness will exclude many potentially effective and worthwhile practices”, okay. So it’s another big issue, when we’re dealing with stuff in the field, it’s so seldom we can really mimic experimental design and its requirements even when it’s the best approach that you hate to throw out really good potential approaches because we can’t hit on all four cylinders of experimental design. So G.A.O. says look, there are other ways of thinking about cause and causal attribution when you can’t meet the requirements of experimental design or it’s not the appropriate approach. So what are those? </a:t>
            </a:r>
            <a:endParaRPr lang="en-US" sz="4400"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13737031-EC16-4410-90E3-A1885820FCF1}" type="slidenum">
              <a:rPr lang="en-US" smtClean="0">
                <a:solidFill>
                  <a:srgbClr val="000000"/>
                </a:solidFill>
              </a:rPr>
              <a:pPr/>
              <a:t>16</a:t>
            </a:fld>
            <a:endParaRPr lang="en-US" smtClean="0">
              <a:solidFill>
                <a:srgbClr val="000000"/>
              </a:solidFill>
            </a:endParaRPr>
          </a:p>
        </p:txBody>
      </p:sp>
      <p:sp>
        <p:nvSpPr>
          <p:cNvPr id="20483" name="Rectangle 2"/>
          <p:cNvSpPr>
            <a:spLocks noGrp="1" noRot="1" noChangeAspect="1" noChangeArrowheads="1" noTextEdit="1"/>
          </p:cNvSpPr>
          <p:nvPr>
            <p:ph type="sldImg"/>
          </p:nvPr>
        </p:nvSpPr>
        <p:spPr>
          <a:xfrm>
            <a:off x="1143000" y="685800"/>
            <a:ext cx="4572000" cy="3429000"/>
          </a:xfrm>
          <a:ln cap="flat"/>
        </p:spPr>
      </p:sp>
      <p:sp>
        <p:nvSpPr>
          <p:cNvPr id="20484" name="Rectangle 3"/>
          <p:cNvSpPr>
            <a:spLocks noGrp="1" noChangeArrowheads="1"/>
          </p:cNvSpPr>
          <p:nvPr>
            <p:ph type="body" idx="1"/>
          </p:nvPr>
        </p:nvSpPr>
        <p:spPr>
          <a:xfrm>
            <a:off x="685800" y="4343400"/>
            <a:ext cx="5486400" cy="3962400"/>
          </a:xfrm>
          <a:noFill/>
          <a:ln/>
        </p:spPr>
        <p:txBody>
          <a:bodyPr>
            <a:normAutofit/>
          </a:bodyPr>
          <a:lstStyle/>
          <a:p>
            <a:pPr>
              <a:lnSpc>
                <a:spcPct val="120000"/>
              </a:lnSpc>
            </a:pPr>
            <a:r>
              <a:rPr lang="en-US" sz="1200" kern="1200" dirty="0" smtClean="0">
                <a:solidFill>
                  <a:schemeClr val="tx1"/>
                </a:solidFill>
                <a:latin typeface="+mn-lt"/>
                <a:ea typeface="+mn-ea"/>
                <a:cs typeface="+mn-cs"/>
              </a:rPr>
              <a:t>Well, I’m sorry, first…and here’s my favorite one, which is from the British Medical Journal and it’s a tongue and cheek study of parachutes and it concludes that parachutes reduce the risk of injury after gravitational challenge but their effectiveness has not been proved with randomized control trials. Again, the tongue and cheek point here, there are phenomena for which experimental design, we could really do it if we needed to, but it isn’t the most appropriate approach, it isn’t the logical approach to use. So if we really do worry about cause and cause is really on the table as a purpose, then how do we get it if we don’t use experimental design?    </a:t>
            </a:r>
            <a:endParaRPr lang="en-US" sz="3200" dirty="0"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lstStyle/>
          <a:p>
            <a:pPr algn="r" eaLnBrk="0" hangingPunct="0"/>
            <a:fld id="{3F4ADADA-BB72-4CF3-BDCB-02C9A5AEEBF9}" type="slidenum">
              <a:rPr lang="en-US" sz="1200" smtClean="0">
                <a:solidFill>
                  <a:srgbClr val="000000"/>
                </a:solidFill>
                <a:latin typeface="Times" pitchFamily="18" charset="0"/>
              </a:rPr>
              <a:pPr algn="r" eaLnBrk="0" hangingPunct="0"/>
              <a:t>17</a:t>
            </a:fld>
            <a:endParaRPr lang="en-US" sz="1200" smtClean="0">
              <a:solidFill>
                <a:srgbClr val="000000"/>
              </a:solidFill>
              <a:latin typeface="Times" pitchFamily="18" charset="0"/>
            </a:endParaRPr>
          </a:p>
        </p:txBody>
      </p:sp>
      <p:sp>
        <p:nvSpPr>
          <p:cNvPr id="21507" name="Rectangle 2"/>
          <p:cNvSpPr>
            <a:spLocks noGrp="1" noRot="1" noChangeAspect="1" noChangeArrowheads="1" noTextEdit="1"/>
          </p:cNvSpPr>
          <p:nvPr>
            <p:ph type="sldImg"/>
          </p:nvPr>
        </p:nvSpPr>
        <p:spPr>
          <a:xfrm>
            <a:off x="1143000" y="914400"/>
            <a:ext cx="4572000" cy="3428471"/>
          </a:xfrm>
          <a:ln/>
        </p:spPr>
      </p:sp>
      <p:sp>
        <p:nvSpPr>
          <p:cNvPr id="21508" name="Rectangle 3"/>
          <p:cNvSpPr>
            <a:spLocks noGrp="1" noChangeArrowheads="1"/>
          </p:cNvSpPr>
          <p:nvPr>
            <p:ph type="body" idx="1"/>
          </p:nvPr>
        </p:nvSpPr>
        <p:spPr>
          <a:xfrm>
            <a:off x="838200" y="4648201"/>
            <a:ext cx="5486400" cy="3581400"/>
          </a:xfrm>
          <a:noFill/>
          <a:ln/>
        </p:spPr>
        <p:txBody>
          <a:bodyPr lIns="91114" tIns="45557" rIns="91114" bIns="45557">
            <a:normAutofit/>
          </a:bodyPr>
          <a:lstStyle/>
          <a:p>
            <a:pPr marL="174625">
              <a:spcBef>
                <a:spcPct val="0"/>
              </a:spcBef>
              <a:buFontTx/>
              <a:buNone/>
            </a:pPr>
            <a:r>
              <a:rPr lang="en-US" sz="1200" kern="1200" dirty="0" smtClean="0">
                <a:solidFill>
                  <a:schemeClr val="tx1"/>
                </a:solidFill>
                <a:latin typeface="+mn-lt"/>
                <a:ea typeface="+mn-ea"/>
                <a:cs typeface="+mn-cs"/>
              </a:rPr>
              <a:t>Well some other ways that we would justify that it’s our intervention and particularly out in the field where life is complex, one is proximity and time, alright? If I do time series analyses or other approaches, I notice that prior to the intervention I saw this sort of outcome and it was heading in this direction. After the intervention, I saw it change in direction or it changed in intensity, then I have some circumstantial evidence at least that my intervention is having an effect. Coupled with the second bullet, this is often a powerful way to make a case for cause when experimental design is either impossible or not the appropriate approach, that is, when I look around, what else could be explaining what’s going on? Now in the case of youth obesity, there are often thousands and thousands of interventions going on in a large community and so accounting for alternative explanations can be very hard. But in other cases, like infectious diseases, people in public health may be the only act in town and the only ones really operating and so if I see changes in perceptions or attitudes or actions related to something like tuberculosis or sexually transmitted diseases, I can look around and determine that look, this is the only thing going on, there’s not some big secular campaign going on and have some reasonable certainty that my intervention is responsible for the change. </a:t>
            </a:r>
            <a:endParaRPr lang="en-US" sz="2800"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lstStyle/>
          <a:p>
            <a:pPr algn="r" eaLnBrk="0" hangingPunct="0"/>
            <a:fld id="{3F4ADADA-BB72-4CF3-BDCB-02C9A5AEEBF9}" type="slidenum">
              <a:rPr lang="en-US" sz="1200" smtClean="0">
                <a:solidFill>
                  <a:srgbClr val="000000"/>
                </a:solidFill>
                <a:latin typeface="Times" pitchFamily="18" charset="0"/>
              </a:rPr>
              <a:pPr algn="r" eaLnBrk="0" hangingPunct="0"/>
              <a:t>18</a:t>
            </a:fld>
            <a:endParaRPr lang="en-US" sz="1200" smtClean="0">
              <a:solidFill>
                <a:srgbClr val="000000"/>
              </a:solidFill>
              <a:latin typeface="Times" pitchFamily="18" charset="0"/>
            </a:endParaRPr>
          </a:p>
        </p:txBody>
      </p:sp>
      <p:sp>
        <p:nvSpPr>
          <p:cNvPr id="21507" name="Rectangle 2"/>
          <p:cNvSpPr>
            <a:spLocks noGrp="1" noRot="1" noChangeAspect="1" noChangeArrowheads="1" noTextEdit="1"/>
          </p:cNvSpPr>
          <p:nvPr>
            <p:ph type="sldImg"/>
          </p:nvPr>
        </p:nvSpPr>
        <p:spPr>
          <a:xfrm>
            <a:off x="1143000" y="914400"/>
            <a:ext cx="4572000" cy="3428471"/>
          </a:xfrm>
          <a:ln/>
        </p:spPr>
      </p:sp>
      <p:sp>
        <p:nvSpPr>
          <p:cNvPr id="21508" name="Rectangle 3"/>
          <p:cNvSpPr>
            <a:spLocks noGrp="1" noChangeArrowheads="1"/>
          </p:cNvSpPr>
          <p:nvPr>
            <p:ph type="body" idx="1"/>
          </p:nvPr>
        </p:nvSpPr>
        <p:spPr>
          <a:xfrm>
            <a:off x="838200" y="4648201"/>
            <a:ext cx="5486400" cy="3505200"/>
          </a:xfrm>
          <a:noFill/>
          <a:ln/>
        </p:spPr>
        <p:txBody>
          <a:bodyPr lIns="91114" tIns="45557" rIns="91114" bIns="45557">
            <a:normAutofit/>
          </a:bodyPr>
          <a:lstStyle/>
          <a:p>
            <a:pPr marL="174625">
              <a:spcBef>
                <a:spcPct val="0"/>
              </a:spcBef>
              <a:buFontTx/>
              <a:buNone/>
            </a:pPr>
            <a:r>
              <a:rPr lang="en-US" sz="1200" kern="1200" dirty="0" smtClean="0">
                <a:solidFill>
                  <a:schemeClr val="tx1"/>
                </a:solidFill>
                <a:latin typeface="+mn-lt"/>
                <a:ea typeface="+mn-ea"/>
                <a:cs typeface="+mn-cs"/>
              </a:rPr>
              <a:t>Thirdly, and especially at CDC where we often give money to lots and lots of grantees to do something similar, when we look across those grantees and across their contexts, and we find that whenever contexts are similar, we’re seeing similar effects. That lends some credence to our desire to demonstrate that it’s our intervention that’s working the magic. And then finally, and most relevant to some of the things we’ve learned in this tutorial series is what we call plausible mechanisms or program theory.  In program theory what we say is, we do this intervention and we name with certainty what the expected chain of outcomes is. Well, if we can show through some focus studies that every chain in that outcome chain is occurring, then we have some reasonable certainty to say our intervention is making at least a contribution to those latest or most downstream outcomes.   </a:t>
            </a:r>
            <a:endParaRPr lang="en-US" sz="2800"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lstStyle/>
          <a:p>
            <a:pPr algn="r" eaLnBrk="0" hangingPunct="0"/>
            <a:fld id="{CE682E06-CA3B-4770-951A-694DFFE24D1A}" type="slidenum">
              <a:rPr lang="en-US" sz="1200" smtClean="0">
                <a:solidFill>
                  <a:srgbClr val="000000"/>
                </a:solidFill>
                <a:latin typeface="Times" pitchFamily="18" charset="0"/>
              </a:rPr>
              <a:pPr algn="r" eaLnBrk="0" hangingPunct="0"/>
              <a:t>19</a:t>
            </a:fld>
            <a:endParaRPr lang="en-US" sz="1200" smtClean="0">
              <a:solidFill>
                <a:srgbClr val="000000"/>
              </a:solidFill>
              <a:latin typeface="Times" pitchFamily="18" charset="0"/>
            </a:endParaRPr>
          </a:p>
        </p:txBody>
      </p:sp>
      <p:sp>
        <p:nvSpPr>
          <p:cNvPr id="22531" name="Rectangle 2"/>
          <p:cNvSpPr>
            <a:spLocks noGrp="1" noRot="1" noChangeAspect="1" noChangeArrowheads="1" noTextEdit="1"/>
          </p:cNvSpPr>
          <p:nvPr>
            <p:ph type="sldImg"/>
          </p:nvPr>
        </p:nvSpPr>
        <p:spPr>
          <a:xfrm>
            <a:off x="1143000" y="838200"/>
            <a:ext cx="4572000" cy="3428471"/>
          </a:xfrm>
          <a:ln/>
        </p:spPr>
      </p:sp>
      <p:sp>
        <p:nvSpPr>
          <p:cNvPr id="22532" name="Rectangle 3"/>
          <p:cNvSpPr>
            <a:spLocks noGrp="1" noChangeArrowheads="1"/>
          </p:cNvSpPr>
          <p:nvPr>
            <p:ph type="body" idx="1"/>
          </p:nvPr>
        </p:nvSpPr>
        <p:spPr>
          <a:xfrm>
            <a:off x="685800" y="4419601"/>
            <a:ext cx="5486400" cy="3505200"/>
          </a:xfrm>
          <a:noFill/>
          <a:ln/>
        </p:spPr>
        <p:txBody>
          <a:bodyPr lIns="91114" tIns="45557" rIns="91114" bIns="45557">
            <a:normAutofit/>
          </a:bodyPr>
          <a:lstStyle/>
          <a:p>
            <a:pPr marL="174625">
              <a:spcBef>
                <a:spcPct val="0"/>
              </a:spcBef>
              <a:buFontTx/>
              <a:buNone/>
            </a:pPr>
            <a:r>
              <a:rPr lang="en-US" sz="1200" kern="1200" dirty="0" smtClean="0">
                <a:solidFill>
                  <a:schemeClr val="tx1"/>
                </a:solidFill>
                <a:latin typeface="+mn-lt"/>
                <a:ea typeface="+mn-ea"/>
                <a:cs typeface="+mn-cs"/>
              </a:rPr>
              <a:t>So for example, here in program theory, if I can prove with some study that A is causing B and B is causing C and C is causing D, then I can say with, in at least a circumstantial and even a more than circumstantial fashion, that A is making some kind of contribution to D. </a:t>
            </a:r>
            <a:endParaRPr lang="en-US" sz="280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lstStyle/>
          <a:p>
            <a:pPr algn="r" eaLnBrk="0" hangingPunct="0"/>
            <a:fld id="{5638EE8A-B832-4EDB-9FD6-F36AF3CA0E06}" type="slidenum">
              <a:rPr lang="en-US" sz="1200" smtClean="0">
                <a:solidFill>
                  <a:srgbClr val="000000"/>
                </a:solidFill>
                <a:latin typeface="Times" pitchFamily="18" charset="0"/>
              </a:rPr>
              <a:pPr algn="r" eaLnBrk="0" hangingPunct="0"/>
              <a:t>2</a:t>
            </a:fld>
            <a:endParaRPr lang="en-US" sz="1200" smtClean="0">
              <a:solidFill>
                <a:srgbClr val="000000"/>
              </a:solidFill>
              <a:latin typeface="Times" pitchFamily="18" charset="0"/>
            </a:endParaRPr>
          </a:p>
        </p:txBody>
      </p:sp>
      <p:sp>
        <p:nvSpPr>
          <p:cNvPr id="14339" name="Rectangle 2"/>
          <p:cNvSpPr>
            <a:spLocks noGrp="1" noRot="1" noChangeAspect="1" noChangeArrowheads="1" noTextEdit="1"/>
          </p:cNvSpPr>
          <p:nvPr>
            <p:ph type="sldImg"/>
          </p:nvPr>
        </p:nvSpPr>
        <p:spPr>
          <a:xfrm>
            <a:off x="1143000" y="838727"/>
            <a:ext cx="4572000" cy="3428473"/>
          </a:xfrm>
          <a:ln/>
        </p:spPr>
      </p:sp>
      <p:sp>
        <p:nvSpPr>
          <p:cNvPr id="14340" name="Rectangle 3"/>
          <p:cNvSpPr>
            <a:spLocks noGrp="1" noChangeArrowheads="1"/>
          </p:cNvSpPr>
          <p:nvPr>
            <p:ph type="body" idx="1"/>
          </p:nvPr>
        </p:nvSpPr>
        <p:spPr>
          <a:xfrm>
            <a:off x="838200" y="4572000"/>
            <a:ext cx="5486400" cy="3581400"/>
          </a:xfrm>
          <a:noFill/>
          <a:ln/>
        </p:spPr>
        <p:txBody>
          <a:bodyPr lIns="91114" tIns="45557" rIns="91114" bIns="45557">
            <a:normAutofit/>
          </a:bodyPr>
          <a:lstStyle/>
          <a:p>
            <a:pPr marL="174625">
              <a:spcBef>
                <a:spcPct val="0"/>
              </a:spcBef>
              <a:buFontTx/>
              <a:buNone/>
            </a:pPr>
            <a:r>
              <a:rPr lang="en-US" sz="1200" kern="1200" dirty="0" smtClean="0">
                <a:solidFill>
                  <a:schemeClr val="tx1"/>
                </a:solidFill>
                <a:latin typeface="+mn-lt"/>
                <a:ea typeface="+mn-ea"/>
                <a:cs typeface="+mn-cs"/>
              </a:rPr>
              <a:t>Like everything else we do in our framework, design choices rely on the standards and as you’ve already seen in the other discussions of setting an evaluation focus, of all these standards utility and feasibility are probably the prime ones. Utility is especially key-- "What’s the purpose of the evaluation?" "Who’s going to use the results and for what purpose?" Okay? </a:t>
            </a:r>
            <a:endParaRPr lang="en-US" sz="1200"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lstStyle/>
          <a:p>
            <a:pPr algn="r" eaLnBrk="0" hangingPunct="0"/>
            <a:fld id="{CE682E06-CA3B-4770-951A-694DFFE24D1A}" type="slidenum">
              <a:rPr lang="en-US" sz="1200" smtClean="0">
                <a:solidFill>
                  <a:srgbClr val="000000"/>
                </a:solidFill>
                <a:latin typeface="Times" pitchFamily="18" charset="0"/>
              </a:rPr>
              <a:pPr algn="r" eaLnBrk="0" hangingPunct="0"/>
              <a:t>20</a:t>
            </a:fld>
            <a:endParaRPr lang="en-US" sz="1200" smtClean="0">
              <a:solidFill>
                <a:srgbClr val="000000"/>
              </a:solidFill>
              <a:latin typeface="Times" pitchFamily="18" charset="0"/>
            </a:endParaRPr>
          </a:p>
        </p:txBody>
      </p:sp>
      <p:sp>
        <p:nvSpPr>
          <p:cNvPr id="22531" name="Rectangle 2"/>
          <p:cNvSpPr>
            <a:spLocks noGrp="1" noRot="1" noChangeAspect="1" noChangeArrowheads="1" noTextEdit="1"/>
          </p:cNvSpPr>
          <p:nvPr>
            <p:ph type="sldImg"/>
          </p:nvPr>
        </p:nvSpPr>
        <p:spPr>
          <a:xfrm>
            <a:off x="1143000" y="838200"/>
            <a:ext cx="4572000" cy="3429000"/>
          </a:xfrm>
          <a:ln/>
        </p:spPr>
      </p:sp>
      <p:sp>
        <p:nvSpPr>
          <p:cNvPr id="22532" name="Rectangle 3"/>
          <p:cNvSpPr>
            <a:spLocks noGrp="1" noChangeArrowheads="1"/>
          </p:cNvSpPr>
          <p:nvPr>
            <p:ph type="body" idx="1"/>
          </p:nvPr>
        </p:nvSpPr>
        <p:spPr>
          <a:xfrm>
            <a:off x="685800" y="4419601"/>
            <a:ext cx="5486400" cy="3505200"/>
          </a:xfrm>
          <a:noFill/>
          <a:ln/>
        </p:spPr>
        <p:txBody>
          <a:bodyPr lIns="91114" tIns="45557" rIns="91114" bIns="45557">
            <a:normAutofit/>
          </a:bodyPr>
          <a:lstStyle/>
          <a:p>
            <a:pPr marL="174625">
              <a:spcBef>
                <a:spcPct val="0"/>
              </a:spcBef>
              <a:buFontTx/>
              <a:buNone/>
            </a:pPr>
            <a:r>
              <a:rPr lang="en-US" sz="1200" kern="1200" dirty="0" smtClean="0">
                <a:solidFill>
                  <a:schemeClr val="tx1"/>
                </a:solidFill>
                <a:latin typeface="+mn-lt"/>
                <a:ea typeface="+mn-ea"/>
                <a:cs typeface="+mn-cs"/>
              </a:rPr>
              <a:t>So </a:t>
            </a:r>
            <a:r>
              <a:rPr lang="en-US" sz="1200" kern="1200" dirty="0" smtClean="0">
                <a:solidFill>
                  <a:schemeClr val="tx1"/>
                </a:solidFill>
                <a:latin typeface="+mn-lt"/>
                <a:ea typeface="+mn-ea"/>
                <a:cs typeface="+mn-cs"/>
              </a:rPr>
              <a:t>if I’m doing a big training here to providers and I can prove that that changes provider knowledge, attitude and belief about who to screen and when to screen and I can also prove that the changing attitudes of providers have been responsible for changing standards of practice in the profession and I can also prove that changing standards of practice in the profession are a main cause that’s been codified in some sort of statewide policy, then I think I can say with near certainty that my initial training of providers made at least a contribution to that big supportive change in the policy environment.   </a:t>
            </a:r>
            <a:endParaRPr lang="en-US" sz="2800"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0EAF5BFC-C2AD-4DB2-B161-75B869828972}" type="slidenum">
              <a:rPr lang="en-US" smtClean="0"/>
              <a:pPr/>
              <a:t>21</a:t>
            </a:fld>
            <a:endParaRPr lang="en-US" smtClean="0"/>
          </a:p>
        </p:txBody>
      </p:sp>
      <p:sp>
        <p:nvSpPr>
          <p:cNvPr id="24579" name="Rectangle 2"/>
          <p:cNvSpPr>
            <a:spLocks noGrp="1" noRot="1" noChangeAspect="1" noChangeArrowheads="1" noTextEdit="1"/>
          </p:cNvSpPr>
          <p:nvPr>
            <p:ph type="sldImg"/>
          </p:nvPr>
        </p:nvSpPr>
        <p:spPr>
          <a:xfrm>
            <a:off x="1143000" y="914400"/>
            <a:ext cx="4572000" cy="3428471"/>
          </a:xfrm>
          <a:ln/>
        </p:spPr>
      </p:sp>
      <p:sp>
        <p:nvSpPr>
          <p:cNvPr id="24580" name="Rectangle 3"/>
          <p:cNvSpPr>
            <a:spLocks noGrp="1" noChangeArrowheads="1"/>
          </p:cNvSpPr>
          <p:nvPr>
            <p:ph type="body" idx="1"/>
          </p:nvPr>
        </p:nvSpPr>
        <p:spPr>
          <a:xfrm>
            <a:off x="838200" y="4572001"/>
            <a:ext cx="5486400" cy="3657600"/>
          </a:xfrm>
          <a:noFill/>
          <a:ln/>
        </p:spPr>
        <p:txBody>
          <a:bodyPr lIns="91119" tIns="45559" rIns="91119" bIns="45559">
            <a:normAutofit/>
          </a:bodyPr>
          <a:lstStyle/>
          <a:p>
            <a:r>
              <a:rPr lang="en-US" sz="1200" kern="1200" dirty="0" smtClean="0">
                <a:solidFill>
                  <a:schemeClr val="tx1"/>
                </a:solidFill>
                <a:latin typeface="+mn-lt"/>
                <a:ea typeface="+mn-ea"/>
                <a:cs typeface="+mn-cs"/>
              </a:rPr>
              <a:t>In short, the right design choice like everything else we do in evaluation depends. There’s no one thing called the right design. The purpose, the user and the use are key just as they are in every other decision we make at this focus step. And the other standards are also going to play a role. There are cases where experimental design is completely feasible, but for accuracy and propriety purposes we wouldn’t use it. Just as often, there are cases where experimental design makes a lot of sense from a purpose user use perspective, but from a feasibility point of view we simply don’t have the time, skill or the resources to pull it off and we have to look for an alternative way to demonstrate cause. </a:t>
            </a:r>
            <a:endParaRPr lang="en-US" sz="2800"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0EAF5BFC-C2AD-4DB2-B161-75B869828972}" type="slidenum">
              <a:rPr lang="en-US" smtClean="0"/>
              <a:pPr/>
              <a:t>22</a:t>
            </a:fld>
            <a:endParaRPr lang="en-US" smtClean="0"/>
          </a:p>
        </p:txBody>
      </p:sp>
      <p:sp>
        <p:nvSpPr>
          <p:cNvPr id="24579" name="Rectangle 2"/>
          <p:cNvSpPr>
            <a:spLocks noGrp="1" noRot="1" noChangeAspect="1" noChangeArrowheads="1" noTextEdit="1"/>
          </p:cNvSpPr>
          <p:nvPr>
            <p:ph type="sldImg"/>
          </p:nvPr>
        </p:nvSpPr>
        <p:spPr>
          <a:xfrm>
            <a:off x="1143000" y="838200"/>
            <a:ext cx="4572000" cy="3428471"/>
          </a:xfrm>
          <a:ln/>
        </p:spPr>
      </p:sp>
      <p:sp>
        <p:nvSpPr>
          <p:cNvPr id="24580" name="Rectangle 3"/>
          <p:cNvSpPr>
            <a:spLocks noGrp="1" noChangeArrowheads="1"/>
          </p:cNvSpPr>
          <p:nvPr>
            <p:ph type="body" idx="1"/>
          </p:nvPr>
        </p:nvSpPr>
        <p:spPr>
          <a:xfrm>
            <a:off x="685800" y="4572000"/>
            <a:ext cx="5486400" cy="3275012"/>
          </a:xfrm>
          <a:noFill/>
          <a:ln/>
        </p:spPr>
        <p:txBody>
          <a:bodyPr lIns="91119" tIns="45559" rIns="91119" bIns="45559">
            <a:normAutofit/>
          </a:bodyPr>
          <a:lstStyle/>
          <a:p>
            <a:r>
              <a:rPr lang="en-US" sz="1200" kern="1200" dirty="0" smtClean="0">
                <a:solidFill>
                  <a:schemeClr val="tx1"/>
                </a:solidFill>
                <a:latin typeface="+mn-lt"/>
                <a:ea typeface="+mn-ea"/>
                <a:cs typeface="+mn-cs"/>
              </a:rPr>
              <a:t>Again, the key point I want to leave you with is cause is not always the purpose for our evaluations. When cause is the purpose for our evaluations, there are many ways of demonstrating causal attribution. In some cases, experimental design is absolutely the best way and it’s the most feasible way. In other cases, experimental design is the absolutely right way to do it but very infeasible or hard to implement. And there are still other cases where experimental design actually might lead us in the wrong direction.  </a:t>
            </a:r>
            <a:endParaRPr lang="en-US" sz="2800"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lnSpc>
                <a:spcPts val="1700"/>
              </a:lnSpc>
              <a:spcAft>
                <a:spcPts val="600"/>
              </a:spcAft>
              <a:buFont typeface="Arial" pitchFamily="34" charset="0"/>
              <a:buNone/>
            </a:pPr>
            <a:r>
              <a:rPr lang="en-US" sz="1400" u="none" dirty="0" smtClean="0">
                <a:solidFill>
                  <a:schemeClr val="tx1"/>
                </a:solidFill>
                <a:hlinkClick r:id="rId3"/>
              </a:rPr>
              <a:t>Continue </a:t>
            </a:r>
            <a:r>
              <a:rPr lang="en-US" sz="1400" u="none" smtClean="0">
                <a:solidFill>
                  <a:schemeClr val="tx1"/>
                </a:solidFill>
                <a:hlinkClick r:id="rId3"/>
              </a:rPr>
              <a:t>to Webinar 4: Gathering Data, Developing Conclusions, and Putting Your Findings to Use</a:t>
            </a:r>
          </a:p>
          <a:p>
            <a:pPr marL="285750" indent="-285750">
              <a:lnSpc>
                <a:spcPts val="1700"/>
              </a:lnSpc>
              <a:spcAft>
                <a:spcPts val="600"/>
              </a:spcAft>
              <a:buFont typeface="Arial" pitchFamily="34" charset="0"/>
              <a:buNone/>
            </a:pPr>
            <a:r>
              <a:rPr lang="en-US" sz="1400" u="none" smtClean="0">
                <a:solidFill>
                  <a:schemeClr val="tx1"/>
                </a:solidFill>
              </a:rPr>
              <a:t> </a:t>
            </a:r>
            <a:r>
              <a:rPr lang="en-US" sz="1400" u="none" dirty="0" smtClean="0">
                <a:solidFill>
                  <a:schemeClr val="tx1"/>
                </a:solidFill>
              </a:rPr>
              <a:t>(http://www.cdc.gov/asthma/program_eval/webinar4.htm )</a:t>
            </a:r>
            <a:endParaRPr lang="en-US" u="sng" dirty="0" smtClean="0">
              <a:solidFill>
                <a:schemeClr val="tx1"/>
              </a:solidFill>
            </a:endParaRPr>
          </a:p>
          <a:p>
            <a:pPr marL="285750" indent="-285750">
              <a:lnSpc>
                <a:spcPts val="1700"/>
              </a:lnSpc>
              <a:spcAft>
                <a:spcPts val="600"/>
              </a:spcAft>
              <a:buFont typeface="Arial" pitchFamily="34" charset="0"/>
              <a:buNone/>
            </a:pPr>
            <a:endParaRPr lang="en-US" u="sng" dirty="0" smtClean="0">
              <a:solidFill>
                <a:schemeClr val="tx1"/>
              </a:solidFill>
            </a:endParaRPr>
          </a:p>
          <a:p>
            <a:pPr marL="285750" indent="-285750">
              <a:lnSpc>
                <a:spcPts val="1700"/>
              </a:lnSpc>
              <a:spcAft>
                <a:spcPts val="600"/>
              </a:spcAft>
              <a:buFont typeface="Arial" pitchFamily="34" charset="0"/>
              <a:buNone/>
            </a:pPr>
            <a:r>
              <a:rPr lang="en-US" sz="1400" u="none" dirty="0" smtClean="0">
                <a:solidFill>
                  <a:schemeClr val="tx1"/>
                </a:solidFill>
                <a:hlinkClick r:id="rId4"/>
              </a:rPr>
              <a:t>Return to Evaluation Webinars home page.</a:t>
            </a:r>
            <a:r>
              <a:rPr lang="en-US" sz="1400" u="none" dirty="0" smtClean="0">
                <a:solidFill>
                  <a:schemeClr val="tx1"/>
                </a:solidFill>
              </a:rPr>
              <a:t> (http://www.cdc.gov/asthma/program_eval/evaluation_webinar.htm )</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23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lstStyle/>
          <a:p>
            <a:pPr algn="r" eaLnBrk="0" hangingPunct="0"/>
            <a:fld id="{5638EE8A-B832-4EDB-9FD6-F36AF3CA0E06}" type="slidenum">
              <a:rPr lang="en-US" sz="1200" smtClean="0">
                <a:solidFill>
                  <a:srgbClr val="000000"/>
                </a:solidFill>
                <a:latin typeface="Times" pitchFamily="18" charset="0"/>
              </a:rPr>
              <a:pPr algn="r" eaLnBrk="0" hangingPunct="0"/>
              <a:t>3</a:t>
            </a:fld>
            <a:endParaRPr lang="en-US" sz="1200" smtClean="0">
              <a:solidFill>
                <a:srgbClr val="000000"/>
              </a:solidFill>
              <a:latin typeface="Times" pitchFamily="18" charset="0"/>
            </a:endParaRPr>
          </a:p>
        </p:txBody>
      </p:sp>
      <p:sp>
        <p:nvSpPr>
          <p:cNvPr id="14339" name="Rectangle 2"/>
          <p:cNvSpPr>
            <a:spLocks noGrp="1" noRot="1" noChangeAspect="1" noChangeArrowheads="1" noTextEdit="1"/>
          </p:cNvSpPr>
          <p:nvPr>
            <p:ph type="sldImg"/>
          </p:nvPr>
        </p:nvSpPr>
        <p:spPr>
          <a:xfrm>
            <a:off x="1143000" y="838200"/>
            <a:ext cx="4572000" cy="3428471"/>
          </a:xfrm>
          <a:ln/>
        </p:spPr>
      </p:sp>
      <p:sp>
        <p:nvSpPr>
          <p:cNvPr id="14340" name="Rectangle 3"/>
          <p:cNvSpPr>
            <a:spLocks noGrp="1" noChangeArrowheads="1"/>
          </p:cNvSpPr>
          <p:nvPr>
            <p:ph type="body" idx="1"/>
          </p:nvPr>
        </p:nvSpPr>
        <p:spPr>
          <a:xfrm>
            <a:off x="762000" y="4495800"/>
            <a:ext cx="5486400" cy="2759075"/>
          </a:xfrm>
          <a:noFill/>
          <a:ln/>
        </p:spPr>
        <p:txBody>
          <a:bodyPr lIns="91114" tIns="45557" rIns="91114" bIns="45557">
            <a:normAutofit/>
          </a:bodyPr>
          <a:lstStyle/>
          <a:p>
            <a:pPr marL="174625">
              <a:spcBef>
                <a:spcPct val="0"/>
              </a:spcBef>
              <a:buFontTx/>
              <a:buNone/>
            </a:pPr>
            <a:r>
              <a:rPr lang="en-US" sz="1200" kern="1200" dirty="0" smtClean="0">
                <a:solidFill>
                  <a:schemeClr val="tx1"/>
                </a:solidFill>
                <a:latin typeface="+mn-lt"/>
                <a:ea typeface="+mn-ea"/>
                <a:cs typeface="+mn-cs"/>
              </a:rPr>
              <a:t>And we had already seen earlier there are many, many different purposes for an evaluation, sometimes it’s for accountability, sometimes it’s prove success or failure of the program. In other cases, it might be just trying to figure out if we could implement the program with fidelity. When the purpose is proof of causation, then design becomes an especially important decision because it raises a lot of very complex issues that are both time consuming and expensive. So you always want to ask yourself: Is proof a primary purpose of this evaluation?  And with what level of rigor do I need to prove causation or causal attribution? </a:t>
            </a:r>
            <a:endParaRPr lang="en-US" sz="120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838200"/>
            <a:ext cx="4572000" cy="3429000"/>
          </a:xfrm>
        </p:spPr>
      </p:sp>
      <p:sp>
        <p:nvSpPr>
          <p:cNvPr id="3" name="Notes Placeholder 2"/>
          <p:cNvSpPr>
            <a:spLocks noGrp="1"/>
          </p:cNvSpPr>
          <p:nvPr>
            <p:ph type="body" idx="1"/>
          </p:nvPr>
        </p:nvSpPr>
        <p:spPr>
          <a:xfrm>
            <a:off x="685800" y="4572000"/>
            <a:ext cx="5486400" cy="3733800"/>
          </a:xfrm>
        </p:spPr>
        <p:txBody>
          <a:bodyPr>
            <a:noAutofit/>
          </a:bodyPr>
          <a:lstStyle/>
          <a:p>
            <a:r>
              <a:rPr lang="en-US" sz="1200" kern="1200" dirty="0" smtClean="0">
                <a:solidFill>
                  <a:schemeClr val="tx1"/>
                </a:solidFill>
                <a:latin typeface="+mn-lt"/>
                <a:ea typeface="+mn-ea"/>
                <a:cs typeface="+mn-cs"/>
              </a:rPr>
              <a:t>These are the requirements of what’s called an experimental model and of the three types of evaluation designs, experimental models are the ones that come closest to answering this question of causal attribution. Now again, I want to emphasize not all evaluations are about proving cause but when they are, that experimental model represents sort of the highest and best standard. We’ll see in a few minutes that there’s some trade-offs in getting, in being certain about causal attribution, but first let me walk through what the requirements are for an experimental model. </a:t>
            </a:r>
            <a:endParaRPr lang="en-US" sz="1200"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838200"/>
            <a:ext cx="4572000" cy="3429000"/>
          </a:xfrm>
        </p:spPr>
      </p:sp>
      <p:sp>
        <p:nvSpPr>
          <p:cNvPr id="3" name="Notes Placeholder 2"/>
          <p:cNvSpPr>
            <a:spLocks noGrp="1"/>
          </p:cNvSpPr>
          <p:nvPr>
            <p:ph type="body" idx="1"/>
          </p:nvPr>
        </p:nvSpPr>
        <p:spPr>
          <a:xfrm>
            <a:off x="685800" y="4572000"/>
            <a:ext cx="5486400" cy="3657600"/>
          </a:xfrm>
        </p:spPr>
        <p:txBody>
          <a:bodyPr>
            <a:noAutofit/>
          </a:bodyPr>
          <a:lstStyle/>
          <a:p>
            <a:r>
              <a:rPr lang="en-US" sz="1200" kern="1200" dirty="0" smtClean="0">
                <a:solidFill>
                  <a:schemeClr val="tx1"/>
                </a:solidFill>
                <a:latin typeface="+mn-lt"/>
                <a:ea typeface="+mn-ea"/>
                <a:cs typeface="+mn-cs"/>
              </a:rPr>
              <a:t>So an experimental model assumes that you have two conditions an experimental condition and a control condition. So there are two groups and they differ because one gets something that the other one doesn’t. It doesn’t mean that the control group gets nothing; it simply means that they don’t get this experimental thing that we’re trying to measure the efficacy of. </a:t>
            </a:r>
            <a:endParaRPr lang="en-US" sz="1200"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838200"/>
            <a:ext cx="4572000" cy="3429000"/>
          </a:xfrm>
        </p:spPr>
      </p:sp>
      <p:sp>
        <p:nvSpPr>
          <p:cNvPr id="3" name="Notes Placeholder 2"/>
          <p:cNvSpPr>
            <a:spLocks noGrp="1"/>
          </p:cNvSpPr>
          <p:nvPr>
            <p:ph type="body" idx="1"/>
          </p:nvPr>
        </p:nvSpPr>
        <p:spPr>
          <a:xfrm>
            <a:off x="685800" y="4572000"/>
            <a:ext cx="5486400" cy="3657600"/>
          </a:xfrm>
        </p:spPr>
        <p:txBody>
          <a:bodyPr>
            <a:noAutofit/>
          </a:bodyPr>
          <a:lstStyle/>
          <a:p>
            <a:r>
              <a:rPr lang="en-US" sz="1200" kern="1200" dirty="0" smtClean="0">
                <a:solidFill>
                  <a:schemeClr val="tx1"/>
                </a:solidFill>
                <a:latin typeface="+mn-lt"/>
                <a:ea typeface="+mn-ea"/>
                <a:cs typeface="+mn-cs"/>
              </a:rPr>
              <a:t>There’s a single experimental condition doesn’t mean that you’re only doing one thing, but that you can name with certainty what that specific difference is between the treatment of the experimental folks and the treatment of the folks in the what are called the control condition. </a:t>
            </a:r>
            <a:endParaRPr lang="en-US" sz="1200"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838200"/>
            <a:ext cx="4572000" cy="3429000"/>
          </a:xfrm>
        </p:spPr>
      </p:sp>
      <p:sp>
        <p:nvSpPr>
          <p:cNvPr id="3" name="Notes Placeholder 2"/>
          <p:cNvSpPr>
            <a:spLocks noGrp="1"/>
          </p:cNvSpPr>
          <p:nvPr>
            <p:ph type="body" idx="1"/>
          </p:nvPr>
        </p:nvSpPr>
        <p:spPr>
          <a:xfrm>
            <a:off x="685800" y="4572000"/>
            <a:ext cx="5486400" cy="3657600"/>
          </a:xfrm>
        </p:spPr>
        <p:txBody>
          <a:bodyPr>
            <a:noAutofit/>
          </a:bodyPr>
          <a:lstStyle/>
          <a:p>
            <a:r>
              <a:rPr lang="en-US" sz="1200" kern="1200" dirty="0" smtClean="0">
                <a:solidFill>
                  <a:schemeClr val="tx1"/>
                </a:solidFill>
                <a:latin typeface="+mn-lt"/>
                <a:ea typeface="+mn-ea"/>
                <a:cs typeface="+mn-cs"/>
              </a:rPr>
              <a:t>The third one is probably the most prominent and the hardest one to do in the field and that is random assignment to conditions. In a true experimental model, the chances that any one individual would be assigned to experimental condition or the control condition should be the same, it should be random. </a:t>
            </a:r>
            <a:endParaRPr lang="en-US" sz="1200"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838200"/>
            <a:ext cx="4572000" cy="3429000"/>
          </a:xfrm>
        </p:spPr>
      </p:sp>
      <p:sp>
        <p:nvSpPr>
          <p:cNvPr id="3" name="Notes Placeholder 2"/>
          <p:cNvSpPr>
            <a:spLocks noGrp="1"/>
          </p:cNvSpPr>
          <p:nvPr>
            <p:ph type="body" idx="1"/>
          </p:nvPr>
        </p:nvSpPr>
        <p:spPr>
          <a:xfrm>
            <a:off x="685800" y="4572000"/>
            <a:ext cx="5486400" cy="3657600"/>
          </a:xfrm>
        </p:spPr>
        <p:txBody>
          <a:bodyPr>
            <a:noAutofit/>
          </a:bodyPr>
          <a:lstStyle/>
          <a:p>
            <a:r>
              <a:rPr lang="en-US" sz="1200" kern="1200" dirty="0" smtClean="0">
                <a:solidFill>
                  <a:schemeClr val="tx1"/>
                </a:solidFill>
                <a:latin typeface="+mn-lt"/>
                <a:ea typeface="+mn-ea"/>
                <a:cs typeface="+mn-cs"/>
              </a:rPr>
              <a:t>And then finally, pre and post program measurement. We’ll see a little bit later that this is the one that’s most easily sacrificed and can still retain the power of an experimental design, but in an ideal world, at a minimum you’re taking measures from people in both the experimental and control condition and you’re looking at it before the program begins and then again after the program begins on one or two or more occasions after the program has been underway.  Now, if these are the highest and best use and requirements of experimental condition, then what is it that we lose and what is it that gets compromised when we step back from these? </a:t>
            </a:r>
            <a:endParaRPr lang="en-US" sz="1200"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lstStyle/>
          <a:p>
            <a:pPr algn="r" eaLnBrk="0" hangingPunct="0"/>
            <a:fld id="{C8B88D27-0D70-477D-A04B-3AB684458EB8}" type="slidenum">
              <a:rPr lang="en-US" sz="1200" smtClean="0">
                <a:solidFill>
                  <a:srgbClr val="000000"/>
                </a:solidFill>
                <a:latin typeface="Times" pitchFamily="18" charset="0"/>
              </a:rPr>
              <a:pPr algn="r" eaLnBrk="0" hangingPunct="0"/>
              <a:t>9</a:t>
            </a:fld>
            <a:endParaRPr lang="en-US" sz="1200" smtClean="0">
              <a:solidFill>
                <a:srgbClr val="000000"/>
              </a:solidFill>
              <a:latin typeface="Times" pitchFamily="18" charset="0"/>
            </a:endParaRPr>
          </a:p>
        </p:txBody>
      </p:sp>
      <p:sp>
        <p:nvSpPr>
          <p:cNvPr id="15363" name="Rectangle 2"/>
          <p:cNvSpPr>
            <a:spLocks noGrp="1" noRot="1" noChangeAspect="1" noChangeArrowheads="1" noTextEdit="1"/>
          </p:cNvSpPr>
          <p:nvPr>
            <p:ph type="sldImg"/>
          </p:nvPr>
        </p:nvSpPr>
        <p:spPr>
          <a:xfrm>
            <a:off x="1143000" y="838200"/>
            <a:ext cx="4572000" cy="3429000"/>
          </a:xfrm>
          <a:ln/>
        </p:spPr>
      </p:sp>
      <p:sp>
        <p:nvSpPr>
          <p:cNvPr id="15364" name="Rectangle 3"/>
          <p:cNvSpPr>
            <a:spLocks noGrp="1" noChangeArrowheads="1"/>
          </p:cNvSpPr>
          <p:nvPr>
            <p:ph type="body" idx="1"/>
          </p:nvPr>
        </p:nvSpPr>
        <p:spPr>
          <a:xfrm>
            <a:off x="685800" y="4572000"/>
            <a:ext cx="5486400" cy="3733800"/>
          </a:xfrm>
          <a:noFill/>
          <a:ln/>
        </p:spPr>
        <p:txBody>
          <a:bodyPr lIns="91435" tIns="45718" rIns="91435" bIns="45718">
            <a:noAutofit/>
          </a:bodyPr>
          <a:lstStyle/>
          <a:p>
            <a:r>
              <a:rPr lang="en-US" sz="1200" kern="1200" dirty="0" smtClean="0">
                <a:solidFill>
                  <a:schemeClr val="tx1"/>
                </a:solidFill>
                <a:latin typeface="+mn-lt"/>
                <a:ea typeface="+mn-ea"/>
                <a:cs typeface="+mn-cs"/>
              </a:rPr>
              <a:t>When we think about types of designs, in particularly in the context of evaluation where the purpose is proving causation or what we call causal attribution, then the continuum of evaluation designs is quite straightforward. Experimental design is the strongest and we’ll talk in a second about the four requirements of experimental design. Quasi experimental design compromises some of those requirements but is still a strong design and then non-experimental design for purposes of proving causation is a fairly weak design. But again, we want to emphasize, these three designs may be entirely appropriate for specific evaluation at a specific time when the purpose of the evaluation is primarily to prove cause or what we call causal attribution, then this is the order generally in which you want to proceed. If you can pull off experimental design and it’s appropriate, great, if not, you’re always going to look next for can I pull off a quasi experimental design and then how you’re going to ask yourself, is there some non-experimental design approach I can use that will still get at some of the fundamental elements of cause.    </a:t>
            </a:r>
            <a:endParaRPr lang="en-US" sz="1200"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457439" y="1066800"/>
            <a:ext cx="5184299" cy="2743200"/>
          </a:xfrm>
        </p:spPr>
        <p:txBody>
          <a:bodyPr/>
          <a:lstStyle>
            <a:lvl1pPr>
              <a:defRPr sz="1800">
                <a:solidFill>
                  <a:schemeClr val="tx2"/>
                </a:solidFill>
              </a:defRPr>
            </a:lvl1pPr>
            <a:lvl2pPr marL="685666" indent="-455004">
              <a:buClr>
                <a:schemeClr val="accent1"/>
              </a:buClr>
              <a:buSzPct val="100000"/>
              <a:buFontTx/>
              <a:buBlip>
                <a:blip r:embed="rId2"/>
              </a:buBlip>
              <a:defRPr sz="1800">
                <a:solidFill>
                  <a:schemeClr val="tx2"/>
                </a:solidFill>
              </a:defRPr>
            </a:lvl2pPr>
            <a:lvl3pPr marL="910011" indent="-303353">
              <a:buClr>
                <a:schemeClr val="accent1"/>
              </a:buClr>
              <a:buSzPct val="100000"/>
              <a:buFontTx/>
              <a:buBlip>
                <a:blip r:embed="rId2"/>
              </a:buBlip>
              <a:tabLst/>
              <a:defRPr sz="1800">
                <a:solidFill>
                  <a:schemeClr val="tx2"/>
                </a:solidFill>
              </a:defRPr>
            </a:lvl3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1587" y="4191000"/>
            <a:ext cx="1219200" cy="381000"/>
          </a:xfrm>
          <a:prstGeom prst="rect">
            <a:avLst/>
          </a:prstGeom>
        </p:spPr>
        <p:txBody>
          <a:bodyPr/>
          <a:lstStyle>
            <a:lvl1pPr>
              <a:defRPr/>
            </a:lvl1pPr>
          </a:lstStyle>
          <a:p>
            <a:endParaRPr lang="en-US"/>
          </a:p>
        </p:txBody>
      </p:sp>
      <p:sp>
        <p:nvSpPr>
          <p:cNvPr id="5" name="Slide Number Placeholder 4"/>
          <p:cNvSpPr>
            <a:spLocks noGrp="1"/>
          </p:cNvSpPr>
          <p:nvPr>
            <p:ph type="sldNum" sz="quarter" idx="11"/>
          </p:nvPr>
        </p:nvSpPr>
        <p:spPr>
          <a:xfrm>
            <a:off x="5030788" y="4343400"/>
            <a:ext cx="1066799" cy="177800"/>
          </a:xfrm>
          <a:prstGeom prst="rect">
            <a:avLst/>
          </a:prstGeom>
        </p:spPr>
        <p:txBody>
          <a:bodyPr/>
          <a:lstStyle>
            <a:lvl1pPr>
              <a:defRPr/>
            </a:lvl1pPr>
          </a:lstStyle>
          <a:p>
            <a:r>
              <a:rPr lang="en-US" dirty="0"/>
              <a:t> </a:t>
            </a:r>
            <a:r>
              <a:rPr lang="en-US" sz="600" b="1" dirty="0">
                <a:solidFill>
                  <a:schemeClr val="bg1"/>
                </a:solidFill>
                <a:latin typeface="+mn-lt"/>
              </a:rPr>
              <a:t>Slide </a:t>
            </a:r>
            <a:fld id="{CB199572-6FE0-40DA-A155-E76BACE71DFE}"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45663" y="50800"/>
            <a:ext cx="1296075" cy="4013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438" y="50800"/>
            <a:ext cx="3786571" cy="401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1587" y="4191000"/>
            <a:ext cx="1219200" cy="381000"/>
          </a:xfrm>
          <a:prstGeom prst="rect">
            <a:avLst/>
          </a:prstGeom>
        </p:spPr>
        <p:txBody>
          <a:bodyPr/>
          <a:lstStyle>
            <a:lvl1pPr>
              <a:defRPr/>
            </a:lvl1pPr>
          </a:lstStyle>
          <a:p>
            <a:endParaRPr lang="en-US"/>
          </a:p>
        </p:txBody>
      </p:sp>
      <p:sp>
        <p:nvSpPr>
          <p:cNvPr id="5" name="Slide Number Placeholder 4"/>
          <p:cNvSpPr>
            <a:spLocks noGrp="1"/>
          </p:cNvSpPr>
          <p:nvPr>
            <p:ph type="sldNum" sz="quarter" idx="11"/>
          </p:nvPr>
        </p:nvSpPr>
        <p:spPr>
          <a:xfrm>
            <a:off x="5030788" y="4343400"/>
            <a:ext cx="1066799" cy="177800"/>
          </a:xfrm>
          <a:prstGeom prst="rect">
            <a:avLst/>
          </a:prstGeom>
        </p:spPr>
        <p:txBody>
          <a:bodyPr/>
          <a:lstStyle>
            <a:lvl1pPr>
              <a:defRPr/>
            </a:lvl1pPr>
          </a:lstStyle>
          <a:p>
            <a:r>
              <a:rPr lang="en-US" dirty="0"/>
              <a:t> </a:t>
            </a:r>
            <a:r>
              <a:rPr lang="en-US" sz="600" b="1" dirty="0">
                <a:solidFill>
                  <a:schemeClr val="bg1"/>
                </a:solidFill>
                <a:latin typeface="+mn-lt"/>
              </a:rPr>
              <a:t>Slide </a:t>
            </a:r>
            <a:fld id="{1B40CCF2-86B4-4D97-9CDE-DA27E1AF9117}"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105" name="Picture 9" descr="C:\Documents and Settings\User\Desktop\NCEH\slidemasterimages\title_master_bottom.jpg"/>
          <p:cNvPicPr>
            <a:picLocks noChangeAspect="1" noChangeArrowheads="1"/>
          </p:cNvPicPr>
          <p:nvPr/>
        </p:nvPicPr>
        <p:blipFill>
          <a:blip r:embed="rId2" cstate="print"/>
          <a:srcRect/>
          <a:stretch>
            <a:fillRect/>
          </a:stretch>
        </p:blipFill>
        <p:spPr bwMode="auto">
          <a:xfrm>
            <a:off x="37" y="3206788"/>
            <a:ext cx="6097057" cy="1654175"/>
          </a:xfrm>
          <a:prstGeom prst="rect">
            <a:avLst/>
          </a:prstGeom>
          <a:noFill/>
        </p:spPr>
      </p:pic>
      <p:pic>
        <p:nvPicPr>
          <p:cNvPr id="4104" name="Picture 8" descr="C:\Documents and Settings\User\Desktop\NCEH\slidemasterimages\title_master_top.jpg"/>
          <p:cNvPicPr>
            <a:picLocks noChangeAspect="1" noChangeArrowheads="1"/>
          </p:cNvPicPr>
          <p:nvPr/>
        </p:nvPicPr>
        <p:blipFill>
          <a:blip r:embed="rId3" cstate="print"/>
          <a:srcRect/>
          <a:stretch>
            <a:fillRect/>
          </a:stretch>
        </p:blipFill>
        <p:spPr bwMode="auto">
          <a:xfrm>
            <a:off x="37" y="0"/>
            <a:ext cx="6097057" cy="1663700"/>
          </a:xfrm>
          <a:prstGeom prst="rect">
            <a:avLst/>
          </a:prstGeom>
          <a:noFill/>
        </p:spPr>
      </p:pic>
      <p:sp>
        <p:nvSpPr>
          <p:cNvPr id="5" name="Title 4"/>
          <p:cNvSpPr>
            <a:spLocks noGrp="1"/>
          </p:cNvSpPr>
          <p:nvPr>
            <p:ph type="title"/>
          </p:nvPr>
        </p:nvSpPr>
        <p:spPr>
          <a:xfrm>
            <a:off x="457439" y="2082800"/>
            <a:ext cx="5184299" cy="762000"/>
          </a:xfrm>
        </p:spPr>
        <p:txBody>
          <a:bodyPr/>
          <a:lstStyle>
            <a:lvl1pPr>
              <a:defRPr sz="1900">
                <a:solidFill>
                  <a:schemeClr val="tx1"/>
                </a:solidFill>
              </a:defRPr>
            </a:lvl1pPr>
          </a:lstStyle>
          <a:p>
            <a:r>
              <a:rPr lang="en-US" smtClean="0"/>
              <a:t>Click to edit Master title style</a:t>
            </a:r>
            <a:endParaRPr lang="en-US" dirty="0"/>
          </a:p>
        </p:txBody>
      </p:sp>
      <p:pic>
        <p:nvPicPr>
          <p:cNvPr id="7" name="Picture 6" descr="title_master_bottom2.jpg"/>
          <p:cNvPicPr>
            <a:picLocks noChangeAspect="1"/>
          </p:cNvPicPr>
          <p:nvPr userDrawn="1"/>
        </p:nvPicPr>
        <p:blipFill>
          <a:blip r:embed="rId4" cstate="print"/>
          <a:stretch>
            <a:fillRect/>
          </a:stretch>
        </p:blipFill>
        <p:spPr>
          <a:xfrm>
            <a:off x="1" y="3221091"/>
            <a:ext cx="6099175" cy="165571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793" y="2937934"/>
            <a:ext cx="5184299" cy="908050"/>
          </a:xfrm>
        </p:spPr>
        <p:txBody>
          <a:bodyPr anchor="t"/>
          <a:lstStyle>
            <a:lvl1pPr algn="l">
              <a:defRPr sz="27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481793" y="1937815"/>
            <a:ext cx="5184299" cy="1000125"/>
          </a:xfrm>
        </p:spPr>
        <p:txBody>
          <a:bodyPr anchor="b"/>
          <a:lstStyle>
            <a:lvl1pPr marL="0" indent="0">
              <a:buNone/>
              <a:defRPr sz="1300"/>
            </a:lvl1pPr>
            <a:lvl2pPr marL="303413" indent="0">
              <a:buNone/>
              <a:defRPr sz="1200"/>
            </a:lvl2pPr>
            <a:lvl3pPr marL="606803" indent="0">
              <a:buNone/>
              <a:defRPr sz="1100"/>
            </a:lvl3pPr>
            <a:lvl4pPr marL="910193" indent="0">
              <a:buNone/>
              <a:defRPr sz="900"/>
            </a:lvl4pPr>
            <a:lvl5pPr marL="1213606" indent="0">
              <a:buNone/>
              <a:defRPr sz="900"/>
            </a:lvl5pPr>
            <a:lvl6pPr marL="1517003" indent="0">
              <a:buNone/>
              <a:defRPr sz="900"/>
            </a:lvl6pPr>
            <a:lvl7pPr marL="1820398" indent="0">
              <a:buNone/>
              <a:defRPr sz="900"/>
            </a:lvl7pPr>
            <a:lvl8pPr marL="2123801" indent="0">
              <a:buNone/>
              <a:defRPr sz="900"/>
            </a:lvl8pPr>
            <a:lvl9pPr marL="2427207" indent="0">
              <a:buNone/>
              <a:defRPr sz="900"/>
            </a:lvl9pPr>
          </a:lstStyle>
          <a:p>
            <a:pPr lvl="0"/>
            <a:r>
              <a:rPr lang="en-US" smtClean="0"/>
              <a:t>Click to edit Master text styles</a:t>
            </a:r>
          </a:p>
        </p:txBody>
      </p:sp>
      <p:sp>
        <p:nvSpPr>
          <p:cNvPr id="4" name="Footer Placeholder 3"/>
          <p:cNvSpPr>
            <a:spLocks noGrp="1"/>
          </p:cNvSpPr>
          <p:nvPr>
            <p:ph type="ftr" sz="quarter" idx="10"/>
          </p:nvPr>
        </p:nvSpPr>
        <p:spPr>
          <a:xfrm>
            <a:off x="1587" y="4191000"/>
            <a:ext cx="1219200" cy="381000"/>
          </a:xfrm>
          <a:prstGeom prst="rect">
            <a:avLst/>
          </a:prstGeom>
        </p:spPr>
        <p:txBody>
          <a:bodyPr/>
          <a:lstStyle>
            <a:lvl1pPr>
              <a:defRPr/>
            </a:lvl1pPr>
          </a:lstStyle>
          <a:p>
            <a:endParaRPr lang="en-US" dirty="0"/>
          </a:p>
        </p:txBody>
      </p:sp>
      <p:sp>
        <p:nvSpPr>
          <p:cNvPr id="5" name="Slide Number Placeholder 4"/>
          <p:cNvSpPr>
            <a:spLocks noGrp="1"/>
          </p:cNvSpPr>
          <p:nvPr>
            <p:ph type="sldNum" sz="quarter" idx="11"/>
          </p:nvPr>
        </p:nvSpPr>
        <p:spPr>
          <a:xfrm>
            <a:off x="4573588" y="4394200"/>
            <a:ext cx="1068149" cy="177800"/>
          </a:xfrm>
          <a:prstGeom prst="rect">
            <a:avLst/>
          </a:prstGeom>
        </p:spPr>
        <p:txBody>
          <a:bodyPr/>
          <a:lstStyle>
            <a:lvl1pPr>
              <a:defRPr/>
            </a:lvl1pPr>
          </a:lstStyle>
          <a:p>
            <a:r>
              <a:rPr lang="en-US" dirty="0" smtClean="0"/>
              <a:t> </a:t>
            </a:r>
            <a:r>
              <a:rPr lang="en-US" sz="1100" b="1" dirty="0" smtClean="0">
                <a:solidFill>
                  <a:schemeClr val="bg1"/>
                </a:solidFill>
                <a:latin typeface="+mn-lt"/>
              </a:rPr>
              <a:t>Slide </a:t>
            </a:r>
            <a:fld id="{4BA790FA-A1DB-447A-9D74-60BF5DBFE056}" type="slidenum">
              <a:rPr lang="en-US" sz="1100" b="1" smtClean="0">
                <a:solidFill>
                  <a:schemeClr val="bg1"/>
                </a:solidFill>
                <a:latin typeface="+mn-lt"/>
              </a:rPr>
              <a:pPr/>
              <a:t>‹#›</a:t>
            </a:fld>
            <a:r>
              <a:rPr lang="en-US" sz="1100" b="1" dirty="0" smtClean="0">
                <a:solidFill>
                  <a:schemeClr val="bg1"/>
                </a:solidFill>
                <a:latin typeface="+mn-lt"/>
              </a:rPr>
              <a:t>of 30</a:t>
            </a:r>
            <a:endParaRPr lang="en-US" sz="1100" b="1" dirty="0">
              <a:solidFill>
                <a:schemeClr val="bg1"/>
              </a:solidFill>
              <a:latin typeface="+mn-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439" y="1066800"/>
            <a:ext cx="2541323" cy="2743200"/>
          </a:xfrm>
        </p:spPr>
        <p:txBody>
          <a:bodyPr/>
          <a:lstStyle>
            <a:lvl1pPr>
              <a:defRPr sz="1900"/>
            </a:lvl1pPr>
            <a:lvl2pPr>
              <a:defRPr sz="16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00415" y="1066800"/>
            <a:ext cx="2541323" cy="2743200"/>
          </a:xfrm>
        </p:spPr>
        <p:txBody>
          <a:bodyPr/>
          <a:lstStyle>
            <a:lvl1pPr>
              <a:defRPr sz="1900"/>
            </a:lvl1pPr>
            <a:lvl2pPr>
              <a:defRPr sz="16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1624" y="4191000"/>
            <a:ext cx="1144586" cy="304800"/>
          </a:xfrm>
          <a:prstGeom prst="rect">
            <a:avLst/>
          </a:prstGeom>
        </p:spPr>
        <p:txBody>
          <a:bodyPr/>
          <a:lstStyle>
            <a:lvl1pPr algn="l">
              <a:defRPr b="0"/>
            </a:lvl1pPr>
          </a:lstStyle>
          <a:p>
            <a:endParaRPr lang="en-US" dirty="0"/>
          </a:p>
        </p:txBody>
      </p:sp>
      <p:sp>
        <p:nvSpPr>
          <p:cNvPr id="6" name="Slide Number Placeholder 5"/>
          <p:cNvSpPr>
            <a:spLocks noGrp="1"/>
          </p:cNvSpPr>
          <p:nvPr>
            <p:ph type="sldNum" sz="quarter" idx="11"/>
          </p:nvPr>
        </p:nvSpPr>
        <p:spPr>
          <a:xfrm>
            <a:off x="5181838" y="4318000"/>
            <a:ext cx="915750" cy="177800"/>
          </a:xfrm>
          <a:prstGeom prst="rect">
            <a:avLst/>
          </a:prstGeom>
        </p:spPr>
        <p:txBody>
          <a:bodyPr/>
          <a:lstStyle>
            <a:lvl1pPr>
              <a:defRPr sz="1100" b="0"/>
            </a:lvl1pPr>
          </a:lstStyle>
          <a:p>
            <a:r>
              <a:rPr lang="en-US" dirty="0" smtClean="0"/>
              <a:t> </a:t>
            </a:r>
            <a:r>
              <a:rPr lang="en-US" sz="900" dirty="0" smtClean="0">
                <a:solidFill>
                  <a:schemeClr val="bg1"/>
                </a:solidFill>
                <a:latin typeface="+mn-lt"/>
              </a:rPr>
              <a:t>Slide </a:t>
            </a:r>
            <a:fld id="{FA56ADD1-5CDF-41A9-A82B-0AB3377C0DD9}" type="slidenum">
              <a:rPr lang="en-US" sz="900" smtClean="0">
                <a:solidFill>
                  <a:schemeClr val="bg1"/>
                </a:solidFill>
                <a:latin typeface="+mn-lt"/>
              </a:rPr>
              <a:pPr/>
              <a:t>‹#›</a:t>
            </a:fld>
            <a:r>
              <a:rPr lang="en-US" sz="900" dirty="0" smtClean="0">
                <a:solidFill>
                  <a:schemeClr val="bg1"/>
                </a:solidFill>
                <a:latin typeface="+mn-lt"/>
              </a:rPr>
              <a:t>of 30</a:t>
            </a:r>
            <a:endParaRPr lang="en-US" sz="900" dirty="0">
              <a:solidFill>
                <a:schemeClr val="bg1"/>
              </a:solidFill>
              <a:latin typeface="+mn-l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4959" y="183092"/>
            <a:ext cx="5489258" cy="76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04959" y="1023409"/>
            <a:ext cx="2694862" cy="426508"/>
          </a:xfrm>
        </p:spPr>
        <p:txBody>
          <a:bodyPr anchor="b"/>
          <a:lstStyle>
            <a:lvl1pPr marL="0" indent="0">
              <a:buNone/>
              <a:defRPr sz="1600" b="1"/>
            </a:lvl1pPr>
            <a:lvl2pPr marL="303413" indent="0">
              <a:buNone/>
              <a:defRPr sz="1300" b="1"/>
            </a:lvl2pPr>
            <a:lvl3pPr marL="606803" indent="0">
              <a:buNone/>
              <a:defRPr sz="1200" b="1"/>
            </a:lvl3pPr>
            <a:lvl4pPr marL="910193" indent="0">
              <a:buNone/>
              <a:defRPr sz="1100" b="1"/>
            </a:lvl4pPr>
            <a:lvl5pPr marL="1213606" indent="0">
              <a:buNone/>
              <a:defRPr sz="1100" b="1"/>
            </a:lvl5pPr>
            <a:lvl6pPr marL="1517003" indent="0">
              <a:buNone/>
              <a:defRPr sz="1100" b="1"/>
            </a:lvl6pPr>
            <a:lvl7pPr marL="1820398" indent="0">
              <a:buNone/>
              <a:defRPr sz="1100" b="1"/>
            </a:lvl7pPr>
            <a:lvl8pPr marL="2123801" indent="0">
              <a:buNone/>
              <a:defRPr sz="1100" b="1"/>
            </a:lvl8pPr>
            <a:lvl9pPr marL="2427207" indent="0">
              <a:buNone/>
              <a:defRPr sz="1100" b="1"/>
            </a:lvl9pPr>
          </a:lstStyle>
          <a:p>
            <a:pPr lvl="0"/>
            <a:r>
              <a:rPr lang="en-US" smtClean="0"/>
              <a:t>Click to edit Master text styles</a:t>
            </a:r>
          </a:p>
        </p:txBody>
      </p:sp>
      <p:sp>
        <p:nvSpPr>
          <p:cNvPr id="4" name="Content Placeholder 3"/>
          <p:cNvSpPr>
            <a:spLocks noGrp="1"/>
          </p:cNvSpPr>
          <p:nvPr>
            <p:ph sz="half" idx="2"/>
          </p:nvPr>
        </p:nvSpPr>
        <p:spPr>
          <a:xfrm>
            <a:off x="304959" y="1449918"/>
            <a:ext cx="2694862" cy="2634192"/>
          </a:xfrm>
        </p:spPr>
        <p:txBody>
          <a:bodyPr/>
          <a:lstStyle>
            <a:lvl1pPr>
              <a:defRPr sz="1600"/>
            </a:lvl1pPr>
            <a:lvl2pPr>
              <a:defRPr sz="13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098298" y="1023409"/>
            <a:ext cx="2695919" cy="426508"/>
          </a:xfrm>
        </p:spPr>
        <p:txBody>
          <a:bodyPr anchor="b"/>
          <a:lstStyle>
            <a:lvl1pPr marL="0" indent="0">
              <a:buNone/>
              <a:defRPr sz="1600" b="1"/>
            </a:lvl1pPr>
            <a:lvl2pPr marL="303413" indent="0">
              <a:buNone/>
              <a:defRPr sz="1300" b="1"/>
            </a:lvl2pPr>
            <a:lvl3pPr marL="606803" indent="0">
              <a:buNone/>
              <a:defRPr sz="1200" b="1"/>
            </a:lvl3pPr>
            <a:lvl4pPr marL="910193" indent="0">
              <a:buNone/>
              <a:defRPr sz="1100" b="1"/>
            </a:lvl4pPr>
            <a:lvl5pPr marL="1213606" indent="0">
              <a:buNone/>
              <a:defRPr sz="1100" b="1"/>
            </a:lvl5pPr>
            <a:lvl6pPr marL="1517003" indent="0">
              <a:buNone/>
              <a:defRPr sz="1100" b="1"/>
            </a:lvl6pPr>
            <a:lvl7pPr marL="1820398" indent="0">
              <a:buNone/>
              <a:defRPr sz="1100" b="1"/>
            </a:lvl7pPr>
            <a:lvl8pPr marL="2123801" indent="0">
              <a:buNone/>
              <a:defRPr sz="1100" b="1"/>
            </a:lvl8pPr>
            <a:lvl9pPr marL="2427207" indent="0">
              <a:buNone/>
              <a:defRPr sz="1100" b="1"/>
            </a:lvl9pPr>
          </a:lstStyle>
          <a:p>
            <a:pPr lvl="0"/>
            <a:r>
              <a:rPr lang="en-US" smtClean="0"/>
              <a:t>Click to edit Master text styles</a:t>
            </a:r>
          </a:p>
        </p:txBody>
      </p:sp>
      <p:sp>
        <p:nvSpPr>
          <p:cNvPr id="6" name="Content Placeholder 5"/>
          <p:cNvSpPr>
            <a:spLocks noGrp="1"/>
          </p:cNvSpPr>
          <p:nvPr>
            <p:ph sz="quarter" idx="4"/>
          </p:nvPr>
        </p:nvSpPr>
        <p:spPr>
          <a:xfrm>
            <a:off x="3098298" y="1449918"/>
            <a:ext cx="2695919" cy="2634192"/>
          </a:xfrm>
        </p:spPr>
        <p:txBody>
          <a:bodyPr/>
          <a:lstStyle>
            <a:lvl1pPr>
              <a:defRPr sz="1600"/>
            </a:lvl1pPr>
            <a:lvl2pPr>
              <a:defRPr sz="13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a:xfrm>
            <a:off x="1587" y="4191000"/>
            <a:ext cx="1219200" cy="381000"/>
          </a:xfrm>
          <a:prstGeom prst="rect">
            <a:avLst/>
          </a:prstGeom>
        </p:spPr>
        <p:txBody>
          <a:bodyPr/>
          <a:lstStyle>
            <a:lvl1pPr>
              <a:defRPr/>
            </a:lvl1pPr>
          </a:lstStyle>
          <a:p>
            <a:endParaRPr lang="en-US"/>
          </a:p>
        </p:txBody>
      </p:sp>
      <p:sp>
        <p:nvSpPr>
          <p:cNvPr id="8" name="Slide Number Placeholder 7"/>
          <p:cNvSpPr>
            <a:spLocks noGrp="1"/>
          </p:cNvSpPr>
          <p:nvPr>
            <p:ph type="sldNum" sz="quarter" idx="11"/>
          </p:nvPr>
        </p:nvSpPr>
        <p:spPr>
          <a:xfrm>
            <a:off x="5030788" y="4343400"/>
            <a:ext cx="1066799" cy="177800"/>
          </a:xfrm>
          <a:prstGeom prst="rect">
            <a:avLst/>
          </a:prstGeom>
        </p:spPr>
        <p:txBody>
          <a:bodyPr/>
          <a:lstStyle>
            <a:lvl1pPr>
              <a:defRPr/>
            </a:lvl1pPr>
          </a:lstStyle>
          <a:p>
            <a:r>
              <a:rPr lang="en-US" dirty="0"/>
              <a:t> </a:t>
            </a:r>
            <a:r>
              <a:rPr lang="en-US" sz="600" b="1" dirty="0">
                <a:solidFill>
                  <a:schemeClr val="bg1"/>
                </a:solidFill>
                <a:latin typeface="+mn-lt"/>
              </a:rPr>
              <a:t>Slide </a:t>
            </a:r>
            <a:fld id="{42805025-5C68-49BD-A21A-D5322973361D}"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a:xfrm>
            <a:off x="1587" y="4191000"/>
            <a:ext cx="1219200" cy="381000"/>
          </a:xfrm>
          <a:prstGeom prst="rect">
            <a:avLst/>
          </a:prstGeom>
        </p:spPr>
        <p:txBody>
          <a:bodyPr/>
          <a:lstStyle>
            <a:lvl1pPr>
              <a:defRPr/>
            </a:lvl1pPr>
          </a:lstStyle>
          <a:p>
            <a:endParaRPr lang="en-US"/>
          </a:p>
        </p:txBody>
      </p:sp>
      <p:sp>
        <p:nvSpPr>
          <p:cNvPr id="4" name="Slide Number Placeholder 3"/>
          <p:cNvSpPr>
            <a:spLocks noGrp="1"/>
          </p:cNvSpPr>
          <p:nvPr>
            <p:ph type="sldNum" sz="quarter" idx="11"/>
          </p:nvPr>
        </p:nvSpPr>
        <p:spPr>
          <a:xfrm>
            <a:off x="5030788" y="4343400"/>
            <a:ext cx="1066799" cy="177800"/>
          </a:xfrm>
          <a:prstGeom prst="rect">
            <a:avLst/>
          </a:prstGeom>
        </p:spPr>
        <p:txBody>
          <a:bodyPr/>
          <a:lstStyle>
            <a:lvl1pPr>
              <a:defRPr/>
            </a:lvl1pPr>
          </a:lstStyle>
          <a:p>
            <a:r>
              <a:rPr lang="en-US" dirty="0"/>
              <a:t> </a:t>
            </a:r>
            <a:r>
              <a:rPr lang="en-US" sz="600" b="1" dirty="0">
                <a:solidFill>
                  <a:schemeClr val="bg1"/>
                </a:solidFill>
                <a:latin typeface="+mn-lt"/>
              </a:rPr>
              <a:t>Slide </a:t>
            </a:r>
            <a:fld id="{87CAA500-E4E0-4497-9F20-C75513BBEBB8}"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1587" y="4191000"/>
            <a:ext cx="1219200" cy="381000"/>
          </a:xfrm>
          <a:prstGeom prst="rect">
            <a:avLst/>
          </a:prstGeom>
        </p:spPr>
        <p:txBody>
          <a:bodyPr/>
          <a:lstStyle>
            <a:lvl1pPr>
              <a:defRPr/>
            </a:lvl1pPr>
          </a:lstStyle>
          <a:p>
            <a:endParaRPr lang="en-US"/>
          </a:p>
        </p:txBody>
      </p:sp>
      <p:sp>
        <p:nvSpPr>
          <p:cNvPr id="3" name="Slide Number Placeholder 2"/>
          <p:cNvSpPr>
            <a:spLocks noGrp="1"/>
          </p:cNvSpPr>
          <p:nvPr>
            <p:ph type="sldNum" sz="quarter" idx="11"/>
          </p:nvPr>
        </p:nvSpPr>
        <p:spPr>
          <a:xfrm>
            <a:off x="5030788" y="4343400"/>
            <a:ext cx="1066799" cy="177800"/>
          </a:xfrm>
          <a:prstGeom prst="rect">
            <a:avLst/>
          </a:prstGeom>
        </p:spPr>
        <p:txBody>
          <a:bodyPr/>
          <a:lstStyle>
            <a:lvl1pPr>
              <a:defRPr/>
            </a:lvl1pPr>
          </a:lstStyle>
          <a:p>
            <a:r>
              <a:rPr lang="en-US" dirty="0" smtClean="0"/>
              <a:t> </a:t>
            </a:r>
            <a:r>
              <a:rPr lang="en-US" sz="600" b="1" dirty="0" smtClean="0">
                <a:solidFill>
                  <a:schemeClr val="bg1"/>
                </a:solidFill>
                <a:latin typeface="+mn-lt"/>
              </a:rPr>
              <a:t>Slide </a:t>
            </a:r>
            <a:fld id="{19EF57F6-BF4D-47C6-9C20-3DDF4655460D}" type="slidenum">
              <a:rPr lang="en-US" sz="600" b="1" smtClean="0">
                <a:solidFill>
                  <a:schemeClr val="bg1"/>
                </a:solidFill>
                <a:latin typeface="+mn-lt"/>
              </a:rPr>
              <a:pPr/>
              <a:t>‹#›</a:t>
            </a:fld>
            <a:r>
              <a:rPr lang="en-US" sz="600" b="1" dirty="0" smtClean="0">
                <a:solidFill>
                  <a:schemeClr val="bg1"/>
                </a:solidFill>
                <a:latin typeface="+mn-lt"/>
              </a:rPr>
              <a:t> of 30</a:t>
            </a:r>
            <a:endParaRPr lang="en-US" sz="600" b="1" dirty="0">
              <a:solidFill>
                <a:schemeClr val="bg1"/>
              </a:solidFill>
              <a:latin typeface="+mn-lt"/>
            </a:endParaRPr>
          </a:p>
        </p:txBody>
      </p:sp>
      <p:sp>
        <p:nvSpPr>
          <p:cNvPr id="5" name="Content Placeholder 4"/>
          <p:cNvSpPr>
            <a:spLocks noGrp="1"/>
          </p:cNvSpPr>
          <p:nvPr>
            <p:ph sz="quarter" idx="12"/>
          </p:nvPr>
        </p:nvSpPr>
        <p:spPr>
          <a:xfrm>
            <a:off x="304959" y="1117600"/>
            <a:ext cx="5540084" cy="2794000"/>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961" y="182033"/>
            <a:ext cx="2006587" cy="774700"/>
          </a:xfrm>
        </p:spPr>
        <p:txBody>
          <a:bodyPr anchor="b"/>
          <a:lstStyle>
            <a:lvl1pPr algn="l">
              <a:defRPr sz="1300" b="1"/>
            </a:lvl1pPr>
          </a:lstStyle>
          <a:p>
            <a:r>
              <a:rPr lang="en-US" smtClean="0"/>
              <a:t>Click to edit Master title style</a:t>
            </a:r>
            <a:endParaRPr lang="en-US"/>
          </a:p>
        </p:txBody>
      </p:sp>
      <p:sp>
        <p:nvSpPr>
          <p:cNvPr id="3" name="Content Placeholder 2"/>
          <p:cNvSpPr>
            <a:spLocks noGrp="1"/>
          </p:cNvSpPr>
          <p:nvPr>
            <p:ph idx="1"/>
          </p:nvPr>
        </p:nvSpPr>
        <p:spPr>
          <a:xfrm>
            <a:off x="2384609" y="182070"/>
            <a:ext cx="3409608" cy="3902075"/>
          </a:xfrm>
        </p:spPr>
        <p:txBody>
          <a:bodyPr/>
          <a:lstStyle>
            <a:lvl1pPr>
              <a:defRPr sz="2100"/>
            </a:lvl1pPr>
            <a:lvl2pPr>
              <a:defRPr sz="19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4961" y="956771"/>
            <a:ext cx="2006587" cy="3127375"/>
          </a:xfrm>
        </p:spPr>
        <p:txBody>
          <a:bodyPr/>
          <a:lstStyle>
            <a:lvl1pPr marL="0" indent="0">
              <a:buNone/>
              <a:defRPr sz="900"/>
            </a:lvl1pPr>
            <a:lvl2pPr marL="303413" indent="0">
              <a:buNone/>
              <a:defRPr sz="800"/>
            </a:lvl2pPr>
            <a:lvl3pPr marL="606803" indent="0">
              <a:buNone/>
              <a:defRPr sz="700"/>
            </a:lvl3pPr>
            <a:lvl4pPr marL="910193" indent="0">
              <a:buNone/>
              <a:defRPr sz="600"/>
            </a:lvl4pPr>
            <a:lvl5pPr marL="1213606" indent="0">
              <a:buNone/>
              <a:defRPr sz="600"/>
            </a:lvl5pPr>
            <a:lvl6pPr marL="1517003" indent="0">
              <a:buNone/>
              <a:defRPr sz="600"/>
            </a:lvl6pPr>
            <a:lvl7pPr marL="1820398" indent="0">
              <a:buNone/>
              <a:defRPr sz="600"/>
            </a:lvl7pPr>
            <a:lvl8pPr marL="2123801" indent="0">
              <a:buNone/>
              <a:defRPr sz="600"/>
            </a:lvl8pPr>
            <a:lvl9pPr marL="2427207" indent="0">
              <a:buNone/>
              <a:defRPr sz="600"/>
            </a:lvl9pPr>
          </a:lstStyle>
          <a:p>
            <a:pPr lvl="0"/>
            <a:r>
              <a:rPr lang="en-US" smtClean="0"/>
              <a:t>Click to edit Master text styles</a:t>
            </a:r>
          </a:p>
        </p:txBody>
      </p:sp>
      <p:sp>
        <p:nvSpPr>
          <p:cNvPr id="5" name="Footer Placeholder 4"/>
          <p:cNvSpPr>
            <a:spLocks noGrp="1"/>
          </p:cNvSpPr>
          <p:nvPr>
            <p:ph type="ftr" sz="quarter" idx="10"/>
          </p:nvPr>
        </p:nvSpPr>
        <p:spPr>
          <a:xfrm>
            <a:off x="1587" y="4191000"/>
            <a:ext cx="1219200" cy="381000"/>
          </a:xfrm>
          <a:prstGeom prst="rect">
            <a:avLst/>
          </a:prstGeom>
        </p:spPr>
        <p:txBody>
          <a:bodyPr/>
          <a:lstStyle>
            <a:lvl1pPr>
              <a:defRPr/>
            </a:lvl1pPr>
          </a:lstStyle>
          <a:p>
            <a:endParaRPr lang="en-US"/>
          </a:p>
        </p:txBody>
      </p:sp>
      <p:sp>
        <p:nvSpPr>
          <p:cNvPr id="6" name="Slide Number Placeholder 5"/>
          <p:cNvSpPr>
            <a:spLocks noGrp="1"/>
          </p:cNvSpPr>
          <p:nvPr>
            <p:ph type="sldNum" sz="quarter" idx="11"/>
          </p:nvPr>
        </p:nvSpPr>
        <p:spPr>
          <a:xfrm>
            <a:off x="5030788" y="4343400"/>
            <a:ext cx="1066799" cy="177800"/>
          </a:xfrm>
          <a:prstGeom prst="rect">
            <a:avLst/>
          </a:prstGeom>
        </p:spPr>
        <p:txBody>
          <a:bodyPr/>
          <a:lstStyle>
            <a:lvl1pPr>
              <a:defRPr/>
            </a:lvl1pPr>
          </a:lstStyle>
          <a:p>
            <a:r>
              <a:rPr lang="en-US" dirty="0"/>
              <a:t> </a:t>
            </a:r>
            <a:r>
              <a:rPr lang="en-US" sz="600" b="1" dirty="0">
                <a:solidFill>
                  <a:schemeClr val="bg1"/>
                </a:solidFill>
                <a:latin typeface="+mn-lt"/>
              </a:rPr>
              <a:t>Slide </a:t>
            </a:r>
            <a:fld id="{392F44F1-E5FB-4487-AE14-4145D050466A}"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5482" y="3200412"/>
            <a:ext cx="3659505" cy="377825"/>
          </a:xfrm>
        </p:spPr>
        <p:txBody>
          <a:bodyPr anchor="b"/>
          <a:lstStyle>
            <a:lvl1pPr algn="l">
              <a:defRPr sz="1300" b="1"/>
            </a:lvl1pPr>
          </a:lstStyle>
          <a:p>
            <a:r>
              <a:rPr lang="en-US" smtClean="0"/>
              <a:t>Click to edit Master title style</a:t>
            </a:r>
            <a:endParaRPr lang="en-US"/>
          </a:p>
        </p:txBody>
      </p:sp>
      <p:sp>
        <p:nvSpPr>
          <p:cNvPr id="3" name="Picture Placeholder 2"/>
          <p:cNvSpPr>
            <a:spLocks noGrp="1"/>
          </p:cNvSpPr>
          <p:nvPr>
            <p:ph type="pic" idx="1"/>
          </p:nvPr>
        </p:nvSpPr>
        <p:spPr>
          <a:xfrm>
            <a:off x="1195482" y="408517"/>
            <a:ext cx="3659505" cy="2743200"/>
          </a:xfrm>
        </p:spPr>
        <p:txBody>
          <a:bodyPr/>
          <a:lstStyle>
            <a:lvl1pPr marL="0" indent="0">
              <a:buNone/>
              <a:defRPr sz="2100"/>
            </a:lvl1pPr>
            <a:lvl2pPr marL="303413" indent="0">
              <a:buNone/>
              <a:defRPr sz="1900"/>
            </a:lvl2pPr>
            <a:lvl3pPr marL="606803" indent="0">
              <a:buNone/>
              <a:defRPr sz="1600"/>
            </a:lvl3pPr>
            <a:lvl4pPr marL="910193" indent="0">
              <a:buNone/>
              <a:defRPr sz="1300"/>
            </a:lvl4pPr>
            <a:lvl5pPr marL="1213606" indent="0">
              <a:buNone/>
              <a:defRPr sz="1300"/>
            </a:lvl5pPr>
            <a:lvl6pPr marL="1517003" indent="0">
              <a:buNone/>
              <a:defRPr sz="1300"/>
            </a:lvl6pPr>
            <a:lvl7pPr marL="1820398" indent="0">
              <a:buNone/>
              <a:defRPr sz="1300"/>
            </a:lvl7pPr>
            <a:lvl8pPr marL="2123801" indent="0">
              <a:buNone/>
              <a:defRPr sz="1300"/>
            </a:lvl8pPr>
            <a:lvl9pPr marL="2427207" indent="0">
              <a:buNone/>
              <a:defRPr sz="1300"/>
            </a:lvl9pPr>
          </a:lstStyle>
          <a:p>
            <a:r>
              <a:rPr lang="en-US" smtClean="0"/>
              <a:t>Click icon to add picture</a:t>
            </a:r>
            <a:endParaRPr lang="en-US"/>
          </a:p>
        </p:txBody>
      </p:sp>
      <p:sp>
        <p:nvSpPr>
          <p:cNvPr id="4" name="Text Placeholder 3"/>
          <p:cNvSpPr>
            <a:spLocks noGrp="1"/>
          </p:cNvSpPr>
          <p:nvPr>
            <p:ph type="body" sz="half" idx="2"/>
          </p:nvPr>
        </p:nvSpPr>
        <p:spPr>
          <a:xfrm>
            <a:off x="1195482" y="3578261"/>
            <a:ext cx="3659505" cy="536575"/>
          </a:xfrm>
        </p:spPr>
        <p:txBody>
          <a:bodyPr/>
          <a:lstStyle>
            <a:lvl1pPr marL="0" indent="0">
              <a:buNone/>
              <a:defRPr sz="900"/>
            </a:lvl1pPr>
            <a:lvl2pPr marL="303413" indent="0">
              <a:buNone/>
              <a:defRPr sz="800"/>
            </a:lvl2pPr>
            <a:lvl3pPr marL="606803" indent="0">
              <a:buNone/>
              <a:defRPr sz="700"/>
            </a:lvl3pPr>
            <a:lvl4pPr marL="910193" indent="0">
              <a:buNone/>
              <a:defRPr sz="600"/>
            </a:lvl4pPr>
            <a:lvl5pPr marL="1213606" indent="0">
              <a:buNone/>
              <a:defRPr sz="600"/>
            </a:lvl5pPr>
            <a:lvl6pPr marL="1517003" indent="0">
              <a:buNone/>
              <a:defRPr sz="600"/>
            </a:lvl6pPr>
            <a:lvl7pPr marL="1820398" indent="0">
              <a:buNone/>
              <a:defRPr sz="600"/>
            </a:lvl7pPr>
            <a:lvl8pPr marL="2123801" indent="0">
              <a:buNone/>
              <a:defRPr sz="600"/>
            </a:lvl8pPr>
            <a:lvl9pPr marL="2427207" indent="0">
              <a:buNone/>
              <a:defRPr sz="600"/>
            </a:lvl9pPr>
          </a:lstStyle>
          <a:p>
            <a:pPr lvl="0"/>
            <a:r>
              <a:rPr lang="en-US" smtClean="0"/>
              <a:t>Click to edit Master text styles</a:t>
            </a:r>
          </a:p>
        </p:txBody>
      </p:sp>
      <p:sp>
        <p:nvSpPr>
          <p:cNvPr id="5" name="Footer Placeholder 4"/>
          <p:cNvSpPr>
            <a:spLocks noGrp="1"/>
          </p:cNvSpPr>
          <p:nvPr>
            <p:ph type="ftr" sz="quarter" idx="10"/>
          </p:nvPr>
        </p:nvSpPr>
        <p:spPr>
          <a:xfrm>
            <a:off x="1587" y="4191000"/>
            <a:ext cx="1219200" cy="381000"/>
          </a:xfrm>
          <a:prstGeom prst="rect">
            <a:avLst/>
          </a:prstGeom>
        </p:spPr>
        <p:txBody>
          <a:bodyPr/>
          <a:lstStyle>
            <a:lvl1pPr>
              <a:defRPr/>
            </a:lvl1pPr>
          </a:lstStyle>
          <a:p>
            <a:endParaRPr lang="en-US"/>
          </a:p>
        </p:txBody>
      </p:sp>
      <p:sp>
        <p:nvSpPr>
          <p:cNvPr id="6" name="Slide Number Placeholder 5"/>
          <p:cNvSpPr>
            <a:spLocks noGrp="1"/>
          </p:cNvSpPr>
          <p:nvPr>
            <p:ph type="sldNum" sz="quarter" idx="11"/>
          </p:nvPr>
        </p:nvSpPr>
        <p:spPr>
          <a:xfrm>
            <a:off x="5030788" y="4343400"/>
            <a:ext cx="1066799" cy="177800"/>
          </a:xfrm>
          <a:prstGeom prst="rect">
            <a:avLst/>
          </a:prstGeom>
        </p:spPr>
        <p:txBody>
          <a:bodyPr/>
          <a:lstStyle>
            <a:lvl1pPr>
              <a:defRPr/>
            </a:lvl1pPr>
          </a:lstStyle>
          <a:p>
            <a:r>
              <a:rPr lang="en-US" dirty="0"/>
              <a:t> </a:t>
            </a:r>
            <a:r>
              <a:rPr lang="en-US" sz="600" b="1" dirty="0">
                <a:solidFill>
                  <a:schemeClr val="bg1"/>
                </a:solidFill>
                <a:latin typeface="+mn-lt"/>
              </a:rPr>
              <a:t>Slide </a:t>
            </a:r>
            <a:fld id="{7F0B2A16-0EBD-4B8A-9E30-BEA26E90FEB6}"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descr="slide_master_bottom2.jpg"/>
          <p:cNvPicPr>
            <a:picLocks/>
          </p:cNvPicPr>
          <p:nvPr/>
        </p:nvPicPr>
        <p:blipFill>
          <a:blip r:embed="rId13" cstate="print"/>
          <a:stretch>
            <a:fillRect/>
          </a:stretch>
        </p:blipFill>
        <p:spPr>
          <a:xfrm>
            <a:off x="1" y="3810000"/>
            <a:ext cx="6099048" cy="762000"/>
          </a:xfrm>
          <a:prstGeom prst="rect">
            <a:avLst/>
          </a:prstGeom>
        </p:spPr>
      </p:pic>
      <p:pic>
        <p:nvPicPr>
          <p:cNvPr id="1031" name="Picture 7" descr="C:\Documents and Settings\User\Desktop\NCEH\slidemasterimages\slide_master_top.jpg"/>
          <p:cNvPicPr>
            <a:picLocks noChangeAspect="1" noChangeArrowheads="1"/>
          </p:cNvPicPr>
          <p:nvPr/>
        </p:nvPicPr>
        <p:blipFill>
          <a:blip r:embed="rId14" cstate="print"/>
          <a:srcRect/>
          <a:stretch>
            <a:fillRect/>
          </a:stretch>
        </p:blipFill>
        <p:spPr bwMode="auto">
          <a:xfrm>
            <a:off x="2154" y="37"/>
            <a:ext cx="6097057" cy="892175"/>
          </a:xfrm>
          <a:prstGeom prst="rect">
            <a:avLst/>
          </a:prstGeom>
          <a:noFill/>
        </p:spPr>
      </p:pic>
      <p:sp>
        <p:nvSpPr>
          <p:cNvPr id="1026" name="Rectangle 2"/>
          <p:cNvSpPr>
            <a:spLocks noGrp="1" noChangeArrowheads="1"/>
          </p:cNvSpPr>
          <p:nvPr>
            <p:ph type="title"/>
          </p:nvPr>
        </p:nvSpPr>
        <p:spPr bwMode="auto">
          <a:xfrm>
            <a:off x="457439" y="50801"/>
            <a:ext cx="5184299" cy="762000"/>
          </a:xfrm>
          <a:prstGeom prst="rect">
            <a:avLst/>
          </a:prstGeom>
          <a:noFill/>
          <a:ln w="9525">
            <a:noFill/>
            <a:miter lim="800000"/>
            <a:headEnd/>
            <a:tailEnd/>
          </a:ln>
          <a:effectLst/>
        </p:spPr>
        <p:txBody>
          <a:bodyPr vert="horz" wrap="square" lIns="60684" tIns="30342" rIns="60684" bIns="30342"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439" y="1066800"/>
            <a:ext cx="5184299" cy="2743200"/>
          </a:xfrm>
          <a:prstGeom prst="rect">
            <a:avLst/>
          </a:prstGeom>
          <a:noFill/>
          <a:ln w="9525">
            <a:noFill/>
            <a:miter lim="800000"/>
            <a:headEnd/>
            <a:tailEnd/>
          </a:ln>
          <a:effectLst/>
        </p:spPr>
        <p:txBody>
          <a:bodyPr vert="horz" wrap="square" lIns="60684" tIns="30342" rIns="60684" bIns="3034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pic>
        <p:nvPicPr>
          <p:cNvPr id="8" name="Picture 7" descr="transparent_tree_logo.gif"/>
          <p:cNvPicPr>
            <a:picLocks noChangeAspect="1"/>
          </p:cNvPicPr>
          <p:nvPr/>
        </p:nvPicPr>
        <p:blipFill>
          <a:blip r:embed="rId15" cstate="print"/>
          <a:stretch>
            <a:fillRect/>
          </a:stretch>
        </p:blipFill>
        <p:spPr>
          <a:xfrm>
            <a:off x="5259388" y="2743237"/>
            <a:ext cx="781051" cy="1057275"/>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1" fontAlgn="base" hangingPunct="1">
        <a:spcBef>
          <a:spcPct val="0"/>
        </a:spcBef>
        <a:spcAft>
          <a:spcPct val="0"/>
        </a:spcAft>
        <a:defRPr b="1">
          <a:solidFill>
            <a:schemeClr val="bg1"/>
          </a:solidFill>
          <a:latin typeface="+mj-lt"/>
          <a:ea typeface="+mj-ea"/>
          <a:cs typeface="+mj-cs"/>
        </a:defRPr>
      </a:lvl1pPr>
      <a:lvl2pPr algn="ctr" rtl="0" eaLnBrk="1" fontAlgn="base" hangingPunct="1">
        <a:spcBef>
          <a:spcPct val="0"/>
        </a:spcBef>
        <a:spcAft>
          <a:spcPct val="0"/>
        </a:spcAft>
        <a:defRPr b="1">
          <a:solidFill>
            <a:schemeClr val="bg1"/>
          </a:solidFill>
          <a:latin typeface="Arial" charset="0"/>
        </a:defRPr>
      </a:lvl2pPr>
      <a:lvl3pPr algn="ctr" rtl="0" eaLnBrk="1" fontAlgn="base" hangingPunct="1">
        <a:spcBef>
          <a:spcPct val="0"/>
        </a:spcBef>
        <a:spcAft>
          <a:spcPct val="0"/>
        </a:spcAft>
        <a:defRPr b="1">
          <a:solidFill>
            <a:schemeClr val="bg1"/>
          </a:solidFill>
          <a:latin typeface="Arial" charset="0"/>
        </a:defRPr>
      </a:lvl3pPr>
      <a:lvl4pPr algn="ctr" rtl="0" eaLnBrk="1" fontAlgn="base" hangingPunct="1">
        <a:spcBef>
          <a:spcPct val="0"/>
        </a:spcBef>
        <a:spcAft>
          <a:spcPct val="0"/>
        </a:spcAft>
        <a:defRPr b="1">
          <a:solidFill>
            <a:schemeClr val="bg1"/>
          </a:solidFill>
          <a:latin typeface="Arial" charset="0"/>
        </a:defRPr>
      </a:lvl4pPr>
      <a:lvl5pPr algn="ctr" rtl="0" eaLnBrk="1" fontAlgn="base" hangingPunct="1">
        <a:spcBef>
          <a:spcPct val="0"/>
        </a:spcBef>
        <a:spcAft>
          <a:spcPct val="0"/>
        </a:spcAft>
        <a:defRPr b="1">
          <a:solidFill>
            <a:schemeClr val="bg1"/>
          </a:solidFill>
          <a:latin typeface="Arial" charset="0"/>
        </a:defRPr>
      </a:lvl5pPr>
      <a:lvl6pPr marL="303413" algn="ctr" rtl="0" eaLnBrk="1" fontAlgn="base" hangingPunct="1">
        <a:spcBef>
          <a:spcPct val="0"/>
        </a:spcBef>
        <a:spcAft>
          <a:spcPct val="0"/>
        </a:spcAft>
        <a:defRPr b="1">
          <a:solidFill>
            <a:schemeClr val="bg1"/>
          </a:solidFill>
          <a:latin typeface="Arial" charset="0"/>
        </a:defRPr>
      </a:lvl6pPr>
      <a:lvl7pPr marL="606803" algn="ctr" rtl="0" eaLnBrk="1" fontAlgn="base" hangingPunct="1">
        <a:spcBef>
          <a:spcPct val="0"/>
        </a:spcBef>
        <a:spcAft>
          <a:spcPct val="0"/>
        </a:spcAft>
        <a:defRPr b="1">
          <a:solidFill>
            <a:schemeClr val="bg1"/>
          </a:solidFill>
          <a:latin typeface="Arial" charset="0"/>
        </a:defRPr>
      </a:lvl7pPr>
      <a:lvl8pPr marL="910193" algn="ctr" rtl="0" eaLnBrk="1" fontAlgn="base" hangingPunct="1">
        <a:spcBef>
          <a:spcPct val="0"/>
        </a:spcBef>
        <a:spcAft>
          <a:spcPct val="0"/>
        </a:spcAft>
        <a:defRPr b="1">
          <a:solidFill>
            <a:schemeClr val="bg1"/>
          </a:solidFill>
          <a:latin typeface="Arial" charset="0"/>
        </a:defRPr>
      </a:lvl8pPr>
      <a:lvl9pPr marL="1213606" algn="ctr" rtl="0" eaLnBrk="1" fontAlgn="base" hangingPunct="1">
        <a:spcBef>
          <a:spcPct val="0"/>
        </a:spcBef>
        <a:spcAft>
          <a:spcPct val="0"/>
        </a:spcAft>
        <a:defRPr b="1">
          <a:solidFill>
            <a:schemeClr val="bg1"/>
          </a:solidFill>
          <a:latin typeface="Arial" charset="0"/>
        </a:defRPr>
      </a:lvl9pPr>
    </p:titleStyle>
    <p:bodyStyle>
      <a:lvl1pPr marL="227566" indent="-227566" algn="l" rtl="0" eaLnBrk="1" fontAlgn="base" hangingPunct="1">
        <a:spcBef>
          <a:spcPct val="20000"/>
        </a:spcBef>
        <a:spcAft>
          <a:spcPct val="0"/>
        </a:spcAft>
        <a:defRPr sz="900" b="1">
          <a:solidFill>
            <a:schemeClr val="tx1"/>
          </a:solidFill>
          <a:latin typeface="+mn-lt"/>
          <a:ea typeface="+mn-ea"/>
          <a:cs typeface="+mn-cs"/>
        </a:defRPr>
      </a:lvl1pPr>
      <a:lvl2pPr marL="493023" indent="-189618" algn="l" rtl="0" eaLnBrk="1" fontAlgn="base" hangingPunct="1">
        <a:spcBef>
          <a:spcPct val="20000"/>
        </a:spcBef>
        <a:spcAft>
          <a:spcPct val="0"/>
        </a:spcAft>
        <a:buSzPct val="150000"/>
        <a:buChar char="•"/>
        <a:defRPr sz="900" b="1">
          <a:solidFill>
            <a:schemeClr val="tx1"/>
          </a:solidFill>
          <a:latin typeface="+mn-lt"/>
        </a:defRPr>
      </a:lvl2pPr>
      <a:lvl3pPr marL="758491" indent="-151710" algn="l" rtl="0" eaLnBrk="1" fontAlgn="base" hangingPunct="1">
        <a:spcBef>
          <a:spcPct val="20000"/>
        </a:spcBef>
        <a:spcAft>
          <a:spcPct val="0"/>
        </a:spcAft>
        <a:buChar char="o"/>
        <a:defRPr sz="900" b="1">
          <a:solidFill>
            <a:schemeClr val="tx1"/>
          </a:solidFill>
          <a:latin typeface="+mn-lt"/>
        </a:defRPr>
      </a:lvl3pPr>
      <a:lvl4pPr marL="1061901" indent="-151710" algn="l" rtl="0" eaLnBrk="1" fontAlgn="base" hangingPunct="1">
        <a:spcBef>
          <a:spcPct val="20000"/>
        </a:spcBef>
        <a:spcAft>
          <a:spcPct val="0"/>
        </a:spcAft>
        <a:defRPr sz="1300">
          <a:solidFill>
            <a:schemeClr val="tx1"/>
          </a:solidFill>
          <a:latin typeface="Times New Roman" charset="0"/>
        </a:defRPr>
      </a:lvl4pPr>
      <a:lvl5pPr marL="1365306" indent="-151710" algn="l" rtl="0" eaLnBrk="1" fontAlgn="base" hangingPunct="1">
        <a:spcBef>
          <a:spcPct val="20000"/>
        </a:spcBef>
        <a:spcAft>
          <a:spcPct val="0"/>
        </a:spcAft>
        <a:buChar char="»"/>
        <a:defRPr sz="1300">
          <a:solidFill>
            <a:schemeClr val="tx1"/>
          </a:solidFill>
          <a:latin typeface="Times New Roman" charset="0"/>
        </a:defRPr>
      </a:lvl5pPr>
      <a:lvl6pPr marL="1668698" indent="-151710" algn="l" rtl="0" eaLnBrk="1" fontAlgn="base" hangingPunct="1">
        <a:spcBef>
          <a:spcPct val="20000"/>
        </a:spcBef>
        <a:spcAft>
          <a:spcPct val="0"/>
        </a:spcAft>
        <a:buChar char="»"/>
        <a:defRPr sz="1300">
          <a:solidFill>
            <a:schemeClr val="tx1"/>
          </a:solidFill>
          <a:latin typeface="Times New Roman" charset="0"/>
        </a:defRPr>
      </a:lvl6pPr>
      <a:lvl7pPr marL="1972099" indent="-151710" algn="l" rtl="0" eaLnBrk="1" fontAlgn="base" hangingPunct="1">
        <a:spcBef>
          <a:spcPct val="20000"/>
        </a:spcBef>
        <a:spcAft>
          <a:spcPct val="0"/>
        </a:spcAft>
        <a:buChar char="»"/>
        <a:defRPr sz="1300">
          <a:solidFill>
            <a:schemeClr val="tx1"/>
          </a:solidFill>
          <a:latin typeface="Times New Roman" charset="0"/>
        </a:defRPr>
      </a:lvl7pPr>
      <a:lvl8pPr marL="2275504" indent="-151710" algn="l" rtl="0" eaLnBrk="1" fontAlgn="base" hangingPunct="1">
        <a:spcBef>
          <a:spcPct val="20000"/>
        </a:spcBef>
        <a:spcAft>
          <a:spcPct val="0"/>
        </a:spcAft>
        <a:buChar char="»"/>
        <a:defRPr sz="1300">
          <a:solidFill>
            <a:schemeClr val="tx1"/>
          </a:solidFill>
          <a:latin typeface="Times New Roman" charset="0"/>
        </a:defRPr>
      </a:lvl8pPr>
      <a:lvl9pPr marL="2578905" indent="-151710" algn="l" rtl="0" eaLnBrk="1" fontAlgn="base" hangingPunct="1">
        <a:spcBef>
          <a:spcPct val="20000"/>
        </a:spcBef>
        <a:spcAft>
          <a:spcPct val="0"/>
        </a:spcAft>
        <a:buChar char="»"/>
        <a:defRPr sz="1300">
          <a:solidFill>
            <a:schemeClr val="tx1"/>
          </a:solidFill>
          <a:latin typeface="Times New Roman" charset="0"/>
        </a:defRPr>
      </a:lvl9pPr>
    </p:bodyStyle>
    <p:otherStyle>
      <a:defPPr>
        <a:defRPr lang="en-US"/>
      </a:defPPr>
      <a:lvl1pPr marL="0" algn="l" defTabSz="606803" rtl="0" eaLnBrk="1" latinLnBrk="0" hangingPunct="1">
        <a:defRPr sz="1200" kern="1200">
          <a:solidFill>
            <a:schemeClr val="tx1"/>
          </a:solidFill>
          <a:latin typeface="+mn-lt"/>
          <a:ea typeface="+mn-ea"/>
          <a:cs typeface="+mn-cs"/>
        </a:defRPr>
      </a:lvl1pPr>
      <a:lvl2pPr marL="303413" algn="l" defTabSz="606803" rtl="0" eaLnBrk="1" latinLnBrk="0" hangingPunct="1">
        <a:defRPr sz="1200" kern="1200">
          <a:solidFill>
            <a:schemeClr val="tx1"/>
          </a:solidFill>
          <a:latin typeface="+mn-lt"/>
          <a:ea typeface="+mn-ea"/>
          <a:cs typeface="+mn-cs"/>
        </a:defRPr>
      </a:lvl2pPr>
      <a:lvl3pPr marL="606803" algn="l" defTabSz="606803" rtl="0" eaLnBrk="1" latinLnBrk="0" hangingPunct="1">
        <a:defRPr sz="1200" kern="1200">
          <a:solidFill>
            <a:schemeClr val="tx1"/>
          </a:solidFill>
          <a:latin typeface="+mn-lt"/>
          <a:ea typeface="+mn-ea"/>
          <a:cs typeface="+mn-cs"/>
        </a:defRPr>
      </a:lvl3pPr>
      <a:lvl4pPr marL="910193" algn="l" defTabSz="606803" rtl="0" eaLnBrk="1" latinLnBrk="0" hangingPunct="1">
        <a:defRPr sz="1200" kern="1200">
          <a:solidFill>
            <a:schemeClr val="tx1"/>
          </a:solidFill>
          <a:latin typeface="+mn-lt"/>
          <a:ea typeface="+mn-ea"/>
          <a:cs typeface="+mn-cs"/>
        </a:defRPr>
      </a:lvl4pPr>
      <a:lvl5pPr marL="1213606" algn="l" defTabSz="606803" rtl="0" eaLnBrk="1" latinLnBrk="0" hangingPunct="1">
        <a:defRPr sz="1200" kern="1200">
          <a:solidFill>
            <a:schemeClr val="tx1"/>
          </a:solidFill>
          <a:latin typeface="+mn-lt"/>
          <a:ea typeface="+mn-ea"/>
          <a:cs typeface="+mn-cs"/>
        </a:defRPr>
      </a:lvl5pPr>
      <a:lvl6pPr marL="1517003" algn="l" defTabSz="606803" rtl="0" eaLnBrk="1" latinLnBrk="0" hangingPunct="1">
        <a:defRPr sz="1200" kern="1200">
          <a:solidFill>
            <a:schemeClr val="tx1"/>
          </a:solidFill>
          <a:latin typeface="+mn-lt"/>
          <a:ea typeface="+mn-ea"/>
          <a:cs typeface="+mn-cs"/>
        </a:defRPr>
      </a:lvl6pPr>
      <a:lvl7pPr marL="1820398" algn="l" defTabSz="606803" rtl="0" eaLnBrk="1" latinLnBrk="0" hangingPunct="1">
        <a:defRPr sz="1200" kern="1200">
          <a:solidFill>
            <a:schemeClr val="tx1"/>
          </a:solidFill>
          <a:latin typeface="+mn-lt"/>
          <a:ea typeface="+mn-ea"/>
          <a:cs typeface="+mn-cs"/>
        </a:defRPr>
      </a:lvl7pPr>
      <a:lvl8pPr marL="2123801" algn="l" defTabSz="606803" rtl="0" eaLnBrk="1" latinLnBrk="0" hangingPunct="1">
        <a:defRPr sz="1200" kern="1200">
          <a:solidFill>
            <a:schemeClr val="tx1"/>
          </a:solidFill>
          <a:latin typeface="+mn-lt"/>
          <a:ea typeface="+mn-ea"/>
          <a:cs typeface="+mn-cs"/>
        </a:defRPr>
      </a:lvl8pPr>
      <a:lvl9pPr marL="2427207" algn="l" defTabSz="606803"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63587" y="21337"/>
            <a:ext cx="4648200" cy="4937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008" tIns="45504" rIns="91008" bIns="45504" rtlCol="0" anchor="ctr"/>
          <a:lstStyle/>
          <a:p>
            <a:pPr algn="ctr"/>
            <a:endParaRPr lang="en-US"/>
          </a:p>
        </p:txBody>
      </p:sp>
      <p:pic>
        <p:nvPicPr>
          <p:cNvPr id="5" name="Picture 4" descr="cdc_logo.png"/>
          <p:cNvPicPr>
            <a:picLocks noChangeAspect="1"/>
          </p:cNvPicPr>
          <p:nvPr/>
        </p:nvPicPr>
        <p:blipFill>
          <a:blip r:embed="rId3" cstate="print"/>
          <a:stretch>
            <a:fillRect/>
          </a:stretch>
        </p:blipFill>
        <p:spPr>
          <a:xfrm>
            <a:off x="845157" y="59176"/>
            <a:ext cx="3982313" cy="398024"/>
          </a:xfrm>
          <a:prstGeom prst="rect">
            <a:avLst/>
          </a:prstGeom>
        </p:spPr>
      </p:pic>
      <p:pic>
        <p:nvPicPr>
          <p:cNvPr id="6" name="Picture 5" descr="hhs_logo.png"/>
          <p:cNvPicPr>
            <a:picLocks noChangeAspect="1"/>
          </p:cNvPicPr>
          <p:nvPr/>
        </p:nvPicPr>
        <p:blipFill>
          <a:blip r:embed="rId4" cstate="print"/>
          <a:stretch>
            <a:fillRect/>
          </a:stretch>
        </p:blipFill>
        <p:spPr>
          <a:xfrm>
            <a:off x="4802187" y="76200"/>
            <a:ext cx="446460" cy="402336"/>
          </a:xfrm>
          <a:prstGeom prst="rect">
            <a:avLst/>
          </a:prstGeom>
        </p:spPr>
      </p:pic>
      <p:pic>
        <p:nvPicPr>
          <p:cNvPr id="10" name="Picture 9" descr="transparent_tree_logo.gif"/>
          <p:cNvPicPr>
            <a:picLocks noChangeAspect="1"/>
          </p:cNvPicPr>
          <p:nvPr/>
        </p:nvPicPr>
        <p:blipFill>
          <a:blip r:embed="rId5" cstate="print"/>
          <a:stretch>
            <a:fillRect/>
          </a:stretch>
        </p:blipFill>
        <p:spPr>
          <a:xfrm>
            <a:off x="5183187" y="1998491"/>
            <a:ext cx="781051" cy="1049535"/>
          </a:xfrm>
          <a:prstGeom prst="rect">
            <a:avLst/>
          </a:prstGeom>
        </p:spPr>
      </p:pic>
      <p:sp>
        <p:nvSpPr>
          <p:cNvPr id="13" name="TextBox 12"/>
          <p:cNvSpPr txBox="1"/>
          <p:nvPr/>
        </p:nvSpPr>
        <p:spPr>
          <a:xfrm>
            <a:off x="557785" y="2785646"/>
            <a:ext cx="4495800" cy="338554"/>
          </a:xfrm>
          <a:prstGeom prst="rect">
            <a:avLst/>
          </a:prstGeom>
          <a:noFill/>
        </p:spPr>
        <p:txBody>
          <a:bodyPr wrap="square" rtlCol="0">
            <a:spAutoFit/>
          </a:bodyPr>
          <a:lstStyle/>
          <a:p>
            <a:pPr algn="ctr"/>
            <a:r>
              <a:rPr lang="en-US" b="1" dirty="0" smtClean="0">
                <a:solidFill>
                  <a:schemeClr val="tx2"/>
                </a:solidFill>
                <a:latin typeface="+mj-lt"/>
              </a:rPr>
              <a:t>Presented by: Tom Chapel</a:t>
            </a:r>
            <a:endParaRPr lang="en-US" sz="1400" b="1" dirty="0">
              <a:latin typeface="+mj-lt"/>
            </a:endParaRPr>
          </a:p>
        </p:txBody>
      </p:sp>
      <p:sp>
        <p:nvSpPr>
          <p:cNvPr id="14" name="Title 13"/>
          <p:cNvSpPr>
            <a:spLocks noGrp="1"/>
          </p:cNvSpPr>
          <p:nvPr>
            <p:ph type="title"/>
          </p:nvPr>
        </p:nvSpPr>
        <p:spPr>
          <a:xfrm>
            <a:off x="306387" y="1905000"/>
            <a:ext cx="5184299" cy="762000"/>
          </a:xfrm>
        </p:spPr>
        <p:txBody>
          <a:bodyPr/>
          <a:lstStyle/>
          <a:p>
            <a:r>
              <a:rPr lang="en-US" sz="2000" dirty="0" smtClean="0">
                <a:solidFill>
                  <a:schemeClr val="tx2"/>
                </a:solidFill>
              </a:rPr>
              <a:t>Focus On…</a:t>
            </a:r>
            <a:br>
              <a:rPr lang="en-US" sz="2000" dirty="0" smtClean="0">
                <a:solidFill>
                  <a:schemeClr val="tx2"/>
                </a:solidFill>
              </a:rPr>
            </a:br>
            <a:r>
              <a:rPr lang="en-US" sz="2000" dirty="0" smtClean="0">
                <a:solidFill>
                  <a:schemeClr val="tx2"/>
                </a:solidFill>
              </a:rPr>
              <a:t>“</a:t>
            </a:r>
            <a:r>
              <a:rPr lang="en-US" sz="2000" i="1" dirty="0" smtClean="0">
                <a:solidFill>
                  <a:schemeClr val="tx2"/>
                </a:solidFill>
              </a:rPr>
              <a:t>Thinking About Design</a:t>
            </a:r>
            <a:r>
              <a:rPr lang="en-US" sz="2000" dirty="0" smtClean="0">
                <a:solidFill>
                  <a:schemeClr val="tx2"/>
                </a:solidFill>
              </a:rPr>
              <a:t>”</a:t>
            </a:r>
            <a:br>
              <a:rPr lang="en-US" sz="2000" dirty="0" smtClean="0">
                <a:solidFill>
                  <a:schemeClr val="tx2"/>
                </a:solidFill>
              </a:rPr>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en-US" dirty="0" smtClean="0"/>
              <a:t>What Do You Lose as You Move Away from Experimental Model?</a:t>
            </a:r>
          </a:p>
        </p:txBody>
      </p:sp>
      <p:sp>
        <p:nvSpPr>
          <p:cNvPr id="78852" name="Rectangle 3"/>
          <p:cNvSpPr>
            <a:spLocks noGrp="1" noChangeArrowheads="1"/>
          </p:cNvSpPr>
          <p:nvPr>
            <p:ph idx="1"/>
          </p:nvPr>
        </p:nvSpPr>
        <p:spPr>
          <a:xfrm>
            <a:off x="457440" y="1066800"/>
            <a:ext cx="5030548" cy="2743200"/>
          </a:xfrm>
        </p:spPr>
        <p:txBody>
          <a:bodyPr/>
          <a:lstStyle/>
          <a:p>
            <a:pPr eaLnBrk="1" hangingPunct="1">
              <a:lnSpc>
                <a:spcPct val="90000"/>
              </a:lnSpc>
              <a:defRPr/>
            </a:pPr>
            <a:endParaRPr lang="en-US" dirty="0" smtClean="0"/>
          </a:p>
          <a:p>
            <a:pPr eaLnBrk="1" hangingPunct="1">
              <a:lnSpc>
                <a:spcPct val="90000"/>
              </a:lnSpc>
              <a:defRPr/>
            </a:pPr>
            <a:r>
              <a:rPr lang="en-US" sz="1600" dirty="0" smtClean="0"/>
              <a:t>If you omit </a:t>
            </a:r>
            <a:r>
              <a:rPr lang="en-US" sz="1600" i="1" dirty="0" smtClean="0">
                <a:solidFill>
                  <a:schemeClr val="accent1"/>
                </a:solidFill>
              </a:rPr>
              <a:t>randomization</a:t>
            </a:r>
            <a:r>
              <a:rPr lang="en-US" sz="1600" dirty="0" smtClean="0"/>
              <a:t>…. </a:t>
            </a:r>
          </a:p>
          <a:p>
            <a:pPr lvl="2">
              <a:lnSpc>
                <a:spcPct val="90000"/>
              </a:lnSpc>
              <a:buNone/>
              <a:defRPr/>
            </a:pPr>
            <a:r>
              <a:rPr lang="en-US" sz="1600" dirty="0" smtClean="0"/>
              <a:t>you may introduce selection bias. </a:t>
            </a:r>
          </a:p>
          <a:p>
            <a:pPr lvl="2">
              <a:lnSpc>
                <a:spcPct val="90000"/>
              </a:lnSpc>
              <a:buNone/>
              <a:defRPr/>
            </a:pPr>
            <a:endParaRPr lang="en-US" sz="1600" dirty="0" smtClean="0"/>
          </a:p>
          <a:p>
            <a:pPr lvl="2">
              <a:lnSpc>
                <a:spcPct val="90000"/>
              </a:lnSpc>
              <a:buNone/>
              <a:defRPr/>
            </a:pPr>
            <a:r>
              <a:rPr lang="en-US" sz="1600" dirty="0" smtClean="0"/>
              <a:t>Subjects may have something in common or may even “self select”. </a:t>
            </a:r>
          </a:p>
          <a:p>
            <a:pPr marL="0" indent="0" eaLnBrk="1" hangingPunct="1">
              <a:lnSpc>
                <a:spcPct val="90000"/>
              </a:lnSpc>
              <a:buNone/>
              <a:defRPr/>
            </a:pPr>
            <a:endParaRPr lang="en-US" sz="1600" dirty="0" smtClean="0"/>
          </a:p>
          <a:p>
            <a:pPr eaLnBrk="1" hangingPunct="1">
              <a:lnSpc>
                <a:spcPct val="90000"/>
              </a:lnSpc>
              <a:defRPr/>
            </a:pPr>
            <a:endParaRPr lang="en-US" sz="1600" dirty="0" smtClean="0"/>
          </a:p>
          <a:p>
            <a:pPr eaLnBrk="1" hangingPunct="1">
              <a:lnSpc>
                <a:spcPct val="90000"/>
              </a:lnSpc>
              <a:defRPr/>
            </a:pPr>
            <a:endParaRPr lang="en-US" sz="1600" dirty="0" smtClean="0"/>
          </a:p>
          <a:p>
            <a:pPr eaLnBrk="1" hangingPunct="1">
              <a:lnSpc>
                <a:spcPct val="90000"/>
              </a:lnSpc>
              <a:defRPr/>
            </a:pPr>
            <a:endParaRPr lang="en-US" sz="1600" dirty="0" smtClean="0"/>
          </a:p>
          <a:p>
            <a:pPr marL="0" indent="0" eaLnBrk="1" hangingPunct="1">
              <a:lnSpc>
                <a:spcPct val="90000"/>
              </a:lnSpc>
              <a:buNone/>
              <a:defRPr/>
            </a:pPr>
            <a:endParaRPr lang="en-US" dirty="0" smtClean="0"/>
          </a:p>
        </p:txBody>
      </p:sp>
    </p:spTree>
  </p:cSld>
  <p:clrMapOvr>
    <a:masterClrMapping/>
  </p:clrMapOvr>
  <p:transition advTm="167899">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en-US" dirty="0" smtClean="0"/>
              <a:t>What Do You Lose as You Move Away from Experimental Model?</a:t>
            </a:r>
          </a:p>
        </p:txBody>
      </p:sp>
      <p:sp>
        <p:nvSpPr>
          <p:cNvPr id="78852" name="Rectangle 3"/>
          <p:cNvSpPr>
            <a:spLocks noGrp="1" noChangeArrowheads="1"/>
          </p:cNvSpPr>
          <p:nvPr>
            <p:ph idx="1"/>
          </p:nvPr>
        </p:nvSpPr>
        <p:spPr>
          <a:xfrm>
            <a:off x="457440" y="1066800"/>
            <a:ext cx="5030548" cy="2743200"/>
          </a:xfrm>
        </p:spPr>
        <p:txBody>
          <a:bodyPr/>
          <a:lstStyle/>
          <a:p>
            <a:pPr eaLnBrk="1" hangingPunct="1">
              <a:lnSpc>
                <a:spcPct val="90000"/>
              </a:lnSpc>
              <a:defRPr/>
            </a:pPr>
            <a:endParaRPr lang="en-US" dirty="0" smtClean="0"/>
          </a:p>
          <a:p>
            <a:pPr eaLnBrk="1" hangingPunct="1">
              <a:lnSpc>
                <a:spcPct val="90000"/>
              </a:lnSpc>
              <a:defRPr/>
            </a:pPr>
            <a:r>
              <a:rPr lang="en-US" sz="1600" dirty="0" smtClean="0"/>
              <a:t>If you omit the </a:t>
            </a:r>
            <a:r>
              <a:rPr lang="en-US" sz="1600" i="1" dirty="0" smtClean="0">
                <a:solidFill>
                  <a:schemeClr val="accent1"/>
                </a:solidFill>
              </a:rPr>
              <a:t>control group</a:t>
            </a:r>
            <a:r>
              <a:rPr lang="en-US" sz="1600" dirty="0" smtClean="0"/>
              <a:t>…..</a:t>
            </a:r>
          </a:p>
          <a:p>
            <a:pPr marL="628650" lvl="2" indent="-22225">
              <a:lnSpc>
                <a:spcPct val="90000"/>
              </a:lnSpc>
              <a:buNone/>
              <a:defRPr/>
            </a:pPr>
            <a:r>
              <a:rPr lang="en-US" sz="1600" dirty="0" smtClean="0"/>
              <a:t>you may introduce confounders and  secular factors.</a:t>
            </a:r>
          </a:p>
          <a:p>
            <a:pPr marL="628650" lvl="2" indent="-22225">
              <a:lnSpc>
                <a:spcPct val="90000"/>
              </a:lnSpc>
              <a:buNone/>
              <a:defRPr/>
            </a:pPr>
            <a:endParaRPr lang="en-US" sz="1600" dirty="0" smtClean="0"/>
          </a:p>
          <a:p>
            <a:pPr marL="628650" lvl="2" indent="-22225">
              <a:lnSpc>
                <a:spcPct val="90000"/>
              </a:lnSpc>
              <a:buNone/>
              <a:defRPr/>
            </a:pPr>
            <a:r>
              <a:rPr lang="en-US" sz="1600" dirty="0" smtClean="0"/>
              <a:t>A comparison group can help avoid this.</a:t>
            </a:r>
          </a:p>
          <a:p>
            <a:pPr eaLnBrk="1" hangingPunct="1">
              <a:lnSpc>
                <a:spcPct val="90000"/>
              </a:lnSpc>
              <a:defRPr/>
            </a:pPr>
            <a:endParaRPr lang="en-US" sz="1600" dirty="0" smtClean="0"/>
          </a:p>
          <a:p>
            <a:pPr eaLnBrk="1" hangingPunct="1">
              <a:lnSpc>
                <a:spcPct val="90000"/>
              </a:lnSpc>
              <a:defRPr/>
            </a:pPr>
            <a:endParaRPr lang="en-US" sz="1600" dirty="0" smtClean="0"/>
          </a:p>
          <a:p>
            <a:pPr eaLnBrk="1" hangingPunct="1">
              <a:lnSpc>
                <a:spcPct val="90000"/>
              </a:lnSpc>
              <a:defRPr/>
            </a:pPr>
            <a:endParaRPr lang="en-US" sz="1600" dirty="0" smtClean="0"/>
          </a:p>
          <a:p>
            <a:pPr marL="0" indent="0" eaLnBrk="1" hangingPunct="1">
              <a:lnSpc>
                <a:spcPct val="90000"/>
              </a:lnSpc>
              <a:buNone/>
              <a:defRPr/>
            </a:pPr>
            <a:endParaRPr lang="en-US" dirty="0" smtClean="0"/>
          </a:p>
        </p:txBody>
      </p:sp>
    </p:spTree>
  </p:cSld>
  <p:clrMapOvr>
    <a:masterClrMapping/>
  </p:clrMapOvr>
  <p:transition advTm="167899">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dirty="0" smtClean="0"/>
              <a:t>Experimental Model as </a:t>
            </a:r>
            <a:br>
              <a:rPr lang="en-US" dirty="0" smtClean="0"/>
            </a:br>
            <a:r>
              <a:rPr lang="en-US" dirty="0" smtClean="0"/>
              <a:t>Gold Standard</a:t>
            </a:r>
          </a:p>
        </p:txBody>
      </p:sp>
      <p:sp>
        <p:nvSpPr>
          <p:cNvPr id="8196" name="Rectangle 3"/>
          <p:cNvSpPr>
            <a:spLocks noGrp="1" noChangeArrowheads="1"/>
          </p:cNvSpPr>
          <p:nvPr>
            <p:ph idx="1"/>
          </p:nvPr>
        </p:nvSpPr>
        <p:spPr>
          <a:xfrm>
            <a:off x="382589" y="914400"/>
            <a:ext cx="4800599" cy="2743200"/>
          </a:xfrm>
        </p:spPr>
        <p:txBody>
          <a:bodyPr/>
          <a:lstStyle/>
          <a:p>
            <a:pPr eaLnBrk="1" hangingPunct="1">
              <a:lnSpc>
                <a:spcPts val="1800"/>
              </a:lnSpc>
              <a:spcBef>
                <a:spcPts val="0"/>
              </a:spcBef>
              <a:spcAft>
                <a:spcPts val="600"/>
              </a:spcAft>
            </a:pPr>
            <a:r>
              <a:rPr lang="en-US" sz="1600" dirty="0" smtClean="0"/>
              <a:t>Sometimes an experimental model is “fool’s gold”…</a:t>
            </a:r>
          </a:p>
          <a:p>
            <a:pPr marL="342900" indent="-342900">
              <a:spcBef>
                <a:spcPts val="0"/>
              </a:spcBef>
              <a:buBlip>
                <a:blip r:embed="rId3"/>
              </a:buBlip>
            </a:pPr>
            <a:r>
              <a:rPr lang="en-US" sz="1600" dirty="0" smtClean="0"/>
              <a:t>Internal validity vs. external validity           (i.e. </a:t>
            </a:r>
            <a:r>
              <a:rPr lang="en-US" sz="1600" dirty="0" err="1" smtClean="0"/>
              <a:t>generalizability</a:t>
            </a:r>
            <a:r>
              <a:rPr lang="en-US" sz="1600" dirty="0" smtClean="0"/>
              <a:t>)</a:t>
            </a:r>
          </a:p>
          <a:p>
            <a:pPr marL="342900" indent="-342900">
              <a:spcBef>
                <a:spcPts val="0"/>
              </a:spcBef>
              <a:buBlip>
                <a:blip r:embed="rId3"/>
              </a:buBlip>
            </a:pPr>
            <a:endParaRPr lang="en-US" sz="1600" dirty="0" smtClean="0"/>
          </a:p>
          <a:p>
            <a:pPr marL="342900" indent="-342900">
              <a:spcBef>
                <a:spcPts val="0"/>
              </a:spcBef>
              <a:buBlip>
                <a:blip r:embed="rId3"/>
              </a:buBlip>
            </a:pPr>
            <a:r>
              <a:rPr lang="en-US" sz="1600" dirty="0" smtClean="0"/>
              <a:t>Community interventions</a:t>
            </a:r>
          </a:p>
          <a:p>
            <a:pPr marL="342900" indent="-342900">
              <a:spcBef>
                <a:spcPts val="0"/>
              </a:spcBef>
              <a:buBlip>
                <a:blip r:embed="rId3"/>
              </a:buBlip>
            </a:pPr>
            <a:endParaRPr lang="en-US" sz="1600" dirty="0" smtClean="0"/>
          </a:p>
          <a:p>
            <a:pPr marL="342900" indent="-342900">
              <a:spcBef>
                <a:spcPts val="0"/>
              </a:spcBef>
              <a:buBlip>
                <a:blip r:embed="rId3"/>
              </a:buBlip>
            </a:pPr>
            <a:r>
              <a:rPr lang="en-US" sz="1600" dirty="0" smtClean="0"/>
              <a:t>Sometimes “Right” but hard to implement</a:t>
            </a:r>
          </a:p>
          <a:p>
            <a:pPr marL="342900" indent="-342900">
              <a:spcBef>
                <a:spcPts val="0"/>
              </a:spcBef>
              <a:buBlip>
                <a:blip r:embed="rId3"/>
              </a:buBlip>
            </a:pPr>
            <a:endParaRPr lang="en-US" sz="1600" dirty="0" smtClean="0"/>
          </a:p>
          <a:p>
            <a:pPr marL="342900" indent="-342900">
              <a:spcBef>
                <a:spcPts val="0"/>
              </a:spcBef>
              <a:buBlip>
                <a:blip r:embed="rId3"/>
              </a:buBlip>
            </a:pPr>
            <a:r>
              <a:rPr lang="en-US" sz="1600" dirty="0" smtClean="0"/>
              <a:t>Sometimes Easy to implement but “wrong”</a:t>
            </a:r>
          </a:p>
          <a:p>
            <a:pPr eaLnBrk="1" hangingPunct="1">
              <a:lnSpc>
                <a:spcPts val="1800"/>
              </a:lnSpc>
              <a:spcBef>
                <a:spcPts val="0"/>
              </a:spcBef>
            </a:pPr>
            <a:endParaRPr lang="en-US" sz="1600" dirty="0" smtClean="0"/>
          </a:p>
          <a:p>
            <a:pPr eaLnBrk="1" hangingPunct="1">
              <a:lnSpc>
                <a:spcPts val="1800"/>
              </a:lnSpc>
              <a:spcBef>
                <a:spcPts val="0"/>
              </a:spcBef>
            </a:pPr>
            <a:endParaRPr lang="en-US" sz="1600" dirty="0" smtClean="0"/>
          </a:p>
        </p:txBody>
      </p:sp>
      <p:sp>
        <p:nvSpPr>
          <p:cNvPr id="4" name="Rectangle 2"/>
          <p:cNvSpPr txBox="1">
            <a:spLocks noChangeArrowheads="1"/>
          </p:cNvSpPr>
          <p:nvPr/>
        </p:nvSpPr>
        <p:spPr bwMode="auto">
          <a:xfrm>
            <a:off x="457439" y="50801"/>
            <a:ext cx="5184299" cy="762000"/>
          </a:xfrm>
          <a:prstGeom prst="rect">
            <a:avLst/>
          </a:prstGeom>
          <a:noFill/>
          <a:ln w="9525">
            <a:noFill/>
            <a:miter lim="800000"/>
            <a:headEnd/>
            <a:tailEnd/>
          </a:ln>
          <a:effectLst/>
        </p:spPr>
        <p:txBody>
          <a:bodyPr vert="horz" wrap="square" lIns="60684" tIns="30342" rIns="60684" bIns="30342"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smtClean="0">
                <a:ln>
                  <a:noFill/>
                </a:ln>
                <a:solidFill>
                  <a:schemeClr val="bg1"/>
                </a:solidFill>
                <a:effectLst/>
                <a:uLnTx/>
                <a:uFillTx/>
                <a:latin typeface="+mj-lt"/>
                <a:ea typeface="+mj-ea"/>
                <a:cs typeface="+mj-cs"/>
              </a:rPr>
              <a:t>Experimental Model as </a:t>
            </a:r>
            <a:br>
              <a:rPr kumimoji="0" lang="en-US" sz="2400" b="1" i="0" u="none" strike="noStrike" kern="0" cap="none" spc="0" normalizeH="0" baseline="0" noProof="0" smtClean="0">
                <a:ln>
                  <a:noFill/>
                </a:ln>
                <a:solidFill>
                  <a:schemeClr val="bg1"/>
                </a:solidFill>
                <a:effectLst/>
                <a:uLnTx/>
                <a:uFillTx/>
                <a:latin typeface="+mj-lt"/>
                <a:ea typeface="+mj-ea"/>
                <a:cs typeface="+mj-cs"/>
              </a:rPr>
            </a:br>
            <a:r>
              <a:rPr kumimoji="0" lang="en-US" sz="2400" b="1" i="0" u="none" strike="noStrike" kern="0" cap="none" spc="0" normalizeH="0" baseline="0" noProof="0" smtClean="0">
                <a:ln>
                  <a:noFill/>
                </a:ln>
                <a:solidFill>
                  <a:schemeClr val="bg1"/>
                </a:solidFill>
                <a:effectLst/>
                <a:uLnTx/>
                <a:uFillTx/>
                <a:latin typeface="+mj-lt"/>
                <a:ea typeface="+mj-ea"/>
                <a:cs typeface="+mj-cs"/>
              </a:rPr>
              <a:t>Gold Standard</a:t>
            </a:r>
            <a:endParaRPr kumimoji="0" lang="en-US" sz="2400" b="1" i="0" u="none" strike="noStrike" kern="0" cap="none" spc="0" normalizeH="0" baseline="0" noProof="0" dirty="0" smtClean="0">
              <a:ln>
                <a:noFill/>
              </a:ln>
              <a:solidFill>
                <a:schemeClr val="bg1"/>
              </a:solidFill>
              <a:effectLst/>
              <a:uLnTx/>
              <a:uFillTx/>
              <a:latin typeface="+mj-lt"/>
              <a:ea typeface="+mj-ea"/>
              <a:cs typeface="+mj-cs"/>
            </a:endParaRPr>
          </a:p>
        </p:txBody>
      </p:sp>
    </p:spTree>
  </p:cSld>
  <p:clrMapOvr>
    <a:masterClrMapping/>
  </p:clrMapOvr>
  <p:transition advTm="165627">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dirty="0" smtClean="0"/>
              <a:t>Experimental Model as </a:t>
            </a:r>
            <a:br>
              <a:rPr lang="en-US" dirty="0" smtClean="0"/>
            </a:br>
            <a:r>
              <a:rPr lang="en-US" dirty="0" smtClean="0"/>
              <a:t>Gold Standard</a:t>
            </a:r>
          </a:p>
        </p:txBody>
      </p:sp>
      <p:sp>
        <p:nvSpPr>
          <p:cNvPr id="8196" name="Rectangle 3"/>
          <p:cNvSpPr>
            <a:spLocks noGrp="1" noChangeArrowheads="1"/>
          </p:cNvSpPr>
          <p:nvPr>
            <p:ph idx="1"/>
          </p:nvPr>
        </p:nvSpPr>
        <p:spPr>
          <a:xfrm>
            <a:off x="382589" y="914400"/>
            <a:ext cx="4800599" cy="2743200"/>
          </a:xfrm>
        </p:spPr>
        <p:txBody>
          <a:bodyPr/>
          <a:lstStyle/>
          <a:p>
            <a:pPr eaLnBrk="1" hangingPunct="1">
              <a:lnSpc>
                <a:spcPts val="1800"/>
              </a:lnSpc>
              <a:spcBef>
                <a:spcPts val="0"/>
              </a:spcBef>
              <a:spcAft>
                <a:spcPts val="600"/>
              </a:spcAft>
            </a:pPr>
            <a:r>
              <a:rPr lang="en-US" sz="1600" dirty="0" smtClean="0"/>
              <a:t>Sometimes an experimental model is “fool’s gold”…</a:t>
            </a:r>
          </a:p>
          <a:p>
            <a:pPr marL="342900" indent="-342900">
              <a:spcBef>
                <a:spcPts val="0"/>
              </a:spcBef>
              <a:buBlip>
                <a:blip r:embed="rId3"/>
              </a:buBlip>
            </a:pPr>
            <a:r>
              <a:rPr lang="en-US" sz="1600" dirty="0" smtClean="0"/>
              <a:t>Internal validity vs. external validity           (i.e. </a:t>
            </a:r>
            <a:r>
              <a:rPr lang="en-US" sz="1600" dirty="0" err="1" smtClean="0"/>
              <a:t>generalizability</a:t>
            </a:r>
            <a:r>
              <a:rPr lang="en-US" sz="1600" dirty="0" smtClean="0"/>
              <a:t>)</a:t>
            </a:r>
          </a:p>
          <a:p>
            <a:pPr marL="342900" indent="-342900">
              <a:spcBef>
                <a:spcPts val="0"/>
              </a:spcBef>
              <a:buBlip>
                <a:blip r:embed="rId3"/>
              </a:buBlip>
            </a:pPr>
            <a:endParaRPr lang="en-US" sz="1600" dirty="0" smtClean="0"/>
          </a:p>
          <a:p>
            <a:pPr marL="342900" indent="-342900">
              <a:spcBef>
                <a:spcPts val="0"/>
              </a:spcBef>
              <a:buBlip>
                <a:blip r:embed="rId3"/>
              </a:buBlip>
            </a:pPr>
            <a:r>
              <a:rPr lang="en-US" sz="1600" dirty="0" smtClean="0"/>
              <a:t>Community interventions</a:t>
            </a:r>
          </a:p>
          <a:p>
            <a:pPr marL="342900" indent="-342900">
              <a:spcBef>
                <a:spcPts val="0"/>
              </a:spcBef>
              <a:buBlip>
                <a:blip r:embed="rId3"/>
              </a:buBlip>
            </a:pPr>
            <a:endParaRPr lang="en-US" sz="1600" dirty="0" smtClean="0"/>
          </a:p>
          <a:p>
            <a:pPr marL="342900" indent="-342900">
              <a:spcBef>
                <a:spcPts val="0"/>
              </a:spcBef>
              <a:buBlip>
                <a:blip r:embed="rId3"/>
              </a:buBlip>
            </a:pPr>
            <a:r>
              <a:rPr lang="en-US" sz="1600" dirty="0" smtClean="0"/>
              <a:t>Sometimes “Right” but hard to implement</a:t>
            </a:r>
          </a:p>
          <a:p>
            <a:pPr marL="342900" indent="-342900">
              <a:spcBef>
                <a:spcPts val="0"/>
              </a:spcBef>
              <a:buBlip>
                <a:blip r:embed="rId3"/>
              </a:buBlip>
            </a:pPr>
            <a:endParaRPr lang="en-US" sz="1600" dirty="0" smtClean="0"/>
          </a:p>
          <a:p>
            <a:pPr marL="342900" indent="-342900">
              <a:spcBef>
                <a:spcPts val="0"/>
              </a:spcBef>
              <a:buBlip>
                <a:blip r:embed="rId3"/>
              </a:buBlip>
            </a:pPr>
            <a:r>
              <a:rPr lang="en-US" sz="1600" dirty="0" smtClean="0"/>
              <a:t>Sometimes Easy to implement but “wrong”</a:t>
            </a:r>
          </a:p>
          <a:p>
            <a:pPr eaLnBrk="1" hangingPunct="1">
              <a:lnSpc>
                <a:spcPts val="1800"/>
              </a:lnSpc>
              <a:spcBef>
                <a:spcPts val="0"/>
              </a:spcBef>
            </a:pPr>
            <a:endParaRPr lang="en-US" sz="1600" dirty="0" smtClean="0"/>
          </a:p>
          <a:p>
            <a:pPr eaLnBrk="1" hangingPunct="1">
              <a:lnSpc>
                <a:spcPts val="1800"/>
              </a:lnSpc>
              <a:spcBef>
                <a:spcPts val="0"/>
              </a:spcBef>
            </a:pPr>
            <a:endParaRPr lang="en-US" sz="1600" dirty="0" smtClean="0"/>
          </a:p>
        </p:txBody>
      </p:sp>
      <p:sp>
        <p:nvSpPr>
          <p:cNvPr id="4" name="Rectangle 2"/>
          <p:cNvSpPr txBox="1">
            <a:spLocks noChangeArrowheads="1"/>
          </p:cNvSpPr>
          <p:nvPr/>
        </p:nvSpPr>
        <p:spPr bwMode="auto">
          <a:xfrm>
            <a:off x="457439" y="50801"/>
            <a:ext cx="5184299" cy="762000"/>
          </a:xfrm>
          <a:prstGeom prst="rect">
            <a:avLst/>
          </a:prstGeom>
          <a:noFill/>
          <a:ln w="9525">
            <a:noFill/>
            <a:miter lim="800000"/>
            <a:headEnd/>
            <a:tailEnd/>
          </a:ln>
          <a:effectLst/>
        </p:spPr>
        <p:txBody>
          <a:bodyPr vert="horz" wrap="square" lIns="60684" tIns="30342" rIns="60684" bIns="30342"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smtClean="0">
                <a:ln>
                  <a:noFill/>
                </a:ln>
                <a:solidFill>
                  <a:schemeClr val="bg1"/>
                </a:solidFill>
                <a:effectLst/>
                <a:uLnTx/>
                <a:uFillTx/>
                <a:latin typeface="+mj-lt"/>
                <a:ea typeface="+mj-ea"/>
                <a:cs typeface="+mj-cs"/>
              </a:rPr>
              <a:t>Experimental Model as </a:t>
            </a:r>
            <a:br>
              <a:rPr kumimoji="0" lang="en-US" sz="2400" b="1" i="0" u="none" strike="noStrike" kern="0" cap="none" spc="0" normalizeH="0" baseline="0" noProof="0" smtClean="0">
                <a:ln>
                  <a:noFill/>
                </a:ln>
                <a:solidFill>
                  <a:schemeClr val="bg1"/>
                </a:solidFill>
                <a:effectLst/>
                <a:uLnTx/>
                <a:uFillTx/>
                <a:latin typeface="+mj-lt"/>
                <a:ea typeface="+mj-ea"/>
                <a:cs typeface="+mj-cs"/>
              </a:rPr>
            </a:br>
            <a:r>
              <a:rPr kumimoji="0" lang="en-US" sz="2400" b="1" i="0" u="none" strike="noStrike" kern="0" cap="none" spc="0" normalizeH="0" baseline="0" noProof="0" smtClean="0">
                <a:ln>
                  <a:noFill/>
                </a:ln>
                <a:solidFill>
                  <a:schemeClr val="bg1"/>
                </a:solidFill>
                <a:effectLst/>
                <a:uLnTx/>
                <a:uFillTx/>
                <a:latin typeface="+mj-lt"/>
                <a:ea typeface="+mj-ea"/>
                <a:cs typeface="+mj-cs"/>
              </a:rPr>
              <a:t>Gold Standard</a:t>
            </a:r>
            <a:endParaRPr kumimoji="0" lang="en-US" sz="2400" b="1" i="0" u="none" strike="noStrike" kern="0" cap="none" spc="0" normalizeH="0" baseline="0" noProof="0" dirty="0" smtClean="0">
              <a:ln>
                <a:noFill/>
              </a:ln>
              <a:solidFill>
                <a:schemeClr val="bg1"/>
              </a:solidFill>
              <a:effectLst/>
              <a:uLnTx/>
              <a:uFillTx/>
              <a:latin typeface="+mj-lt"/>
              <a:ea typeface="+mj-ea"/>
              <a:cs typeface="+mj-cs"/>
            </a:endParaRPr>
          </a:p>
        </p:txBody>
      </p:sp>
    </p:spTree>
  </p:cSld>
  <p:clrMapOvr>
    <a:masterClrMapping/>
  </p:clrMapOvr>
  <p:transition advTm="165627">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type="title"/>
          </p:nvPr>
        </p:nvSpPr>
        <p:spPr>
          <a:noFill/>
        </p:spPr>
        <p:txBody>
          <a:bodyPr lIns="61180" tIns="30590" rIns="61180" bIns="30590"/>
          <a:lstStyle/>
          <a:p>
            <a:pPr algn="ctr" eaLnBrk="1" hangingPunct="1"/>
            <a:r>
              <a:rPr lang="en-US" sz="2400" dirty="0" smtClean="0"/>
              <a:t>Beyond the </a:t>
            </a:r>
            <a:br>
              <a:rPr lang="en-US" sz="2400" dirty="0" smtClean="0"/>
            </a:br>
            <a:r>
              <a:rPr lang="en-US" sz="2400" dirty="0" smtClean="0"/>
              <a:t>Scientific Research Paradigm</a:t>
            </a:r>
          </a:p>
        </p:txBody>
      </p:sp>
      <p:sp>
        <p:nvSpPr>
          <p:cNvPr id="9219" name="Rectangle 2"/>
          <p:cNvSpPr>
            <a:spLocks noGrp="1" noChangeArrowheads="1"/>
          </p:cNvSpPr>
          <p:nvPr>
            <p:ph idx="1"/>
          </p:nvPr>
        </p:nvSpPr>
        <p:spPr>
          <a:xfrm>
            <a:off x="306387" y="1219200"/>
            <a:ext cx="5184299" cy="2133600"/>
          </a:xfrm>
        </p:spPr>
        <p:txBody>
          <a:bodyPr/>
          <a:lstStyle/>
          <a:p>
            <a:pPr>
              <a:lnSpc>
                <a:spcPts val="1700"/>
              </a:lnSpc>
              <a:spcBef>
                <a:spcPts val="0"/>
              </a:spcBef>
              <a:defRPr/>
            </a:pPr>
            <a:r>
              <a:rPr lang="en-US" sz="1600" dirty="0" smtClean="0"/>
              <a:t>“…the use of randomized control trials to evaluate health promotion initiatives is, in most cases, inappropriate, misleading, and unnecessarily expensive...”</a:t>
            </a:r>
          </a:p>
          <a:p>
            <a:pPr marL="0" indent="0" algn="r">
              <a:lnSpc>
                <a:spcPts val="1700"/>
              </a:lnSpc>
              <a:spcBef>
                <a:spcPts val="0"/>
              </a:spcBef>
              <a:defRPr/>
            </a:pPr>
            <a:r>
              <a:rPr lang="en-US" sz="1400" i="1" dirty="0" smtClean="0"/>
              <a:t>WHO European Working Group on </a:t>
            </a:r>
          </a:p>
          <a:p>
            <a:pPr marL="0" indent="0" algn="r">
              <a:lnSpc>
                <a:spcPts val="1700"/>
              </a:lnSpc>
              <a:spcBef>
                <a:spcPts val="0"/>
              </a:spcBef>
              <a:defRPr/>
            </a:pPr>
            <a:r>
              <a:rPr lang="en-US" sz="1400" i="1" dirty="0" smtClean="0"/>
              <a:t>Health Promotion Evaluation</a:t>
            </a:r>
          </a:p>
          <a:p>
            <a:pPr marL="0" indent="0">
              <a:lnSpc>
                <a:spcPts val="1700"/>
              </a:lnSpc>
              <a:spcBef>
                <a:spcPts val="0"/>
              </a:spcBef>
              <a:defRPr/>
            </a:pPr>
            <a:endParaRPr lang="en-US" sz="1600" dirty="0" smtClean="0"/>
          </a:p>
        </p:txBody>
      </p:sp>
    </p:spTree>
  </p:cSld>
  <p:clrMapOvr>
    <a:masterClrMapping/>
  </p:clrMapOvr>
  <p:transition advTm="26852">
    <p:cover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type="title"/>
          </p:nvPr>
        </p:nvSpPr>
        <p:spPr>
          <a:noFill/>
        </p:spPr>
        <p:txBody>
          <a:bodyPr lIns="61180" tIns="30590" rIns="61180" bIns="30590"/>
          <a:lstStyle/>
          <a:p>
            <a:pPr algn="ctr" eaLnBrk="1" hangingPunct="1"/>
            <a:r>
              <a:rPr lang="en-US" sz="2400" dirty="0" smtClean="0"/>
              <a:t>Beyond the </a:t>
            </a:r>
            <a:br>
              <a:rPr lang="en-US" sz="2400" dirty="0" smtClean="0"/>
            </a:br>
            <a:r>
              <a:rPr lang="en-US" sz="2400" dirty="0" smtClean="0"/>
              <a:t>Scientific Research Paradigm</a:t>
            </a:r>
          </a:p>
        </p:txBody>
      </p:sp>
      <p:sp>
        <p:nvSpPr>
          <p:cNvPr id="9219" name="Rectangle 2"/>
          <p:cNvSpPr>
            <a:spLocks noGrp="1" noChangeArrowheads="1"/>
          </p:cNvSpPr>
          <p:nvPr>
            <p:ph idx="1"/>
          </p:nvPr>
        </p:nvSpPr>
        <p:spPr>
          <a:xfrm>
            <a:off x="306387" y="990600"/>
            <a:ext cx="5184299" cy="2743200"/>
          </a:xfrm>
        </p:spPr>
        <p:txBody>
          <a:bodyPr/>
          <a:lstStyle/>
          <a:p>
            <a:pPr marL="0" indent="0">
              <a:lnSpc>
                <a:spcPts val="1700"/>
              </a:lnSpc>
              <a:spcBef>
                <a:spcPts val="0"/>
              </a:spcBef>
              <a:defRPr/>
            </a:pPr>
            <a:endParaRPr lang="en-US" sz="1600" dirty="0" smtClean="0"/>
          </a:p>
          <a:p>
            <a:pPr>
              <a:lnSpc>
                <a:spcPts val="1700"/>
              </a:lnSpc>
              <a:spcBef>
                <a:spcPts val="0"/>
              </a:spcBef>
              <a:defRPr/>
            </a:pPr>
            <a:r>
              <a:rPr lang="en-US" sz="1600" dirty="0" smtClean="0"/>
              <a:t>“..requiring evidence from randomized studies as sole proof of effectiveness will likely exclude many potentially effective and worthwhile practices…”</a:t>
            </a:r>
          </a:p>
          <a:p>
            <a:pPr marL="0" indent="0">
              <a:lnSpc>
                <a:spcPts val="1700"/>
              </a:lnSpc>
              <a:spcBef>
                <a:spcPts val="0"/>
              </a:spcBef>
              <a:defRPr/>
            </a:pPr>
            <a:r>
              <a:rPr lang="en-US" sz="1400" i="1" dirty="0" smtClean="0"/>
              <a:t>			    GAO, November 2009       </a:t>
            </a:r>
          </a:p>
        </p:txBody>
      </p:sp>
    </p:spTree>
  </p:cSld>
  <p:clrMapOvr>
    <a:masterClrMapping/>
  </p:clrMapOvr>
  <p:transition advTm="26852">
    <p:cover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7587" y="0"/>
            <a:ext cx="1600200" cy="774700"/>
          </a:xfrm>
        </p:spPr>
        <p:txBody>
          <a:bodyPr/>
          <a:lstStyle/>
          <a:p>
            <a:r>
              <a:rPr lang="en-US" sz="2400" dirty="0" smtClean="0"/>
              <a:t>Or This…</a:t>
            </a:r>
          </a:p>
        </p:txBody>
      </p:sp>
      <p:pic>
        <p:nvPicPr>
          <p:cNvPr id="10243" name="Picture 6"/>
          <p:cNvPicPr>
            <a:picLocks noGrp="1" noChangeAspect="1" noChangeArrowheads="1"/>
          </p:cNvPicPr>
          <p:nvPr>
            <p:ph idx="1"/>
          </p:nvPr>
        </p:nvPicPr>
        <p:blipFill>
          <a:blip r:embed="rId3" cstate="print"/>
          <a:stretch>
            <a:fillRect/>
          </a:stretch>
        </p:blipFill>
        <p:spPr>
          <a:xfrm>
            <a:off x="77788" y="990601"/>
            <a:ext cx="3409950" cy="2634141"/>
          </a:xfrm>
          <a:noFill/>
        </p:spPr>
      </p:pic>
      <p:sp>
        <p:nvSpPr>
          <p:cNvPr id="10" name="Text Placeholder 9"/>
          <p:cNvSpPr>
            <a:spLocks noGrp="1"/>
          </p:cNvSpPr>
          <p:nvPr>
            <p:ph type="body" sz="half" idx="2"/>
          </p:nvPr>
        </p:nvSpPr>
        <p:spPr>
          <a:xfrm>
            <a:off x="3506788" y="956771"/>
            <a:ext cx="2006587" cy="2700830"/>
          </a:xfrm>
        </p:spPr>
        <p:txBody>
          <a:bodyPr/>
          <a:lstStyle/>
          <a:p>
            <a:pPr>
              <a:lnSpc>
                <a:spcPts val="1700"/>
              </a:lnSpc>
              <a:spcBef>
                <a:spcPts val="0"/>
              </a:spcBef>
            </a:pPr>
            <a:r>
              <a:rPr lang="en-US" sz="1600" dirty="0" smtClean="0">
                <a:solidFill>
                  <a:schemeClr val="tx2"/>
                </a:solidFill>
              </a:rPr>
              <a:t>Parachutes reduce the risk of injury after gravitational challenge, but their effectiveness has not been proved with randomized controlled trials.</a:t>
            </a:r>
          </a:p>
          <a:p>
            <a:endParaRPr lang="en-US" dirty="0" smtClean="0"/>
          </a:p>
          <a:p>
            <a:endParaRPr lang="en-US" dirty="0" smtClean="0"/>
          </a:p>
          <a:p>
            <a:r>
              <a:rPr lang="en-US" dirty="0" smtClean="0">
                <a:solidFill>
                  <a:schemeClr val="tx2">
                    <a:lumMod val="50000"/>
                  </a:schemeClr>
                </a:solidFill>
                <a:latin typeface="Arial" charset="0"/>
              </a:rPr>
              <a:t>Smith GCS, Pell JP. </a:t>
            </a:r>
          </a:p>
          <a:p>
            <a:r>
              <a:rPr lang="en-US" dirty="0" smtClean="0">
                <a:solidFill>
                  <a:schemeClr val="tx2">
                    <a:lumMod val="50000"/>
                  </a:schemeClr>
                </a:solidFill>
                <a:latin typeface="Arial" charset="0"/>
              </a:rPr>
              <a:t>BMJ </a:t>
            </a:r>
            <a:r>
              <a:rPr lang="en-US" dirty="0" err="1" smtClean="0">
                <a:solidFill>
                  <a:schemeClr val="tx2">
                    <a:lumMod val="50000"/>
                  </a:schemeClr>
                </a:solidFill>
                <a:latin typeface="Arial" charset="0"/>
              </a:rPr>
              <a:t>Vol</a:t>
            </a:r>
            <a:r>
              <a:rPr lang="en-US" dirty="0" smtClean="0">
                <a:solidFill>
                  <a:schemeClr val="tx2">
                    <a:lumMod val="50000"/>
                  </a:schemeClr>
                </a:solidFill>
                <a:latin typeface="Arial" charset="0"/>
              </a:rPr>
              <a:t> 327, Dec 2003.</a:t>
            </a:r>
          </a:p>
          <a:p>
            <a:endParaRPr lang="en-US" dirty="0"/>
          </a:p>
        </p:txBody>
      </p:sp>
    </p:spTree>
  </p:cSld>
  <p:clrMapOvr>
    <a:masterClrMapping/>
  </p:clrMapOvr>
  <p:transition spd="slow" advTm="25655"/>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pPr eaLnBrk="1" hangingPunct="1"/>
            <a:r>
              <a:rPr lang="en-US" dirty="0" smtClean="0"/>
              <a:t>Other Ways to Justify…</a:t>
            </a:r>
          </a:p>
        </p:txBody>
      </p:sp>
      <p:sp>
        <p:nvSpPr>
          <p:cNvPr id="11268" name="Rectangle 3"/>
          <p:cNvSpPr>
            <a:spLocks noGrp="1" noChangeArrowheads="1"/>
          </p:cNvSpPr>
          <p:nvPr>
            <p:ph idx="1"/>
          </p:nvPr>
        </p:nvSpPr>
        <p:spPr>
          <a:xfrm>
            <a:off x="457441" y="1066800"/>
            <a:ext cx="4801948" cy="2362200"/>
          </a:xfrm>
        </p:spPr>
        <p:txBody>
          <a:bodyPr/>
          <a:lstStyle/>
          <a:p>
            <a:pPr marL="342900" indent="-342900">
              <a:spcAft>
                <a:spcPts val="600"/>
              </a:spcAft>
            </a:pPr>
            <a:r>
              <a:rPr lang="en-US" sz="1600" dirty="0" smtClean="0"/>
              <a:t>Other ways to justify that our intervention is having an effect:</a:t>
            </a:r>
          </a:p>
          <a:p>
            <a:pPr marL="342900" indent="-342900" eaLnBrk="1" hangingPunct="1">
              <a:buBlip>
                <a:blip r:embed="rId3"/>
              </a:buBlip>
            </a:pPr>
            <a:r>
              <a:rPr lang="en-US" sz="1600" dirty="0" smtClean="0"/>
              <a:t>Proximity in time</a:t>
            </a:r>
          </a:p>
          <a:p>
            <a:pPr marL="342900" indent="-342900" eaLnBrk="1" hangingPunct="1">
              <a:buBlip>
                <a:blip r:embed="rId3"/>
              </a:buBlip>
            </a:pPr>
            <a:r>
              <a:rPr lang="en-US" sz="1600" dirty="0" smtClean="0"/>
              <a:t>Accounting for/eliminating alternative explanations</a:t>
            </a:r>
          </a:p>
          <a:p>
            <a:pPr marL="342900" indent="-342900" eaLnBrk="1" hangingPunct="1">
              <a:buBlip>
                <a:blip r:embed="rId3"/>
              </a:buBlip>
            </a:pPr>
            <a:r>
              <a:rPr lang="en-US" sz="1600" dirty="0" smtClean="0"/>
              <a:t>Similar effects observed in similar contexts</a:t>
            </a:r>
          </a:p>
          <a:p>
            <a:pPr marL="342900" indent="-342900" eaLnBrk="1" hangingPunct="1">
              <a:buBlip>
                <a:blip r:embed="rId3"/>
              </a:buBlip>
            </a:pPr>
            <a:r>
              <a:rPr lang="en-US" sz="1600" dirty="0" smtClean="0"/>
              <a:t>Plausible mechanisms/program theory</a:t>
            </a:r>
          </a:p>
          <a:p>
            <a:pPr eaLnBrk="1" hangingPunct="1"/>
            <a:endParaRPr lang="en-US" dirty="0" smtClean="0"/>
          </a:p>
        </p:txBody>
      </p:sp>
    </p:spTree>
  </p:cSld>
  <p:clrMapOvr>
    <a:masterClrMapping/>
  </p:clrMapOvr>
  <p:transition advTm="102174">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pPr eaLnBrk="1" hangingPunct="1"/>
            <a:r>
              <a:rPr lang="en-US" dirty="0" smtClean="0"/>
              <a:t>Other Ways to Justify…</a:t>
            </a:r>
          </a:p>
        </p:txBody>
      </p:sp>
      <p:sp>
        <p:nvSpPr>
          <p:cNvPr id="11268" name="Rectangle 3"/>
          <p:cNvSpPr>
            <a:spLocks noGrp="1" noChangeArrowheads="1"/>
          </p:cNvSpPr>
          <p:nvPr>
            <p:ph idx="1"/>
          </p:nvPr>
        </p:nvSpPr>
        <p:spPr>
          <a:xfrm>
            <a:off x="457441" y="1066800"/>
            <a:ext cx="4801948" cy="2362200"/>
          </a:xfrm>
        </p:spPr>
        <p:txBody>
          <a:bodyPr/>
          <a:lstStyle/>
          <a:p>
            <a:pPr marL="342900" indent="-342900">
              <a:spcAft>
                <a:spcPts val="600"/>
              </a:spcAft>
            </a:pPr>
            <a:r>
              <a:rPr lang="en-US" sz="1600" dirty="0" smtClean="0"/>
              <a:t>Other ways to justify that our intervention is having an effect:</a:t>
            </a:r>
          </a:p>
          <a:p>
            <a:pPr marL="342900" indent="-342900" eaLnBrk="1" hangingPunct="1">
              <a:buBlip>
                <a:blip r:embed="rId3"/>
              </a:buBlip>
            </a:pPr>
            <a:r>
              <a:rPr lang="en-US" sz="1600" dirty="0" smtClean="0"/>
              <a:t>Proximity in time</a:t>
            </a:r>
          </a:p>
          <a:p>
            <a:pPr marL="342900" indent="-342900" eaLnBrk="1" hangingPunct="1">
              <a:buBlip>
                <a:blip r:embed="rId3"/>
              </a:buBlip>
            </a:pPr>
            <a:r>
              <a:rPr lang="en-US" sz="1600" dirty="0" smtClean="0"/>
              <a:t>Accounting for/eliminating alternative explanations</a:t>
            </a:r>
          </a:p>
          <a:p>
            <a:pPr marL="342900" indent="-342900" eaLnBrk="1" hangingPunct="1">
              <a:buBlip>
                <a:blip r:embed="rId3"/>
              </a:buBlip>
            </a:pPr>
            <a:r>
              <a:rPr lang="en-US" sz="1600" dirty="0" smtClean="0"/>
              <a:t>Similar effects observed in similar contexts</a:t>
            </a:r>
          </a:p>
          <a:p>
            <a:pPr marL="342900" indent="-342900" eaLnBrk="1" hangingPunct="1">
              <a:buBlip>
                <a:blip r:embed="rId3"/>
              </a:buBlip>
            </a:pPr>
            <a:r>
              <a:rPr lang="en-US" sz="1600" dirty="0" smtClean="0"/>
              <a:t>Plausible mechanisms/program theory</a:t>
            </a:r>
          </a:p>
          <a:p>
            <a:pPr eaLnBrk="1" hangingPunct="1"/>
            <a:endParaRPr lang="en-US" dirty="0" smtClean="0"/>
          </a:p>
        </p:txBody>
      </p:sp>
    </p:spTree>
  </p:cSld>
  <p:clrMapOvr>
    <a:masterClrMapping/>
  </p:clrMapOvr>
  <p:transition advTm="102174">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pPr eaLnBrk="1" hangingPunct="1"/>
            <a:r>
              <a:rPr lang="en-US" dirty="0" smtClean="0"/>
              <a:t>Program Theory</a:t>
            </a:r>
          </a:p>
        </p:txBody>
      </p:sp>
      <p:sp>
        <p:nvSpPr>
          <p:cNvPr id="12292" name="Rectangle 3"/>
          <p:cNvSpPr>
            <a:spLocks noGrp="1" noChangeArrowheads="1"/>
          </p:cNvSpPr>
          <p:nvPr>
            <p:ph idx="1"/>
          </p:nvPr>
        </p:nvSpPr>
        <p:spPr/>
        <p:txBody>
          <a:bodyPr/>
          <a:lstStyle/>
          <a:p>
            <a:pPr eaLnBrk="1" hangingPunct="1"/>
            <a:r>
              <a:rPr lang="en-US" sz="1600" dirty="0" smtClean="0"/>
              <a:t>If A   </a:t>
            </a:r>
            <a:r>
              <a:rPr lang="en-US" sz="1600" dirty="0" smtClean="0">
                <a:sym typeface="Wingdings" pitchFamily="2" charset="2"/>
              </a:rPr>
              <a:t>   B and</a:t>
            </a:r>
          </a:p>
          <a:p>
            <a:pPr lvl="2">
              <a:buNone/>
            </a:pPr>
            <a:r>
              <a:rPr lang="en-US" sz="1600" dirty="0" smtClean="0">
                <a:sym typeface="Wingdings" pitchFamily="2" charset="2"/>
              </a:rPr>
              <a:t> B       C and</a:t>
            </a:r>
          </a:p>
          <a:p>
            <a:pPr lvl="1">
              <a:buNone/>
            </a:pPr>
            <a:r>
              <a:rPr lang="en-US" sz="1600" dirty="0" smtClean="0">
                <a:sym typeface="Wingdings" pitchFamily="2" charset="2"/>
              </a:rPr>
              <a:t>    		      C        D </a:t>
            </a:r>
          </a:p>
          <a:p>
            <a:pPr marL="684213" lvl="1" indent="-684213" eaLnBrk="1" hangingPunct="1">
              <a:buNone/>
            </a:pPr>
            <a:r>
              <a:rPr lang="en-US" sz="1600" dirty="0" smtClean="0">
                <a:sym typeface="Wingdings" pitchFamily="2" charset="2"/>
              </a:rPr>
              <a:t>Then …</a:t>
            </a:r>
          </a:p>
          <a:p>
            <a:pPr eaLnBrk="1" hangingPunct="1"/>
            <a:r>
              <a:rPr lang="en-US" sz="1600" dirty="0" smtClean="0">
                <a:sym typeface="Wingdings" pitchFamily="2" charset="2"/>
              </a:rPr>
              <a:t>you can say that A is “making a contribution” to D.</a:t>
            </a:r>
          </a:p>
          <a:p>
            <a:r>
              <a:rPr lang="en-US" sz="1600" dirty="0" smtClean="0"/>
              <a:t> A    </a:t>
            </a:r>
            <a:r>
              <a:rPr lang="en-US" sz="1600" dirty="0" smtClean="0">
                <a:sym typeface="Wingdings" pitchFamily="2" charset="2"/>
              </a:rPr>
              <a:t>   B and</a:t>
            </a:r>
          </a:p>
          <a:p>
            <a:pPr lvl="2">
              <a:buNone/>
            </a:pPr>
            <a:r>
              <a:rPr lang="en-US" sz="1600" dirty="0" smtClean="0">
                <a:sym typeface="Wingdings" pitchFamily="2" charset="2"/>
              </a:rPr>
              <a:t> B       C and</a:t>
            </a:r>
          </a:p>
          <a:p>
            <a:pPr lvl="1">
              <a:buNone/>
            </a:pPr>
            <a:r>
              <a:rPr lang="en-US" sz="1600" dirty="0" smtClean="0">
                <a:sym typeface="Wingdings" pitchFamily="2" charset="2"/>
              </a:rPr>
              <a:t>    		      C        D </a:t>
            </a:r>
          </a:p>
          <a:p>
            <a:pPr eaLnBrk="1" hangingPunct="1"/>
            <a:endParaRPr lang="en-US" sz="1600" dirty="0" smtClean="0"/>
          </a:p>
        </p:txBody>
      </p:sp>
      <p:cxnSp>
        <p:nvCxnSpPr>
          <p:cNvPr id="8" name="Straight Arrow Connector 7"/>
          <p:cNvCxnSpPr/>
          <p:nvPr/>
        </p:nvCxnSpPr>
        <p:spPr>
          <a:xfrm>
            <a:off x="839787" y="1219200"/>
            <a:ext cx="304800" cy="0"/>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373187" y="1524000"/>
            <a:ext cx="304800" cy="0"/>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982787" y="1828800"/>
            <a:ext cx="304800" cy="0"/>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763587" y="2667000"/>
            <a:ext cx="304800" cy="0"/>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373187" y="2971800"/>
            <a:ext cx="304800" cy="0"/>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982787" y="3276600"/>
            <a:ext cx="304800" cy="0"/>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458787" y="25146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287587" y="31242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13" idx="4"/>
          </p:cNvCxnSpPr>
          <p:nvPr/>
        </p:nvCxnSpPr>
        <p:spPr>
          <a:xfrm rot="5400000">
            <a:off x="362745" y="3171031"/>
            <a:ext cx="561975" cy="1111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11188" y="3429000"/>
            <a:ext cx="1676399"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32320">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dirty="0" smtClean="0"/>
              <a:t>Design Choice</a:t>
            </a:r>
          </a:p>
        </p:txBody>
      </p:sp>
      <p:sp>
        <p:nvSpPr>
          <p:cNvPr id="4100" name="Rectangle 3"/>
          <p:cNvSpPr>
            <a:spLocks noGrp="1" noChangeArrowheads="1"/>
          </p:cNvSpPr>
          <p:nvPr>
            <p:ph idx="1"/>
          </p:nvPr>
        </p:nvSpPr>
        <p:spPr>
          <a:xfrm>
            <a:off x="457441" y="1066800"/>
            <a:ext cx="4954347" cy="2743200"/>
          </a:xfrm>
        </p:spPr>
        <p:txBody>
          <a:bodyPr/>
          <a:lstStyle/>
          <a:p>
            <a:pPr eaLnBrk="1" hangingPunct="1">
              <a:lnSpc>
                <a:spcPct val="90000"/>
              </a:lnSpc>
            </a:pPr>
            <a:r>
              <a:rPr lang="en-US" sz="1600" dirty="0" smtClean="0"/>
              <a:t>Evaluation design is informed by standards:</a:t>
            </a:r>
          </a:p>
          <a:p>
            <a:pPr marL="571500" lvl="1" indent="-341313" eaLnBrk="1" hangingPunct="1">
              <a:lnSpc>
                <a:spcPct val="90000"/>
              </a:lnSpc>
            </a:pPr>
            <a:r>
              <a:rPr lang="en-US" sz="1600" dirty="0" smtClean="0"/>
              <a:t>Utility</a:t>
            </a:r>
          </a:p>
          <a:p>
            <a:pPr marL="571500" lvl="1" indent="-341313" eaLnBrk="1" hangingPunct="1">
              <a:lnSpc>
                <a:spcPct val="90000"/>
              </a:lnSpc>
            </a:pPr>
            <a:r>
              <a:rPr lang="en-US" sz="1600" dirty="0" smtClean="0"/>
              <a:t>Feasibility</a:t>
            </a:r>
          </a:p>
          <a:p>
            <a:pPr marL="571500" lvl="1" indent="-341313" eaLnBrk="1" hangingPunct="1">
              <a:lnSpc>
                <a:spcPct val="90000"/>
              </a:lnSpc>
            </a:pPr>
            <a:r>
              <a:rPr lang="en-US" sz="1600" dirty="0" smtClean="0"/>
              <a:t>Propriety</a:t>
            </a:r>
          </a:p>
          <a:p>
            <a:pPr marL="571500" lvl="1" indent="-341313" eaLnBrk="1" hangingPunct="1">
              <a:lnSpc>
                <a:spcPct val="90000"/>
              </a:lnSpc>
            </a:pPr>
            <a:r>
              <a:rPr lang="en-US" sz="1600" dirty="0" smtClean="0"/>
              <a:t>Accuracy</a:t>
            </a:r>
          </a:p>
          <a:p>
            <a:pPr eaLnBrk="1" hangingPunct="1">
              <a:lnSpc>
                <a:spcPts val="1700"/>
              </a:lnSpc>
              <a:spcBef>
                <a:spcPts val="600"/>
              </a:spcBef>
            </a:pPr>
            <a:endParaRPr lang="en-US" sz="1600" dirty="0" smtClean="0"/>
          </a:p>
          <a:p>
            <a:pPr eaLnBrk="1" hangingPunct="1">
              <a:lnSpc>
                <a:spcPts val="1700"/>
              </a:lnSpc>
              <a:spcBef>
                <a:spcPts val="600"/>
              </a:spcBef>
            </a:pPr>
            <a:r>
              <a:rPr lang="en-US" sz="1600" dirty="0" smtClean="0"/>
              <a:t>Utility especially is key-- what is the purpose/ user/use of the evaluation?</a:t>
            </a:r>
          </a:p>
        </p:txBody>
      </p:sp>
    </p:spTree>
  </p:cSld>
  <p:clrMapOvr>
    <a:masterClrMapping/>
  </p:clrMapOvr>
  <p:transition advTm="21896">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pPr eaLnBrk="1" hangingPunct="1"/>
            <a:r>
              <a:rPr lang="en-US" dirty="0" smtClean="0"/>
              <a:t>Program </a:t>
            </a:r>
            <a:r>
              <a:rPr lang="en-US" dirty="0" smtClean="0"/>
              <a:t>Theory: </a:t>
            </a:r>
            <a:br>
              <a:rPr lang="en-US" dirty="0" smtClean="0"/>
            </a:br>
            <a:r>
              <a:rPr lang="en-US" dirty="0" smtClean="0"/>
              <a:t>Am I Making a Contribution?</a:t>
            </a:r>
            <a:endParaRPr lang="en-US" dirty="0" smtClean="0"/>
          </a:p>
        </p:txBody>
      </p:sp>
      <p:sp>
        <p:nvSpPr>
          <p:cNvPr id="12292" name="Rectangle 3"/>
          <p:cNvSpPr>
            <a:spLocks noGrp="1" noChangeArrowheads="1"/>
          </p:cNvSpPr>
          <p:nvPr>
            <p:ph idx="1"/>
          </p:nvPr>
        </p:nvSpPr>
        <p:spPr>
          <a:xfrm>
            <a:off x="457439" y="1066800"/>
            <a:ext cx="5487748" cy="2743200"/>
          </a:xfrm>
        </p:spPr>
        <p:txBody>
          <a:bodyPr/>
          <a:lstStyle/>
          <a:p>
            <a:pPr eaLnBrk="1" hangingPunct="1">
              <a:lnSpc>
                <a:spcPts val="1600"/>
              </a:lnSpc>
              <a:spcBef>
                <a:spcPts val="0"/>
              </a:spcBef>
            </a:pPr>
            <a:r>
              <a:rPr lang="en-US" sz="1500" dirty="0" smtClean="0"/>
              <a:t>If…</a:t>
            </a:r>
          </a:p>
          <a:p>
            <a:pPr marL="0" indent="0" defTabSz="274320">
              <a:lnSpc>
                <a:spcPts val="1600"/>
              </a:lnSpc>
              <a:spcBef>
                <a:spcPts val="0"/>
              </a:spcBef>
              <a:tabLst>
                <a:tab pos="273050" algn="l"/>
                <a:tab pos="571500" algn="l"/>
              </a:tabLst>
            </a:pPr>
            <a:r>
              <a:rPr lang="en-US" sz="1500" dirty="0" smtClean="0"/>
              <a:t>		</a:t>
            </a:r>
            <a:r>
              <a:rPr lang="en-US" sz="1500" dirty="0" smtClean="0">
                <a:solidFill>
                  <a:schemeClr val="accent5">
                    <a:lumMod val="50000"/>
                  </a:schemeClr>
                </a:solidFill>
              </a:rPr>
              <a:t>Your training</a:t>
            </a:r>
            <a:r>
              <a:rPr lang="en-US" sz="1500" dirty="0" smtClean="0"/>
              <a:t>	      </a:t>
            </a:r>
            <a:r>
              <a:rPr lang="en-US" sz="1500" dirty="0" smtClean="0"/>
              <a:t>changing</a:t>
            </a:r>
            <a:r>
              <a:rPr lang="en-US" sz="1500" dirty="0" smtClean="0"/>
              <a:t> provider attitudes </a:t>
            </a:r>
          </a:p>
          <a:p>
            <a:pPr marL="0" indent="0" defTabSz="274320">
              <a:lnSpc>
                <a:spcPts val="1600"/>
              </a:lnSpc>
              <a:spcBef>
                <a:spcPts val="0"/>
              </a:spcBef>
              <a:tabLst>
                <a:tab pos="273050" algn="l"/>
                <a:tab pos="571500" algn="l"/>
              </a:tabLst>
            </a:pPr>
            <a:r>
              <a:rPr lang="en-US" sz="1500" dirty="0" smtClean="0">
                <a:sym typeface="Wingdings" pitchFamily="2" charset="2"/>
              </a:rPr>
              <a:t>and</a:t>
            </a:r>
            <a:r>
              <a:rPr lang="en-US" sz="1500" dirty="0" smtClean="0">
                <a:sym typeface="Wingdings" pitchFamily="2" charset="2"/>
              </a:rPr>
              <a:t>  		</a:t>
            </a:r>
          </a:p>
          <a:p>
            <a:pPr marL="0" indent="0" defTabSz="274320">
              <a:lnSpc>
                <a:spcPts val="1600"/>
              </a:lnSpc>
              <a:spcBef>
                <a:spcPts val="0"/>
              </a:spcBef>
              <a:tabLst>
                <a:tab pos="273050" algn="l"/>
                <a:tab pos="571500" algn="l"/>
              </a:tabLst>
            </a:pPr>
            <a:r>
              <a:rPr lang="en-US" sz="1500" dirty="0" smtClean="0">
                <a:sym typeface="Wingdings" pitchFamily="2" charset="2"/>
              </a:rPr>
              <a:t>	</a:t>
            </a:r>
            <a:r>
              <a:rPr lang="en-US" sz="1500" dirty="0" smtClean="0">
                <a:sym typeface="Wingdings" pitchFamily="2" charset="2"/>
              </a:rPr>
              <a:t>	</a:t>
            </a:r>
            <a:r>
              <a:rPr lang="en-US" sz="1500" dirty="0" smtClean="0">
                <a:sym typeface="Wingdings" pitchFamily="2" charset="2"/>
              </a:rPr>
              <a:t>Changing</a:t>
            </a:r>
            <a:r>
              <a:rPr lang="en-US" sz="1500" dirty="0" smtClean="0"/>
              <a:t> </a:t>
            </a:r>
            <a:r>
              <a:rPr lang="en-US" sz="1500" dirty="0" smtClean="0">
                <a:solidFill>
                  <a:schemeClr val="accent5">
                    <a:lumMod val="50000"/>
                  </a:schemeClr>
                </a:solidFill>
              </a:rPr>
              <a:t>provider </a:t>
            </a:r>
            <a:r>
              <a:rPr lang="en-US" sz="1500" dirty="0" smtClean="0">
                <a:solidFill>
                  <a:schemeClr val="accent5">
                    <a:lumMod val="50000"/>
                  </a:schemeClr>
                </a:solidFill>
              </a:rPr>
              <a:t>attitudes</a:t>
            </a:r>
            <a:r>
              <a:rPr lang="en-US" sz="1500" dirty="0" smtClean="0"/>
              <a:t>         changing</a:t>
            </a:r>
          </a:p>
          <a:p>
            <a:pPr indent="-457200">
              <a:lnSpc>
                <a:spcPts val="1600"/>
              </a:lnSpc>
              <a:spcBef>
                <a:spcPts val="0"/>
              </a:spcBef>
              <a:tabLst>
                <a:tab pos="571500" algn="l"/>
              </a:tabLst>
            </a:pPr>
            <a:r>
              <a:rPr lang="en-US" sz="1500" dirty="0" smtClean="0"/>
              <a:t>		standards of practice</a:t>
            </a:r>
            <a:endParaRPr lang="en-US" sz="1500" dirty="0" smtClean="0">
              <a:sym typeface="Wingdings" pitchFamily="2" charset="2"/>
            </a:endParaRPr>
          </a:p>
          <a:p>
            <a:pPr indent="-457200">
              <a:lnSpc>
                <a:spcPts val="1600"/>
              </a:lnSpc>
              <a:spcBef>
                <a:spcPts val="0"/>
              </a:spcBef>
              <a:tabLst>
                <a:tab pos="571500" algn="l"/>
              </a:tabLst>
            </a:pPr>
            <a:r>
              <a:rPr lang="en-US" sz="1500" dirty="0" smtClean="0">
                <a:sym typeface="Wingdings" pitchFamily="2" charset="2"/>
              </a:rPr>
              <a:t>and</a:t>
            </a:r>
            <a:endParaRPr lang="en-US" sz="1500" dirty="0" smtClean="0">
              <a:sym typeface="Wingdings" pitchFamily="2" charset="2"/>
            </a:endParaRPr>
          </a:p>
          <a:p>
            <a:pPr indent="-457200">
              <a:lnSpc>
                <a:spcPts val="1600"/>
              </a:lnSpc>
              <a:spcBef>
                <a:spcPts val="0"/>
              </a:spcBef>
              <a:tabLst>
                <a:tab pos="571500" algn="l"/>
              </a:tabLst>
            </a:pPr>
            <a:r>
              <a:rPr lang="en-US" sz="1500" dirty="0" smtClean="0"/>
              <a:t>		Changing </a:t>
            </a:r>
            <a:r>
              <a:rPr lang="en-US" sz="1500" dirty="0" smtClean="0">
                <a:solidFill>
                  <a:schemeClr val="accent5">
                    <a:lumMod val="50000"/>
                  </a:schemeClr>
                </a:solidFill>
              </a:rPr>
              <a:t>standards of </a:t>
            </a:r>
            <a:r>
              <a:rPr lang="en-US" sz="1500" dirty="0" smtClean="0">
                <a:solidFill>
                  <a:schemeClr val="accent5">
                    <a:lumMod val="50000"/>
                  </a:schemeClr>
                </a:solidFill>
              </a:rPr>
              <a:t>practice</a:t>
            </a:r>
            <a:r>
              <a:rPr lang="en-US" sz="1500" dirty="0" smtClean="0"/>
              <a:t>         </a:t>
            </a:r>
            <a:r>
              <a:rPr lang="en-US" sz="1500" dirty="0" smtClean="0">
                <a:solidFill>
                  <a:schemeClr val="accent5">
                    <a:lumMod val="50000"/>
                  </a:schemeClr>
                </a:solidFill>
              </a:rPr>
              <a:t>policy 	improvements</a:t>
            </a:r>
            <a:r>
              <a:rPr lang="en-US" sz="1500" dirty="0" smtClean="0">
                <a:solidFill>
                  <a:schemeClr val="accent5">
                    <a:lumMod val="50000"/>
                  </a:schemeClr>
                </a:solidFill>
                <a:sym typeface="Wingdings" pitchFamily="2" charset="2"/>
              </a:rPr>
              <a:t> </a:t>
            </a:r>
            <a:endParaRPr lang="en-US" sz="1500" dirty="0" smtClean="0">
              <a:solidFill>
                <a:schemeClr val="accent5">
                  <a:lumMod val="50000"/>
                </a:schemeClr>
              </a:solidFill>
              <a:sym typeface="Wingdings" pitchFamily="2" charset="2"/>
            </a:endParaRPr>
          </a:p>
          <a:p>
            <a:pPr marL="684213" lvl="1" indent="-684213" eaLnBrk="1" hangingPunct="1">
              <a:lnSpc>
                <a:spcPts val="1600"/>
              </a:lnSpc>
              <a:spcBef>
                <a:spcPts val="0"/>
              </a:spcBef>
              <a:buNone/>
            </a:pPr>
            <a:endParaRPr lang="en-US" sz="1500" dirty="0" smtClean="0">
              <a:sym typeface="Wingdings" pitchFamily="2" charset="2"/>
            </a:endParaRPr>
          </a:p>
          <a:p>
            <a:pPr marL="684213" lvl="1" indent="-684213" eaLnBrk="1" hangingPunct="1">
              <a:lnSpc>
                <a:spcPts val="1600"/>
              </a:lnSpc>
              <a:spcBef>
                <a:spcPts val="0"/>
              </a:spcBef>
              <a:buNone/>
            </a:pPr>
            <a:r>
              <a:rPr lang="en-US" sz="1500" dirty="0" smtClean="0">
                <a:sym typeface="Wingdings" pitchFamily="2" charset="2"/>
              </a:rPr>
              <a:t>Then </a:t>
            </a:r>
            <a:r>
              <a:rPr lang="en-US" sz="1500" dirty="0" smtClean="0">
                <a:sym typeface="Wingdings" pitchFamily="2" charset="2"/>
              </a:rPr>
              <a:t>…</a:t>
            </a:r>
          </a:p>
          <a:p>
            <a:pPr marL="571500" indent="-571500" eaLnBrk="1" hangingPunct="1">
              <a:lnSpc>
                <a:spcPts val="1600"/>
              </a:lnSpc>
              <a:spcBef>
                <a:spcPts val="0"/>
              </a:spcBef>
            </a:pPr>
            <a:r>
              <a:rPr lang="en-US" sz="1500" dirty="0" smtClean="0">
                <a:sym typeface="Wingdings" pitchFamily="2" charset="2"/>
              </a:rPr>
              <a:t>	You </a:t>
            </a:r>
            <a:r>
              <a:rPr lang="en-US" sz="1500" dirty="0" smtClean="0">
                <a:sym typeface="Wingdings" pitchFamily="2" charset="2"/>
              </a:rPr>
              <a:t>can say </a:t>
            </a:r>
            <a:r>
              <a:rPr lang="en-US" sz="1500" dirty="0" smtClean="0">
                <a:sym typeface="Wingdings" pitchFamily="2" charset="2"/>
              </a:rPr>
              <a:t>that </a:t>
            </a:r>
            <a:r>
              <a:rPr lang="en-US" sz="1500" dirty="0" smtClean="0">
                <a:solidFill>
                  <a:schemeClr val="accent5">
                    <a:lumMod val="50000"/>
                  </a:schemeClr>
                </a:solidFill>
                <a:sym typeface="Wingdings" pitchFamily="2" charset="2"/>
              </a:rPr>
              <a:t>your training </a:t>
            </a:r>
            <a:r>
              <a:rPr lang="en-US" sz="1500" dirty="0" smtClean="0">
                <a:sym typeface="Wingdings" pitchFamily="2" charset="2"/>
              </a:rPr>
              <a:t>is “making a contribution” to </a:t>
            </a:r>
            <a:r>
              <a:rPr lang="en-US" sz="1500" dirty="0" smtClean="0">
                <a:solidFill>
                  <a:schemeClr val="accent5">
                    <a:lumMod val="50000"/>
                  </a:schemeClr>
                </a:solidFill>
                <a:sym typeface="Wingdings" pitchFamily="2" charset="2"/>
              </a:rPr>
              <a:t>policy improvements</a:t>
            </a:r>
            <a:r>
              <a:rPr lang="en-US" sz="1500" dirty="0" smtClean="0">
                <a:sym typeface="Wingdings" pitchFamily="2" charset="2"/>
              </a:rPr>
              <a:t>.</a:t>
            </a:r>
            <a:endParaRPr lang="en-US" sz="1500" dirty="0" smtClean="0">
              <a:sym typeface="Wingdings" pitchFamily="2" charset="2"/>
            </a:endParaRPr>
          </a:p>
          <a:p>
            <a:endParaRPr lang="en-US" sz="1600" dirty="0" smtClean="0">
              <a:sym typeface="Wingdings" pitchFamily="2" charset="2"/>
            </a:endParaRPr>
          </a:p>
          <a:p>
            <a:pPr lvl="2">
              <a:buNone/>
            </a:pPr>
            <a:r>
              <a:rPr lang="en-US" sz="1600" dirty="0" smtClean="0">
                <a:sym typeface="Wingdings" pitchFamily="2" charset="2"/>
              </a:rPr>
              <a:t> </a:t>
            </a:r>
            <a:endParaRPr lang="en-US" sz="1600" dirty="0" smtClean="0"/>
          </a:p>
        </p:txBody>
      </p:sp>
      <p:cxnSp>
        <p:nvCxnSpPr>
          <p:cNvPr id="8" name="Straight Arrow Connector 7"/>
          <p:cNvCxnSpPr/>
          <p:nvPr/>
        </p:nvCxnSpPr>
        <p:spPr>
          <a:xfrm>
            <a:off x="2363787" y="1371600"/>
            <a:ext cx="304800" cy="0"/>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735387" y="1828800"/>
            <a:ext cx="304800" cy="0"/>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040187" y="2438400"/>
            <a:ext cx="304800" cy="0"/>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32320">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pPr eaLnBrk="1" hangingPunct="1"/>
            <a:r>
              <a:rPr lang="en-US" dirty="0" smtClean="0"/>
              <a:t>In Short</a:t>
            </a:r>
          </a:p>
        </p:txBody>
      </p:sp>
      <p:sp>
        <p:nvSpPr>
          <p:cNvPr id="15364" name="Rectangle 3"/>
          <p:cNvSpPr>
            <a:spLocks noGrp="1" noChangeArrowheads="1"/>
          </p:cNvSpPr>
          <p:nvPr>
            <p:ph type="body" idx="1"/>
          </p:nvPr>
        </p:nvSpPr>
        <p:spPr>
          <a:xfrm>
            <a:off x="274253" y="1244602"/>
            <a:ext cx="4451735" cy="1879599"/>
          </a:xfrm>
        </p:spPr>
        <p:txBody>
          <a:bodyPr/>
          <a:lstStyle/>
          <a:p>
            <a:pPr marL="342900" indent="-342900" eaLnBrk="1" hangingPunct="1">
              <a:lnSpc>
                <a:spcPts val="1700"/>
              </a:lnSpc>
              <a:spcBef>
                <a:spcPts val="0"/>
              </a:spcBef>
              <a:spcAft>
                <a:spcPts val="600"/>
              </a:spcAft>
              <a:buClr>
                <a:schemeClr val="accent1"/>
              </a:buClr>
              <a:buSzPct val="120000"/>
              <a:buFont typeface="Wingdings" pitchFamily="2" charset="2"/>
              <a:buChar char="ü"/>
              <a:defRPr/>
            </a:pPr>
            <a:r>
              <a:rPr lang="en-US" sz="1600" dirty="0" smtClean="0"/>
              <a:t>The “right” design choice depends…</a:t>
            </a:r>
          </a:p>
          <a:p>
            <a:pPr marL="342900" indent="-342900" eaLnBrk="1" hangingPunct="1">
              <a:lnSpc>
                <a:spcPts val="1700"/>
              </a:lnSpc>
              <a:spcBef>
                <a:spcPts val="0"/>
              </a:spcBef>
              <a:spcAft>
                <a:spcPts val="600"/>
              </a:spcAft>
              <a:buClr>
                <a:schemeClr val="accent1"/>
              </a:buClr>
              <a:buSzPct val="120000"/>
              <a:buFont typeface="Wingdings" pitchFamily="2" charset="2"/>
              <a:buChar char="ü"/>
              <a:defRPr/>
            </a:pPr>
            <a:r>
              <a:rPr lang="en-US" sz="1600" dirty="0" smtClean="0"/>
              <a:t>There is no one right design.</a:t>
            </a:r>
          </a:p>
          <a:p>
            <a:pPr marL="342900" indent="-342900" eaLnBrk="1" hangingPunct="1">
              <a:lnSpc>
                <a:spcPts val="1700"/>
              </a:lnSpc>
              <a:spcBef>
                <a:spcPts val="0"/>
              </a:spcBef>
              <a:spcAft>
                <a:spcPts val="600"/>
              </a:spcAft>
              <a:buClr>
                <a:schemeClr val="accent1"/>
              </a:buClr>
              <a:buSzPct val="120000"/>
              <a:buFont typeface="Wingdings" pitchFamily="2" charset="2"/>
              <a:buChar char="ü"/>
              <a:defRPr/>
            </a:pPr>
            <a:r>
              <a:rPr lang="en-US" sz="1600" dirty="0" smtClean="0"/>
              <a:t>Purpose, user, use are key.</a:t>
            </a:r>
          </a:p>
          <a:p>
            <a:pPr marL="342900" indent="-342900" eaLnBrk="1" hangingPunct="1">
              <a:lnSpc>
                <a:spcPts val="1700"/>
              </a:lnSpc>
              <a:spcBef>
                <a:spcPts val="0"/>
              </a:spcBef>
              <a:spcAft>
                <a:spcPts val="600"/>
              </a:spcAft>
              <a:buClr>
                <a:schemeClr val="accent1"/>
              </a:buClr>
              <a:buSzPct val="120000"/>
              <a:buFont typeface="Wingdings" pitchFamily="2" charset="2"/>
              <a:buChar char="ü"/>
              <a:defRPr/>
            </a:pPr>
            <a:r>
              <a:rPr lang="en-US" sz="1600" dirty="0" smtClean="0"/>
              <a:t>Other standards play a role.</a:t>
            </a:r>
          </a:p>
          <a:p>
            <a:pPr marL="342900" indent="-342900" eaLnBrk="1" hangingPunct="1">
              <a:lnSpc>
                <a:spcPts val="1700"/>
              </a:lnSpc>
              <a:spcBef>
                <a:spcPts val="0"/>
              </a:spcBef>
              <a:spcAft>
                <a:spcPts val="600"/>
              </a:spcAft>
              <a:buClr>
                <a:schemeClr val="accent1"/>
              </a:buClr>
              <a:buSzPct val="120000"/>
              <a:buFont typeface="Wingdings" pitchFamily="2" charset="2"/>
              <a:buChar char="ü"/>
              <a:defRPr/>
            </a:pPr>
            <a:r>
              <a:rPr lang="en-US" sz="1600" dirty="0" smtClean="0"/>
              <a:t>In some cases, an experimental design is not feasible or not accurate.</a:t>
            </a:r>
          </a:p>
          <a:p>
            <a:pPr marL="342900" indent="-342900" eaLnBrk="1" hangingPunct="1">
              <a:lnSpc>
                <a:spcPts val="1700"/>
              </a:lnSpc>
              <a:spcBef>
                <a:spcPts val="0"/>
              </a:spcBef>
              <a:spcAft>
                <a:spcPts val="600"/>
              </a:spcAft>
              <a:buClr>
                <a:schemeClr val="accent1"/>
              </a:buClr>
              <a:buSzPct val="120000"/>
              <a:defRPr/>
            </a:pPr>
            <a:endParaRPr lang="en-US" sz="1600" dirty="0" smtClean="0"/>
          </a:p>
          <a:p>
            <a:pPr marL="0" indent="0">
              <a:defRPr/>
            </a:pPr>
            <a:endParaRPr lang="en-US" dirty="0" smtClean="0"/>
          </a:p>
        </p:txBody>
      </p:sp>
    </p:spTree>
  </p:cSld>
  <p:clrMapOvr>
    <a:masterClrMapping/>
  </p:clrMapOvr>
  <p:transition spd="med" advTm="53854">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pPr eaLnBrk="1" hangingPunct="1"/>
            <a:r>
              <a:rPr lang="en-US" dirty="0" smtClean="0"/>
              <a:t>Remember…</a:t>
            </a:r>
          </a:p>
        </p:txBody>
      </p:sp>
      <p:sp>
        <p:nvSpPr>
          <p:cNvPr id="15364" name="Rectangle 3"/>
          <p:cNvSpPr>
            <a:spLocks noGrp="1" noChangeArrowheads="1"/>
          </p:cNvSpPr>
          <p:nvPr>
            <p:ph type="body" idx="1"/>
          </p:nvPr>
        </p:nvSpPr>
        <p:spPr>
          <a:xfrm>
            <a:off x="274252" y="1066800"/>
            <a:ext cx="5213735" cy="2667000"/>
          </a:xfrm>
        </p:spPr>
        <p:txBody>
          <a:bodyPr/>
          <a:lstStyle/>
          <a:p>
            <a:pPr marL="342900" indent="-342900" eaLnBrk="1" hangingPunct="1">
              <a:lnSpc>
                <a:spcPts val="1700"/>
              </a:lnSpc>
              <a:spcBef>
                <a:spcPts val="0"/>
              </a:spcBef>
              <a:spcAft>
                <a:spcPts val="0"/>
              </a:spcAft>
              <a:buClr>
                <a:schemeClr val="accent5">
                  <a:lumMod val="50000"/>
                </a:schemeClr>
              </a:buClr>
              <a:buSzPct val="120000"/>
              <a:buFont typeface="Wingdings" pitchFamily="2" charset="2"/>
              <a:buChar char="ü"/>
              <a:defRPr/>
            </a:pPr>
            <a:r>
              <a:rPr lang="en-US" sz="1600" dirty="0" smtClean="0"/>
              <a:t>“Cause” or “causal attribution” is not always the purpose of our evaluations. </a:t>
            </a:r>
          </a:p>
          <a:p>
            <a:pPr marL="342900" indent="-342900" eaLnBrk="1" hangingPunct="1">
              <a:lnSpc>
                <a:spcPts val="1700"/>
              </a:lnSpc>
              <a:spcBef>
                <a:spcPts val="0"/>
              </a:spcBef>
              <a:spcAft>
                <a:spcPts val="0"/>
              </a:spcAft>
              <a:buClr>
                <a:schemeClr val="accent5">
                  <a:lumMod val="50000"/>
                </a:schemeClr>
              </a:buClr>
              <a:buSzPct val="120000"/>
              <a:buFont typeface="Wingdings" pitchFamily="2" charset="2"/>
              <a:buChar char="ü"/>
              <a:defRPr/>
            </a:pPr>
            <a:endParaRPr lang="en-US" sz="1600" dirty="0" smtClean="0"/>
          </a:p>
          <a:p>
            <a:pPr marL="342900" indent="-342900" eaLnBrk="1" hangingPunct="1">
              <a:lnSpc>
                <a:spcPts val="1700"/>
              </a:lnSpc>
              <a:spcBef>
                <a:spcPts val="0"/>
              </a:spcBef>
              <a:spcAft>
                <a:spcPts val="0"/>
              </a:spcAft>
              <a:buClr>
                <a:schemeClr val="accent5">
                  <a:lumMod val="50000"/>
                </a:schemeClr>
              </a:buClr>
              <a:buSzPct val="120000"/>
              <a:buFont typeface="Wingdings" pitchFamily="2" charset="2"/>
              <a:buChar char="ü"/>
              <a:defRPr/>
            </a:pPr>
            <a:r>
              <a:rPr lang="en-US" sz="1600" dirty="0" smtClean="0"/>
              <a:t>Sometimes experimental design is the best method. </a:t>
            </a:r>
          </a:p>
          <a:p>
            <a:pPr marL="342900" indent="-342900" eaLnBrk="1" hangingPunct="1">
              <a:lnSpc>
                <a:spcPts val="1700"/>
              </a:lnSpc>
              <a:spcBef>
                <a:spcPts val="0"/>
              </a:spcBef>
              <a:spcAft>
                <a:spcPts val="0"/>
              </a:spcAft>
              <a:buClr>
                <a:schemeClr val="accent5">
                  <a:lumMod val="50000"/>
                </a:schemeClr>
              </a:buClr>
              <a:buSzPct val="120000"/>
              <a:buFont typeface="Wingdings" pitchFamily="2" charset="2"/>
              <a:buChar char="ü"/>
              <a:defRPr/>
            </a:pPr>
            <a:endParaRPr lang="en-US" sz="1600" dirty="0" smtClean="0"/>
          </a:p>
          <a:p>
            <a:pPr marL="342900" indent="-342900" eaLnBrk="1" hangingPunct="1">
              <a:lnSpc>
                <a:spcPts val="1700"/>
              </a:lnSpc>
              <a:spcBef>
                <a:spcPts val="0"/>
              </a:spcBef>
              <a:spcAft>
                <a:spcPts val="0"/>
              </a:spcAft>
              <a:buClr>
                <a:schemeClr val="accent5">
                  <a:lumMod val="50000"/>
                </a:schemeClr>
              </a:buClr>
              <a:buSzPct val="120000"/>
              <a:buFont typeface="Wingdings" pitchFamily="2" charset="2"/>
              <a:buChar char="ü"/>
              <a:defRPr/>
            </a:pPr>
            <a:r>
              <a:rPr lang="en-US" sz="1600" dirty="0" smtClean="0"/>
              <a:t>Sometimes experimental design, while desirable, is not feasible.</a:t>
            </a:r>
          </a:p>
          <a:p>
            <a:pPr marL="342900" indent="-342900" eaLnBrk="1" hangingPunct="1">
              <a:lnSpc>
                <a:spcPts val="1700"/>
              </a:lnSpc>
              <a:spcBef>
                <a:spcPts val="0"/>
              </a:spcBef>
              <a:spcAft>
                <a:spcPts val="0"/>
              </a:spcAft>
              <a:buClr>
                <a:schemeClr val="accent5">
                  <a:lumMod val="50000"/>
                </a:schemeClr>
              </a:buClr>
              <a:buSzPct val="120000"/>
              <a:defRPr/>
            </a:pPr>
            <a:endParaRPr lang="en-US" sz="1600" dirty="0" smtClean="0"/>
          </a:p>
          <a:p>
            <a:pPr marL="342900" indent="-342900" eaLnBrk="1" hangingPunct="1">
              <a:lnSpc>
                <a:spcPts val="1700"/>
              </a:lnSpc>
              <a:spcBef>
                <a:spcPts val="0"/>
              </a:spcBef>
              <a:spcAft>
                <a:spcPts val="0"/>
              </a:spcAft>
              <a:buClr>
                <a:schemeClr val="accent5">
                  <a:lumMod val="50000"/>
                </a:schemeClr>
              </a:buClr>
              <a:buSzPct val="120000"/>
              <a:buFont typeface="Wingdings" pitchFamily="2" charset="2"/>
              <a:buChar char="ü"/>
              <a:defRPr/>
            </a:pPr>
            <a:r>
              <a:rPr lang="en-US" sz="1600" dirty="0" smtClean="0"/>
              <a:t>Sometimes experimental design can lead us in the wrong direction.</a:t>
            </a:r>
          </a:p>
          <a:p>
            <a:pPr marL="0" indent="0">
              <a:defRPr/>
            </a:pPr>
            <a:endParaRPr lang="en-US" dirty="0" smtClean="0"/>
          </a:p>
        </p:txBody>
      </p:sp>
    </p:spTree>
  </p:cSld>
  <p:clrMapOvr>
    <a:masterClrMapping/>
  </p:clrMapOvr>
  <p:transition spd="med" advTm="53854">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“Thinking About Design”</a:t>
            </a:r>
            <a:endParaRPr lang="en-US" dirty="0"/>
          </a:p>
        </p:txBody>
      </p:sp>
      <p:sp>
        <p:nvSpPr>
          <p:cNvPr id="3" name="Content Placeholder 2"/>
          <p:cNvSpPr>
            <a:spLocks noGrp="1"/>
          </p:cNvSpPr>
          <p:nvPr>
            <p:ph idx="1"/>
          </p:nvPr>
        </p:nvSpPr>
        <p:spPr>
          <a:xfrm>
            <a:off x="608489" y="1524001"/>
            <a:ext cx="5184299" cy="1447800"/>
          </a:xfrm>
        </p:spPr>
        <p:txBody>
          <a:bodyPr/>
          <a:lstStyle/>
          <a:p>
            <a:pPr marL="285750" indent="-285750">
              <a:lnSpc>
                <a:spcPts val="1700"/>
              </a:lnSpc>
              <a:spcAft>
                <a:spcPts val="600"/>
              </a:spcAft>
              <a:buBlip>
                <a:blip r:embed="rId3"/>
              </a:buBlip>
            </a:pPr>
            <a:r>
              <a:rPr lang="en-US" sz="1600" dirty="0" smtClean="0"/>
              <a:t>Webinar 4: Gathering Data, Developing Conclusions, and Putting Your Findings to Use</a:t>
            </a:r>
          </a:p>
          <a:p>
            <a:pPr marL="285750" indent="-285750">
              <a:lnSpc>
                <a:spcPts val="1700"/>
              </a:lnSpc>
              <a:spcAft>
                <a:spcPts val="600"/>
              </a:spcAft>
              <a:buBlip>
                <a:blip r:embed="rId3"/>
              </a:buBlip>
            </a:pPr>
            <a:r>
              <a:rPr lang="en-US" sz="1600" dirty="0" smtClean="0"/>
              <a:t>Return to Evaluation Webinars home page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dirty="0" smtClean="0"/>
              <a:t>Evaluation Purposes</a:t>
            </a:r>
          </a:p>
        </p:txBody>
      </p:sp>
      <p:sp>
        <p:nvSpPr>
          <p:cNvPr id="4100" name="Rectangle 3"/>
          <p:cNvSpPr>
            <a:spLocks noGrp="1" noChangeArrowheads="1"/>
          </p:cNvSpPr>
          <p:nvPr>
            <p:ph idx="1"/>
          </p:nvPr>
        </p:nvSpPr>
        <p:spPr>
          <a:xfrm>
            <a:off x="457441" y="990600"/>
            <a:ext cx="4954347" cy="2590800"/>
          </a:xfrm>
        </p:spPr>
        <p:txBody>
          <a:bodyPr/>
          <a:lstStyle/>
          <a:p>
            <a:pPr eaLnBrk="1" hangingPunct="1">
              <a:lnSpc>
                <a:spcPts val="1900"/>
              </a:lnSpc>
              <a:spcBef>
                <a:spcPts val="0"/>
              </a:spcBef>
              <a:buClr>
                <a:schemeClr val="accent5">
                  <a:lumMod val="50000"/>
                </a:schemeClr>
              </a:buClr>
              <a:buFont typeface="Wingdings" pitchFamily="2" charset="2"/>
              <a:buChar char="ü"/>
            </a:pPr>
            <a:r>
              <a:rPr lang="en-US" sz="1600" dirty="0" smtClean="0"/>
              <a:t>Accountability</a:t>
            </a:r>
          </a:p>
          <a:p>
            <a:pPr eaLnBrk="1" hangingPunct="1">
              <a:lnSpc>
                <a:spcPts val="1900"/>
              </a:lnSpc>
              <a:spcBef>
                <a:spcPts val="0"/>
              </a:spcBef>
              <a:buClr>
                <a:schemeClr val="accent5">
                  <a:lumMod val="50000"/>
                </a:schemeClr>
              </a:buClr>
              <a:buFont typeface="Wingdings" pitchFamily="2" charset="2"/>
              <a:buChar char="ü"/>
            </a:pPr>
            <a:r>
              <a:rPr lang="en-US" sz="1600" dirty="0" smtClean="0"/>
              <a:t>Prove success or failure of a program</a:t>
            </a:r>
          </a:p>
          <a:p>
            <a:pPr eaLnBrk="1" hangingPunct="1">
              <a:lnSpc>
                <a:spcPts val="1900"/>
              </a:lnSpc>
              <a:spcBef>
                <a:spcPts val="0"/>
              </a:spcBef>
              <a:buClr>
                <a:schemeClr val="accent5">
                  <a:lumMod val="50000"/>
                </a:schemeClr>
              </a:buClr>
              <a:buFont typeface="Wingdings" pitchFamily="2" charset="2"/>
              <a:buChar char="ü"/>
            </a:pPr>
            <a:r>
              <a:rPr lang="en-US" sz="1600" dirty="0" smtClean="0"/>
              <a:t>Determine potential for program implementation</a:t>
            </a:r>
          </a:p>
          <a:p>
            <a:pPr eaLnBrk="1" hangingPunct="1">
              <a:lnSpc>
                <a:spcPts val="1900"/>
              </a:lnSpc>
              <a:spcBef>
                <a:spcPts val="0"/>
              </a:spcBef>
              <a:buClr>
                <a:schemeClr val="accent5">
                  <a:lumMod val="50000"/>
                </a:schemeClr>
              </a:buClr>
              <a:buFont typeface="Wingdings" pitchFamily="2" charset="2"/>
              <a:buChar char="ü"/>
            </a:pPr>
            <a:r>
              <a:rPr lang="en-US" sz="1600" dirty="0" smtClean="0"/>
              <a:t>Proof of causation or causal attribution</a:t>
            </a:r>
          </a:p>
          <a:p>
            <a:pPr eaLnBrk="1" hangingPunct="1">
              <a:lnSpc>
                <a:spcPts val="1700"/>
              </a:lnSpc>
              <a:spcBef>
                <a:spcPts val="0"/>
              </a:spcBef>
              <a:buClr>
                <a:schemeClr val="accent5">
                  <a:lumMod val="50000"/>
                </a:schemeClr>
              </a:buClr>
            </a:pPr>
            <a:endParaRPr lang="en-US" sz="1600" dirty="0" smtClean="0"/>
          </a:p>
          <a:p>
            <a:pPr lvl="1">
              <a:lnSpc>
                <a:spcPts val="1700"/>
              </a:lnSpc>
              <a:spcBef>
                <a:spcPts val="0"/>
              </a:spcBef>
              <a:buNone/>
            </a:pPr>
            <a:r>
              <a:rPr lang="en-US" sz="1600" dirty="0" smtClean="0"/>
              <a:t>Ask yourself: </a:t>
            </a:r>
          </a:p>
          <a:p>
            <a:pPr marL="684213" lvl="1" indent="-169863">
              <a:lnSpc>
                <a:spcPts val="1700"/>
              </a:lnSpc>
              <a:spcBef>
                <a:spcPts val="0"/>
              </a:spcBef>
              <a:buClr>
                <a:schemeClr val="accent5">
                  <a:lumMod val="50000"/>
                </a:schemeClr>
              </a:buClr>
              <a:buSzPct val="150000"/>
              <a:buFont typeface="Arial" pitchFamily="34" charset="0"/>
              <a:buChar char="•"/>
            </a:pPr>
            <a:r>
              <a:rPr lang="en-US" sz="1600" dirty="0" smtClean="0"/>
              <a:t>“Is proof a primary purpose of this evaluation?”</a:t>
            </a:r>
          </a:p>
          <a:p>
            <a:pPr marL="684213" lvl="1" indent="-169863">
              <a:lnSpc>
                <a:spcPts val="1700"/>
              </a:lnSpc>
              <a:spcBef>
                <a:spcPts val="0"/>
              </a:spcBef>
              <a:buClr>
                <a:schemeClr val="accent5">
                  <a:lumMod val="50000"/>
                </a:schemeClr>
              </a:buClr>
              <a:buSzPct val="150000"/>
              <a:buFont typeface="Arial" pitchFamily="34" charset="0"/>
              <a:buChar char="•"/>
            </a:pPr>
            <a:r>
              <a:rPr lang="en-US" sz="1600" dirty="0" smtClean="0"/>
              <a:t>“With what level of rigor do I need to </a:t>
            </a:r>
            <a:r>
              <a:rPr lang="en-US" sz="1600" i="1" u="sng" dirty="0" smtClean="0"/>
              <a:t>prove</a:t>
            </a:r>
            <a:r>
              <a:rPr lang="en-US" sz="1600" dirty="0" smtClean="0"/>
              <a:t> causation or causal attribution?”</a:t>
            </a:r>
          </a:p>
        </p:txBody>
      </p:sp>
    </p:spTree>
  </p:cSld>
  <p:clrMapOvr>
    <a:masterClrMapping/>
  </p:clrMapOvr>
  <p:transition advTm="21896">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Do We Mean By An “Experimental Model”?</a:t>
            </a:r>
            <a:endParaRPr lang="en-US" dirty="0"/>
          </a:p>
        </p:txBody>
      </p:sp>
      <p:sp>
        <p:nvSpPr>
          <p:cNvPr id="10" name="Content Placeholder 9"/>
          <p:cNvSpPr>
            <a:spLocks noGrp="1"/>
          </p:cNvSpPr>
          <p:nvPr>
            <p:ph idx="1"/>
          </p:nvPr>
        </p:nvSpPr>
        <p:spPr/>
        <p:txBody>
          <a:bodyPr/>
          <a:lstStyle/>
          <a:p>
            <a:r>
              <a:rPr lang="en-US" sz="1200" dirty="0" smtClean="0"/>
              <a:t>Requirements </a:t>
            </a:r>
          </a:p>
          <a:p>
            <a:pPr marL="228600" indent="-228600">
              <a:buAutoNum type="arabicPeriod"/>
            </a:pPr>
            <a:r>
              <a:rPr lang="en-US" sz="1200" dirty="0" smtClean="0"/>
              <a:t>Experimental and control conditions</a:t>
            </a:r>
          </a:p>
          <a:p>
            <a:pPr marL="400050" lvl="1" indent="-169863">
              <a:buFont typeface="Arial" pitchFamily="34" charset="0"/>
              <a:buChar char="•"/>
            </a:pPr>
            <a:r>
              <a:rPr lang="en-US" sz="1200" dirty="0" smtClean="0"/>
              <a:t>Must be at least two groups:  One that gets the program of interest; one that gets some other program. </a:t>
            </a:r>
          </a:p>
          <a:p>
            <a:r>
              <a:rPr lang="en-US" sz="1200" dirty="0" smtClean="0"/>
              <a:t>2. Single experimental condition</a:t>
            </a:r>
          </a:p>
          <a:p>
            <a:pPr marL="400050" lvl="1" indent="-169863">
              <a:buFont typeface="Arial" pitchFamily="34" charset="0"/>
              <a:buChar char="•"/>
            </a:pPr>
            <a:r>
              <a:rPr lang="en-US" sz="1200" dirty="0" smtClean="0"/>
              <a:t>The experimental group gets the activity or program; the other (“comparison”) group  is only observed. </a:t>
            </a:r>
          </a:p>
          <a:p>
            <a:r>
              <a:rPr lang="en-US" sz="1200" dirty="0" smtClean="0"/>
              <a:t>3. Random assignment to conditions</a:t>
            </a:r>
          </a:p>
          <a:p>
            <a:pPr marL="400050" lvl="1" indent="-169863">
              <a:buFont typeface="Arial" pitchFamily="34" charset="0"/>
              <a:buChar char="•"/>
            </a:pPr>
            <a:r>
              <a:rPr lang="en-US" sz="1200" dirty="0" smtClean="0"/>
              <a:t>Participants are just as likely to be assigned to the experimental condition as to the control condition. </a:t>
            </a:r>
          </a:p>
          <a:p>
            <a:r>
              <a:rPr lang="en-US" sz="1200" dirty="0" smtClean="0"/>
              <a:t>4. Pre- and post-program measurements </a:t>
            </a:r>
          </a:p>
          <a:p>
            <a:pPr marL="400050" lvl="1" indent="-169863">
              <a:buFont typeface="Arial" pitchFamily="34" charset="0"/>
              <a:buChar char="•"/>
            </a:pPr>
            <a:r>
              <a:rPr lang="en-US" sz="1200" dirty="0" smtClean="0"/>
              <a:t>At a minimum, measures are taken from people in both conditions before the program begins and after it is over.</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Do We Mean By An “Experimental Model”?</a:t>
            </a:r>
            <a:endParaRPr lang="en-US" dirty="0"/>
          </a:p>
        </p:txBody>
      </p:sp>
      <p:sp>
        <p:nvSpPr>
          <p:cNvPr id="7" name="Freeform 6"/>
          <p:cNvSpPr/>
          <p:nvPr/>
        </p:nvSpPr>
        <p:spPr>
          <a:xfrm>
            <a:off x="458787" y="1485900"/>
            <a:ext cx="2971800" cy="114300"/>
          </a:xfrm>
          <a:custGeom>
            <a:avLst/>
            <a:gdLst>
              <a:gd name="connsiteX0" fmla="*/ 0 w 1734065"/>
              <a:gd name="connsiteY0" fmla="*/ 0 h 114300"/>
              <a:gd name="connsiteX1" fmla="*/ 1724025 w 1734065"/>
              <a:gd name="connsiteY1" fmla="*/ 9525 h 114300"/>
              <a:gd name="connsiteX2" fmla="*/ 1695450 w 1734065"/>
              <a:gd name="connsiteY2" fmla="*/ 19050 h 114300"/>
              <a:gd name="connsiteX3" fmla="*/ 1666875 w 1734065"/>
              <a:gd name="connsiteY3" fmla="*/ 38100 h 114300"/>
              <a:gd name="connsiteX4" fmla="*/ 1543050 w 1734065"/>
              <a:gd name="connsiteY4" fmla="*/ 47625 h 114300"/>
              <a:gd name="connsiteX5" fmla="*/ 142875 w 1734065"/>
              <a:gd name="connsiteY5" fmla="*/ 57150 h 114300"/>
              <a:gd name="connsiteX6" fmla="*/ 180975 w 1734065"/>
              <a:gd name="connsiteY6" fmla="*/ 104775 h 114300"/>
              <a:gd name="connsiteX7" fmla="*/ 657225 w 1734065"/>
              <a:gd name="connsiteY7" fmla="*/ 114300 h 114300"/>
              <a:gd name="connsiteX8" fmla="*/ 1419225 w 1734065"/>
              <a:gd name="connsiteY8" fmla="*/ 114300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4065" h="114300">
                <a:moveTo>
                  <a:pt x="0" y="0"/>
                </a:moveTo>
                <a:lnTo>
                  <a:pt x="1724025" y="9525"/>
                </a:lnTo>
                <a:cubicBezTo>
                  <a:pt x="1734065" y="9638"/>
                  <a:pt x="1704430" y="14560"/>
                  <a:pt x="1695450" y="19050"/>
                </a:cubicBezTo>
                <a:cubicBezTo>
                  <a:pt x="1685211" y="24170"/>
                  <a:pt x="1678127" y="35990"/>
                  <a:pt x="1666875" y="38100"/>
                </a:cubicBezTo>
                <a:cubicBezTo>
                  <a:pt x="1626187" y="45729"/>
                  <a:pt x="1584444" y="47108"/>
                  <a:pt x="1543050" y="47625"/>
                </a:cubicBezTo>
                <a:lnTo>
                  <a:pt x="142875" y="57150"/>
                </a:lnTo>
                <a:cubicBezTo>
                  <a:pt x="149307" y="76446"/>
                  <a:pt x="151700" y="103118"/>
                  <a:pt x="180975" y="104775"/>
                </a:cubicBezTo>
                <a:cubicBezTo>
                  <a:pt x="339503" y="113748"/>
                  <a:pt x="498448" y="113079"/>
                  <a:pt x="657225" y="114300"/>
                </a:cubicBezTo>
                <a:lnTo>
                  <a:pt x="1419225"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Content Placeholder 9"/>
          <p:cNvSpPr>
            <a:spLocks noGrp="1"/>
          </p:cNvSpPr>
          <p:nvPr>
            <p:ph idx="1"/>
          </p:nvPr>
        </p:nvSpPr>
        <p:spPr/>
        <p:txBody>
          <a:bodyPr/>
          <a:lstStyle/>
          <a:p>
            <a:r>
              <a:rPr lang="en-US" sz="1200" dirty="0" smtClean="0"/>
              <a:t>Requirements </a:t>
            </a:r>
          </a:p>
          <a:p>
            <a:pPr marL="228600" indent="-228600">
              <a:buAutoNum type="arabicPeriod"/>
            </a:pPr>
            <a:r>
              <a:rPr lang="en-US" sz="1200" dirty="0" smtClean="0"/>
              <a:t>Experimental and control conditions</a:t>
            </a:r>
          </a:p>
          <a:p>
            <a:pPr marL="400050" lvl="1" indent="-169863">
              <a:buFont typeface="Arial" pitchFamily="34" charset="0"/>
              <a:buChar char="•"/>
            </a:pPr>
            <a:r>
              <a:rPr lang="en-US" sz="1200" dirty="0" smtClean="0"/>
              <a:t>Must be at least two groups:  One that gets the program of interest; one that gets some other program. </a:t>
            </a:r>
          </a:p>
          <a:p>
            <a:r>
              <a:rPr lang="en-US" sz="1200" dirty="0" smtClean="0"/>
              <a:t>2. Single experimental condition</a:t>
            </a:r>
          </a:p>
          <a:p>
            <a:pPr marL="400050" lvl="1" indent="-169863">
              <a:buFont typeface="Arial" pitchFamily="34" charset="0"/>
              <a:buChar char="•"/>
            </a:pPr>
            <a:r>
              <a:rPr lang="en-US" sz="1200" dirty="0" smtClean="0"/>
              <a:t>The experimental group gets the activity or program; the other (“comparison”) group  is only observed. </a:t>
            </a:r>
          </a:p>
          <a:p>
            <a:r>
              <a:rPr lang="en-US" sz="1200" dirty="0" smtClean="0"/>
              <a:t>3. Random assignment to conditions</a:t>
            </a:r>
          </a:p>
          <a:p>
            <a:pPr marL="400050" lvl="1" indent="-169863">
              <a:buFont typeface="Arial" pitchFamily="34" charset="0"/>
              <a:buChar char="•"/>
            </a:pPr>
            <a:r>
              <a:rPr lang="en-US" sz="1200" dirty="0" smtClean="0"/>
              <a:t>Participants are just as likely to be assigned to the experimental condition as to the control condition. </a:t>
            </a:r>
          </a:p>
          <a:p>
            <a:r>
              <a:rPr lang="en-US" sz="1200" dirty="0" smtClean="0"/>
              <a:t>4. Pre- and post-program measurements </a:t>
            </a:r>
          </a:p>
          <a:p>
            <a:pPr marL="400050" lvl="1" indent="-169863">
              <a:buFont typeface="Arial" pitchFamily="34" charset="0"/>
              <a:buChar char="•"/>
            </a:pPr>
            <a:r>
              <a:rPr lang="en-US" sz="1200" dirty="0" smtClean="0"/>
              <a:t>At a minimum, measures are taken from people in both conditions before the program begins and after it is over.</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9"/>
          <p:cNvSpPr>
            <a:spLocks noGrp="1"/>
          </p:cNvSpPr>
          <p:nvPr>
            <p:ph idx="1"/>
          </p:nvPr>
        </p:nvSpPr>
        <p:spPr/>
        <p:txBody>
          <a:bodyPr/>
          <a:lstStyle/>
          <a:p>
            <a:r>
              <a:rPr lang="en-US" sz="1200" dirty="0" smtClean="0"/>
              <a:t>Requirements </a:t>
            </a:r>
          </a:p>
          <a:p>
            <a:pPr marL="228600" indent="-228600">
              <a:buAutoNum type="arabicPeriod"/>
            </a:pPr>
            <a:r>
              <a:rPr lang="en-US" sz="1200" dirty="0" smtClean="0"/>
              <a:t>Experimental and control conditions</a:t>
            </a:r>
          </a:p>
          <a:p>
            <a:pPr marL="400050" lvl="1" indent="-169863">
              <a:buFont typeface="Arial" pitchFamily="34" charset="0"/>
              <a:buChar char="•"/>
            </a:pPr>
            <a:r>
              <a:rPr lang="en-US" sz="1200" dirty="0" smtClean="0"/>
              <a:t>Must be at least two groups:  One that gets the program of interest; one that gets some other program. </a:t>
            </a:r>
          </a:p>
          <a:p>
            <a:r>
              <a:rPr lang="en-US" sz="1200" dirty="0" smtClean="0"/>
              <a:t>2. Single experimental condition</a:t>
            </a:r>
          </a:p>
          <a:p>
            <a:pPr marL="400050" lvl="1" indent="-169863">
              <a:buFont typeface="Arial" pitchFamily="34" charset="0"/>
              <a:buChar char="•"/>
            </a:pPr>
            <a:r>
              <a:rPr lang="en-US" sz="1200" dirty="0" smtClean="0"/>
              <a:t>The experimental group gets the activity or program; the other (“comparison”) group  is only observed. </a:t>
            </a:r>
          </a:p>
          <a:p>
            <a:r>
              <a:rPr lang="en-US" sz="1200" dirty="0" smtClean="0"/>
              <a:t>3. Random assignment to conditions</a:t>
            </a:r>
          </a:p>
          <a:p>
            <a:pPr marL="400050" lvl="1" indent="-169863">
              <a:buFont typeface="Arial" pitchFamily="34" charset="0"/>
              <a:buChar char="•"/>
            </a:pPr>
            <a:r>
              <a:rPr lang="en-US" sz="1200" dirty="0" smtClean="0"/>
              <a:t>Participants are just as likely to be assigned to the experimental condition as to the control condition. </a:t>
            </a:r>
          </a:p>
          <a:p>
            <a:r>
              <a:rPr lang="en-US" sz="1200" dirty="0" smtClean="0"/>
              <a:t>4. Pre- and post-program measurements </a:t>
            </a:r>
          </a:p>
          <a:p>
            <a:pPr marL="400050" lvl="1" indent="-169863">
              <a:buFont typeface="Arial" pitchFamily="34" charset="0"/>
              <a:buChar char="•"/>
            </a:pPr>
            <a:r>
              <a:rPr lang="en-US" sz="1200" dirty="0" smtClean="0"/>
              <a:t>At a minimum, measures are taken from people in both conditions before the program begins and after it is over.</a:t>
            </a:r>
          </a:p>
          <a:p>
            <a:endParaRPr lang="en-US" dirty="0"/>
          </a:p>
        </p:txBody>
      </p:sp>
      <p:sp>
        <p:nvSpPr>
          <p:cNvPr id="3" name="Title 2"/>
          <p:cNvSpPr>
            <a:spLocks noGrp="1"/>
          </p:cNvSpPr>
          <p:nvPr>
            <p:ph type="title"/>
          </p:nvPr>
        </p:nvSpPr>
        <p:spPr/>
        <p:txBody>
          <a:bodyPr/>
          <a:lstStyle/>
          <a:p>
            <a:r>
              <a:rPr lang="en-US" dirty="0" smtClean="0"/>
              <a:t>What Do We Mean By An “Experimental Model”?</a:t>
            </a:r>
            <a:endParaRPr lang="en-US" dirty="0"/>
          </a:p>
        </p:txBody>
      </p:sp>
      <p:sp>
        <p:nvSpPr>
          <p:cNvPr id="4" name="Freeform 3"/>
          <p:cNvSpPr/>
          <p:nvPr/>
        </p:nvSpPr>
        <p:spPr>
          <a:xfrm>
            <a:off x="534987" y="2095500"/>
            <a:ext cx="2286000" cy="114300"/>
          </a:xfrm>
          <a:custGeom>
            <a:avLst/>
            <a:gdLst>
              <a:gd name="connsiteX0" fmla="*/ 0 w 1734065"/>
              <a:gd name="connsiteY0" fmla="*/ 0 h 114300"/>
              <a:gd name="connsiteX1" fmla="*/ 1724025 w 1734065"/>
              <a:gd name="connsiteY1" fmla="*/ 9525 h 114300"/>
              <a:gd name="connsiteX2" fmla="*/ 1695450 w 1734065"/>
              <a:gd name="connsiteY2" fmla="*/ 19050 h 114300"/>
              <a:gd name="connsiteX3" fmla="*/ 1666875 w 1734065"/>
              <a:gd name="connsiteY3" fmla="*/ 38100 h 114300"/>
              <a:gd name="connsiteX4" fmla="*/ 1543050 w 1734065"/>
              <a:gd name="connsiteY4" fmla="*/ 47625 h 114300"/>
              <a:gd name="connsiteX5" fmla="*/ 142875 w 1734065"/>
              <a:gd name="connsiteY5" fmla="*/ 57150 h 114300"/>
              <a:gd name="connsiteX6" fmla="*/ 180975 w 1734065"/>
              <a:gd name="connsiteY6" fmla="*/ 104775 h 114300"/>
              <a:gd name="connsiteX7" fmla="*/ 657225 w 1734065"/>
              <a:gd name="connsiteY7" fmla="*/ 114300 h 114300"/>
              <a:gd name="connsiteX8" fmla="*/ 1419225 w 1734065"/>
              <a:gd name="connsiteY8" fmla="*/ 114300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4065" h="114300">
                <a:moveTo>
                  <a:pt x="0" y="0"/>
                </a:moveTo>
                <a:lnTo>
                  <a:pt x="1724025" y="9525"/>
                </a:lnTo>
                <a:cubicBezTo>
                  <a:pt x="1734065" y="9638"/>
                  <a:pt x="1704430" y="14560"/>
                  <a:pt x="1695450" y="19050"/>
                </a:cubicBezTo>
                <a:cubicBezTo>
                  <a:pt x="1685211" y="24170"/>
                  <a:pt x="1678127" y="35990"/>
                  <a:pt x="1666875" y="38100"/>
                </a:cubicBezTo>
                <a:cubicBezTo>
                  <a:pt x="1626187" y="45729"/>
                  <a:pt x="1584444" y="47108"/>
                  <a:pt x="1543050" y="47625"/>
                </a:cubicBezTo>
                <a:lnTo>
                  <a:pt x="142875" y="57150"/>
                </a:lnTo>
                <a:cubicBezTo>
                  <a:pt x="149307" y="76446"/>
                  <a:pt x="151700" y="103118"/>
                  <a:pt x="180975" y="104775"/>
                </a:cubicBezTo>
                <a:cubicBezTo>
                  <a:pt x="339503" y="113748"/>
                  <a:pt x="498448" y="113079"/>
                  <a:pt x="657225" y="114300"/>
                </a:cubicBezTo>
                <a:lnTo>
                  <a:pt x="1419225"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Do We Mean By An “Experimental Model”?</a:t>
            </a:r>
            <a:endParaRPr lang="en-US" dirty="0"/>
          </a:p>
        </p:txBody>
      </p:sp>
      <p:sp>
        <p:nvSpPr>
          <p:cNvPr id="4" name="Freeform 3"/>
          <p:cNvSpPr/>
          <p:nvPr/>
        </p:nvSpPr>
        <p:spPr>
          <a:xfrm>
            <a:off x="629722" y="2705100"/>
            <a:ext cx="2496065" cy="114300"/>
          </a:xfrm>
          <a:custGeom>
            <a:avLst/>
            <a:gdLst>
              <a:gd name="connsiteX0" fmla="*/ 0 w 1734065"/>
              <a:gd name="connsiteY0" fmla="*/ 0 h 114300"/>
              <a:gd name="connsiteX1" fmla="*/ 1724025 w 1734065"/>
              <a:gd name="connsiteY1" fmla="*/ 9525 h 114300"/>
              <a:gd name="connsiteX2" fmla="*/ 1695450 w 1734065"/>
              <a:gd name="connsiteY2" fmla="*/ 19050 h 114300"/>
              <a:gd name="connsiteX3" fmla="*/ 1666875 w 1734065"/>
              <a:gd name="connsiteY3" fmla="*/ 38100 h 114300"/>
              <a:gd name="connsiteX4" fmla="*/ 1543050 w 1734065"/>
              <a:gd name="connsiteY4" fmla="*/ 47625 h 114300"/>
              <a:gd name="connsiteX5" fmla="*/ 142875 w 1734065"/>
              <a:gd name="connsiteY5" fmla="*/ 57150 h 114300"/>
              <a:gd name="connsiteX6" fmla="*/ 180975 w 1734065"/>
              <a:gd name="connsiteY6" fmla="*/ 104775 h 114300"/>
              <a:gd name="connsiteX7" fmla="*/ 657225 w 1734065"/>
              <a:gd name="connsiteY7" fmla="*/ 114300 h 114300"/>
              <a:gd name="connsiteX8" fmla="*/ 1419225 w 1734065"/>
              <a:gd name="connsiteY8" fmla="*/ 114300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4065" h="114300">
                <a:moveTo>
                  <a:pt x="0" y="0"/>
                </a:moveTo>
                <a:lnTo>
                  <a:pt x="1724025" y="9525"/>
                </a:lnTo>
                <a:cubicBezTo>
                  <a:pt x="1734065" y="9638"/>
                  <a:pt x="1704430" y="14560"/>
                  <a:pt x="1695450" y="19050"/>
                </a:cubicBezTo>
                <a:cubicBezTo>
                  <a:pt x="1685211" y="24170"/>
                  <a:pt x="1678127" y="35990"/>
                  <a:pt x="1666875" y="38100"/>
                </a:cubicBezTo>
                <a:cubicBezTo>
                  <a:pt x="1626187" y="45729"/>
                  <a:pt x="1584444" y="47108"/>
                  <a:pt x="1543050" y="47625"/>
                </a:cubicBezTo>
                <a:lnTo>
                  <a:pt x="142875" y="57150"/>
                </a:lnTo>
                <a:cubicBezTo>
                  <a:pt x="149307" y="76446"/>
                  <a:pt x="151700" y="103118"/>
                  <a:pt x="180975" y="104775"/>
                </a:cubicBezTo>
                <a:cubicBezTo>
                  <a:pt x="339503" y="113748"/>
                  <a:pt x="498448" y="113079"/>
                  <a:pt x="657225" y="114300"/>
                </a:cubicBezTo>
                <a:lnTo>
                  <a:pt x="1419225"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Content Placeholder 9"/>
          <p:cNvSpPr>
            <a:spLocks noGrp="1"/>
          </p:cNvSpPr>
          <p:nvPr>
            <p:ph idx="1"/>
          </p:nvPr>
        </p:nvSpPr>
        <p:spPr/>
        <p:txBody>
          <a:bodyPr/>
          <a:lstStyle/>
          <a:p>
            <a:r>
              <a:rPr lang="en-US" sz="1200" dirty="0" smtClean="0"/>
              <a:t>Requirements </a:t>
            </a:r>
          </a:p>
          <a:p>
            <a:pPr marL="228600" indent="-228600">
              <a:buAutoNum type="arabicPeriod"/>
            </a:pPr>
            <a:r>
              <a:rPr lang="en-US" sz="1200" dirty="0" smtClean="0"/>
              <a:t>Experimental and control conditions</a:t>
            </a:r>
          </a:p>
          <a:p>
            <a:pPr marL="400050" lvl="1" indent="-169863">
              <a:buFont typeface="Arial" pitchFamily="34" charset="0"/>
              <a:buChar char="•"/>
            </a:pPr>
            <a:r>
              <a:rPr lang="en-US" sz="1200" dirty="0" smtClean="0"/>
              <a:t>Must be at least two groups:  One that gets the program of interest; one that gets some other program. </a:t>
            </a:r>
          </a:p>
          <a:p>
            <a:r>
              <a:rPr lang="en-US" sz="1200" dirty="0" smtClean="0"/>
              <a:t>2. Single experimental condition</a:t>
            </a:r>
          </a:p>
          <a:p>
            <a:pPr marL="400050" lvl="1" indent="-169863">
              <a:buFont typeface="Arial" pitchFamily="34" charset="0"/>
              <a:buChar char="•"/>
            </a:pPr>
            <a:r>
              <a:rPr lang="en-US" sz="1200" dirty="0" smtClean="0"/>
              <a:t>The experimental group gets the activity or program; the other (“comparison”) group  is only observed. </a:t>
            </a:r>
          </a:p>
          <a:p>
            <a:r>
              <a:rPr lang="en-US" sz="1200" dirty="0" smtClean="0"/>
              <a:t>3. Random assignment to conditions</a:t>
            </a:r>
          </a:p>
          <a:p>
            <a:pPr marL="400050" lvl="1" indent="-169863">
              <a:buFont typeface="Arial" pitchFamily="34" charset="0"/>
              <a:buChar char="•"/>
            </a:pPr>
            <a:r>
              <a:rPr lang="en-US" sz="1200" dirty="0" smtClean="0"/>
              <a:t>Participants are just as likely to be assigned to the experimental condition as to the control condition. </a:t>
            </a:r>
          </a:p>
          <a:p>
            <a:r>
              <a:rPr lang="en-US" sz="1200" dirty="0" smtClean="0"/>
              <a:t>4. Pre- and post-program measurements </a:t>
            </a:r>
          </a:p>
          <a:p>
            <a:pPr marL="400050" lvl="1" indent="-169863">
              <a:buFont typeface="Arial" pitchFamily="34" charset="0"/>
              <a:buChar char="•"/>
            </a:pPr>
            <a:r>
              <a:rPr lang="en-US" sz="1200" dirty="0" smtClean="0"/>
              <a:t>At a minimum, measures are taken from people in both conditions before the program begins and after it is over.</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Do We Mean By An “Experimental Model”?</a:t>
            </a:r>
            <a:endParaRPr lang="en-US" dirty="0"/>
          </a:p>
        </p:txBody>
      </p:sp>
      <p:sp>
        <p:nvSpPr>
          <p:cNvPr id="4" name="Freeform 3"/>
          <p:cNvSpPr/>
          <p:nvPr/>
        </p:nvSpPr>
        <p:spPr>
          <a:xfrm>
            <a:off x="553522" y="3352800"/>
            <a:ext cx="2953265" cy="152400"/>
          </a:xfrm>
          <a:custGeom>
            <a:avLst/>
            <a:gdLst>
              <a:gd name="connsiteX0" fmla="*/ 0 w 1734065"/>
              <a:gd name="connsiteY0" fmla="*/ 0 h 114300"/>
              <a:gd name="connsiteX1" fmla="*/ 1724025 w 1734065"/>
              <a:gd name="connsiteY1" fmla="*/ 9525 h 114300"/>
              <a:gd name="connsiteX2" fmla="*/ 1695450 w 1734065"/>
              <a:gd name="connsiteY2" fmla="*/ 19050 h 114300"/>
              <a:gd name="connsiteX3" fmla="*/ 1666875 w 1734065"/>
              <a:gd name="connsiteY3" fmla="*/ 38100 h 114300"/>
              <a:gd name="connsiteX4" fmla="*/ 1543050 w 1734065"/>
              <a:gd name="connsiteY4" fmla="*/ 47625 h 114300"/>
              <a:gd name="connsiteX5" fmla="*/ 142875 w 1734065"/>
              <a:gd name="connsiteY5" fmla="*/ 57150 h 114300"/>
              <a:gd name="connsiteX6" fmla="*/ 180975 w 1734065"/>
              <a:gd name="connsiteY6" fmla="*/ 104775 h 114300"/>
              <a:gd name="connsiteX7" fmla="*/ 657225 w 1734065"/>
              <a:gd name="connsiteY7" fmla="*/ 114300 h 114300"/>
              <a:gd name="connsiteX8" fmla="*/ 1419225 w 1734065"/>
              <a:gd name="connsiteY8" fmla="*/ 114300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4065" h="114300">
                <a:moveTo>
                  <a:pt x="0" y="0"/>
                </a:moveTo>
                <a:lnTo>
                  <a:pt x="1724025" y="9525"/>
                </a:lnTo>
                <a:cubicBezTo>
                  <a:pt x="1734065" y="9638"/>
                  <a:pt x="1704430" y="14560"/>
                  <a:pt x="1695450" y="19050"/>
                </a:cubicBezTo>
                <a:cubicBezTo>
                  <a:pt x="1685211" y="24170"/>
                  <a:pt x="1678127" y="35990"/>
                  <a:pt x="1666875" y="38100"/>
                </a:cubicBezTo>
                <a:cubicBezTo>
                  <a:pt x="1626187" y="45729"/>
                  <a:pt x="1584444" y="47108"/>
                  <a:pt x="1543050" y="47625"/>
                </a:cubicBezTo>
                <a:lnTo>
                  <a:pt x="142875" y="57150"/>
                </a:lnTo>
                <a:cubicBezTo>
                  <a:pt x="149307" y="76446"/>
                  <a:pt x="151700" y="103118"/>
                  <a:pt x="180975" y="104775"/>
                </a:cubicBezTo>
                <a:cubicBezTo>
                  <a:pt x="339503" y="113748"/>
                  <a:pt x="498448" y="113079"/>
                  <a:pt x="657225" y="114300"/>
                </a:cubicBezTo>
                <a:lnTo>
                  <a:pt x="1419225"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Content Placeholder 9"/>
          <p:cNvSpPr>
            <a:spLocks noGrp="1"/>
          </p:cNvSpPr>
          <p:nvPr>
            <p:ph idx="1"/>
          </p:nvPr>
        </p:nvSpPr>
        <p:spPr/>
        <p:txBody>
          <a:bodyPr/>
          <a:lstStyle/>
          <a:p>
            <a:r>
              <a:rPr lang="en-US" sz="1200" dirty="0" smtClean="0"/>
              <a:t>Requirements </a:t>
            </a:r>
          </a:p>
          <a:p>
            <a:pPr marL="228600" indent="-228600">
              <a:buAutoNum type="arabicPeriod"/>
            </a:pPr>
            <a:r>
              <a:rPr lang="en-US" sz="1200" dirty="0" smtClean="0"/>
              <a:t>Experimental and control conditions</a:t>
            </a:r>
          </a:p>
          <a:p>
            <a:pPr marL="400050" lvl="1" indent="-169863">
              <a:buFont typeface="Arial" pitchFamily="34" charset="0"/>
              <a:buChar char="•"/>
            </a:pPr>
            <a:r>
              <a:rPr lang="en-US" sz="1200" dirty="0" smtClean="0"/>
              <a:t>Must be at least two groups:  One that gets the program of interest; one that gets some other program. </a:t>
            </a:r>
          </a:p>
          <a:p>
            <a:r>
              <a:rPr lang="en-US" sz="1200" dirty="0" smtClean="0"/>
              <a:t>2. Single experimental condition</a:t>
            </a:r>
          </a:p>
          <a:p>
            <a:pPr marL="400050" lvl="1" indent="-169863">
              <a:buFont typeface="Arial" pitchFamily="34" charset="0"/>
              <a:buChar char="•"/>
            </a:pPr>
            <a:r>
              <a:rPr lang="en-US" sz="1200" dirty="0" smtClean="0"/>
              <a:t>The experimental group gets the activity or program; the other (“comparison”) group  is only observed. </a:t>
            </a:r>
          </a:p>
          <a:p>
            <a:r>
              <a:rPr lang="en-US" sz="1200" dirty="0" smtClean="0"/>
              <a:t>3. Random assignment to conditions</a:t>
            </a:r>
          </a:p>
          <a:p>
            <a:pPr marL="400050" lvl="1" indent="-169863">
              <a:buFont typeface="Arial" pitchFamily="34" charset="0"/>
              <a:buChar char="•"/>
            </a:pPr>
            <a:r>
              <a:rPr lang="en-US" sz="1200" dirty="0" smtClean="0"/>
              <a:t>Participants are just as likely to be assigned to the experimental condition as to the control condition. </a:t>
            </a:r>
          </a:p>
          <a:p>
            <a:r>
              <a:rPr lang="en-US" sz="1200" dirty="0" smtClean="0"/>
              <a:t>4. Pre- and post-program measurements </a:t>
            </a:r>
          </a:p>
          <a:p>
            <a:pPr marL="400050" lvl="1" indent="-169863">
              <a:buFont typeface="Arial" pitchFamily="34" charset="0"/>
              <a:buChar char="•"/>
            </a:pPr>
            <a:r>
              <a:rPr lang="en-US" sz="1200" dirty="0" smtClean="0"/>
              <a:t>At a minimum, measures are taken from people in both conditions before the program begins and after it is over.</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en-US" dirty="0" smtClean="0"/>
              <a:t>“Proving” Causation:  </a:t>
            </a:r>
            <a:br>
              <a:rPr lang="en-US" dirty="0" smtClean="0"/>
            </a:br>
            <a:r>
              <a:rPr lang="en-US" dirty="0" smtClean="0"/>
              <a:t>Continuum of Evaluation Designs</a:t>
            </a:r>
          </a:p>
        </p:txBody>
      </p:sp>
      <p:sp>
        <p:nvSpPr>
          <p:cNvPr id="6" name="Content Placeholder 5"/>
          <p:cNvSpPr>
            <a:spLocks noGrp="1"/>
          </p:cNvSpPr>
          <p:nvPr>
            <p:ph idx="1"/>
          </p:nvPr>
        </p:nvSpPr>
        <p:spPr/>
        <p:txBody>
          <a:bodyPr/>
          <a:lstStyle/>
          <a:p>
            <a:r>
              <a:rPr lang="en-US" sz="1400" dirty="0" smtClean="0"/>
              <a:t>Strongest to Weakest Design:</a:t>
            </a:r>
          </a:p>
          <a:p>
            <a:endParaRPr lang="en-US" sz="1400" dirty="0" smtClean="0"/>
          </a:p>
          <a:p>
            <a:r>
              <a:rPr lang="en-US" sz="1400" dirty="0" smtClean="0"/>
              <a:t>Experimental Design: Subjects randomly assigned to experimental or control groups. </a:t>
            </a:r>
          </a:p>
          <a:p>
            <a:r>
              <a:rPr lang="en-US" sz="1400" dirty="0" smtClean="0"/>
              <a:t> </a:t>
            </a:r>
          </a:p>
          <a:p>
            <a:r>
              <a:rPr lang="en-US" sz="1400" dirty="0" smtClean="0"/>
              <a:t>Quasi-Experimental Design: The experimental group is compared to another, similar group called the “comparison group”. </a:t>
            </a:r>
          </a:p>
          <a:p>
            <a:r>
              <a:rPr lang="en-US" sz="1400" dirty="0" smtClean="0"/>
              <a:t> </a:t>
            </a:r>
          </a:p>
          <a:p>
            <a:r>
              <a:rPr lang="en-US" sz="1400" dirty="0" smtClean="0"/>
              <a:t>Non-Experimental Design: Only one group is evaluated. </a:t>
            </a:r>
          </a:p>
          <a:p>
            <a:endParaRPr lang="en-US" dirty="0"/>
          </a:p>
        </p:txBody>
      </p:sp>
    </p:spTree>
    <p:custDataLst>
      <p:tags r:id="rId1"/>
    </p:custDataLst>
  </p:cSld>
  <p:clrMapOvr>
    <a:masterClrMapping/>
  </p:clrMapOvr>
  <p:transition spd="slow" advTm="4856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9.5|1.4|1.2|1.8|4.6|4"/>
</p:tagLst>
</file>

<file path=ppt/theme/theme1.xml><?xml version="1.0" encoding="utf-8"?>
<a:theme xmlns:a="http://schemas.openxmlformats.org/drawingml/2006/main" name="nceh_webinar_template">
  <a:themeElements>
    <a:clrScheme name="Custom 2">
      <a:dk1>
        <a:srgbClr val="000000"/>
      </a:dk1>
      <a:lt1>
        <a:srgbClr val="FFFFFF"/>
      </a:lt1>
      <a:dk2>
        <a:srgbClr val="4C3A62"/>
      </a:dk2>
      <a:lt2>
        <a:srgbClr val="808080"/>
      </a:lt2>
      <a:accent1>
        <a:srgbClr val="6985B6"/>
      </a:accent1>
      <a:accent2>
        <a:srgbClr val="3333CC"/>
      </a:accent2>
      <a:accent3>
        <a:srgbClr val="FFFFFF"/>
      </a:accent3>
      <a:accent4>
        <a:srgbClr val="000000"/>
      </a:accent4>
      <a:accent5>
        <a:srgbClr val="C1D5B0"/>
      </a:accent5>
      <a:accent6>
        <a:srgbClr val="2D2DB9"/>
      </a:accent6>
      <a:hlink>
        <a:srgbClr val="CCCCFF"/>
      </a:hlink>
      <a:folHlink>
        <a:srgbClr val="B2B2B2"/>
      </a:folHlink>
    </a:clrScheme>
    <a:fontScheme name="blue_webinar_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nceh_webinar_template</Template>
  <TotalTime>1537</TotalTime>
  <Words>3945</Words>
  <Application>Microsoft Office PowerPoint</Application>
  <PresentationFormat>Custom</PresentationFormat>
  <Paragraphs>228</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nceh_webinar_template</vt:lpstr>
      <vt:lpstr>Focus On… “Thinking About Design” </vt:lpstr>
      <vt:lpstr>Design Choice</vt:lpstr>
      <vt:lpstr>Evaluation Purposes</vt:lpstr>
      <vt:lpstr>What Do We Mean By An “Experimental Model”?</vt:lpstr>
      <vt:lpstr>What Do We Mean By An “Experimental Model”?</vt:lpstr>
      <vt:lpstr>What Do We Mean By An “Experimental Model”?</vt:lpstr>
      <vt:lpstr>What Do We Mean By An “Experimental Model”?</vt:lpstr>
      <vt:lpstr>What Do We Mean By An “Experimental Model”?</vt:lpstr>
      <vt:lpstr>“Proving” Causation:   Continuum of Evaluation Designs</vt:lpstr>
      <vt:lpstr>What Do You Lose as You Move Away from Experimental Model?</vt:lpstr>
      <vt:lpstr>What Do You Lose as You Move Away from Experimental Model?</vt:lpstr>
      <vt:lpstr>Experimental Model as  Gold Standard</vt:lpstr>
      <vt:lpstr>Experimental Model as  Gold Standard</vt:lpstr>
      <vt:lpstr>Beyond the  Scientific Research Paradigm</vt:lpstr>
      <vt:lpstr>Beyond the  Scientific Research Paradigm</vt:lpstr>
      <vt:lpstr>Or This…</vt:lpstr>
      <vt:lpstr>Other Ways to Justify…</vt:lpstr>
      <vt:lpstr>Other Ways to Justify…</vt:lpstr>
      <vt:lpstr>Program Theory</vt:lpstr>
      <vt:lpstr>Program Theory:  Am I Making a Contribution?</vt:lpstr>
      <vt:lpstr>In Short</vt:lpstr>
      <vt:lpstr>Remember…</vt:lpstr>
      <vt:lpstr>End “Thinking About Design”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Evaluation  Webinar Series Part 1 </dc:title>
  <dc:creator> Pat Weinberg</dc:creator>
  <cp:lastModifiedBy>User</cp:lastModifiedBy>
  <cp:revision>154</cp:revision>
  <dcterms:created xsi:type="dcterms:W3CDTF">2011-06-27T17:05:39Z</dcterms:created>
  <dcterms:modified xsi:type="dcterms:W3CDTF">2012-07-26T21:53:28Z</dcterms:modified>
</cp:coreProperties>
</file>