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83" y="-30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B49FBB-4D49-4108-9CA0-35B375ACBDEF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9D2806-7318-4C27-B60A-B9C7FE1094A2}">
      <dgm:prSet phldrT="[Text]"/>
      <dgm:spPr/>
      <dgm:t>
        <a:bodyPr/>
        <a:lstStyle/>
        <a:p>
          <a:r>
            <a:rPr lang="en-US" dirty="0" smtClean="0"/>
            <a:t>Promotion of Roadmap		</a:t>
          </a:r>
          <a:endParaRPr lang="en-US" dirty="0"/>
        </a:p>
      </dgm:t>
    </dgm:pt>
    <dgm:pt modelId="{464EAA6C-0DE0-459C-8328-B0180872350B}" type="parTrans" cxnId="{1871FAB4-105C-4B86-A37E-71868FF5DE2D}">
      <dgm:prSet/>
      <dgm:spPr/>
      <dgm:t>
        <a:bodyPr/>
        <a:lstStyle/>
        <a:p>
          <a:endParaRPr lang="en-US"/>
        </a:p>
      </dgm:t>
    </dgm:pt>
    <dgm:pt modelId="{58996BD1-DC4C-42B5-8427-A93746FC0824}" type="sibTrans" cxnId="{1871FAB4-105C-4B86-A37E-71868FF5DE2D}">
      <dgm:prSet/>
      <dgm:spPr/>
      <dgm:t>
        <a:bodyPr/>
        <a:lstStyle/>
        <a:p>
          <a:endParaRPr lang="en-US"/>
        </a:p>
      </dgm:t>
    </dgm:pt>
    <dgm:pt modelId="{89BA515E-860A-485B-AD31-9C7FC3B03714}">
      <dgm:prSet phldrT="[Text]" custT="1"/>
      <dgm:spPr/>
      <dgm:t>
        <a:bodyPr/>
        <a:lstStyle/>
        <a:p>
          <a:r>
            <a:rPr lang="en-US" sz="1400" dirty="0" smtClean="0"/>
            <a:t>Dissemination  and adoption of road map activities</a:t>
          </a:r>
          <a:endParaRPr lang="en-US" sz="1400" dirty="0"/>
        </a:p>
      </dgm:t>
    </dgm:pt>
    <dgm:pt modelId="{53A80748-FAFC-457C-8D15-863C93CBFD3D}" type="parTrans" cxnId="{9960DD9E-89A8-4823-B2A9-8D31198D0507}">
      <dgm:prSet/>
      <dgm:spPr/>
      <dgm:t>
        <a:bodyPr/>
        <a:lstStyle/>
        <a:p>
          <a:endParaRPr lang="en-US"/>
        </a:p>
      </dgm:t>
    </dgm:pt>
    <dgm:pt modelId="{161CD21B-F254-4157-B777-1EDB76C49EBC}" type="sibTrans" cxnId="{9960DD9E-89A8-4823-B2A9-8D31198D0507}">
      <dgm:prSet/>
      <dgm:spPr/>
      <dgm:t>
        <a:bodyPr/>
        <a:lstStyle/>
        <a:p>
          <a:endParaRPr lang="en-US"/>
        </a:p>
      </dgm:t>
    </dgm:pt>
    <dgm:pt modelId="{08CD71FD-D6FF-4961-90DF-BE995C8B91DA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Priority Actions through Partnerships</a:t>
          </a:r>
          <a:endParaRPr lang="en-US" dirty="0"/>
        </a:p>
      </dgm:t>
    </dgm:pt>
    <dgm:pt modelId="{BC888450-B70D-4FEB-AEFB-2C1E62957074}" type="parTrans" cxnId="{087C9FFB-66D5-452B-9378-644EF6C04756}">
      <dgm:prSet/>
      <dgm:spPr/>
      <dgm:t>
        <a:bodyPr/>
        <a:lstStyle/>
        <a:p>
          <a:endParaRPr lang="en-US"/>
        </a:p>
      </dgm:t>
    </dgm:pt>
    <dgm:pt modelId="{8758E6CA-4A05-461C-A006-928492D3EECA}" type="sibTrans" cxnId="{087C9FFB-66D5-452B-9378-644EF6C04756}">
      <dgm:prSet/>
      <dgm:spPr/>
      <dgm:t>
        <a:bodyPr/>
        <a:lstStyle/>
        <a:p>
          <a:endParaRPr lang="en-US"/>
        </a:p>
      </dgm:t>
    </dgm:pt>
    <dgm:pt modelId="{20A93533-9345-42D7-880E-DB76D0265546}">
      <dgm:prSet phldrT="[Text]" custT="1"/>
      <dgm:spPr/>
      <dgm:t>
        <a:bodyPr/>
        <a:lstStyle/>
        <a:p>
          <a:r>
            <a:rPr lang="en-US" sz="1400" dirty="0" smtClean="0"/>
            <a:t>Action through partnerships with state grantees, academic institutions, non-profit organizations, and other federal agencies</a:t>
          </a:r>
          <a:endParaRPr lang="en-US" sz="1400" dirty="0"/>
        </a:p>
      </dgm:t>
    </dgm:pt>
    <dgm:pt modelId="{141014C9-45A0-42C6-82DF-681C1F1BF94C}" type="parTrans" cxnId="{27862916-6711-4AE2-BEDD-2FB4556173ED}">
      <dgm:prSet/>
      <dgm:spPr/>
      <dgm:t>
        <a:bodyPr/>
        <a:lstStyle/>
        <a:p>
          <a:endParaRPr lang="en-US"/>
        </a:p>
      </dgm:t>
    </dgm:pt>
    <dgm:pt modelId="{AAF0B275-B8E4-46A0-A9B4-3A58829CBF4F}" type="sibTrans" cxnId="{27862916-6711-4AE2-BEDD-2FB4556173ED}">
      <dgm:prSet/>
      <dgm:spPr/>
      <dgm:t>
        <a:bodyPr/>
        <a:lstStyle/>
        <a:p>
          <a:endParaRPr lang="en-US"/>
        </a:p>
      </dgm:t>
    </dgm:pt>
    <dgm:pt modelId="{19C324E1-E424-4D8F-A189-4BB3096E71C4}">
      <dgm:prSet phldrT="[Text]"/>
      <dgm:spPr/>
      <dgm:t>
        <a:bodyPr/>
        <a:lstStyle/>
        <a:p>
          <a:r>
            <a:rPr lang="en-US" dirty="0" smtClean="0"/>
            <a:t>Use of Surveillance Data</a:t>
          </a:r>
          <a:endParaRPr lang="en-US" dirty="0"/>
        </a:p>
      </dgm:t>
    </dgm:pt>
    <dgm:pt modelId="{F541CD73-069A-40A6-9C2F-6FA16DC29E4B}" type="parTrans" cxnId="{BFC0F460-A383-4A03-BE65-0D45A15C07BD}">
      <dgm:prSet/>
      <dgm:spPr/>
      <dgm:t>
        <a:bodyPr/>
        <a:lstStyle/>
        <a:p>
          <a:endParaRPr lang="en-US"/>
        </a:p>
      </dgm:t>
    </dgm:pt>
    <dgm:pt modelId="{3269F91A-3E58-4A5E-B5BA-F38D20AC55C4}" type="sibTrans" cxnId="{BFC0F460-A383-4A03-BE65-0D45A15C07BD}">
      <dgm:prSet/>
      <dgm:spPr/>
      <dgm:t>
        <a:bodyPr/>
        <a:lstStyle/>
        <a:p>
          <a:endParaRPr lang="en-US"/>
        </a:p>
      </dgm:t>
    </dgm:pt>
    <dgm:pt modelId="{48C111FF-125D-4243-BB8B-2E2E56086CDE}">
      <dgm:prSet phldrT="[Text]"/>
      <dgm:spPr/>
      <dgm:t>
        <a:bodyPr/>
        <a:lstStyle/>
        <a:p>
          <a:r>
            <a:rPr lang="en-US" dirty="0" smtClean="0"/>
            <a:t>New Roadmap</a:t>
          </a:r>
          <a:endParaRPr lang="en-US" dirty="0"/>
        </a:p>
      </dgm:t>
    </dgm:pt>
    <dgm:pt modelId="{7E8F1F29-AF3E-40CF-8E12-6522A7892B3A}" type="parTrans" cxnId="{8619BCA9-0D4A-4247-89F8-32571BABE085}">
      <dgm:prSet/>
      <dgm:spPr/>
      <dgm:t>
        <a:bodyPr/>
        <a:lstStyle/>
        <a:p>
          <a:endParaRPr lang="en-US"/>
        </a:p>
      </dgm:t>
    </dgm:pt>
    <dgm:pt modelId="{8C5A9C3D-1067-4A8E-839C-73FC875EDAC3}" type="sibTrans" cxnId="{8619BCA9-0D4A-4247-89F8-32571BABE085}">
      <dgm:prSet/>
      <dgm:spPr/>
      <dgm:t>
        <a:bodyPr/>
        <a:lstStyle/>
        <a:p>
          <a:endParaRPr lang="en-US"/>
        </a:p>
      </dgm:t>
    </dgm:pt>
    <dgm:pt modelId="{AE941DB3-9F97-4A3E-9842-0BDEFF7BB9BA}">
      <dgm:prSet phldrT="[Text]" custT="1"/>
      <dgm:spPr/>
      <dgm:t>
        <a:bodyPr/>
        <a:lstStyle/>
        <a:p>
          <a:r>
            <a:rPr lang="en-US" sz="1400" dirty="0" smtClean="0"/>
            <a:t>Competency-based education and training, message testing, and awareness campaign</a:t>
          </a:r>
          <a:endParaRPr lang="en-US" sz="1400" dirty="0"/>
        </a:p>
      </dgm:t>
    </dgm:pt>
    <dgm:pt modelId="{00D9DB88-0229-4F3B-ADE4-7566B21ADAD9}" type="parTrans" cxnId="{FB4576A7-CA46-47CD-8D27-95C97DA1CF44}">
      <dgm:prSet/>
      <dgm:spPr/>
      <dgm:t>
        <a:bodyPr/>
        <a:lstStyle/>
        <a:p>
          <a:endParaRPr lang="en-US"/>
        </a:p>
      </dgm:t>
    </dgm:pt>
    <dgm:pt modelId="{DD6042E7-8256-404C-96B1-D7B62702BFFD}" type="sibTrans" cxnId="{FB4576A7-CA46-47CD-8D27-95C97DA1CF44}">
      <dgm:prSet/>
      <dgm:spPr/>
      <dgm:t>
        <a:bodyPr/>
        <a:lstStyle/>
        <a:p>
          <a:endParaRPr lang="en-US"/>
        </a:p>
      </dgm:t>
    </dgm:pt>
    <dgm:pt modelId="{9D4FACC9-5007-44EF-BCFC-71FB136C7925}">
      <dgm:prSet phldrT="[Text]" custT="1"/>
      <dgm:spPr/>
      <dgm:t>
        <a:bodyPr/>
        <a:lstStyle/>
        <a:p>
          <a:r>
            <a:rPr lang="en-US" sz="1400" dirty="0" smtClean="0"/>
            <a:t>Published manuscripts, national report using BRFSS data, state use of refined BRFSS Cognitive Decline and Caregiving modules</a:t>
          </a:r>
          <a:endParaRPr lang="en-US" sz="1400" dirty="0"/>
        </a:p>
      </dgm:t>
    </dgm:pt>
    <dgm:pt modelId="{92226675-90A8-45E7-B857-55C1813B0B98}" type="parTrans" cxnId="{DD5A14D0-43F3-4CE7-AEC6-246E5117BAE8}">
      <dgm:prSet/>
      <dgm:spPr/>
      <dgm:t>
        <a:bodyPr/>
        <a:lstStyle/>
        <a:p>
          <a:endParaRPr lang="en-US"/>
        </a:p>
      </dgm:t>
    </dgm:pt>
    <dgm:pt modelId="{CC9F1484-0DCF-4695-8FED-736EFEDFD248}" type="sibTrans" cxnId="{DD5A14D0-43F3-4CE7-AEC6-246E5117BAE8}">
      <dgm:prSet/>
      <dgm:spPr/>
      <dgm:t>
        <a:bodyPr/>
        <a:lstStyle/>
        <a:p>
          <a:endParaRPr lang="en-US"/>
        </a:p>
      </dgm:t>
    </dgm:pt>
    <dgm:pt modelId="{E5FDC6B0-58EA-4AF5-B626-BEAC33089199}">
      <dgm:prSet phldrT="[Text]" custT="1"/>
      <dgm:spPr/>
      <dgm:t>
        <a:bodyPr/>
        <a:lstStyle/>
        <a:p>
          <a:r>
            <a:rPr lang="en-US" sz="1400" dirty="0" smtClean="0"/>
            <a:t>Review, update, and expansion of the Healthy Brain Initiative Road Map</a:t>
          </a:r>
          <a:endParaRPr lang="en-US" sz="1400" dirty="0"/>
        </a:p>
      </dgm:t>
    </dgm:pt>
    <dgm:pt modelId="{84C179F9-1693-4F76-AD14-D102C482B224}" type="parTrans" cxnId="{EFE93966-063E-44D9-9FE6-30E2D894DA19}">
      <dgm:prSet/>
      <dgm:spPr/>
      <dgm:t>
        <a:bodyPr/>
        <a:lstStyle/>
        <a:p>
          <a:endParaRPr lang="en-US"/>
        </a:p>
      </dgm:t>
    </dgm:pt>
    <dgm:pt modelId="{BF4DD173-C227-40F9-9F12-1F8978E6A864}" type="sibTrans" cxnId="{EFE93966-063E-44D9-9FE6-30E2D894DA19}">
      <dgm:prSet/>
      <dgm:spPr/>
      <dgm:t>
        <a:bodyPr/>
        <a:lstStyle/>
        <a:p>
          <a:endParaRPr lang="en-US"/>
        </a:p>
      </dgm:t>
    </dgm:pt>
    <dgm:pt modelId="{6258AACB-8C70-4A82-AA6D-5B0ED4A24679}">
      <dgm:prSet phldrT="[Text]"/>
      <dgm:spPr/>
      <dgm:t>
        <a:bodyPr/>
        <a:lstStyle/>
        <a:p>
          <a:r>
            <a:rPr lang="en-US" dirty="0" smtClean="0"/>
            <a:t>Communications/Awareness</a:t>
          </a:r>
          <a:endParaRPr lang="en-US" dirty="0"/>
        </a:p>
      </dgm:t>
    </dgm:pt>
    <dgm:pt modelId="{A06B19B0-221B-43BA-8C91-0B812868E9C9}" type="parTrans" cxnId="{39E82FD0-0540-4218-9BD4-100E1072F61C}">
      <dgm:prSet/>
      <dgm:spPr/>
      <dgm:t>
        <a:bodyPr/>
        <a:lstStyle/>
        <a:p>
          <a:endParaRPr lang="en-US"/>
        </a:p>
      </dgm:t>
    </dgm:pt>
    <dgm:pt modelId="{FEC06020-DEF2-42A6-ADB8-3057BF9961D4}" type="sibTrans" cxnId="{39E82FD0-0540-4218-9BD4-100E1072F61C}">
      <dgm:prSet/>
      <dgm:spPr/>
      <dgm:t>
        <a:bodyPr/>
        <a:lstStyle/>
        <a:p>
          <a:endParaRPr lang="en-US"/>
        </a:p>
      </dgm:t>
    </dgm:pt>
    <dgm:pt modelId="{2E530792-5516-4359-A94C-15149201DFAE}" type="pres">
      <dgm:prSet presAssocID="{50B49FBB-4D49-4108-9CA0-35B375ACBDE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5423D0B-2255-4AC3-8BF1-CEAD8258F605}" type="pres">
      <dgm:prSet presAssocID="{CC9D2806-7318-4C27-B60A-B9C7FE1094A2}" presName="parentText1" presStyleLbl="node1" presStyleIdx="0" presStyleCnt="5" custScaleY="9814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09DCC8-D6A8-4DA2-A40F-508C676D5E1D}" type="pres">
      <dgm:prSet presAssocID="{CC9D2806-7318-4C27-B60A-B9C7FE1094A2}" presName="childText1" presStyleLbl="solidAlignAcc1" presStyleIdx="0" presStyleCnt="5" custScaleY="1102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92D4E1-4586-4C86-A249-7D2171F5666D}" type="pres">
      <dgm:prSet presAssocID="{08CD71FD-D6FF-4961-90DF-BE995C8B91DA}" presName="parentText2" presStyleLbl="node1" presStyleIdx="1" presStyleCnt="5" custScaleY="9436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076A65-9C20-4109-B288-51527B45AB83}" type="pres">
      <dgm:prSet presAssocID="{08CD71FD-D6FF-4961-90DF-BE995C8B91DA}" presName="childText2" presStyleLbl="solidAlignAcc1" presStyleIdx="1" presStyleCnt="5" custScaleY="1065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577BAE-31D7-4DC3-88AB-BA58303C491B}" type="pres">
      <dgm:prSet presAssocID="{19C324E1-E424-4D8F-A189-4BB3096E71C4}" presName="parentText3" presStyleLbl="node1" presStyleIdx="2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FE641-569E-40C6-B960-B746BA07E4AE}" type="pres">
      <dgm:prSet presAssocID="{19C324E1-E424-4D8F-A189-4BB3096E71C4}" presName="childText3" presStyleLbl="solidAlignAcc1" presStyleIdx="2" presStyleCnt="5" custScaleX="97841" custScaleY="117387" custLinFactNeighborX="741" custLinFactNeighborY="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84F28-A9A5-4438-8DAA-44DD600AB6DE}" type="pres">
      <dgm:prSet presAssocID="{6258AACB-8C70-4A82-AA6D-5B0ED4A24679}" presName="parentText4" presStyleLbl="node1" presStyleIdx="3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694E0-6732-4B10-9968-2DD46C30DDC7}" type="pres">
      <dgm:prSet presAssocID="{6258AACB-8C70-4A82-AA6D-5B0ED4A24679}" presName="childText4" presStyleLbl="solidAlignAcc1" presStyleIdx="3" presStyleCnt="5" custScaleY="1071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B1E85A-9376-4169-96D6-5B89B5B75995}" type="pres">
      <dgm:prSet presAssocID="{48C111FF-125D-4243-BB8B-2E2E56086CDE}" presName="parentText5" presStyleLbl="node1" presStyleIdx="4" presStyleCnt="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4266A-BF07-4676-8F4B-009581950BEB}" type="pres">
      <dgm:prSet presAssocID="{48C111FF-125D-4243-BB8B-2E2E56086CDE}" presName="childText5" presStyleLbl="solidAlignAcc1" presStyleIdx="4" presStyleCnt="5" custScaleX="100930" custScaleY="100742" custLinFactNeighborX="-631" custLinFactNeighborY="-13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816517-6145-4EE4-83D3-8E629343E439}" type="presOf" srcId="{08CD71FD-D6FF-4961-90DF-BE995C8B91DA}" destId="{8F92D4E1-4586-4C86-A249-7D2171F5666D}" srcOrd="0" destOrd="0" presId="urn:microsoft.com/office/officeart/2009/3/layout/IncreasingArrowsProcess"/>
    <dgm:cxn modelId="{FB4576A7-CA46-47CD-8D27-95C97DA1CF44}" srcId="{6258AACB-8C70-4A82-AA6D-5B0ED4A24679}" destId="{AE941DB3-9F97-4A3E-9842-0BDEFF7BB9BA}" srcOrd="0" destOrd="0" parTransId="{00D9DB88-0229-4F3B-ADE4-7566B21ADAD9}" sibTransId="{DD6042E7-8256-404C-96B1-D7B62702BFFD}"/>
    <dgm:cxn modelId="{DD5A14D0-43F3-4CE7-AEC6-246E5117BAE8}" srcId="{19C324E1-E424-4D8F-A189-4BB3096E71C4}" destId="{9D4FACC9-5007-44EF-BCFC-71FB136C7925}" srcOrd="0" destOrd="0" parTransId="{92226675-90A8-45E7-B857-55C1813B0B98}" sibTransId="{CC9F1484-0DCF-4695-8FED-736EFEDFD248}"/>
    <dgm:cxn modelId="{BFC0F460-A383-4A03-BE65-0D45A15C07BD}" srcId="{50B49FBB-4D49-4108-9CA0-35B375ACBDEF}" destId="{19C324E1-E424-4D8F-A189-4BB3096E71C4}" srcOrd="2" destOrd="0" parTransId="{F541CD73-069A-40A6-9C2F-6FA16DC29E4B}" sibTransId="{3269F91A-3E58-4A5E-B5BA-F38D20AC55C4}"/>
    <dgm:cxn modelId="{8124090F-0938-4BF9-B426-1015E6766AF3}" type="presOf" srcId="{E5FDC6B0-58EA-4AF5-B626-BEAC33089199}" destId="{16C4266A-BF07-4676-8F4B-009581950BEB}" srcOrd="0" destOrd="0" presId="urn:microsoft.com/office/officeart/2009/3/layout/IncreasingArrowsProcess"/>
    <dgm:cxn modelId="{80058DB8-86B5-4ADC-AAA4-B48F63A544F2}" type="presOf" srcId="{AE941DB3-9F97-4A3E-9842-0BDEFF7BB9BA}" destId="{B41694E0-6732-4B10-9968-2DD46C30DDC7}" srcOrd="0" destOrd="0" presId="urn:microsoft.com/office/officeart/2009/3/layout/IncreasingArrowsProcess"/>
    <dgm:cxn modelId="{F2632D64-A847-40B8-9CDB-4DA585DD68A5}" type="presOf" srcId="{9D4FACC9-5007-44EF-BCFC-71FB136C7925}" destId="{823FE641-569E-40C6-B960-B746BA07E4AE}" srcOrd="0" destOrd="0" presId="urn:microsoft.com/office/officeart/2009/3/layout/IncreasingArrowsProcess"/>
    <dgm:cxn modelId="{909715DF-0B6A-4335-AF91-FC8AA8048FD3}" type="presOf" srcId="{50B49FBB-4D49-4108-9CA0-35B375ACBDEF}" destId="{2E530792-5516-4359-A94C-15149201DFAE}" srcOrd="0" destOrd="0" presId="urn:microsoft.com/office/officeart/2009/3/layout/IncreasingArrowsProcess"/>
    <dgm:cxn modelId="{087C9FFB-66D5-452B-9378-644EF6C04756}" srcId="{50B49FBB-4D49-4108-9CA0-35B375ACBDEF}" destId="{08CD71FD-D6FF-4961-90DF-BE995C8B91DA}" srcOrd="1" destOrd="0" parTransId="{BC888450-B70D-4FEB-AEFB-2C1E62957074}" sibTransId="{8758E6CA-4A05-461C-A006-928492D3EECA}"/>
    <dgm:cxn modelId="{9DFED6D8-FBB9-47E7-8603-5D2E55D4C78D}" type="presOf" srcId="{48C111FF-125D-4243-BB8B-2E2E56086CDE}" destId="{12B1E85A-9376-4169-96D6-5B89B5B75995}" srcOrd="0" destOrd="0" presId="urn:microsoft.com/office/officeart/2009/3/layout/IncreasingArrowsProcess"/>
    <dgm:cxn modelId="{0D87EA63-415D-48C1-8D48-8E44B1166213}" type="presOf" srcId="{CC9D2806-7318-4C27-B60A-B9C7FE1094A2}" destId="{05423D0B-2255-4AC3-8BF1-CEAD8258F605}" srcOrd="0" destOrd="0" presId="urn:microsoft.com/office/officeart/2009/3/layout/IncreasingArrowsProcess"/>
    <dgm:cxn modelId="{8619BCA9-0D4A-4247-89F8-32571BABE085}" srcId="{50B49FBB-4D49-4108-9CA0-35B375ACBDEF}" destId="{48C111FF-125D-4243-BB8B-2E2E56086CDE}" srcOrd="4" destOrd="0" parTransId="{7E8F1F29-AF3E-40CF-8E12-6522A7892B3A}" sibTransId="{8C5A9C3D-1067-4A8E-839C-73FC875EDAC3}"/>
    <dgm:cxn modelId="{1871FAB4-105C-4B86-A37E-71868FF5DE2D}" srcId="{50B49FBB-4D49-4108-9CA0-35B375ACBDEF}" destId="{CC9D2806-7318-4C27-B60A-B9C7FE1094A2}" srcOrd="0" destOrd="0" parTransId="{464EAA6C-0DE0-459C-8328-B0180872350B}" sibTransId="{58996BD1-DC4C-42B5-8427-A93746FC0824}"/>
    <dgm:cxn modelId="{39E82FD0-0540-4218-9BD4-100E1072F61C}" srcId="{50B49FBB-4D49-4108-9CA0-35B375ACBDEF}" destId="{6258AACB-8C70-4A82-AA6D-5B0ED4A24679}" srcOrd="3" destOrd="0" parTransId="{A06B19B0-221B-43BA-8C91-0B812868E9C9}" sibTransId="{FEC06020-DEF2-42A6-ADB8-3057BF9961D4}"/>
    <dgm:cxn modelId="{8E95A1A1-7688-4FDA-9C93-CE1FA98F2B83}" type="presOf" srcId="{89BA515E-860A-485B-AD31-9C7FC3B03714}" destId="{0009DCC8-D6A8-4DA2-A40F-508C676D5E1D}" srcOrd="0" destOrd="0" presId="urn:microsoft.com/office/officeart/2009/3/layout/IncreasingArrowsProcess"/>
    <dgm:cxn modelId="{F4459067-6896-48E9-A481-8FAEF691E8A0}" type="presOf" srcId="{6258AACB-8C70-4A82-AA6D-5B0ED4A24679}" destId="{23684F28-A9A5-4438-8DAA-44DD600AB6DE}" srcOrd="0" destOrd="0" presId="urn:microsoft.com/office/officeart/2009/3/layout/IncreasingArrowsProcess"/>
    <dgm:cxn modelId="{2631178F-3684-43D2-9CC0-4C697DA4EAD3}" type="presOf" srcId="{20A93533-9345-42D7-880E-DB76D0265546}" destId="{4E076A65-9C20-4109-B288-51527B45AB83}" srcOrd="0" destOrd="0" presId="urn:microsoft.com/office/officeart/2009/3/layout/IncreasingArrowsProcess"/>
    <dgm:cxn modelId="{27862916-6711-4AE2-BEDD-2FB4556173ED}" srcId="{08CD71FD-D6FF-4961-90DF-BE995C8B91DA}" destId="{20A93533-9345-42D7-880E-DB76D0265546}" srcOrd="0" destOrd="0" parTransId="{141014C9-45A0-42C6-82DF-681C1F1BF94C}" sibTransId="{AAF0B275-B8E4-46A0-A9B4-3A58829CBF4F}"/>
    <dgm:cxn modelId="{9960DD9E-89A8-4823-B2A9-8D31198D0507}" srcId="{CC9D2806-7318-4C27-B60A-B9C7FE1094A2}" destId="{89BA515E-860A-485B-AD31-9C7FC3B03714}" srcOrd="0" destOrd="0" parTransId="{53A80748-FAFC-457C-8D15-863C93CBFD3D}" sibTransId="{161CD21B-F254-4157-B777-1EDB76C49EBC}"/>
    <dgm:cxn modelId="{EFE93966-063E-44D9-9FE6-30E2D894DA19}" srcId="{48C111FF-125D-4243-BB8B-2E2E56086CDE}" destId="{E5FDC6B0-58EA-4AF5-B626-BEAC33089199}" srcOrd="0" destOrd="0" parTransId="{84C179F9-1693-4F76-AD14-D102C482B224}" sibTransId="{BF4DD173-C227-40F9-9F12-1F8978E6A864}"/>
    <dgm:cxn modelId="{128EE16F-897B-4B9C-8DE1-5362DCCF6B2D}" type="presOf" srcId="{19C324E1-E424-4D8F-A189-4BB3096E71C4}" destId="{52577BAE-31D7-4DC3-88AB-BA58303C491B}" srcOrd="0" destOrd="0" presId="urn:microsoft.com/office/officeart/2009/3/layout/IncreasingArrowsProcess"/>
    <dgm:cxn modelId="{A8141F36-6516-4039-9A85-4F43CB6F52C5}" type="presParOf" srcId="{2E530792-5516-4359-A94C-15149201DFAE}" destId="{05423D0B-2255-4AC3-8BF1-CEAD8258F605}" srcOrd="0" destOrd="0" presId="urn:microsoft.com/office/officeart/2009/3/layout/IncreasingArrowsProcess"/>
    <dgm:cxn modelId="{C13B41C6-935F-4E0C-B5CF-AFEF88727E32}" type="presParOf" srcId="{2E530792-5516-4359-A94C-15149201DFAE}" destId="{0009DCC8-D6A8-4DA2-A40F-508C676D5E1D}" srcOrd="1" destOrd="0" presId="urn:microsoft.com/office/officeart/2009/3/layout/IncreasingArrowsProcess"/>
    <dgm:cxn modelId="{6EAC6841-767B-4034-A775-D491714F81DA}" type="presParOf" srcId="{2E530792-5516-4359-A94C-15149201DFAE}" destId="{8F92D4E1-4586-4C86-A249-7D2171F5666D}" srcOrd="2" destOrd="0" presId="urn:microsoft.com/office/officeart/2009/3/layout/IncreasingArrowsProcess"/>
    <dgm:cxn modelId="{43C621B8-5A5B-4709-A435-DEE6A4E88A3C}" type="presParOf" srcId="{2E530792-5516-4359-A94C-15149201DFAE}" destId="{4E076A65-9C20-4109-B288-51527B45AB83}" srcOrd="3" destOrd="0" presId="urn:microsoft.com/office/officeart/2009/3/layout/IncreasingArrowsProcess"/>
    <dgm:cxn modelId="{BBE71F5D-7A42-48DB-ACE1-01CD5C043F92}" type="presParOf" srcId="{2E530792-5516-4359-A94C-15149201DFAE}" destId="{52577BAE-31D7-4DC3-88AB-BA58303C491B}" srcOrd="4" destOrd="0" presId="urn:microsoft.com/office/officeart/2009/3/layout/IncreasingArrowsProcess"/>
    <dgm:cxn modelId="{8DEBB9B7-A340-45DF-A47F-90DA190B1C73}" type="presParOf" srcId="{2E530792-5516-4359-A94C-15149201DFAE}" destId="{823FE641-569E-40C6-B960-B746BA07E4AE}" srcOrd="5" destOrd="0" presId="urn:microsoft.com/office/officeart/2009/3/layout/IncreasingArrowsProcess"/>
    <dgm:cxn modelId="{DBFE44D3-FEEA-4C85-8A84-BEC879402374}" type="presParOf" srcId="{2E530792-5516-4359-A94C-15149201DFAE}" destId="{23684F28-A9A5-4438-8DAA-44DD600AB6DE}" srcOrd="6" destOrd="0" presId="urn:microsoft.com/office/officeart/2009/3/layout/IncreasingArrowsProcess"/>
    <dgm:cxn modelId="{43F29F18-674D-43C1-80F2-9E34B204347D}" type="presParOf" srcId="{2E530792-5516-4359-A94C-15149201DFAE}" destId="{B41694E0-6732-4B10-9968-2DD46C30DDC7}" srcOrd="7" destOrd="0" presId="urn:microsoft.com/office/officeart/2009/3/layout/IncreasingArrowsProcess"/>
    <dgm:cxn modelId="{F08DA461-7631-4DD6-9557-1F233D7741D7}" type="presParOf" srcId="{2E530792-5516-4359-A94C-15149201DFAE}" destId="{12B1E85A-9376-4169-96D6-5B89B5B75995}" srcOrd="8" destOrd="0" presId="urn:microsoft.com/office/officeart/2009/3/layout/IncreasingArrowsProcess"/>
    <dgm:cxn modelId="{9C3BBAC6-D873-411D-8C03-029EA49B072F}" type="presParOf" srcId="{2E530792-5516-4359-A94C-15149201DFAE}" destId="{16C4266A-BF07-4676-8F4B-009581950BEB}" srcOrd="9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423D0B-2255-4AC3-8BF1-CEAD8258F605}">
      <dsp:nvSpPr>
        <dsp:cNvPr id="0" name=""/>
        <dsp:cNvSpPr/>
      </dsp:nvSpPr>
      <dsp:spPr>
        <a:xfrm>
          <a:off x="874296" y="54535"/>
          <a:ext cx="7128707" cy="1017431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645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Promotion of Roadmap		</a:t>
          </a:r>
          <a:endParaRPr lang="en-US" sz="1600" kern="1200" dirty="0"/>
        </a:p>
      </dsp:txBody>
      <dsp:txXfrm>
        <a:off x="874296" y="308893"/>
        <a:ext cx="6874349" cy="508715"/>
      </dsp:txXfrm>
    </dsp:sp>
    <dsp:sp modelId="{0009DCC8-D6A8-4DA2-A40F-508C676D5E1D}">
      <dsp:nvSpPr>
        <dsp:cNvPr id="0" name=""/>
        <dsp:cNvSpPr/>
      </dsp:nvSpPr>
      <dsp:spPr>
        <a:xfrm>
          <a:off x="874296" y="745558"/>
          <a:ext cx="1317527" cy="20984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Dissemination  and adoption of road map activities</a:t>
          </a:r>
          <a:endParaRPr lang="en-US" sz="1400" kern="1200" dirty="0"/>
        </a:p>
      </dsp:txBody>
      <dsp:txXfrm>
        <a:off x="874296" y="745558"/>
        <a:ext cx="1317527" cy="2098479"/>
      </dsp:txXfrm>
    </dsp:sp>
    <dsp:sp modelId="{8F92D4E1-4586-4C86-A249-7D2171F5666D}">
      <dsp:nvSpPr>
        <dsp:cNvPr id="0" name=""/>
        <dsp:cNvSpPr/>
      </dsp:nvSpPr>
      <dsp:spPr>
        <a:xfrm>
          <a:off x="2191681" y="419797"/>
          <a:ext cx="5811322" cy="97831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645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Priority Actions through Partnerships</a:t>
          </a:r>
          <a:endParaRPr lang="en-US" sz="1600" kern="1200" dirty="0"/>
        </a:p>
      </dsp:txBody>
      <dsp:txXfrm>
        <a:off x="2191681" y="664376"/>
        <a:ext cx="5566743" cy="489157"/>
      </dsp:txXfrm>
    </dsp:sp>
    <dsp:sp modelId="{4E076A65-9C20-4109-B288-51527B45AB83}">
      <dsp:nvSpPr>
        <dsp:cNvPr id="0" name=""/>
        <dsp:cNvSpPr/>
      </dsp:nvSpPr>
      <dsp:spPr>
        <a:xfrm>
          <a:off x="2191681" y="1126554"/>
          <a:ext cx="1317527" cy="20278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Action through partnerships with state grantees, academic institutions, non-profit organizations, and other federal agencies</a:t>
          </a:r>
          <a:endParaRPr lang="en-US" sz="1400" kern="1200" dirty="0"/>
        </a:p>
      </dsp:txBody>
      <dsp:txXfrm>
        <a:off x="2191681" y="1126554"/>
        <a:ext cx="1317527" cy="2027895"/>
      </dsp:txXfrm>
    </dsp:sp>
    <dsp:sp modelId="{52577BAE-31D7-4DC3-88AB-BA58303C491B}">
      <dsp:nvSpPr>
        <dsp:cNvPr id="0" name=""/>
        <dsp:cNvSpPr/>
      </dsp:nvSpPr>
      <dsp:spPr>
        <a:xfrm>
          <a:off x="3509066" y="736302"/>
          <a:ext cx="4493936" cy="103671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645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Use of Surveillance Data</a:t>
          </a:r>
          <a:endParaRPr lang="en-US" sz="1600" kern="1200" dirty="0"/>
        </a:p>
      </dsp:txBody>
      <dsp:txXfrm>
        <a:off x="3509066" y="995480"/>
        <a:ext cx="4234758" cy="518357"/>
      </dsp:txXfrm>
    </dsp:sp>
    <dsp:sp modelId="{823FE641-569E-40C6-B960-B746BA07E4AE}">
      <dsp:nvSpPr>
        <dsp:cNvPr id="0" name=""/>
        <dsp:cNvSpPr/>
      </dsp:nvSpPr>
      <dsp:spPr>
        <a:xfrm>
          <a:off x="3533052" y="1378546"/>
          <a:ext cx="1289082" cy="22345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Published manuscripts, national report using BRFSS data, state use of refined BRFSS Cognitive Decline and Caregiving modules</a:t>
          </a:r>
          <a:endParaRPr lang="en-US" sz="1400" kern="1200" dirty="0"/>
        </a:p>
      </dsp:txBody>
      <dsp:txXfrm>
        <a:off x="3533052" y="1378546"/>
        <a:ext cx="1289082" cy="2234547"/>
      </dsp:txXfrm>
    </dsp:sp>
    <dsp:sp modelId="{23684F28-A9A5-4438-8DAA-44DD600AB6DE}">
      <dsp:nvSpPr>
        <dsp:cNvPr id="0" name=""/>
        <dsp:cNvSpPr/>
      </dsp:nvSpPr>
      <dsp:spPr>
        <a:xfrm>
          <a:off x="4827164" y="1082007"/>
          <a:ext cx="3175839" cy="103671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645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Communications/Awareness</a:t>
          </a:r>
          <a:endParaRPr lang="en-US" sz="1600" kern="1200" dirty="0"/>
        </a:p>
      </dsp:txBody>
      <dsp:txXfrm>
        <a:off x="4827164" y="1341185"/>
        <a:ext cx="2916661" cy="518357"/>
      </dsp:txXfrm>
    </dsp:sp>
    <dsp:sp modelId="{B41694E0-6732-4B10-9968-2DD46C30DDC7}">
      <dsp:nvSpPr>
        <dsp:cNvPr id="0" name=""/>
        <dsp:cNvSpPr/>
      </dsp:nvSpPr>
      <dsp:spPr>
        <a:xfrm>
          <a:off x="4827164" y="1812357"/>
          <a:ext cx="1317527" cy="20391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Competency-based education and training, message testing, and awareness campaign</a:t>
          </a:r>
          <a:endParaRPr lang="en-US" sz="1400" kern="1200" dirty="0"/>
        </a:p>
      </dsp:txBody>
      <dsp:txXfrm>
        <a:off x="4827164" y="1812357"/>
        <a:ext cx="1317527" cy="2039107"/>
      </dsp:txXfrm>
    </dsp:sp>
    <dsp:sp modelId="{12B1E85A-9376-4169-96D6-5B89B5B75995}">
      <dsp:nvSpPr>
        <dsp:cNvPr id="0" name=""/>
        <dsp:cNvSpPr/>
      </dsp:nvSpPr>
      <dsp:spPr>
        <a:xfrm>
          <a:off x="6144549" y="1427711"/>
          <a:ext cx="1858453" cy="103671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6457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New Roadmap</a:t>
          </a:r>
          <a:endParaRPr lang="en-US" sz="1600" kern="1200" dirty="0"/>
        </a:p>
      </dsp:txBody>
      <dsp:txXfrm>
        <a:off x="6144549" y="1686889"/>
        <a:ext cx="1599275" cy="518357"/>
      </dsp:txXfrm>
    </dsp:sp>
    <dsp:sp modelId="{16C4266A-BF07-4676-8F4B-009581950BEB}">
      <dsp:nvSpPr>
        <dsp:cNvPr id="0" name=""/>
        <dsp:cNvSpPr/>
      </dsp:nvSpPr>
      <dsp:spPr>
        <a:xfrm>
          <a:off x="6130109" y="2193354"/>
          <a:ext cx="1329780" cy="19176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Review, update, and expansion of the Healthy Brain Initiative Road Map</a:t>
          </a:r>
          <a:endParaRPr lang="en-US" sz="1400" kern="1200" dirty="0"/>
        </a:p>
      </dsp:txBody>
      <dsp:txXfrm>
        <a:off x="6130109" y="2193354"/>
        <a:ext cx="1329780" cy="1917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4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1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2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6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0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30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5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1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0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31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428BE-5944-4DC0-AF62-704CCB5BB353}" type="datetimeFigureOut">
              <a:rPr lang="en-US" smtClean="0"/>
              <a:t>8/5/2014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CBB65-C289-44BF-9CDC-47C9FB06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2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 descr="CDC Healthy Brain Initiative - The Five-Year Flow Chart"/>
          <p:cNvGraphicFramePr/>
          <p:nvPr>
            <p:extLst>
              <p:ext uri="{D42A27DB-BD31-4B8C-83A1-F6EECF244321}">
                <p14:modId xmlns:p14="http://schemas.microsoft.com/office/powerpoint/2010/main" val="4032970421"/>
              </p:ext>
            </p:extLst>
          </p:nvPr>
        </p:nvGraphicFramePr>
        <p:xfrm>
          <a:off x="95250" y="1676400"/>
          <a:ext cx="88773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2286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CDC Healthy Brain Initiative –</a:t>
            </a:r>
          </a:p>
          <a:p>
            <a:pPr algn="ctr"/>
            <a:r>
              <a:rPr lang="en-US" sz="2800" dirty="0" smtClean="0"/>
              <a:t>The </a:t>
            </a:r>
            <a:r>
              <a:rPr lang="en-US" sz="2800" smtClean="0"/>
              <a:t>Five-Year Flow Chart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210180"/>
            <a:ext cx="7400925" cy="553998"/>
          </a:xfrm>
          <a:prstGeom prst="rect">
            <a:avLst/>
          </a:prstGeom>
          <a:solidFill>
            <a:schemeClr val="accent1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" lvl="0"/>
            <a:r>
              <a:rPr lang="en-US" sz="1600" b="1" dirty="0" smtClean="0">
                <a:solidFill>
                  <a:schemeClr val="bg1"/>
                </a:solidFill>
              </a:rPr>
              <a:t>IMPACT</a:t>
            </a:r>
            <a:r>
              <a:rPr lang="en-US" sz="1400" dirty="0" smtClean="0">
                <a:solidFill>
                  <a:schemeClr val="bg1"/>
                </a:solidFill>
              </a:rPr>
              <a:t>: CDC </a:t>
            </a:r>
            <a:r>
              <a:rPr lang="en-US" sz="1400" dirty="0">
                <a:solidFill>
                  <a:schemeClr val="bg1"/>
                </a:solidFill>
              </a:rPr>
              <a:t>HBI adds to ongoing national efforts to address cognitive </a:t>
            </a:r>
            <a:r>
              <a:rPr lang="en-US" sz="1400" dirty="0" smtClean="0">
                <a:solidFill>
                  <a:schemeClr val="bg1"/>
                </a:solidFill>
              </a:rPr>
              <a:t>functioning, contributing a </a:t>
            </a:r>
          </a:p>
          <a:p>
            <a:pPr marL="57150" lvl="0"/>
            <a:r>
              <a:rPr lang="en-US" sz="1400" dirty="0" smtClean="0">
                <a:solidFill>
                  <a:schemeClr val="bg1"/>
                </a:solidFill>
              </a:rPr>
              <a:t>unique </a:t>
            </a:r>
            <a:r>
              <a:rPr lang="en-US" sz="1400" dirty="0">
                <a:solidFill>
                  <a:schemeClr val="bg1"/>
                </a:solidFill>
              </a:rPr>
              <a:t>perspective focusing on population-based efforts </a:t>
            </a:r>
            <a:r>
              <a:rPr lang="en-US" sz="1400" dirty="0" smtClean="0">
                <a:solidFill>
                  <a:schemeClr val="bg1"/>
                </a:solidFill>
              </a:rPr>
              <a:t>within </a:t>
            </a:r>
            <a:r>
              <a:rPr lang="en-US" sz="1400" dirty="0">
                <a:solidFill>
                  <a:schemeClr val="bg1"/>
                </a:solidFill>
              </a:rPr>
              <a:t>states and </a:t>
            </a:r>
            <a:r>
              <a:rPr lang="en-US" sz="1400" dirty="0" smtClean="0">
                <a:solidFill>
                  <a:schemeClr val="bg1"/>
                </a:solidFill>
              </a:rPr>
              <a:t>communities.</a:t>
            </a:r>
            <a:endParaRPr lang="en-US" dirty="0"/>
          </a:p>
        </p:txBody>
      </p:sp>
      <p:graphicFrame>
        <p:nvGraphicFramePr>
          <p:cNvPr id="9" name="Table 8" descr="Years 1-5&#10;2013-20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033890"/>
              </p:ext>
            </p:extLst>
          </p:nvPr>
        </p:nvGraphicFramePr>
        <p:xfrm>
          <a:off x="1295400" y="1295400"/>
          <a:ext cx="6400800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0160"/>
                <a:gridCol w="1280160"/>
                <a:gridCol w="1280160"/>
                <a:gridCol w="1280160"/>
                <a:gridCol w="128016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Year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Year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Year 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Year 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Year 5</a:t>
                      </a:r>
                      <a:endParaRPr lang="en-US" sz="18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(2013)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(2014)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(2015)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(2016)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 (2017)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Straight Connector 12" descr="Line"/>
          <p:cNvCxnSpPr/>
          <p:nvPr/>
        </p:nvCxnSpPr>
        <p:spPr>
          <a:xfrm>
            <a:off x="838200" y="49530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 descr="Line"/>
          <p:cNvCxnSpPr/>
          <p:nvPr/>
        </p:nvCxnSpPr>
        <p:spPr>
          <a:xfrm>
            <a:off x="847725" y="5867400"/>
            <a:ext cx="7391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 descr="Line"/>
          <p:cNvCxnSpPr/>
          <p:nvPr/>
        </p:nvCxnSpPr>
        <p:spPr>
          <a:xfrm>
            <a:off x="8239125" y="4953000"/>
            <a:ext cx="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 descr="down arrow"/>
          <p:cNvCxnSpPr/>
          <p:nvPr/>
        </p:nvCxnSpPr>
        <p:spPr>
          <a:xfrm>
            <a:off x="4495800" y="5867400"/>
            <a:ext cx="0" cy="3427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75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152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Healthy Brain Initiative - The Five-Year Flow Chart</dc:title>
  <dc:subject>CDC Healthy Brain Initiative - The Five-Year Flow Chart</dc:subject>
  <dc:creator>CDC</dc:creator>
  <cp:keywords>Healthy Brain Initiative, HBI, flow chart, Healthy Brain Initiative roadmap, roadmap, actions, partnerships, manuscripts, national report, BRFSS, cognitive decline, caregiving, competency-based education, awareness campaign </cp:keywords>
  <cp:lastModifiedBy>Evans, Darren (CDC/ONDIEH/NCCDPHP) (CTR)</cp:lastModifiedBy>
  <cp:revision>19</cp:revision>
  <cp:lastPrinted>2014-07-09T20:45:42Z</cp:lastPrinted>
  <dcterms:created xsi:type="dcterms:W3CDTF">2014-06-13T14:31:33Z</dcterms:created>
  <dcterms:modified xsi:type="dcterms:W3CDTF">2014-08-05T19:23:18Z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</Properties>
</file>