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93" r:id="rId3"/>
    <p:sldId id="316" r:id="rId4"/>
    <p:sldId id="294" r:id="rId5"/>
    <p:sldId id="295" r:id="rId6"/>
    <p:sldId id="298" r:id="rId7"/>
    <p:sldId id="300" r:id="rId8"/>
    <p:sldId id="299" r:id="rId9"/>
    <p:sldId id="296" r:id="rId10"/>
    <p:sldId id="297" r:id="rId11"/>
    <p:sldId id="313" r:id="rId12"/>
    <p:sldId id="312" r:id="rId13"/>
    <p:sldId id="311" r:id="rId14"/>
    <p:sldId id="310" r:id="rId15"/>
    <p:sldId id="309" r:id="rId16"/>
    <p:sldId id="308" r:id="rId17"/>
    <p:sldId id="307" r:id="rId18"/>
    <p:sldId id="314" r:id="rId19"/>
    <p:sldId id="315" r:id="rId20"/>
    <p:sldId id="301" r:id="rId21"/>
    <p:sldId id="302" r:id="rId22"/>
    <p:sldId id="303" r:id="rId23"/>
    <p:sldId id="304" r:id="rId24"/>
    <p:sldId id="305" r:id="rId25"/>
    <p:sldId id="306"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78" autoAdjust="0"/>
    <p:restoredTop sz="86323" autoAdjust="0"/>
  </p:normalViewPr>
  <p:slideViewPr>
    <p:cSldViewPr>
      <p:cViewPr varScale="1">
        <p:scale>
          <a:sx n="63" d="100"/>
          <a:sy n="63" d="100"/>
        </p:scale>
        <p:origin x="-336" y="-108"/>
      </p:cViewPr>
      <p:guideLst>
        <p:guide orient="horz" pos="2160"/>
        <p:guide pos="2880"/>
      </p:guideLst>
    </p:cSldViewPr>
  </p:slideViewPr>
  <p:outlineViewPr>
    <p:cViewPr>
      <p:scale>
        <a:sx n="33" d="100"/>
        <a:sy n="33" d="100"/>
      </p:scale>
      <p:origin x="48" y="100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92CD8B2-E281-466B-B9FF-47B2464ED5A3}" type="datetimeFigureOut">
              <a:rPr lang="en-US"/>
              <a:pPr>
                <a:defRPr/>
              </a:pPr>
              <a:t>6/18/2010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C0A3B66-4A48-485C-9FA2-67441437F4E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AE92245-B489-4CD3-B1F2-4F3638A91727}" type="slidenum">
              <a:rPr lang="en-US" smtClean="0"/>
              <a:pPr fontAlgn="base">
                <a:spcBef>
                  <a:spcPct val="0"/>
                </a:spcBef>
                <a:spcAft>
                  <a:spcPct val="0"/>
                </a:spcAft>
                <a:defRPr/>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5E837BA7-4200-4847-8A5F-375CFA2E08E1}" type="datetimeFigureOut">
              <a:rPr lang="en-US"/>
              <a:pPr>
                <a:defRPr/>
              </a:pPr>
              <a:t>6/18/2010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defRPr>
            </a:lvl1pPr>
          </a:lstStyle>
          <a:p>
            <a:pPr>
              <a:defRPr/>
            </a:pPr>
            <a:fld id="{B5B63A7E-4007-4091-B2C3-CD1A5E8F9C1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71"/>
          <p:cNvGrpSpPr>
            <a:grpSpLocks/>
          </p:cNvGrpSpPr>
          <p:nvPr/>
        </p:nvGrpSpPr>
        <p:grpSpPr bwMode="auto">
          <a:xfrm>
            <a:off x="0" y="0"/>
            <a:ext cx="9147175" cy="6867525"/>
            <a:chOff x="0" y="0"/>
            <a:chExt cx="5762" cy="4326"/>
          </a:xfrm>
        </p:grpSpPr>
        <p:sp>
          <p:nvSpPr>
            <p:cNvPr id="53251" name="Rectangle 3"/>
            <p:cNvSpPr>
              <a:spLocks noChangeArrowheads="1"/>
            </p:cNvSpPr>
            <p:nvPr userDrawn="1"/>
          </p:nvSpPr>
          <p:spPr bwMode="hidden">
            <a:xfrm>
              <a:off x="0" y="0"/>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52" name="Rectangle 4"/>
            <p:cNvSpPr>
              <a:spLocks noChangeArrowheads="1"/>
            </p:cNvSpPr>
            <p:nvPr userDrawn="1"/>
          </p:nvSpPr>
          <p:spPr bwMode="hidden">
            <a:xfrm>
              <a:off x="96"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53" name="Rectangle 5"/>
            <p:cNvSpPr>
              <a:spLocks noChangeArrowheads="1"/>
            </p:cNvSpPr>
            <p:nvPr userDrawn="1"/>
          </p:nvSpPr>
          <p:spPr bwMode="hidden">
            <a:xfrm>
              <a:off x="192"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54" name="Rectangle 6"/>
            <p:cNvSpPr>
              <a:spLocks noChangeArrowheads="1"/>
            </p:cNvSpPr>
            <p:nvPr userDrawn="1"/>
          </p:nvSpPr>
          <p:spPr bwMode="hidden">
            <a:xfrm>
              <a:off x="288"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55" name="Rectangle 7"/>
            <p:cNvSpPr>
              <a:spLocks noChangeArrowheads="1"/>
            </p:cNvSpPr>
            <p:nvPr userDrawn="1"/>
          </p:nvSpPr>
          <p:spPr bwMode="hidden">
            <a:xfrm>
              <a:off x="384"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56" name="Rectangle 8"/>
            <p:cNvSpPr>
              <a:spLocks noChangeArrowheads="1"/>
            </p:cNvSpPr>
            <p:nvPr userDrawn="1"/>
          </p:nvSpPr>
          <p:spPr bwMode="hidden">
            <a:xfrm>
              <a:off x="480"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57" name="Rectangle 9"/>
            <p:cNvSpPr>
              <a:spLocks noChangeArrowheads="1"/>
            </p:cNvSpPr>
            <p:nvPr userDrawn="1"/>
          </p:nvSpPr>
          <p:spPr bwMode="hidden">
            <a:xfrm>
              <a:off x="576"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58" name="Rectangle 10"/>
            <p:cNvSpPr>
              <a:spLocks noChangeArrowheads="1"/>
            </p:cNvSpPr>
            <p:nvPr userDrawn="1"/>
          </p:nvSpPr>
          <p:spPr bwMode="hidden">
            <a:xfrm>
              <a:off x="672"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59" name="Rectangle 11"/>
            <p:cNvSpPr>
              <a:spLocks noChangeArrowheads="1"/>
            </p:cNvSpPr>
            <p:nvPr userDrawn="1"/>
          </p:nvSpPr>
          <p:spPr bwMode="hidden">
            <a:xfrm>
              <a:off x="768"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60" name="Rectangle 12"/>
            <p:cNvSpPr>
              <a:spLocks noChangeArrowheads="1"/>
            </p:cNvSpPr>
            <p:nvPr userDrawn="1"/>
          </p:nvSpPr>
          <p:spPr bwMode="hidden">
            <a:xfrm>
              <a:off x="864"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61" name="Rectangle 13"/>
            <p:cNvSpPr>
              <a:spLocks noChangeArrowheads="1"/>
            </p:cNvSpPr>
            <p:nvPr userDrawn="1"/>
          </p:nvSpPr>
          <p:spPr bwMode="hidden">
            <a:xfrm>
              <a:off x="960"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62" name="Rectangle 14"/>
            <p:cNvSpPr>
              <a:spLocks noChangeArrowheads="1"/>
            </p:cNvSpPr>
            <p:nvPr userDrawn="1"/>
          </p:nvSpPr>
          <p:spPr bwMode="hidden">
            <a:xfrm>
              <a:off x="1056"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63" name="Rectangle 15"/>
            <p:cNvSpPr>
              <a:spLocks noChangeArrowheads="1"/>
            </p:cNvSpPr>
            <p:nvPr userDrawn="1"/>
          </p:nvSpPr>
          <p:spPr bwMode="hidden">
            <a:xfrm>
              <a:off x="1152"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64" name="Rectangle 16"/>
            <p:cNvSpPr>
              <a:spLocks noChangeArrowheads="1"/>
            </p:cNvSpPr>
            <p:nvPr userDrawn="1"/>
          </p:nvSpPr>
          <p:spPr bwMode="hidden">
            <a:xfrm>
              <a:off x="1248"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65" name="Rectangle 17"/>
            <p:cNvSpPr>
              <a:spLocks noChangeArrowheads="1"/>
            </p:cNvSpPr>
            <p:nvPr userDrawn="1"/>
          </p:nvSpPr>
          <p:spPr bwMode="hidden">
            <a:xfrm>
              <a:off x="1344"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66" name="Rectangle 18"/>
            <p:cNvSpPr>
              <a:spLocks noChangeArrowheads="1"/>
            </p:cNvSpPr>
            <p:nvPr userDrawn="1"/>
          </p:nvSpPr>
          <p:spPr bwMode="hidden">
            <a:xfrm>
              <a:off x="1440"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67" name="Rectangle 19"/>
            <p:cNvSpPr>
              <a:spLocks noChangeArrowheads="1"/>
            </p:cNvSpPr>
            <p:nvPr userDrawn="1"/>
          </p:nvSpPr>
          <p:spPr bwMode="hidden">
            <a:xfrm>
              <a:off x="1536"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68" name="Rectangle 20"/>
            <p:cNvSpPr>
              <a:spLocks noChangeArrowheads="1"/>
            </p:cNvSpPr>
            <p:nvPr userDrawn="1"/>
          </p:nvSpPr>
          <p:spPr bwMode="hidden">
            <a:xfrm>
              <a:off x="1632"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69" name="Rectangle 21"/>
            <p:cNvSpPr>
              <a:spLocks noChangeArrowheads="1"/>
            </p:cNvSpPr>
            <p:nvPr userDrawn="1"/>
          </p:nvSpPr>
          <p:spPr bwMode="hidden">
            <a:xfrm>
              <a:off x="1728"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70" name="Rectangle 22"/>
            <p:cNvSpPr>
              <a:spLocks noChangeArrowheads="1"/>
            </p:cNvSpPr>
            <p:nvPr userDrawn="1"/>
          </p:nvSpPr>
          <p:spPr bwMode="hidden">
            <a:xfrm>
              <a:off x="1824"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71" name="Rectangle 23"/>
            <p:cNvSpPr>
              <a:spLocks noChangeArrowheads="1"/>
            </p:cNvSpPr>
            <p:nvPr userDrawn="1"/>
          </p:nvSpPr>
          <p:spPr bwMode="hidden">
            <a:xfrm>
              <a:off x="1920"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72" name="Rectangle 24"/>
            <p:cNvSpPr>
              <a:spLocks noChangeArrowheads="1"/>
            </p:cNvSpPr>
            <p:nvPr userDrawn="1"/>
          </p:nvSpPr>
          <p:spPr bwMode="hidden">
            <a:xfrm>
              <a:off x="2016"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73" name="Rectangle 25"/>
            <p:cNvSpPr>
              <a:spLocks noChangeArrowheads="1"/>
            </p:cNvSpPr>
            <p:nvPr userDrawn="1"/>
          </p:nvSpPr>
          <p:spPr bwMode="hidden">
            <a:xfrm>
              <a:off x="2112"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74" name="Rectangle 26"/>
            <p:cNvSpPr>
              <a:spLocks noChangeArrowheads="1"/>
            </p:cNvSpPr>
            <p:nvPr userDrawn="1"/>
          </p:nvSpPr>
          <p:spPr bwMode="hidden">
            <a:xfrm>
              <a:off x="2208"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75" name="Rectangle 27"/>
            <p:cNvSpPr>
              <a:spLocks noChangeArrowheads="1"/>
            </p:cNvSpPr>
            <p:nvPr userDrawn="1"/>
          </p:nvSpPr>
          <p:spPr bwMode="hidden">
            <a:xfrm>
              <a:off x="2304"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76" name="Rectangle 28"/>
            <p:cNvSpPr>
              <a:spLocks noChangeArrowheads="1"/>
            </p:cNvSpPr>
            <p:nvPr userDrawn="1"/>
          </p:nvSpPr>
          <p:spPr bwMode="hidden">
            <a:xfrm>
              <a:off x="2400"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77" name="Rectangle 29"/>
            <p:cNvSpPr>
              <a:spLocks noChangeArrowheads="1"/>
            </p:cNvSpPr>
            <p:nvPr userDrawn="1"/>
          </p:nvSpPr>
          <p:spPr bwMode="hidden">
            <a:xfrm>
              <a:off x="2496"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78" name="Rectangle 30"/>
            <p:cNvSpPr>
              <a:spLocks noChangeArrowheads="1"/>
            </p:cNvSpPr>
            <p:nvPr userDrawn="1"/>
          </p:nvSpPr>
          <p:spPr bwMode="hidden">
            <a:xfrm>
              <a:off x="2592"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79" name="Rectangle 31"/>
            <p:cNvSpPr>
              <a:spLocks noChangeArrowheads="1"/>
            </p:cNvSpPr>
            <p:nvPr userDrawn="1"/>
          </p:nvSpPr>
          <p:spPr bwMode="hidden">
            <a:xfrm>
              <a:off x="2688"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80" name="Rectangle 32"/>
            <p:cNvSpPr>
              <a:spLocks noChangeArrowheads="1"/>
            </p:cNvSpPr>
            <p:nvPr userDrawn="1"/>
          </p:nvSpPr>
          <p:spPr bwMode="hidden">
            <a:xfrm>
              <a:off x="2784"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81" name="Rectangle 33"/>
            <p:cNvSpPr>
              <a:spLocks noChangeArrowheads="1"/>
            </p:cNvSpPr>
            <p:nvPr userDrawn="1"/>
          </p:nvSpPr>
          <p:spPr bwMode="hidden">
            <a:xfrm>
              <a:off x="2880"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82" name="Rectangle 34"/>
            <p:cNvSpPr>
              <a:spLocks noChangeArrowheads="1"/>
            </p:cNvSpPr>
            <p:nvPr userDrawn="1"/>
          </p:nvSpPr>
          <p:spPr bwMode="hidden">
            <a:xfrm>
              <a:off x="2976"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83" name="Rectangle 35"/>
            <p:cNvSpPr>
              <a:spLocks noChangeArrowheads="1"/>
            </p:cNvSpPr>
            <p:nvPr userDrawn="1"/>
          </p:nvSpPr>
          <p:spPr bwMode="hidden">
            <a:xfrm>
              <a:off x="3072"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84" name="Rectangle 36"/>
            <p:cNvSpPr>
              <a:spLocks noChangeArrowheads="1"/>
            </p:cNvSpPr>
            <p:nvPr userDrawn="1"/>
          </p:nvSpPr>
          <p:spPr bwMode="hidden">
            <a:xfrm>
              <a:off x="3168"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85" name="Rectangle 37"/>
            <p:cNvSpPr>
              <a:spLocks noChangeArrowheads="1"/>
            </p:cNvSpPr>
            <p:nvPr userDrawn="1"/>
          </p:nvSpPr>
          <p:spPr bwMode="hidden">
            <a:xfrm>
              <a:off x="3264"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86" name="Rectangle 38"/>
            <p:cNvSpPr>
              <a:spLocks noChangeArrowheads="1"/>
            </p:cNvSpPr>
            <p:nvPr userDrawn="1"/>
          </p:nvSpPr>
          <p:spPr bwMode="hidden">
            <a:xfrm>
              <a:off x="3360"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87" name="Rectangle 39"/>
            <p:cNvSpPr>
              <a:spLocks noChangeArrowheads="1"/>
            </p:cNvSpPr>
            <p:nvPr userDrawn="1"/>
          </p:nvSpPr>
          <p:spPr bwMode="hidden">
            <a:xfrm>
              <a:off x="3456"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88" name="Rectangle 40"/>
            <p:cNvSpPr>
              <a:spLocks noChangeArrowheads="1"/>
            </p:cNvSpPr>
            <p:nvPr userDrawn="1"/>
          </p:nvSpPr>
          <p:spPr bwMode="hidden">
            <a:xfrm>
              <a:off x="3552"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89" name="Rectangle 41"/>
            <p:cNvSpPr>
              <a:spLocks noChangeArrowheads="1"/>
            </p:cNvSpPr>
            <p:nvPr userDrawn="1"/>
          </p:nvSpPr>
          <p:spPr bwMode="hidden">
            <a:xfrm>
              <a:off x="3648"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90" name="Rectangle 42"/>
            <p:cNvSpPr>
              <a:spLocks noChangeArrowheads="1"/>
            </p:cNvSpPr>
            <p:nvPr userDrawn="1"/>
          </p:nvSpPr>
          <p:spPr bwMode="hidden">
            <a:xfrm>
              <a:off x="3744"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91" name="Rectangle 43"/>
            <p:cNvSpPr>
              <a:spLocks noChangeArrowheads="1"/>
            </p:cNvSpPr>
            <p:nvPr userDrawn="1"/>
          </p:nvSpPr>
          <p:spPr bwMode="hidden">
            <a:xfrm>
              <a:off x="3840"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92" name="Rectangle 44"/>
            <p:cNvSpPr>
              <a:spLocks noChangeArrowheads="1"/>
            </p:cNvSpPr>
            <p:nvPr userDrawn="1"/>
          </p:nvSpPr>
          <p:spPr bwMode="hidden">
            <a:xfrm>
              <a:off x="3936"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93" name="Rectangle 45"/>
            <p:cNvSpPr>
              <a:spLocks noChangeArrowheads="1"/>
            </p:cNvSpPr>
            <p:nvPr userDrawn="1"/>
          </p:nvSpPr>
          <p:spPr bwMode="hidden">
            <a:xfrm>
              <a:off x="4032"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94" name="Rectangle 46"/>
            <p:cNvSpPr>
              <a:spLocks noChangeArrowheads="1"/>
            </p:cNvSpPr>
            <p:nvPr userDrawn="1"/>
          </p:nvSpPr>
          <p:spPr bwMode="hidden">
            <a:xfrm>
              <a:off x="4128"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95" name="Rectangle 47"/>
            <p:cNvSpPr>
              <a:spLocks noChangeArrowheads="1"/>
            </p:cNvSpPr>
            <p:nvPr userDrawn="1"/>
          </p:nvSpPr>
          <p:spPr bwMode="hidden">
            <a:xfrm>
              <a:off x="4224"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96" name="Rectangle 48"/>
            <p:cNvSpPr>
              <a:spLocks noChangeArrowheads="1"/>
            </p:cNvSpPr>
            <p:nvPr userDrawn="1"/>
          </p:nvSpPr>
          <p:spPr bwMode="hidden">
            <a:xfrm>
              <a:off x="4320"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97" name="Rectangle 49"/>
            <p:cNvSpPr>
              <a:spLocks noChangeArrowheads="1"/>
            </p:cNvSpPr>
            <p:nvPr userDrawn="1"/>
          </p:nvSpPr>
          <p:spPr bwMode="hidden">
            <a:xfrm>
              <a:off x="4416"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98" name="Rectangle 50"/>
            <p:cNvSpPr>
              <a:spLocks noChangeArrowheads="1"/>
            </p:cNvSpPr>
            <p:nvPr userDrawn="1"/>
          </p:nvSpPr>
          <p:spPr bwMode="hidden">
            <a:xfrm>
              <a:off x="4512"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299" name="Rectangle 51"/>
            <p:cNvSpPr>
              <a:spLocks noChangeArrowheads="1"/>
            </p:cNvSpPr>
            <p:nvPr userDrawn="1"/>
          </p:nvSpPr>
          <p:spPr bwMode="hidden">
            <a:xfrm>
              <a:off x="4608"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300" name="Rectangle 52"/>
            <p:cNvSpPr>
              <a:spLocks noChangeArrowheads="1"/>
            </p:cNvSpPr>
            <p:nvPr userDrawn="1"/>
          </p:nvSpPr>
          <p:spPr bwMode="hidden">
            <a:xfrm>
              <a:off x="4704"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301" name="Rectangle 53"/>
            <p:cNvSpPr>
              <a:spLocks noChangeArrowheads="1"/>
            </p:cNvSpPr>
            <p:nvPr userDrawn="1"/>
          </p:nvSpPr>
          <p:spPr bwMode="hidden">
            <a:xfrm>
              <a:off x="4800"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302" name="Rectangle 54"/>
            <p:cNvSpPr>
              <a:spLocks noChangeArrowheads="1"/>
            </p:cNvSpPr>
            <p:nvPr userDrawn="1"/>
          </p:nvSpPr>
          <p:spPr bwMode="hidden">
            <a:xfrm>
              <a:off x="4896"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303" name="Rectangle 55"/>
            <p:cNvSpPr>
              <a:spLocks noChangeArrowheads="1"/>
            </p:cNvSpPr>
            <p:nvPr userDrawn="1"/>
          </p:nvSpPr>
          <p:spPr bwMode="hidden">
            <a:xfrm>
              <a:off x="4992"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304" name="Rectangle 56"/>
            <p:cNvSpPr>
              <a:spLocks noChangeArrowheads="1"/>
            </p:cNvSpPr>
            <p:nvPr userDrawn="1"/>
          </p:nvSpPr>
          <p:spPr bwMode="hidden">
            <a:xfrm>
              <a:off x="5088"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305" name="Rectangle 57"/>
            <p:cNvSpPr>
              <a:spLocks noChangeArrowheads="1"/>
            </p:cNvSpPr>
            <p:nvPr userDrawn="1"/>
          </p:nvSpPr>
          <p:spPr bwMode="hidden">
            <a:xfrm>
              <a:off x="5184"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306" name="Rectangle 58"/>
            <p:cNvSpPr>
              <a:spLocks noChangeArrowheads="1"/>
            </p:cNvSpPr>
            <p:nvPr userDrawn="1"/>
          </p:nvSpPr>
          <p:spPr bwMode="hidden">
            <a:xfrm>
              <a:off x="5280"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307" name="Rectangle 59"/>
            <p:cNvSpPr>
              <a:spLocks noChangeArrowheads="1"/>
            </p:cNvSpPr>
            <p:nvPr userDrawn="1"/>
          </p:nvSpPr>
          <p:spPr bwMode="hidden">
            <a:xfrm>
              <a:off x="5376"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308" name="Rectangle 60"/>
            <p:cNvSpPr>
              <a:spLocks noChangeArrowheads="1"/>
            </p:cNvSpPr>
            <p:nvPr userDrawn="1"/>
          </p:nvSpPr>
          <p:spPr bwMode="hidden">
            <a:xfrm>
              <a:off x="5472"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309" name="Rectangle 61"/>
            <p:cNvSpPr>
              <a:spLocks noChangeArrowheads="1"/>
            </p:cNvSpPr>
            <p:nvPr userDrawn="1"/>
          </p:nvSpPr>
          <p:spPr bwMode="hidden">
            <a:xfrm>
              <a:off x="5568"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310" name="Rectangle 62"/>
            <p:cNvSpPr>
              <a:spLocks noChangeArrowheads="1"/>
            </p:cNvSpPr>
            <p:nvPr userDrawn="1"/>
          </p:nvSpPr>
          <p:spPr bwMode="hidden">
            <a:xfrm>
              <a:off x="5664" y="6"/>
              <a:ext cx="48" cy="4320"/>
            </a:xfrm>
            <a:prstGeom prst="rect">
              <a:avLst/>
            </a:prstGeom>
            <a:solidFill>
              <a:schemeClr val="accent2"/>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311" name="Rectangle 63"/>
            <p:cNvSpPr>
              <a:spLocks noChangeArrowheads="1"/>
            </p:cNvSpPr>
            <p:nvPr userDrawn="1"/>
          </p:nvSpPr>
          <p:spPr bwMode="hidden">
            <a:xfrm>
              <a:off x="431" y="0"/>
              <a:ext cx="5331" cy="4320"/>
            </a:xfrm>
            <a:prstGeom prst="rect">
              <a:avLst/>
            </a:prstGeom>
            <a:solidFill>
              <a:schemeClr val="accent1">
                <a:alpha val="50000"/>
              </a:schemeClr>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sp>
          <p:nvSpPr>
            <p:cNvPr id="53312" name="Rectangle 64"/>
            <p:cNvSpPr>
              <a:spLocks noChangeArrowheads="1"/>
            </p:cNvSpPr>
            <p:nvPr userDrawn="1"/>
          </p:nvSpPr>
          <p:spPr bwMode="blackGray">
            <a:xfrm>
              <a:off x="0" y="1081"/>
              <a:ext cx="4378" cy="47"/>
            </a:xfrm>
            <a:prstGeom prst="rect">
              <a:avLst/>
            </a:prstGeom>
            <a:solidFill>
              <a:schemeClr val="hlink">
                <a:alpha val="50000"/>
              </a:schemeClr>
            </a:solidFill>
            <a:ln w="9525">
              <a:noFill/>
              <a:miter lim="800000"/>
              <a:headEnd/>
              <a:tailEnd/>
            </a:ln>
            <a:effectLst/>
          </p:spPr>
          <p:txBody>
            <a:bodyPr wrap="none" anchor="ctr"/>
            <a:lstStyle/>
            <a:p>
              <a:pPr fontAlgn="auto">
                <a:spcBef>
                  <a:spcPts val="0"/>
                </a:spcBef>
                <a:spcAft>
                  <a:spcPts val="0"/>
                </a:spcAft>
                <a:defRPr/>
              </a:pPr>
              <a:endParaRPr lang="en-US" dirty="0">
                <a:latin typeface="+mn-lt"/>
              </a:endParaRPr>
            </a:p>
          </p:txBody>
        </p:sp>
      </p:grpSp>
      <p:sp>
        <p:nvSpPr>
          <p:cNvPr id="2051" name="Rectangle 65"/>
          <p:cNvSpPr>
            <a:spLocks noGrp="1" noChangeArrowheads="1"/>
          </p:cNvSpPr>
          <p:nvPr>
            <p:ph type="title"/>
          </p:nvPr>
        </p:nvSpPr>
        <p:spPr bwMode="auto">
          <a:xfrm>
            <a:off x="871538" y="192088"/>
            <a:ext cx="8162925" cy="14319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spAutoFit/>
          </a:bodyPr>
          <a:lstStyle/>
          <a:p>
            <a:pPr lvl="0"/>
            <a:r>
              <a:rPr lang="en-US" smtClean="0"/>
              <a:t>Click to edit Master title style</a:t>
            </a:r>
          </a:p>
        </p:txBody>
      </p:sp>
      <p:sp>
        <p:nvSpPr>
          <p:cNvPr id="2052" name="Rectangle 66"/>
          <p:cNvSpPr>
            <a:spLocks noGrp="1" noChangeArrowheads="1"/>
          </p:cNvSpPr>
          <p:nvPr>
            <p:ph type="body" idx="1"/>
          </p:nvPr>
        </p:nvSpPr>
        <p:spPr bwMode="auto">
          <a:xfrm>
            <a:off x="912813" y="1905000"/>
            <a:ext cx="8110537"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2053" name="Picture 72" descr="letterheadlogo"/>
          <p:cNvPicPr>
            <a:picLocks noChangeAspect="1" noChangeArrowheads="1"/>
          </p:cNvPicPr>
          <p:nvPr/>
        </p:nvPicPr>
        <p:blipFill>
          <a:blip r:embed="rId4" cstate="print"/>
          <a:srcRect/>
          <a:stretch>
            <a:fillRect/>
          </a:stretch>
        </p:blipFill>
        <p:spPr bwMode="auto">
          <a:xfrm>
            <a:off x="762000" y="6096000"/>
            <a:ext cx="1981200" cy="762000"/>
          </a:xfrm>
          <a:prstGeom prst="rect">
            <a:avLst/>
          </a:prstGeom>
          <a:noFill/>
          <a:ln w="9525">
            <a:noFill/>
            <a:miter lim="800000"/>
            <a:headEnd/>
            <a:tailEnd/>
          </a:ln>
        </p:spPr>
      </p:pic>
      <p:sp>
        <p:nvSpPr>
          <p:cNvPr id="53321" name="Text Box 73"/>
          <p:cNvSpPr txBox="1">
            <a:spLocks noChangeArrowheads="1"/>
          </p:cNvSpPr>
          <p:nvPr/>
        </p:nvSpPr>
        <p:spPr bwMode="auto">
          <a:xfrm>
            <a:off x="2819400" y="6172200"/>
            <a:ext cx="4267200" cy="692150"/>
          </a:xfrm>
          <a:prstGeom prst="rect">
            <a:avLst/>
          </a:prstGeom>
          <a:noFill/>
          <a:ln w="9525">
            <a:noFill/>
            <a:miter lim="800000"/>
            <a:headEnd/>
            <a:tailEnd/>
          </a:ln>
          <a:effectLst/>
        </p:spPr>
        <p:txBody>
          <a:bodyPr>
            <a:spAutoFit/>
          </a:bodyPr>
          <a:lstStyle/>
          <a:p>
            <a:pPr algn="ctr" fontAlgn="auto">
              <a:spcBef>
                <a:spcPts val="0"/>
              </a:spcBef>
              <a:spcAft>
                <a:spcPts val="0"/>
              </a:spcAft>
              <a:defRPr/>
            </a:pPr>
            <a:r>
              <a:rPr lang="en-US" sz="1300" b="1" dirty="0">
                <a:latin typeface="Times New Roman" pitchFamily="18" charset="0"/>
              </a:rPr>
              <a:t>Gateway to the Future:</a:t>
            </a:r>
          </a:p>
          <a:p>
            <a:pPr algn="ctr" fontAlgn="auto">
              <a:spcBef>
                <a:spcPts val="0"/>
              </a:spcBef>
              <a:spcAft>
                <a:spcPts val="0"/>
              </a:spcAft>
              <a:defRPr/>
            </a:pPr>
            <a:r>
              <a:rPr lang="en-US" sz="1300" b="1" dirty="0">
                <a:latin typeface="Times New Roman" pitchFamily="18" charset="0"/>
              </a:rPr>
              <a:t>Improving the National Vital Statistics System</a:t>
            </a:r>
          </a:p>
          <a:p>
            <a:pPr algn="ctr" fontAlgn="auto">
              <a:spcBef>
                <a:spcPts val="0"/>
              </a:spcBef>
              <a:spcAft>
                <a:spcPts val="0"/>
              </a:spcAft>
              <a:defRPr/>
            </a:pPr>
            <a:r>
              <a:rPr lang="en-US" sz="1300" b="1" dirty="0">
                <a:latin typeface="Times New Roman" pitchFamily="18" charset="0"/>
              </a:rPr>
              <a:t>St. Louis, MO      June 6</a:t>
            </a:r>
            <a:r>
              <a:rPr lang="en-US" sz="1300" b="1" baseline="30000" dirty="0">
                <a:latin typeface="Times New Roman" pitchFamily="18" charset="0"/>
              </a:rPr>
              <a:t>th</a:t>
            </a:r>
            <a:r>
              <a:rPr lang="en-US" sz="1300" b="1" dirty="0">
                <a:latin typeface="Times New Roman" pitchFamily="18" charset="0"/>
              </a:rPr>
              <a:t> – June 10</a:t>
            </a:r>
            <a:r>
              <a:rPr lang="en-US" sz="1300" b="1" baseline="30000" dirty="0">
                <a:latin typeface="Times New Roman" pitchFamily="18" charset="0"/>
              </a:rPr>
              <a:t>th</a:t>
            </a:r>
            <a:r>
              <a:rPr lang="en-US" sz="1300" b="1" dirty="0">
                <a:latin typeface="Times New Roman" pitchFamily="18" charset="0"/>
              </a:rPr>
              <a:t>, 2010</a:t>
            </a:r>
          </a:p>
        </p:txBody>
      </p:sp>
      <p:pic>
        <p:nvPicPr>
          <p:cNvPr id="2055" name="Picture 96" descr="cdclogo_tag_w_b"/>
          <p:cNvPicPr>
            <a:picLocks noChangeAspect="1" noChangeArrowheads="1"/>
          </p:cNvPicPr>
          <p:nvPr/>
        </p:nvPicPr>
        <p:blipFill>
          <a:blip r:embed="rId5" cstate="print"/>
          <a:srcRect/>
          <a:stretch>
            <a:fillRect/>
          </a:stretch>
        </p:blipFill>
        <p:spPr bwMode="auto">
          <a:xfrm>
            <a:off x="7467600" y="6172200"/>
            <a:ext cx="1371600" cy="685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0" r:id="rId1"/>
    <p:sldLayoutId id="2147483671" r:id="rId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Verdana" pitchFamily="34" charset="0"/>
        </a:defRPr>
      </a:lvl2pPr>
      <a:lvl3pPr algn="l" rtl="0" eaLnBrk="0" fontAlgn="base" hangingPunct="0">
        <a:spcBef>
          <a:spcPct val="0"/>
        </a:spcBef>
        <a:spcAft>
          <a:spcPct val="0"/>
        </a:spcAft>
        <a:defRPr sz="4400">
          <a:solidFill>
            <a:schemeClr val="tx2"/>
          </a:solidFill>
          <a:latin typeface="Verdana" pitchFamily="34" charset="0"/>
        </a:defRPr>
      </a:lvl3pPr>
      <a:lvl4pPr algn="l" rtl="0" eaLnBrk="0" fontAlgn="base" hangingPunct="0">
        <a:spcBef>
          <a:spcPct val="0"/>
        </a:spcBef>
        <a:spcAft>
          <a:spcPct val="0"/>
        </a:spcAft>
        <a:defRPr sz="4400">
          <a:solidFill>
            <a:schemeClr val="tx2"/>
          </a:solidFill>
          <a:latin typeface="Verdana" pitchFamily="34" charset="0"/>
        </a:defRPr>
      </a:lvl4pPr>
      <a:lvl5pPr algn="l" rtl="0" eaLnBrk="0" fontAlgn="base" hangingPunct="0">
        <a:spcBef>
          <a:spcPct val="0"/>
        </a:spcBef>
        <a:spcAft>
          <a:spcPct val="0"/>
        </a:spcAft>
        <a:defRPr sz="4400">
          <a:solidFill>
            <a:schemeClr val="tx2"/>
          </a:solidFill>
          <a:latin typeface="Verdana" pitchFamily="34" charset="0"/>
        </a:defRPr>
      </a:lvl5pPr>
      <a:lvl6pPr marL="457200" algn="l" rtl="0" eaLnBrk="1" fontAlgn="base" hangingPunct="1">
        <a:spcBef>
          <a:spcPct val="0"/>
        </a:spcBef>
        <a:spcAft>
          <a:spcPct val="0"/>
        </a:spcAft>
        <a:defRPr sz="4400">
          <a:solidFill>
            <a:schemeClr val="tx2"/>
          </a:solidFill>
          <a:latin typeface="Verdana" pitchFamily="34" charset="0"/>
        </a:defRPr>
      </a:lvl6pPr>
      <a:lvl7pPr marL="914400" algn="l" rtl="0" eaLnBrk="1" fontAlgn="base" hangingPunct="1">
        <a:spcBef>
          <a:spcPct val="0"/>
        </a:spcBef>
        <a:spcAft>
          <a:spcPct val="0"/>
        </a:spcAft>
        <a:defRPr sz="4400">
          <a:solidFill>
            <a:schemeClr val="tx2"/>
          </a:solidFill>
          <a:latin typeface="Verdana" pitchFamily="34" charset="0"/>
        </a:defRPr>
      </a:lvl7pPr>
      <a:lvl8pPr marL="1371600" algn="l" rtl="0" eaLnBrk="1" fontAlgn="base" hangingPunct="1">
        <a:spcBef>
          <a:spcPct val="0"/>
        </a:spcBef>
        <a:spcAft>
          <a:spcPct val="0"/>
        </a:spcAft>
        <a:defRPr sz="4400">
          <a:solidFill>
            <a:schemeClr val="tx2"/>
          </a:solidFill>
          <a:latin typeface="Verdana" pitchFamily="34" charset="0"/>
        </a:defRPr>
      </a:lvl8pPr>
      <a:lvl9pPr marL="1828800" algn="l" rtl="0" eaLnBrk="1" fontAlgn="base" hangingPunct="1">
        <a:spcBef>
          <a:spcPct val="0"/>
        </a:spcBef>
        <a:spcAft>
          <a:spcPct val="0"/>
        </a:spcAft>
        <a:defRPr sz="4400">
          <a:solidFill>
            <a:schemeClr val="tx2"/>
          </a:solidFill>
          <a:latin typeface="Verdana" pitchFamily="34" charset="0"/>
        </a:defRPr>
      </a:lvl9pPr>
    </p:titleStyle>
    <p:bodyStyle>
      <a:lvl1pPr marL="342900" indent="-342900" algn="l" rtl="0" eaLnBrk="0" fontAlgn="base" hangingPunct="0">
        <a:spcBef>
          <a:spcPct val="20000"/>
        </a:spcBef>
        <a:spcAft>
          <a:spcPct val="0"/>
        </a:spcAft>
        <a:buClr>
          <a:schemeClr val="folHlink"/>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lr>
          <a:schemeClr val="hlink"/>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85000"/>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SzPct val="85000"/>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SzPct val="85000"/>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SzPct val="85000"/>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SzPct val="85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VIEWS@CDC.GOV"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Srushing@CDC.GOV" TargetMode="External"/><Relationship Id="rId2" Type="http://schemas.openxmlformats.org/officeDocument/2006/relationships/hyperlink" Target="mailto:VIEWS@CDC.GOV" TargetMode="External"/><Relationship Id="rId1" Type="http://schemas.openxmlformats.org/officeDocument/2006/relationships/slideLayout" Target="../slideLayouts/slideLayout2.xml"/><Relationship Id="rId4" Type="http://schemas.openxmlformats.org/officeDocument/2006/relationships/hyperlink" Target="mailto:Csirc@CDC.GOV"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mailto:john_bunch@sra.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685800" y="1722438"/>
            <a:ext cx="7772400" cy="1878012"/>
          </a:xfrm>
        </p:spPr>
        <p:txBody>
          <a:bodyPr/>
          <a:lstStyle/>
          <a:p>
            <a:pPr algn="ctr" eaLnBrk="1" hangingPunct="1"/>
            <a:r>
              <a:rPr lang="en-US" b="1" dirty="0" smtClean="0">
                <a:solidFill>
                  <a:srgbClr val="002060"/>
                </a:solidFill>
                <a:latin typeface="Tahoma" pitchFamily="34" charset="0"/>
                <a:cs typeface="Tahoma" pitchFamily="34" charset="0"/>
              </a:rPr>
              <a:t>VIEWS</a:t>
            </a:r>
            <a:r>
              <a:rPr lang="en-US" dirty="0" smtClean="0">
                <a:latin typeface="Tahoma" pitchFamily="34" charset="0"/>
                <a:cs typeface="Tahoma" pitchFamily="34" charset="0"/>
              </a:rPr>
              <a:t> </a:t>
            </a:r>
            <a:br>
              <a:rPr lang="en-US" dirty="0" smtClean="0">
                <a:latin typeface="Tahoma" pitchFamily="34" charset="0"/>
                <a:cs typeface="Tahoma" pitchFamily="34" charset="0"/>
              </a:rPr>
            </a:br>
            <a:r>
              <a:rPr lang="en-US" sz="3600" dirty="0" smtClean="0">
                <a:latin typeface="Tahoma" pitchFamily="34" charset="0"/>
                <a:cs typeface="Tahoma" pitchFamily="34" charset="0"/>
              </a:rPr>
              <a:t>Immediate Validations </a:t>
            </a:r>
            <a:br>
              <a:rPr lang="en-US" sz="3600" dirty="0" smtClean="0">
                <a:latin typeface="Tahoma" pitchFamily="34" charset="0"/>
                <a:cs typeface="Tahoma" pitchFamily="34" charset="0"/>
              </a:rPr>
            </a:br>
            <a:r>
              <a:rPr lang="en-US" sz="3600" dirty="0" smtClean="0">
                <a:latin typeface="Tahoma" pitchFamily="34" charset="0"/>
                <a:cs typeface="Tahoma" pitchFamily="34" charset="0"/>
              </a:rPr>
              <a:t>for Mortality Data</a:t>
            </a:r>
          </a:p>
        </p:txBody>
      </p:sp>
      <p:sp>
        <p:nvSpPr>
          <p:cNvPr id="3" name="Subtitle 2"/>
          <p:cNvSpPr>
            <a:spLocks noGrp="1"/>
          </p:cNvSpPr>
          <p:nvPr>
            <p:ph type="subTitle" idx="1"/>
          </p:nvPr>
        </p:nvSpPr>
        <p:spPr/>
        <p:txBody>
          <a:bodyPr/>
          <a:lstStyle/>
          <a:p>
            <a:pPr eaLnBrk="1" hangingPunct="1">
              <a:defRPr/>
            </a:pPr>
            <a:r>
              <a:rPr lang="en-US" b="1" dirty="0" smtClean="0">
                <a:latin typeface="Tahoma" pitchFamily="34" charset="0"/>
                <a:cs typeface="Tahoma" pitchFamily="34" charset="0"/>
              </a:rPr>
              <a:t>Steven Rushing</a:t>
            </a:r>
          </a:p>
          <a:p>
            <a:pPr eaLnBrk="1" hangingPunct="1">
              <a:defRPr/>
            </a:pPr>
            <a:r>
              <a:rPr lang="en-US" sz="2400" dirty="0" smtClean="0">
                <a:latin typeface="Tahoma" pitchFamily="34" charset="0"/>
                <a:cs typeface="Tahoma" pitchFamily="34" charset="0"/>
              </a:rPr>
              <a:t>National Center for Health Statistics</a:t>
            </a:r>
            <a:endParaRPr lang="en-US" sz="2400"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707886"/>
          </a:xfrm>
        </p:spPr>
        <p:txBody>
          <a:bodyPr/>
          <a:lstStyle/>
          <a:p>
            <a:r>
              <a:rPr lang="en-US" sz="4000" b="1" dirty="0" smtClean="0">
                <a:solidFill>
                  <a:srgbClr val="002060"/>
                </a:solidFill>
                <a:latin typeface="Tahoma" pitchFamily="34" charset="0"/>
                <a:cs typeface="Tahoma" pitchFamily="34" charset="0"/>
              </a:rPr>
              <a:t>VIEWS Is Like A Buffet</a:t>
            </a:r>
            <a:endParaRPr lang="en-US" sz="4000" b="1" dirty="0">
              <a:solidFill>
                <a:srgbClr val="002060"/>
              </a:solidFill>
              <a:latin typeface="Tahoma" pitchFamily="34" charset="0"/>
              <a:cs typeface="Tahoma" pitchFamily="34" charset="0"/>
            </a:endParaRPr>
          </a:p>
        </p:txBody>
      </p:sp>
      <p:sp>
        <p:nvSpPr>
          <p:cNvPr id="3" name="Subtitle 2"/>
          <p:cNvSpPr>
            <a:spLocks noGrp="1"/>
          </p:cNvSpPr>
          <p:nvPr>
            <p:ph type="subTitle" idx="1"/>
          </p:nvPr>
        </p:nvSpPr>
        <p:spPr>
          <a:xfrm>
            <a:off x="685800" y="1905000"/>
            <a:ext cx="7620000" cy="3505200"/>
          </a:xfrm>
        </p:spPr>
        <p:txBody>
          <a:bodyPr/>
          <a:lstStyle/>
          <a:p>
            <a:pPr algn="l"/>
            <a:r>
              <a:rPr lang="en-US" sz="2400" dirty="0" smtClean="0">
                <a:solidFill>
                  <a:srgbClr val="002060"/>
                </a:solidFill>
                <a:latin typeface="Tahoma" pitchFamily="34" charset="0"/>
                <a:cs typeface="Tahoma" pitchFamily="34" charset="0"/>
              </a:rPr>
              <a:t>VIEWS operates like a buffet style meal where a wide assortment of choices is provided and you choose what you want to take.</a:t>
            </a:r>
          </a:p>
          <a:p>
            <a:pPr algn="l"/>
            <a:endParaRPr lang="en-US" sz="2400" dirty="0" smtClean="0">
              <a:solidFill>
                <a:srgbClr val="002060"/>
              </a:solidFill>
              <a:latin typeface="Tahoma" pitchFamily="34" charset="0"/>
              <a:cs typeface="Tahoma" pitchFamily="34" charset="0"/>
            </a:endParaRPr>
          </a:p>
          <a:p>
            <a:pPr algn="l"/>
            <a:r>
              <a:rPr lang="en-US" sz="2400" dirty="0" smtClean="0">
                <a:solidFill>
                  <a:srgbClr val="002060"/>
                </a:solidFill>
                <a:latin typeface="Tahoma" pitchFamily="34" charset="0"/>
                <a:cs typeface="Tahoma" pitchFamily="34" charset="0"/>
              </a:rPr>
              <a:t>VIEWS will perform every check and return information for every level with each submission, depending on what information was sent. </a:t>
            </a:r>
          </a:p>
          <a:p>
            <a:pPr algn="l"/>
            <a:endParaRPr lang="en-US" sz="2400" dirty="0" smtClean="0">
              <a:solidFill>
                <a:srgbClr val="002060"/>
              </a:solidFill>
              <a:latin typeface="Tahoma" pitchFamily="34" charset="0"/>
              <a:cs typeface="Tahoma" pitchFamily="34" charset="0"/>
            </a:endParaRPr>
          </a:p>
          <a:p>
            <a:pPr algn="l"/>
            <a:r>
              <a:rPr lang="en-US" sz="2400" dirty="0" smtClean="0">
                <a:solidFill>
                  <a:srgbClr val="002060"/>
                </a:solidFill>
                <a:latin typeface="Tahoma" pitchFamily="34" charset="0"/>
                <a:cs typeface="Tahoma" pitchFamily="34" charset="0"/>
              </a:rPr>
              <a:t>However, it will be up to the state as to which portions it chooses to use and which it chooses to ignore.</a:t>
            </a:r>
            <a:endParaRPr lang="en-US" sz="2400" dirty="0">
              <a:solidFill>
                <a:srgbClr val="002060"/>
              </a:solidFill>
              <a:latin typeface="Tahoma" pitchFamily="34" charset="0"/>
              <a:cs typeface="Tahom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707886"/>
          </a:xfrm>
        </p:spPr>
        <p:txBody>
          <a:bodyPr/>
          <a:lstStyle/>
          <a:p>
            <a:r>
              <a:rPr lang="en-US" sz="4000" b="1" dirty="0" smtClean="0">
                <a:solidFill>
                  <a:srgbClr val="002060"/>
                </a:solidFill>
                <a:latin typeface="Tahoma" pitchFamily="34" charset="0"/>
                <a:cs typeface="Tahoma" pitchFamily="34" charset="0"/>
              </a:rPr>
              <a:t>Is VIEWS Secure?</a:t>
            </a:r>
            <a:endParaRPr lang="en-US" sz="4000" b="1" dirty="0">
              <a:solidFill>
                <a:srgbClr val="002060"/>
              </a:solidFill>
              <a:latin typeface="Tahoma" pitchFamily="34" charset="0"/>
              <a:cs typeface="Tahoma" pitchFamily="34" charset="0"/>
            </a:endParaRPr>
          </a:p>
        </p:txBody>
      </p:sp>
      <p:sp>
        <p:nvSpPr>
          <p:cNvPr id="3" name="Subtitle 2"/>
          <p:cNvSpPr>
            <a:spLocks noGrp="1"/>
          </p:cNvSpPr>
          <p:nvPr>
            <p:ph type="subTitle" idx="1"/>
          </p:nvPr>
        </p:nvSpPr>
        <p:spPr>
          <a:xfrm>
            <a:off x="685800" y="2133600"/>
            <a:ext cx="7620000" cy="3505200"/>
          </a:xfrm>
        </p:spPr>
        <p:txBody>
          <a:bodyPr/>
          <a:lstStyle/>
          <a:p>
            <a:pPr algn="l"/>
            <a:r>
              <a:rPr lang="en-US" sz="2500" dirty="0" smtClean="0">
                <a:solidFill>
                  <a:srgbClr val="002060"/>
                </a:solidFill>
                <a:latin typeface="Tahoma" pitchFamily="34" charset="0"/>
                <a:cs typeface="Tahoma" pitchFamily="34" charset="0"/>
              </a:rPr>
              <a:t>When it goes live in 2011, VIEWS will be hosted by the CDC and provide typical CDC/NCHS security. During the pilot period, VIEWS will be hosted offsite but still provide typical CDC/NCHS security.</a:t>
            </a:r>
          </a:p>
          <a:p>
            <a:pPr algn="l"/>
            <a:endParaRPr lang="en-US" sz="2500" b="1" dirty="0" smtClean="0">
              <a:solidFill>
                <a:srgbClr val="002060"/>
              </a:solidFill>
              <a:latin typeface="Tahoma" pitchFamily="34" charset="0"/>
              <a:cs typeface="Tahoma" pitchFamily="34" charset="0"/>
            </a:endParaRPr>
          </a:p>
          <a:p>
            <a:pPr algn="l"/>
            <a:r>
              <a:rPr lang="en-US" sz="2500" b="1" dirty="0" smtClean="0">
                <a:solidFill>
                  <a:srgbClr val="002060"/>
                </a:solidFill>
                <a:latin typeface="Tahoma" pitchFamily="34" charset="0"/>
                <a:cs typeface="Tahoma" pitchFamily="34" charset="0"/>
              </a:rPr>
              <a:t>VIEWS will not need (and the EDRS should not send) VIEWS the certificate number.</a:t>
            </a:r>
          </a:p>
          <a:p>
            <a:pPr algn="l"/>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707886"/>
          </a:xfrm>
        </p:spPr>
        <p:txBody>
          <a:bodyPr/>
          <a:lstStyle/>
          <a:p>
            <a:r>
              <a:rPr lang="en-US" sz="4000" b="1" dirty="0" smtClean="0">
                <a:solidFill>
                  <a:srgbClr val="002060"/>
                </a:solidFill>
                <a:latin typeface="Tahoma" pitchFamily="34" charset="0"/>
                <a:cs typeface="Tahoma" pitchFamily="34" charset="0"/>
              </a:rPr>
              <a:t>VIEWS: Rare Words</a:t>
            </a:r>
            <a:endParaRPr lang="en-US" sz="4000" b="1" dirty="0">
              <a:solidFill>
                <a:srgbClr val="002060"/>
              </a:solidFill>
              <a:latin typeface="Tahoma" pitchFamily="34" charset="0"/>
              <a:cs typeface="Tahoma" pitchFamily="34" charset="0"/>
            </a:endParaRPr>
          </a:p>
        </p:txBody>
      </p:sp>
      <p:sp>
        <p:nvSpPr>
          <p:cNvPr id="3" name="Subtitle 2"/>
          <p:cNvSpPr>
            <a:spLocks noGrp="1"/>
          </p:cNvSpPr>
          <p:nvPr>
            <p:ph type="subTitle" idx="1"/>
          </p:nvPr>
        </p:nvSpPr>
        <p:spPr>
          <a:xfrm>
            <a:off x="685800" y="1905000"/>
            <a:ext cx="7620000" cy="3505200"/>
          </a:xfrm>
        </p:spPr>
        <p:txBody>
          <a:bodyPr/>
          <a:lstStyle/>
          <a:p>
            <a:pPr algn="l" fontAlgn="auto">
              <a:spcBef>
                <a:spcPts val="0"/>
              </a:spcBef>
              <a:spcAft>
                <a:spcPts val="0"/>
              </a:spcAft>
              <a:defRPr/>
            </a:pPr>
            <a:r>
              <a:rPr lang="en-US" sz="2400" dirty="0" smtClean="0">
                <a:solidFill>
                  <a:srgbClr val="002060"/>
                </a:solidFill>
                <a:latin typeface="Tahoma" pitchFamily="34" charset="0"/>
                <a:cs typeface="Tahoma" pitchFamily="34" charset="0"/>
              </a:rPr>
              <a:t>There are words which are actual words spelled correctly but almost certainly not the words intended by the provider. Most normal language spellcheckers will NOT spot these as “issues” but VIEWS will. </a:t>
            </a:r>
          </a:p>
          <a:p>
            <a:pPr marL="514350" indent="-514350" algn="l" fontAlgn="auto">
              <a:spcBef>
                <a:spcPts val="0"/>
              </a:spcBef>
              <a:spcAft>
                <a:spcPts val="0"/>
              </a:spcAft>
              <a:buFont typeface="Arial" pitchFamily="34" charset="0"/>
              <a:buChar char="•"/>
              <a:defRPr/>
            </a:pPr>
            <a:r>
              <a:rPr lang="en-US" sz="2400" b="1" dirty="0" smtClean="0">
                <a:solidFill>
                  <a:srgbClr val="FF0000"/>
                </a:solidFill>
                <a:latin typeface="Tahoma" pitchFamily="34" charset="0"/>
                <a:cs typeface="Tahoma" pitchFamily="34" charset="0"/>
              </a:rPr>
              <a:t>Hart</a:t>
            </a:r>
            <a:r>
              <a:rPr lang="en-US" sz="2400" b="1" dirty="0" smtClean="0">
                <a:solidFill>
                  <a:srgbClr val="002060"/>
                </a:solidFill>
                <a:latin typeface="Tahoma" pitchFamily="34" charset="0"/>
                <a:cs typeface="Tahoma" pitchFamily="34" charset="0"/>
              </a:rPr>
              <a:t> Attack </a:t>
            </a:r>
            <a:r>
              <a:rPr lang="en-US" sz="2400" dirty="0" smtClean="0">
                <a:solidFill>
                  <a:srgbClr val="002060"/>
                </a:solidFill>
                <a:latin typeface="Tahoma" pitchFamily="34" charset="0"/>
                <a:cs typeface="Tahoma" pitchFamily="34" charset="0"/>
              </a:rPr>
              <a:t>(</a:t>
            </a:r>
            <a:r>
              <a:rPr lang="en-US" sz="2400" i="1" dirty="0" smtClean="0">
                <a:solidFill>
                  <a:srgbClr val="002060"/>
                </a:solidFill>
                <a:latin typeface="Tahoma" pitchFamily="34" charset="0"/>
                <a:cs typeface="Tahoma" pitchFamily="34" charset="0"/>
              </a:rPr>
              <a:t>Deer Gone Wild</a:t>
            </a:r>
            <a:r>
              <a:rPr lang="en-US" sz="2400" dirty="0" smtClean="0">
                <a:solidFill>
                  <a:srgbClr val="002060"/>
                </a:solidFill>
                <a:latin typeface="Tahoma" pitchFamily="34" charset="0"/>
                <a:cs typeface="Tahoma" pitchFamily="34" charset="0"/>
              </a:rPr>
              <a:t>?)</a:t>
            </a:r>
          </a:p>
          <a:p>
            <a:pPr marL="514350" indent="-514350" algn="l" fontAlgn="auto">
              <a:spcBef>
                <a:spcPts val="0"/>
              </a:spcBef>
              <a:spcAft>
                <a:spcPts val="0"/>
              </a:spcAft>
              <a:buFont typeface="Arial" pitchFamily="34" charset="0"/>
              <a:buChar char="•"/>
              <a:defRPr/>
            </a:pPr>
            <a:r>
              <a:rPr lang="en-US" sz="2400" b="1" dirty="0" smtClean="0">
                <a:solidFill>
                  <a:srgbClr val="FF0000"/>
                </a:solidFill>
                <a:latin typeface="Tahoma" pitchFamily="34" charset="0"/>
                <a:cs typeface="Tahoma" pitchFamily="34" charset="0"/>
              </a:rPr>
              <a:t>Bran</a:t>
            </a:r>
            <a:r>
              <a:rPr lang="en-US" sz="2400" b="1" dirty="0" smtClean="0">
                <a:solidFill>
                  <a:srgbClr val="002060"/>
                </a:solidFill>
                <a:latin typeface="Tahoma" pitchFamily="34" charset="0"/>
                <a:cs typeface="Tahoma" pitchFamily="34" charset="0"/>
              </a:rPr>
              <a:t> Damage </a:t>
            </a:r>
            <a:r>
              <a:rPr lang="en-US" sz="2400" dirty="0" smtClean="0">
                <a:solidFill>
                  <a:srgbClr val="002060"/>
                </a:solidFill>
                <a:latin typeface="Tahoma" pitchFamily="34" charset="0"/>
                <a:cs typeface="Tahoma" pitchFamily="34" charset="0"/>
              </a:rPr>
              <a:t>(</a:t>
            </a:r>
            <a:r>
              <a:rPr lang="en-US" sz="2400" i="1" dirty="0" smtClean="0">
                <a:solidFill>
                  <a:srgbClr val="002060"/>
                </a:solidFill>
                <a:latin typeface="Tahoma" pitchFamily="34" charset="0"/>
                <a:cs typeface="Tahoma" pitchFamily="34" charset="0"/>
              </a:rPr>
              <a:t>Bludgeoned with muffins</a:t>
            </a:r>
            <a:r>
              <a:rPr lang="en-US" sz="2400" dirty="0" smtClean="0">
                <a:solidFill>
                  <a:srgbClr val="002060"/>
                </a:solidFill>
                <a:latin typeface="Tahoma" pitchFamily="34" charset="0"/>
                <a:cs typeface="Tahoma" pitchFamily="34" charset="0"/>
              </a:rPr>
              <a:t>?)</a:t>
            </a:r>
          </a:p>
          <a:p>
            <a:pPr marL="514350" indent="-514350" algn="l" fontAlgn="auto">
              <a:spcBef>
                <a:spcPts val="0"/>
              </a:spcBef>
              <a:spcAft>
                <a:spcPts val="0"/>
              </a:spcAft>
              <a:buFont typeface="Arial" pitchFamily="34" charset="0"/>
              <a:buChar char="•"/>
              <a:defRPr/>
            </a:pPr>
            <a:r>
              <a:rPr lang="en-US" sz="2400" b="1" dirty="0" smtClean="0">
                <a:solidFill>
                  <a:srgbClr val="FF0000"/>
                </a:solidFill>
                <a:latin typeface="Tahoma" pitchFamily="34" charset="0"/>
                <a:cs typeface="Tahoma" pitchFamily="34" charset="0"/>
              </a:rPr>
              <a:t>Prostrate</a:t>
            </a:r>
            <a:r>
              <a:rPr lang="en-US" sz="2400" b="1" dirty="0" smtClean="0">
                <a:solidFill>
                  <a:srgbClr val="002060"/>
                </a:solidFill>
                <a:latin typeface="Tahoma" pitchFamily="34" charset="0"/>
                <a:cs typeface="Tahoma" pitchFamily="34" charset="0"/>
              </a:rPr>
              <a:t> Cancer </a:t>
            </a:r>
            <a:r>
              <a:rPr lang="en-US" sz="2400" dirty="0" smtClean="0">
                <a:solidFill>
                  <a:srgbClr val="002060"/>
                </a:solidFill>
                <a:latin typeface="Tahoma" pitchFamily="34" charset="0"/>
                <a:cs typeface="Tahoma" pitchFamily="34" charset="0"/>
              </a:rPr>
              <a:t>(</a:t>
            </a:r>
            <a:r>
              <a:rPr lang="en-US" sz="2400" i="1" dirty="0" smtClean="0">
                <a:solidFill>
                  <a:srgbClr val="002060"/>
                </a:solidFill>
                <a:latin typeface="Tahoma" pitchFamily="34" charset="0"/>
                <a:cs typeface="Tahoma" pitchFamily="34" charset="0"/>
              </a:rPr>
              <a:t>Prone while sick</a:t>
            </a:r>
            <a:r>
              <a:rPr lang="en-US" sz="2400" dirty="0" smtClean="0">
                <a:solidFill>
                  <a:srgbClr val="002060"/>
                </a:solidFill>
                <a:latin typeface="Tahoma" pitchFamily="34" charset="0"/>
                <a:cs typeface="Tahoma" pitchFamily="34" charset="0"/>
              </a:rPr>
              <a:t>?)</a:t>
            </a:r>
          </a:p>
          <a:p>
            <a:pPr marL="514350" indent="-514350" algn="l" fontAlgn="auto">
              <a:spcBef>
                <a:spcPts val="0"/>
              </a:spcBef>
              <a:spcAft>
                <a:spcPts val="0"/>
              </a:spcAft>
              <a:buFont typeface="Arial" pitchFamily="34" charset="0"/>
              <a:buChar char="•"/>
              <a:defRPr/>
            </a:pPr>
            <a:r>
              <a:rPr lang="en-US" sz="2400" b="1" dirty="0" smtClean="0">
                <a:solidFill>
                  <a:srgbClr val="FF0000"/>
                </a:solidFill>
                <a:latin typeface="Tahoma" pitchFamily="34" charset="0"/>
                <a:cs typeface="Tahoma" pitchFamily="34" charset="0"/>
              </a:rPr>
              <a:t>Infraction</a:t>
            </a:r>
            <a:r>
              <a:rPr lang="en-US" sz="2400" b="1" dirty="0" smtClean="0">
                <a:solidFill>
                  <a:srgbClr val="002060"/>
                </a:solidFill>
                <a:latin typeface="Tahoma" pitchFamily="34" charset="0"/>
                <a:cs typeface="Tahoma" pitchFamily="34" charset="0"/>
              </a:rPr>
              <a:t> </a:t>
            </a:r>
            <a:r>
              <a:rPr lang="en-US" sz="2400" dirty="0" smtClean="0">
                <a:solidFill>
                  <a:srgbClr val="002060"/>
                </a:solidFill>
                <a:latin typeface="Tahoma" pitchFamily="34" charset="0"/>
                <a:cs typeface="Tahoma" pitchFamily="34" charset="0"/>
              </a:rPr>
              <a:t>(</a:t>
            </a:r>
            <a:r>
              <a:rPr lang="en-US" sz="2400" i="1" dirty="0" smtClean="0">
                <a:solidFill>
                  <a:srgbClr val="002060"/>
                </a:solidFill>
                <a:latin typeface="Tahoma" pitchFamily="34" charset="0"/>
                <a:cs typeface="Tahoma" pitchFamily="34" charset="0"/>
              </a:rPr>
              <a:t>Fatal speeding ticket</a:t>
            </a:r>
            <a:r>
              <a:rPr lang="en-US" sz="2400" dirty="0" smtClean="0">
                <a:solidFill>
                  <a:srgbClr val="002060"/>
                </a:solidFill>
                <a:latin typeface="Tahoma" pitchFamily="34" charset="0"/>
                <a:cs typeface="Tahoma" pitchFamily="34" charset="0"/>
              </a:rPr>
              <a:t>?)</a:t>
            </a:r>
          </a:p>
          <a:p>
            <a:pPr marL="514350" indent="-514350" algn="l" fontAlgn="auto">
              <a:spcBef>
                <a:spcPts val="0"/>
              </a:spcBef>
              <a:spcAft>
                <a:spcPts val="0"/>
              </a:spcAft>
              <a:buFont typeface="Arial" pitchFamily="34" charset="0"/>
              <a:buChar char="•"/>
              <a:defRPr/>
            </a:pPr>
            <a:r>
              <a:rPr lang="en-US" sz="2400" b="1" dirty="0" smtClean="0">
                <a:solidFill>
                  <a:srgbClr val="FF0000"/>
                </a:solidFill>
                <a:latin typeface="Tahoma" pitchFamily="34" charset="0"/>
                <a:cs typeface="Tahoma" pitchFamily="34" charset="0"/>
              </a:rPr>
              <a:t>Rob</a:t>
            </a:r>
            <a:r>
              <a:rPr lang="en-US" sz="2400" b="1" dirty="0" smtClean="0">
                <a:solidFill>
                  <a:srgbClr val="002060"/>
                </a:solidFill>
                <a:latin typeface="Tahoma" pitchFamily="34" charset="0"/>
                <a:cs typeface="Tahoma" pitchFamily="34" charset="0"/>
              </a:rPr>
              <a:t> Caught Fire </a:t>
            </a:r>
            <a:r>
              <a:rPr lang="en-US" sz="2400" dirty="0" smtClean="0">
                <a:solidFill>
                  <a:srgbClr val="002060"/>
                </a:solidFill>
                <a:latin typeface="Tahoma" pitchFamily="34" charset="0"/>
                <a:cs typeface="Tahoma" pitchFamily="34" charset="0"/>
              </a:rPr>
              <a:t>(</a:t>
            </a:r>
            <a:r>
              <a:rPr lang="en-US" sz="2400" i="1" dirty="0" smtClean="0">
                <a:solidFill>
                  <a:srgbClr val="002060"/>
                </a:solidFill>
                <a:latin typeface="Tahoma" pitchFamily="34" charset="0"/>
                <a:cs typeface="Tahoma" pitchFamily="34" charset="0"/>
              </a:rPr>
              <a:t>Rob was a 59 year old female</a:t>
            </a:r>
            <a:r>
              <a:rPr lang="en-US" sz="2400" dirty="0" smtClean="0">
                <a:solidFill>
                  <a:srgbClr val="002060"/>
                </a:solidFill>
                <a:latin typeface="Tahoma" pitchFamily="34" charset="0"/>
                <a:cs typeface="Tahoma" pitchFamily="34" charset="0"/>
              </a:rPr>
              <a:t>?)</a:t>
            </a:r>
          </a:p>
          <a:p>
            <a:pPr marL="514350" indent="-514350" algn="l" fontAlgn="auto">
              <a:spcBef>
                <a:spcPts val="0"/>
              </a:spcBef>
              <a:spcAft>
                <a:spcPts val="0"/>
              </a:spcAft>
              <a:buFont typeface="Arial" pitchFamily="34" charset="0"/>
              <a:buChar char="•"/>
              <a:defRPr/>
            </a:pPr>
            <a:r>
              <a:rPr lang="en-US" sz="2400" b="1" dirty="0" smtClean="0">
                <a:solidFill>
                  <a:srgbClr val="FF0000"/>
                </a:solidFill>
                <a:latin typeface="Tahoma" pitchFamily="34" charset="0"/>
                <a:cs typeface="Tahoma" pitchFamily="34" charset="0"/>
              </a:rPr>
              <a:t>Riffle</a:t>
            </a:r>
            <a:r>
              <a:rPr lang="en-US" sz="2400" dirty="0" smtClean="0">
                <a:solidFill>
                  <a:srgbClr val="002060"/>
                </a:solidFill>
                <a:latin typeface="Tahoma" pitchFamily="34" charset="0"/>
                <a:cs typeface="Tahoma" pitchFamily="34" charset="0"/>
              </a:rPr>
              <a:t> (</a:t>
            </a:r>
            <a:r>
              <a:rPr lang="en-US" sz="2400" i="1" dirty="0" smtClean="0">
                <a:solidFill>
                  <a:srgbClr val="002060"/>
                </a:solidFill>
                <a:latin typeface="Tahoma" pitchFamily="34" charset="0"/>
                <a:cs typeface="Tahoma" pitchFamily="34" charset="0"/>
              </a:rPr>
              <a:t>Lethal shuffling accident in Vegas</a:t>
            </a:r>
            <a:r>
              <a:rPr lang="en-US" sz="2400" dirty="0" smtClean="0">
                <a:solidFill>
                  <a:srgbClr val="002060"/>
                </a:solidFill>
                <a:latin typeface="Tahoma" pitchFamily="34" charset="0"/>
                <a:cs typeface="Tahoma" pitchFamily="34" charset="0"/>
              </a:rPr>
              <a:t>?)</a:t>
            </a:r>
          </a:p>
          <a:p>
            <a:pPr algn="l"/>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707886"/>
          </a:xfrm>
        </p:spPr>
        <p:txBody>
          <a:bodyPr/>
          <a:lstStyle/>
          <a:p>
            <a:r>
              <a:rPr lang="en-US" sz="4000" b="1" dirty="0" smtClean="0">
                <a:solidFill>
                  <a:srgbClr val="002060"/>
                </a:solidFill>
                <a:latin typeface="Tahoma" pitchFamily="34" charset="0"/>
                <a:cs typeface="Tahoma" pitchFamily="34" charset="0"/>
              </a:rPr>
              <a:t>VIEWS: Spellchecker</a:t>
            </a:r>
            <a:endParaRPr lang="en-US" sz="4000" b="1" dirty="0">
              <a:solidFill>
                <a:srgbClr val="002060"/>
              </a:solidFill>
              <a:latin typeface="Tahoma" pitchFamily="34" charset="0"/>
              <a:cs typeface="Tahoma" pitchFamily="34" charset="0"/>
            </a:endParaRPr>
          </a:p>
        </p:txBody>
      </p:sp>
      <p:sp>
        <p:nvSpPr>
          <p:cNvPr id="3" name="Subtitle 2"/>
          <p:cNvSpPr>
            <a:spLocks noGrp="1"/>
          </p:cNvSpPr>
          <p:nvPr>
            <p:ph type="subTitle" idx="1"/>
          </p:nvPr>
        </p:nvSpPr>
        <p:spPr>
          <a:xfrm>
            <a:off x="685800" y="2133600"/>
            <a:ext cx="7620000" cy="3505200"/>
          </a:xfrm>
        </p:spPr>
        <p:txBody>
          <a:bodyPr/>
          <a:lstStyle/>
          <a:p>
            <a:pPr algn="l" fontAlgn="auto">
              <a:spcBef>
                <a:spcPts val="0"/>
              </a:spcBef>
              <a:spcAft>
                <a:spcPts val="0"/>
              </a:spcAft>
              <a:defRPr/>
            </a:pPr>
            <a:r>
              <a:rPr lang="en-US" sz="2400" dirty="0" smtClean="0">
                <a:solidFill>
                  <a:srgbClr val="002060"/>
                </a:solidFill>
                <a:latin typeface="Tahoma" pitchFamily="34" charset="0"/>
                <a:cs typeface="Tahoma" pitchFamily="34" charset="0"/>
              </a:rPr>
              <a:t>VIEWS will provide an improved “mortality focused” spellchecker including:</a:t>
            </a:r>
          </a:p>
          <a:p>
            <a:pPr marL="514350" indent="-514350" algn="l" fontAlgn="auto">
              <a:spcBef>
                <a:spcPts val="0"/>
              </a:spcBef>
              <a:spcAft>
                <a:spcPts val="0"/>
              </a:spcAft>
              <a:buFont typeface="Arial" pitchFamily="34" charset="0"/>
              <a:buChar char="•"/>
              <a:defRPr/>
            </a:pPr>
            <a:r>
              <a:rPr lang="en-US" sz="2400" dirty="0" smtClean="0">
                <a:solidFill>
                  <a:srgbClr val="002060"/>
                </a:solidFill>
                <a:latin typeface="Tahoma" pitchFamily="34" charset="0"/>
                <a:cs typeface="Tahoma" pitchFamily="34" charset="0"/>
              </a:rPr>
              <a:t>Additional medical terms including drugs</a:t>
            </a:r>
          </a:p>
          <a:p>
            <a:pPr marL="514350" indent="-514350" algn="l" fontAlgn="auto">
              <a:spcBef>
                <a:spcPts val="0"/>
              </a:spcBef>
              <a:spcAft>
                <a:spcPts val="0"/>
              </a:spcAft>
              <a:buFont typeface="Arial" pitchFamily="34" charset="0"/>
              <a:buChar char="•"/>
              <a:defRPr/>
            </a:pPr>
            <a:r>
              <a:rPr lang="en-US" sz="2400" dirty="0" smtClean="0">
                <a:solidFill>
                  <a:srgbClr val="002060"/>
                </a:solidFill>
                <a:latin typeface="Tahoma" pitchFamily="34" charset="0"/>
                <a:cs typeface="Tahoma" pitchFamily="34" charset="0"/>
              </a:rPr>
              <a:t>Better, mortality-focused suggestions for choices:</a:t>
            </a:r>
          </a:p>
          <a:p>
            <a:pPr marL="971550" lvl="1" indent="-514350" algn="l" fontAlgn="auto">
              <a:spcBef>
                <a:spcPts val="0"/>
              </a:spcBef>
              <a:spcAft>
                <a:spcPts val="0"/>
              </a:spcAft>
              <a:buFont typeface="Courier New" pitchFamily="49" charset="0"/>
              <a:buChar char="o"/>
              <a:defRPr/>
            </a:pPr>
            <a:r>
              <a:rPr lang="en-US" sz="2400" b="1" dirty="0" smtClean="0">
                <a:solidFill>
                  <a:srgbClr val="002060"/>
                </a:solidFill>
                <a:latin typeface="Tahoma" pitchFamily="34" charset="0"/>
                <a:cs typeface="Tahoma" pitchFamily="34" charset="0"/>
              </a:rPr>
              <a:t>Mellitus</a:t>
            </a:r>
            <a:r>
              <a:rPr lang="en-US" sz="2400" dirty="0" smtClean="0">
                <a:solidFill>
                  <a:srgbClr val="002060"/>
                </a:solidFill>
                <a:latin typeface="Tahoma" pitchFamily="34" charset="0"/>
                <a:cs typeface="Tahoma" pitchFamily="34" charset="0"/>
              </a:rPr>
              <a:t> before Militias</a:t>
            </a:r>
          </a:p>
          <a:p>
            <a:pPr marL="971550" lvl="1" indent="-514350" algn="l" fontAlgn="auto">
              <a:spcBef>
                <a:spcPts val="0"/>
              </a:spcBef>
              <a:spcAft>
                <a:spcPts val="0"/>
              </a:spcAft>
              <a:buFont typeface="Courier New" pitchFamily="49" charset="0"/>
              <a:buChar char="o"/>
              <a:defRPr/>
            </a:pPr>
            <a:r>
              <a:rPr lang="en-US" sz="2400" b="1" dirty="0" smtClean="0">
                <a:solidFill>
                  <a:srgbClr val="002060"/>
                </a:solidFill>
                <a:latin typeface="Tahoma" pitchFamily="34" charset="0"/>
                <a:cs typeface="Tahoma" pitchFamily="34" charset="0"/>
              </a:rPr>
              <a:t>Rifle</a:t>
            </a:r>
            <a:r>
              <a:rPr lang="en-US" sz="2400" dirty="0" smtClean="0">
                <a:solidFill>
                  <a:srgbClr val="002060"/>
                </a:solidFill>
                <a:latin typeface="Tahoma" pitchFamily="34" charset="0"/>
                <a:cs typeface="Tahoma" pitchFamily="34" charset="0"/>
              </a:rPr>
              <a:t> before Raffle or Riffle</a:t>
            </a:r>
          </a:p>
          <a:p>
            <a:pPr marL="971550" lvl="1" indent="-514350" algn="l" fontAlgn="auto">
              <a:spcBef>
                <a:spcPts val="0"/>
              </a:spcBef>
              <a:spcAft>
                <a:spcPts val="0"/>
              </a:spcAft>
              <a:buFont typeface="Courier New" pitchFamily="49" charset="0"/>
              <a:buChar char="o"/>
              <a:defRPr/>
            </a:pPr>
            <a:r>
              <a:rPr lang="en-US" sz="2400" b="1" dirty="0" smtClean="0">
                <a:solidFill>
                  <a:srgbClr val="002060"/>
                </a:solidFill>
                <a:latin typeface="Tahoma" pitchFamily="34" charset="0"/>
                <a:cs typeface="Tahoma" pitchFamily="34" charset="0"/>
              </a:rPr>
              <a:t>Alzheimer's</a:t>
            </a:r>
            <a:r>
              <a:rPr lang="en-US" sz="2400" dirty="0" smtClean="0">
                <a:solidFill>
                  <a:srgbClr val="002060"/>
                </a:solidFill>
                <a:latin typeface="Tahoma" pitchFamily="34" charset="0"/>
                <a:cs typeface="Tahoma" pitchFamily="34" charset="0"/>
              </a:rPr>
              <a:t> before Alchemies</a:t>
            </a:r>
          </a:p>
          <a:p>
            <a:pPr marL="971550" lvl="1" indent="-514350" algn="l" fontAlgn="auto">
              <a:spcBef>
                <a:spcPts val="0"/>
              </a:spcBef>
              <a:spcAft>
                <a:spcPts val="0"/>
              </a:spcAft>
              <a:buFont typeface="Courier New" pitchFamily="49" charset="0"/>
              <a:buChar char="o"/>
              <a:defRPr/>
            </a:pPr>
            <a:r>
              <a:rPr lang="en-US" sz="2400" b="1" dirty="0" smtClean="0">
                <a:solidFill>
                  <a:srgbClr val="002060"/>
                </a:solidFill>
                <a:latin typeface="Tahoma" pitchFamily="34" charset="0"/>
                <a:cs typeface="Tahoma" pitchFamily="34" charset="0"/>
              </a:rPr>
              <a:t>Lung</a:t>
            </a:r>
            <a:r>
              <a:rPr lang="en-US" sz="2400" dirty="0" smtClean="0">
                <a:solidFill>
                  <a:srgbClr val="002060"/>
                </a:solidFill>
                <a:latin typeface="Tahoma" pitchFamily="34" charset="0"/>
                <a:cs typeface="Tahoma" pitchFamily="34" charset="0"/>
              </a:rPr>
              <a:t> before </a:t>
            </a:r>
            <a:r>
              <a:rPr lang="en-US" sz="2400" b="1" dirty="0" err="1" smtClean="0">
                <a:solidFill>
                  <a:srgbClr val="002060"/>
                </a:solidFill>
                <a:latin typeface="Tahoma" pitchFamily="34" charset="0"/>
                <a:cs typeface="Tahoma" pitchFamily="34" charset="0"/>
              </a:rPr>
              <a:t>Unk</a:t>
            </a:r>
            <a:r>
              <a:rPr lang="en-US" sz="2400" dirty="0" smtClean="0">
                <a:solidFill>
                  <a:srgbClr val="002060"/>
                </a:solidFill>
                <a:latin typeface="Tahoma" pitchFamily="34" charset="0"/>
                <a:cs typeface="Tahoma" pitchFamily="34" charset="0"/>
              </a:rPr>
              <a:t> before </a:t>
            </a:r>
            <a:r>
              <a:rPr lang="en-US" sz="2400" b="1" dirty="0" smtClean="0">
                <a:solidFill>
                  <a:srgbClr val="002060"/>
                </a:solidFill>
                <a:latin typeface="Tahoma" pitchFamily="34" charset="0"/>
                <a:cs typeface="Tahoma" pitchFamily="34" charset="0"/>
              </a:rPr>
              <a:t>Hung</a:t>
            </a:r>
            <a:r>
              <a:rPr lang="en-US" sz="2400" dirty="0" smtClean="0">
                <a:solidFill>
                  <a:srgbClr val="002060"/>
                </a:solidFill>
                <a:latin typeface="Tahoma" pitchFamily="34" charset="0"/>
                <a:cs typeface="Tahoma" pitchFamily="34" charset="0"/>
              </a:rPr>
              <a:t> before </a:t>
            </a:r>
            <a:r>
              <a:rPr lang="en-US" sz="2400" b="1" dirty="0" smtClean="0">
                <a:solidFill>
                  <a:srgbClr val="002060"/>
                </a:solidFill>
                <a:latin typeface="Tahoma" pitchFamily="34" charset="0"/>
                <a:cs typeface="Tahoma" pitchFamily="34" charset="0"/>
              </a:rPr>
              <a:t>Stung</a:t>
            </a:r>
            <a:r>
              <a:rPr lang="en-US" sz="2400" dirty="0" smtClean="0">
                <a:solidFill>
                  <a:srgbClr val="002060"/>
                </a:solidFill>
                <a:latin typeface="Tahoma" pitchFamily="34" charset="0"/>
                <a:cs typeface="Tahoma" pitchFamily="34" charset="0"/>
              </a:rPr>
              <a:t>.</a:t>
            </a:r>
          </a:p>
          <a:p>
            <a:pPr marL="514350" indent="-514350" algn="l" fontAlgn="auto">
              <a:spcBef>
                <a:spcPts val="0"/>
              </a:spcBef>
              <a:spcAft>
                <a:spcPts val="0"/>
              </a:spcAft>
              <a:defRPr/>
            </a:pPr>
            <a:endParaRPr lang="en-US" sz="2400" dirty="0" smtClean="0">
              <a:solidFill>
                <a:srgbClr val="002060"/>
              </a:solidFill>
              <a:latin typeface="Tahoma" pitchFamily="34" charset="0"/>
              <a:cs typeface="Tahoma" pitchFamily="34" charset="0"/>
            </a:endParaRPr>
          </a:p>
          <a:p>
            <a:pPr marL="514350" indent="-514350" algn="l" fontAlgn="auto">
              <a:spcBef>
                <a:spcPts val="0"/>
              </a:spcBef>
              <a:spcAft>
                <a:spcPts val="0"/>
              </a:spcAft>
              <a:defRPr/>
            </a:pPr>
            <a:r>
              <a:rPr lang="en-US" sz="2400" dirty="0" smtClean="0">
                <a:solidFill>
                  <a:srgbClr val="002060"/>
                </a:solidFill>
                <a:latin typeface="Tahoma" pitchFamily="34" charset="0"/>
                <a:cs typeface="Tahoma" pitchFamily="34" charset="0"/>
              </a:rPr>
              <a:t>VIEWS Spellchecker will never suggest a rare word.</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707886"/>
          </a:xfrm>
        </p:spPr>
        <p:txBody>
          <a:bodyPr/>
          <a:lstStyle/>
          <a:p>
            <a:r>
              <a:rPr lang="en-US" sz="4000" b="1" dirty="0" smtClean="0">
                <a:solidFill>
                  <a:srgbClr val="002060"/>
                </a:solidFill>
                <a:latin typeface="Tahoma" pitchFamily="34" charset="0"/>
                <a:cs typeface="Tahoma" pitchFamily="34" charset="0"/>
              </a:rPr>
              <a:t>VIEWS: Abbreviations</a:t>
            </a:r>
            <a:endParaRPr lang="en-US" sz="4000" b="1" dirty="0">
              <a:solidFill>
                <a:srgbClr val="002060"/>
              </a:solidFill>
              <a:latin typeface="Tahoma" pitchFamily="34" charset="0"/>
              <a:cs typeface="Tahoma" pitchFamily="34" charset="0"/>
            </a:endParaRPr>
          </a:p>
        </p:txBody>
      </p:sp>
      <p:sp>
        <p:nvSpPr>
          <p:cNvPr id="3" name="Subtitle 2"/>
          <p:cNvSpPr>
            <a:spLocks noGrp="1"/>
          </p:cNvSpPr>
          <p:nvPr>
            <p:ph type="subTitle" idx="1"/>
          </p:nvPr>
        </p:nvSpPr>
        <p:spPr>
          <a:xfrm>
            <a:off x="685800" y="1828800"/>
            <a:ext cx="7620000" cy="3505200"/>
          </a:xfrm>
        </p:spPr>
        <p:txBody>
          <a:bodyPr/>
          <a:lstStyle/>
          <a:p>
            <a:pPr algn="l" fontAlgn="auto">
              <a:spcBef>
                <a:spcPts val="0"/>
              </a:spcBef>
              <a:spcAft>
                <a:spcPts val="0"/>
              </a:spcAft>
              <a:defRPr/>
            </a:pPr>
            <a:r>
              <a:rPr lang="en-US" sz="2400" dirty="0" smtClean="0">
                <a:solidFill>
                  <a:srgbClr val="002060"/>
                </a:solidFill>
                <a:latin typeface="Tahoma" pitchFamily="34" charset="0"/>
                <a:cs typeface="Tahoma" pitchFamily="34" charset="0"/>
              </a:rPr>
              <a:t>VIEWS will ask for clarification on ambiguous or unknown abbreviations, prompting data entry staff to verify spelling and medical providers to clarify intended entry:</a:t>
            </a:r>
          </a:p>
          <a:p>
            <a:pPr marL="514350" indent="-514350" algn="l" fontAlgn="auto">
              <a:spcBef>
                <a:spcPts val="0"/>
              </a:spcBef>
              <a:spcAft>
                <a:spcPts val="0"/>
              </a:spcAft>
              <a:buFont typeface="Arial" pitchFamily="34" charset="0"/>
              <a:buChar char="•"/>
              <a:defRPr/>
            </a:pPr>
            <a:r>
              <a:rPr lang="en-US" sz="2400" b="1" dirty="0" smtClean="0">
                <a:solidFill>
                  <a:srgbClr val="002060"/>
                </a:solidFill>
                <a:latin typeface="Tahoma" pitchFamily="34" charset="0"/>
                <a:cs typeface="Tahoma" pitchFamily="34" charset="0"/>
              </a:rPr>
              <a:t>CRF</a:t>
            </a:r>
            <a:r>
              <a:rPr lang="en-US" sz="2400" dirty="0" smtClean="0">
                <a:solidFill>
                  <a:srgbClr val="002060"/>
                </a:solidFill>
                <a:latin typeface="Tahoma" pitchFamily="34" charset="0"/>
                <a:cs typeface="Tahoma" pitchFamily="34" charset="0"/>
              </a:rPr>
              <a:t>: Chronic Renal Failure or Chronic Respiratory Failure?</a:t>
            </a:r>
          </a:p>
          <a:p>
            <a:pPr marL="514350" indent="-514350" algn="l" fontAlgn="auto">
              <a:spcBef>
                <a:spcPts val="0"/>
              </a:spcBef>
              <a:spcAft>
                <a:spcPts val="0"/>
              </a:spcAft>
              <a:buFont typeface="Arial" pitchFamily="34" charset="0"/>
              <a:buChar char="•"/>
              <a:defRPr/>
            </a:pPr>
            <a:r>
              <a:rPr lang="en-US" sz="2400" b="1" dirty="0" smtClean="0">
                <a:solidFill>
                  <a:srgbClr val="002060"/>
                </a:solidFill>
                <a:latin typeface="Tahoma" pitchFamily="34" charset="0"/>
                <a:cs typeface="Tahoma" pitchFamily="34" charset="0"/>
              </a:rPr>
              <a:t>DS</a:t>
            </a:r>
            <a:r>
              <a:rPr lang="en-US" sz="2400" dirty="0" smtClean="0">
                <a:solidFill>
                  <a:srgbClr val="002060"/>
                </a:solidFill>
                <a:latin typeface="Tahoma" pitchFamily="34" charset="0"/>
                <a:cs typeface="Tahoma" pitchFamily="34" charset="0"/>
              </a:rPr>
              <a:t>: Down’s Syndrome or Disease?</a:t>
            </a:r>
          </a:p>
          <a:p>
            <a:pPr marL="514350" indent="-514350" algn="l" fontAlgn="auto">
              <a:spcBef>
                <a:spcPts val="0"/>
              </a:spcBef>
              <a:spcAft>
                <a:spcPts val="0"/>
              </a:spcAft>
              <a:buFont typeface="Arial" pitchFamily="34" charset="0"/>
              <a:buChar char="•"/>
              <a:defRPr/>
            </a:pPr>
            <a:r>
              <a:rPr lang="en-US" sz="2400" b="1" dirty="0" smtClean="0">
                <a:solidFill>
                  <a:srgbClr val="002060"/>
                </a:solidFill>
                <a:latin typeface="Tahoma" pitchFamily="34" charset="0"/>
                <a:cs typeface="Tahoma" pitchFamily="34" charset="0"/>
              </a:rPr>
              <a:t>DT</a:t>
            </a:r>
            <a:r>
              <a:rPr lang="en-US" sz="2400" dirty="0" smtClean="0">
                <a:solidFill>
                  <a:srgbClr val="002060"/>
                </a:solidFill>
                <a:latin typeface="Tahoma" pitchFamily="34" charset="0"/>
                <a:cs typeface="Tahoma" pitchFamily="34" charset="0"/>
              </a:rPr>
              <a:t>: Due to or Delirium Tremens? </a:t>
            </a:r>
          </a:p>
          <a:p>
            <a:pPr marL="514350" indent="-514350" algn="l" fontAlgn="auto">
              <a:spcBef>
                <a:spcPts val="0"/>
              </a:spcBef>
              <a:spcAft>
                <a:spcPts val="0"/>
              </a:spcAft>
              <a:buFont typeface="Arial" pitchFamily="34" charset="0"/>
              <a:buChar char="•"/>
              <a:defRPr/>
            </a:pPr>
            <a:r>
              <a:rPr lang="en-US" sz="2400" b="1" dirty="0" smtClean="0">
                <a:solidFill>
                  <a:srgbClr val="002060"/>
                </a:solidFill>
                <a:latin typeface="Tahoma" pitchFamily="34" charset="0"/>
                <a:cs typeface="Tahoma" pitchFamily="34" charset="0"/>
              </a:rPr>
              <a:t>EX Obesity</a:t>
            </a:r>
            <a:r>
              <a:rPr lang="en-US" sz="2400" dirty="0" smtClean="0">
                <a:solidFill>
                  <a:srgbClr val="002060"/>
                </a:solidFill>
                <a:latin typeface="Tahoma" pitchFamily="34" charset="0"/>
                <a:cs typeface="Tahoma" pitchFamily="34" charset="0"/>
              </a:rPr>
              <a:t>: Exogenous or Extreme?</a:t>
            </a:r>
          </a:p>
          <a:p>
            <a:pPr marL="514350" indent="-514350" algn="l" fontAlgn="auto">
              <a:spcBef>
                <a:spcPts val="0"/>
              </a:spcBef>
              <a:spcAft>
                <a:spcPts val="0"/>
              </a:spcAft>
              <a:buFont typeface="Arial" pitchFamily="34" charset="0"/>
              <a:buChar char="•"/>
              <a:defRPr/>
            </a:pPr>
            <a:r>
              <a:rPr lang="en-US" sz="2400" b="1" dirty="0" smtClean="0">
                <a:solidFill>
                  <a:srgbClr val="002060"/>
                </a:solidFill>
                <a:latin typeface="Tahoma" pitchFamily="34" charset="0"/>
                <a:cs typeface="Tahoma" pitchFamily="34" charset="0"/>
              </a:rPr>
              <a:t>MI</a:t>
            </a:r>
            <a:r>
              <a:rPr lang="en-US" sz="2400" dirty="0" smtClean="0">
                <a:solidFill>
                  <a:srgbClr val="002060"/>
                </a:solidFill>
                <a:latin typeface="Tahoma" pitchFamily="34" charset="0"/>
                <a:cs typeface="Tahoma" pitchFamily="34" charset="0"/>
              </a:rPr>
              <a:t>: Michigan or Myocardial infarction</a:t>
            </a:r>
          </a:p>
          <a:p>
            <a:pPr marL="514350" indent="-514350" algn="l" fontAlgn="auto">
              <a:spcBef>
                <a:spcPts val="0"/>
              </a:spcBef>
              <a:spcAft>
                <a:spcPts val="0"/>
              </a:spcAft>
              <a:buFont typeface="Arial" pitchFamily="34" charset="0"/>
              <a:buChar char="•"/>
              <a:defRPr/>
            </a:pPr>
            <a:r>
              <a:rPr lang="en-US" sz="2400" b="1" dirty="0" smtClean="0">
                <a:solidFill>
                  <a:srgbClr val="002060"/>
                </a:solidFill>
                <a:latin typeface="Tahoma" pitchFamily="34" charset="0"/>
                <a:cs typeface="Tahoma" pitchFamily="34" charset="0"/>
              </a:rPr>
              <a:t>CA</a:t>
            </a:r>
            <a:r>
              <a:rPr lang="en-US" sz="2400" dirty="0" smtClean="0">
                <a:solidFill>
                  <a:srgbClr val="002060"/>
                </a:solidFill>
                <a:latin typeface="Tahoma" pitchFamily="34" charset="0"/>
                <a:cs typeface="Tahoma" pitchFamily="34" charset="0"/>
              </a:rPr>
              <a:t>: California or Cancer?</a:t>
            </a:r>
            <a:endParaRPr lang="en-US" sz="2400" dirty="0">
              <a:solidFill>
                <a:srgbClr val="002060"/>
              </a:solidFill>
              <a:latin typeface="Tahoma" pitchFamily="34" charset="0"/>
              <a:cs typeface="Tahoma"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707886"/>
          </a:xfrm>
        </p:spPr>
        <p:txBody>
          <a:bodyPr/>
          <a:lstStyle/>
          <a:p>
            <a:r>
              <a:rPr lang="en-US" sz="4000" b="1" dirty="0" smtClean="0">
                <a:solidFill>
                  <a:srgbClr val="002060"/>
                </a:solidFill>
                <a:latin typeface="Tahoma" pitchFamily="34" charset="0"/>
                <a:cs typeface="Tahoma" pitchFamily="34" charset="0"/>
              </a:rPr>
              <a:t>VIEWS: Data Validations</a:t>
            </a:r>
            <a:endParaRPr lang="en-US" sz="4000" b="1" dirty="0">
              <a:solidFill>
                <a:srgbClr val="002060"/>
              </a:solidFill>
              <a:latin typeface="Tahoma" pitchFamily="34" charset="0"/>
              <a:cs typeface="Tahoma" pitchFamily="34" charset="0"/>
            </a:endParaRPr>
          </a:p>
        </p:txBody>
      </p:sp>
      <p:sp>
        <p:nvSpPr>
          <p:cNvPr id="3" name="Subtitle 2"/>
          <p:cNvSpPr>
            <a:spLocks noGrp="1"/>
          </p:cNvSpPr>
          <p:nvPr>
            <p:ph type="subTitle" idx="1"/>
          </p:nvPr>
        </p:nvSpPr>
        <p:spPr>
          <a:xfrm>
            <a:off x="685800" y="2133600"/>
            <a:ext cx="7620000" cy="3505200"/>
          </a:xfrm>
        </p:spPr>
        <p:txBody>
          <a:bodyPr/>
          <a:lstStyle/>
          <a:p>
            <a:pPr algn="l" fontAlgn="auto">
              <a:spcBef>
                <a:spcPts val="0"/>
              </a:spcBef>
              <a:spcAft>
                <a:spcPts val="0"/>
              </a:spcAft>
              <a:defRPr/>
            </a:pPr>
            <a:r>
              <a:rPr lang="en-US" sz="2600" dirty="0" smtClean="0">
                <a:solidFill>
                  <a:srgbClr val="002060"/>
                </a:solidFill>
                <a:latin typeface="Tahoma" pitchFamily="34" charset="0"/>
                <a:cs typeface="Tahoma" pitchFamily="34" charset="0"/>
              </a:rPr>
              <a:t>VIEWS will implement functional data validations such as those found in </a:t>
            </a:r>
            <a:r>
              <a:rPr lang="en-US" sz="2600" dirty="0" err="1" smtClean="0">
                <a:solidFill>
                  <a:srgbClr val="002060"/>
                </a:solidFill>
                <a:latin typeface="Tahoma" pitchFamily="34" charset="0"/>
                <a:cs typeface="Tahoma" pitchFamily="34" charset="0"/>
              </a:rPr>
              <a:t>SuperMICAR</a:t>
            </a:r>
            <a:r>
              <a:rPr lang="en-US" sz="2600" dirty="0" smtClean="0">
                <a:solidFill>
                  <a:srgbClr val="002060"/>
                </a:solidFill>
                <a:latin typeface="Tahoma" pitchFamily="34" charset="0"/>
                <a:cs typeface="Tahoma" pitchFamily="34" charset="0"/>
              </a:rPr>
              <a:t> data entry including:</a:t>
            </a:r>
          </a:p>
          <a:p>
            <a:pPr marL="514350" indent="-514350" algn="l" fontAlgn="auto">
              <a:spcBef>
                <a:spcPts val="0"/>
              </a:spcBef>
              <a:spcAft>
                <a:spcPts val="0"/>
              </a:spcAft>
              <a:buFont typeface="Arial" pitchFamily="34" charset="0"/>
              <a:buChar char="•"/>
              <a:defRPr/>
            </a:pPr>
            <a:r>
              <a:rPr lang="en-US" sz="2500" dirty="0" smtClean="0">
                <a:solidFill>
                  <a:srgbClr val="002060"/>
                </a:solidFill>
                <a:latin typeface="Tahoma" pitchFamily="34" charset="0"/>
                <a:cs typeface="Tahoma" pitchFamily="34" charset="0"/>
              </a:rPr>
              <a:t>Valid entries for day, month, year</a:t>
            </a:r>
          </a:p>
          <a:p>
            <a:pPr marL="514350" indent="-514350" algn="l" fontAlgn="auto">
              <a:spcBef>
                <a:spcPts val="0"/>
              </a:spcBef>
              <a:spcAft>
                <a:spcPts val="0"/>
              </a:spcAft>
              <a:buFont typeface="Arial" pitchFamily="34" charset="0"/>
              <a:buChar char="•"/>
              <a:defRPr/>
            </a:pPr>
            <a:r>
              <a:rPr lang="en-US" sz="2500" dirty="0" smtClean="0">
                <a:solidFill>
                  <a:srgbClr val="002060"/>
                </a:solidFill>
                <a:latin typeface="Tahoma" pitchFamily="34" charset="0"/>
                <a:cs typeface="Tahoma" pitchFamily="34" charset="0"/>
              </a:rPr>
              <a:t>Valid cross-references such as “date of injury” not after “date of death”</a:t>
            </a:r>
          </a:p>
          <a:p>
            <a:pPr marL="514350" indent="-514350" algn="l" fontAlgn="auto">
              <a:spcBef>
                <a:spcPts val="0"/>
              </a:spcBef>
              <a:spcAft>
                <a:spcPts val="0"/>
              </a:spcAft>
              <a:buFont typeface="Arial" pitchFamily="34" charset="0"/>
              <a:buChar char="•"/>
              <a:defRPr/>
            </a:pPr>
            <a:r>
              <a:rPr lang="en-US" sz="2500" dirty="0" smtClean="0">
                <a:solidFill>
                  <a:srgbClr val="002060"/>
                </a:solidFill>
                <a:latin typeface="Tahoma" pitchFamily="34" charset="0"/>
                <a:cs typeface="Tahoma" pitchFamily="34" charset="0"/>
              </a:rPr>
              <a:t>Appropriate Field lengths</a:t>
            </a:r>
            <a:endParaRPr lang="en-US" sz="2500" dirty="0">
              <a:solidFill>
                <a:srgbClr val="002060"/>
              </a:solidFill>
              <a:latin typeface="Tahoma" pitchFamily="34" charset="0"/>
              <a:cs typeface="Tahoma"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707886"/>
          </a:xfrm>
        </p:spPr>
        <p:txBody>
          <a:bodyPr/>
          <a:lstStyle/>
          <a:p>
            <a:r>
              <a:rPr lang="en-US" sz="4000" b="1" dirty="0" smtClean="0">
                <a:solidFill>
                  <a:srgbClr val="002060"/>
                </a:solidFill>
                <a:latin typeface="Tahoma" pitchFamily="34" charset="0"/>
                <a:cs typeface="Tahoma" pitchFamily="34" charset="0"/>
              </a:rPr>
              <a:t>VIEWS: Rare Causes</a:t>
            </a:r>
            <a:endParaRPr lang="en-US" sz="4000" b="1" dirty="0">
              <a:solidFill>
                <a:srgbClr val="002060"/>
              </a:solidFill>
              <a:latin typeface="Tahoma" pitchFamily="34" charset="0"/>
              <a:cs typeface="Tahoma" pitchFamily="34" charset="0"/>
            </a:endParaRPr>
          </a:p>
        </p:txBody>
      </p:sp>
      <p:sp>
        <p:nvSpPr>
          <p:cNvPr id="3" name="Subtitle 2"/>
          <p:cNvSpPr>
            <a:spLocks noGrp="1"/>
          </p:cNvSpPr>
          <p:nvPr>
            <p:ph type="subTitle" idx="1"/>
          </p:nvPr>
        </p:nvSpPr>
        <p:spPr>
          <a:xfrm>
            <a:off x="685800" y="2133600"/>
            <a:ext cx="7620000" cy="3505200"/>
          </a:xfrm>
        </p:spPr>
        <p:txBody>
          <a:bodyPr/>
          <a:lstStyle/>
          <a:p>
            <a:pPr algn="l" fontAlgn="auto">
              <a:spcBef>
                <a:spcPts val="0"/>
              </a:spcBef>
              <a:spcAft>
                <a:spcPts val="0"/>
              </a:spcAft>
              <a:defRPr/>
            </a:pPr>
            <a:r>
              <a:rPr lang="en-US" sz="2600" dirty="0" smtClean="0">
                <a:solidFill>
                  <a:srgbClr val="002060"/>
                </a:solidFill>
                <a:latin typeface="Tahoma" pitchFamily="34" charset="0"/>
                <a:cs typeface="Tahoma" pitchFamily="34" charset="0"/>
              </a:rPr>
              <a:t>VIEWS will look for Rare Causes, prompting data entry staff to confirm spelling and medical providers to confirm intended entry:</a:t>
            </a:r>
          </a:p>
          <a:p>
            <a:pPr marL="514350" indent="-514350" algn="l" fontAlgn="auto">
              <a:spcBef>
                <a:spcPts val="0"/>
              </a:spcBef>
              <a:spcAft>
                <a:spcPts val="0"/>
              </a:spcAft>
              <a:buFont typeface="Arial" pitchFamily="34" charset="0"/>
              <a:buChar char="•"/>
              <a:defRPr/>
            </a:pPr>
            <a:r>
              <a:rPr lang="en-US" sz="2600" dirty="0" smtClean="0">
                <a:solidFill>
                  <a:srgbClr val="002060"/>
                </a:solidFill>
                <a:latin typeface="Tahoma" pitchFamily="34" charset="0"/>
                <a:cs typeface="Tahoma" pitchFamily="34" charset="0"/>
              </a:rPr>
              <a:t>Plague (did you mean plaque)</a:t>
            </a:r>
          </a:p>
          <a:p>
            <a:pPr marL="514350" indent="-514350" algn="l" fontAlgn="auto">
              <a:spcBef>
                <a:spcPts val="0"/>
              </a:spcBef>
              <a:spcAft>
                <a:spcPts val="0"/>
              </a:spcAft>
              <a:buFont typeface="Arial" pitchFamily="34" charset="0"/>
              <a:buChar char="•"/>
              <a:defRPr/>
            </a:pPr>
            <a:r>
              <a:rPr lang="en-US" sz="2600" dirty="0" smtClean="0">
                <a:solidFill>
                  <a:srgbClr val="002060"/>
                </a:solidFill>
                <a:latin typeface="Tahoma" pitchFamily="34" charset="0"/>
                <a:cs typeface="Tahoma" pitchFamily="34" charset="0"/>
              </a:rPr>
              <a:t>Hepatitis-C under age 20 </a:t>
            </a:r>
          </a:p>
          <a:p>
            <a:pPr marL="514350" indent="-514350" algn="l" fontAlgn="auto">
              <a:spcBef>
                <a:spcPts val="0"/>
              </a:spcBef>
              <a:spcAft>
                <a:spcPts val="0"/>
              </a:spcAft>
              <a:buFont typeface="Arial" pitchFamily="34" charset="0"/>
              <a:buChar char="•"/>
              <a:defRPr/>
            </a:pPr>
            <a:r>
              <a:rPr lang="en-US" sz="2600" dirty="0" smtClean="0">
                <a:solidFill>
                  <a:srgbClr val="002060"/>
                </a:solidFill>
                <a:latin typeface="Tahoma" pitchFamily="34" charset="0"/>
                <a:cs typeface="Tahoma" pitchFamily="34" charset="0"/>
              </a:rPr>
              <a:t>Non-Venereal Syphilis</a:t>
            </a:r>
            <a:endParaRPr lang="en-US" sz="2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707886"/>
          </a:xfrm>
        </p:spPr>
        <p:txBody>
          <a:bodyPr/>
          <a:lstStyle/>
          <a:p>
            <a:r>
              <a:rPr lang="en-US" sz="4000" b="1" dirty="0" smtClean="0">
                <a:solidFill>
                  <a:srgbClr val="002060"/>
                </a:solidFill>
                <a:latin typeface="Tahoma" pitchFamily="34" charset="0"/>
                <a:cs typeface="Tahoma" pitchFamily="34" charset="0"/>
              </a:rPr>
              <a:t>VIEWS: Surveillance</a:t>
            </a:r>
            <a:endParaRPr lang="en-US" sz="4000" b="1" dirty="0">
              <a:solidFill>
                <a:srgbClr val="002060"/>
              </a:solidFill>
              <a:latin typeface="Tahoma" pitchFamily="34" charset="0"/>
              <a:cs typeface="Tahoma" pitchFamily="34" charset="0"/>
            </a:endParaRPr>
          </a:p>
        </p:txBody>
      </p:sp>
      <p:sp>
        <p:nvSpPr>
          <p:cNvPr id="3" name="Subtitle 2"/>
          <p:cNvSpPr>
            <a:spLocks noGrp="1"/>
          </p:cNvSpPr>
          <p:nvPr>
            <p:ph type="subTitle" idx="1"/>
          </p:nvPr>
        </p:nvSpPr>
        <p:spPr>
          <a:xfrm>
            <a:off x="685800" y="2133600"/>
            <a:ext cx="7620000" cy="3505200"/>
          </a:xfrm>
        </p:spPr>
        <p:txBody>
          <a:bodyPr/>
          <a:lstStyle/>
          <a:p>
            <a:pPr algn="l"/>
            <a:r>
              <a:rPr lang="en-US" sz="2600" dirty="0" smtClean="0">
                <a:solidFill>
                  <a:srgbClr val="002060"/>
                </a:solidFill>
                <a:latin typeface="Tahoma" pitchFamily="34" charset="0"/>
                <a:cs typeface="Tahoma" pitchFamily="34" charset="0"/>
              </a:rPr>
              <a:t>VIEWS will consult a surveillance list for additional conditions of interest and notify provider that this will be flagged.</a:t>
            </a:r>
          </a:p>
          <a:p>
            <a:pPr algn="l"/>
            <a:endParaRPr lang="en-US" sz="200" dirty="0" smtClean="0">
              <a:solidFill>
                <a:srgbClr val="002060"/>
              </a:solidFill>
              <a:latin typeface="Tahoma" pitchFamily="34" charset="0"/>
              <a:cs typeface="Tahoma" pitchFamily="34" charset="0"/>
            </a:endParaRPr>
          </a:p>
          <a:p>
            <a:pPr algn="l"/>
            <a:r>
              <a:rPr lang="en-US" sz="2600" dirty="0" smtClean="0">
                <a:solidFill>
                  <a:srgbClr val="002060"/>
                </a:solidFill>
                <a:latin typeface="Tahoma" pitchFamily="34" charset="0"/>
                <a:cs typeface="Tahoma" pitchFamily="34" charset="0"/>
              </a:rPr>
              <a:t>These surveillance lists may be state specific and customizable at state’s request.  </a:t>
            </a:r>
          </a:p>
          <a:p>
            <a:pPr algn="l"/>
            <a:endParaRPr lang="en-US" sz="200" dirty="0" smtClean="0">
              <a:solidFill>
                <a:srgbClr val="002060"/>
              </a:solidFill>
              <a:latin typeface="Tahoma" pitchFamily="34" charset="0"/>
              <a:cs typeface="Tahoma" pitchFamily="34" charset="0"/>
            </a:endParaRPr>
          </a:p>
          <a:p>
            <a:pPr algn="l"/>
            <a:r>
              <a:rPr lang="en-US" sz="2600" dirty="0" smtClean="0">
                <a:solidFill>
                  <a:srgbClr val="002060"/>
                </a:solidFill>
                <a:latin typeface="Tahoma" pitchFamily="34" charset="0"/>
                <a:cs typeface="Tahoma" pitchFamily="34" charset="0"/>
              </a:rPr>
              <a:t>By “cleaning up” more data at data entry, surveillance on the “literals” is made more reliable. </a:t>
            </a:r>
            <a:endParaRPr lang="en-US" sz="2600" dirty="0">
              <a:solidFill>
                <a:srgbClr val="002060"/>
              </a:solidFill>
              <a:latin typeface="Tahoma" pitchFamily="34" charset="0"/>
              <a:cs typeface="Tahoma"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707886"/>
          </a:xfrm>
        </p:spPr>
        <p:txBody>
          <a:bodyPr/>
          <a:lstStyle/>
          <a:p>
            <a:r>
              <a:rPr lang="en-US" sz="4000" b="1" dirty="0" smtClean="0">
                <a:solidFill>
                  <a:srgbClr val="002060"/>
                </a:solidFill>
                <a:latin typeface="Tahoma" pitchFamily="34" charset="0"/>
                <a:cs typeface="Tahoma" pitchFamily="34" charset="0"/>
              </a:rPr>
              <a:t>VIEWS: Trivial/Ill-Defined</a:t>
            </a:r>
            <a:endParaRPr lang="en-US" sz="4000" b="1" dirty="0">
              <a:solidFill>
                <a:srgbClr val="002060"/>
              </a:solidFill>
              <a:latin typeface="Tahoma" pitchFamily="34" charset="0"/>
              <a:cs typeface="Tahoma" pitchFamily="34" charset="0"/>
            </a:endParaRPr>
          </a:p>
        </p:txBody>
      </p:sp>
      <p:sp>
        <p:nvSpPr>
          <p:cNvPr id="3" name="Subtitle 2"/>
          <p:cNvSpPr>
            <a:spLocks noGrp="1"/>
          </p:cNvSpPr>
          <p:nvPr>
            <p:ph type="subTitle" idx="1"/>
          </p:nvPr>
        </p:nvSpPr>
        <p:spPr>
          <a:xfrm>
            <a:off x="685800" y="2133600"/>
            <a:ext cx="7620000" cy="3505200"/>
          </a:xfrm>
        </p:spPr>
        <p:txBody>
          <a:bodyPr/>
          <a:lstStyle/>
          <a:p>
            <a:pPr algn="l" fontAlgn="auto">
              <a:spcBef>
                <a:spcPts val="0"/>
              </a:spcBef>
              <a:spcAft>
                <a:spcPts val="0"/>
              </a:spcAft>
              <a:defRPr/>
            </a:pPr>
            <a:r>
              <a:rPr lang="en-US" sz="2600" dirty="0" smtClean="0">
                <a:solidFill>
                  <a:srgbClr val="002060"/>
                </a:solidFill>
                <a:latin typeface="Tahoma" pitchFamily="34" charset="0"/>
                <a:cs typeface="Tahoma" pitchFamily="34" charset="0"/>
              </a:rPr>
              <a:t>VIEWS will notify data provider if all terms on a record fall within list of trivial or ill-defined causes that the record has no sufficiently specific cause-of-death.</a:t>
            </a:r>
          </a:p>
          <a:p>
            <a:pPr algn="l" fontAlgn="auto">
              <a:spcBef>
                <a:spcPts val="0"/>
              </a:spcBef>
              <a:spcAft>
                <a:spcPts val="0"/>
              </a:spcAft>
              <a:defRPr/>
            </a:pPr>
            <a:endParaRPr lang="en-US" sz="2600" dirty="0" smtClean="0">
              <a:solidFill>
                <a:srgbClr val="002060"/>
              </a:solidFill>
              <a:latin typeface="Tahoma" pitchFamily="34" charset="0"/>
              <a:cs typeface="Tahoma" pitchFamily="34" charset="0"/>
            </a:endParaRPr>
          </a:p>
          <a:p>
            <a:pPr algn="l" fontAlgn="auto">
              <a:spcBef>
                <a:spcPts val="0"/>
              </a:spcBef>
              <a:spcAft>
                <a:spcPts val="0"/>
              </a:spcAft>
              <a:defRPr/>
            </a:pPr>
            <a:r>
              <a:rPr lang="en-US" sz="2600" dirty="0" smtClean="0">
                <a:solidFill>
                  <a:srgbClr val="002060"/>
                </a:solidFill>
                <a:latin typeface="Tahoma" pitchFamily="34" charset="0"/>
                <a:cs typeface="Tahoma" pitchFamily="34" charset="0"/>
              </a:rPr>
              <a:t>Examples of Trivial/Ill-Defined terms include:</a:t>
            </a:r>
          </a:p>
          <a:p>
            <a:pPr marL="514350" indent="-514350" algn="l" fontAlgn="auto">
              <a:spcBef>
                <a:spcPts val="0"/>
              </a:spcBef>
              <a:spcAft>
                <a:spcPts val="0"/>
              </a:spcAft>
              <a:buFont typeface="Arial" pitchFamily="34" charset="0"/>
              <a:buChar char="•"/>
              <a:defRPr/>
            </a:pPr>
            <a:r>
              <a:rPr lang="en-US" sz="2500" dirty="0" smtClean="0">
                <a:solidFill>
                  <a:srgbClr val="002060"/>
                </a:solidFill>
                <a:latin typeface="Tahoma" pitchFamily="34" charset="0"/>
                <a:cs typeface="Tahoma" pitchFamily="34" charset="0"/>
              </a:rPr>
              <a:t>Senility</a:t>
            </a:r>
          </a:p>
          <a:p>
            <a:pPr marL="514350" indent="-514350" algn="l" fontAlgn="auto">
              <a:spcBef>
                <a:spcPts val="0"/>
              </a:spcBef>
              <a:spcAft>
                <a:spcPts val="0"/>
              </a:spcAft>
              <a:buFont typeface="Arial" pitchFamily="34" charset="0"/>
              <a:buChar char="•"/>
              <a:defRPr/>
            </a:pPr>
            <a:r>
              <a:rPr lang="en-US" sz="2500" dirty="0" smtClean="0">
                <a:solidFill>
                  <a:srgbClr val="002060"/>
                </a:solidFill>
                <a:latin typeface="Tahoma" pitchFamily="34" charset="0"/>
                <a:cs typeface="Tahoma" pitchFamily="34" charset="0"/>
              </a:rPr>
              <a:t>Migraines</a:t>
            </a:r>
          </a:p>
          <a:p>
            <a:pPr marL="514350" indent="-514350" algn="l" fontAlgn="auto">
              <a:spcBef>
                <a:spcPts val="0"/>
              </a:spcBef>
              <a:spcAft>
                <a:spcPts val="0"/>
              </a:spcAft>
              <a:buFont typeface="Arial" pitchFamily="34" charset="0"/>
              <a:buChar char="•"/>
              <a:defRPr/>
            </a:pPr>
            <a:r>
              <a:rPr lang="en-US" sz="2500" dirty="0" smtClean="0">
                <a:solidFill>
                  <a:srgbClr val="002060"/>
                </a:solidFill>
                <a:latin typeface="Tahoma" pitchFamily="34" charset="0"/>
                <a:cs typeface="Tahoma" pitchFamily="34" charset="0"/>
              </a:rPr>
              <a:t>Hypertension</a:t>
            </a:r>
          </a:p>
          <a:p>
            <a:pPr algn="l"/>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707886"/>
          </a:xfrm>
        </p:spPr>
        <p:txBody>
          <a:bodyPr/>
          <a:lstStyle/>
          <a:p>
            <a:r>
              <a:rPr lang="en-US" sz="4000" b="1" dirty="0" smtClean="0">
                <a:solidFill>
                  <a:srgbClr val="002060"/>
                </a:solidFill>
                <a:latin typeface="Tahoma" pitchFamily="34" charset="0"/>
                <a:cs typeface="Tahoma" pitchFamily="34" charset="0"/>
              </a:rPr>
              <a:t>VIEWS: Age/Sex Edits</a:t>
            </a:r>
            <a:endParaRPr lang="en-US" sz="4000" b="1" dirty="0">
              <a:solidFill>
                <a:srgbClr val="002060"/>
              </a:solidFill>
              <a:latin typeface="Tahoma" pitchFamily="34" charset="0"/>
              <a:cs typeface="Tahoma" pitchFamily="34" charset="0"/>
            </a:endParaRPr>
          </a:p>
        </p:txBody>
      </p:sp>
      <p:sp>
        <p:nvSpPr>
          <p:cNvPr id="3" name="Subtitle 2"/>
          <p:cNvSpPr>
            <a:spLocks noGrp="1"/>
          </p:cNvSpPr>
          <p:nvPr>
            <p:ph type="subTitle" idx="1"/>
          </p:nvPr>
        </p:nvSpPr>
        <p:spPr>
          <a:xfrm>
            <a:off x="685800" y="2133600"/>
            <a:ext cx="7620000" cy="3505200"/>
          </a:xfrm>
        </p:spPr>
        <p:txBody>
          <a:bodyPr/>
          <a:lstStyle/>
          <a:p>
            <a:pPr algn="l" fontAlgn="auto">
              <a:spcBef>
                <a:spcPts val="0"/>
              </a:spcBef>
              <a:spcAft>
                <a:spcPts val="0"/>
              </a:spcAft>
              <a:defRPr/>
            </a:pPr>
            <a:r>
              <a:rPr lang="en-US" sz="2600" dirty="0" smtClean="0">
                <a:solidFill>
                  <a:srgbClr val="002060"/>
                </a:solidFill>
                <a:latin typeface="Tahoma" pitchFamily="34" charset="0"/>
                <a:cs typeface="Tahoma" pitchFamily="34" charset="0"/>
              </a:rPr>
              <a:t>VIEWS will notify the provider when there is a possible mismatch between age or sex and conditions:</a:t>
            </a:r>
          </a:p>
          <a:p>
            <a:pPr marL="514350" indent="-514350" algn="l" fontAlgn="auto">
              <a:spcBef>
                <a:spcPts val="0"/>
              </a:spcBef>
              <a:spcAft>
                <a:spcPts val="0"/>
              </a:spcAft>
              <a:buFont typeface="Arial" pitchFamily="34" charset="0"/>
              <a:buChar char="•"/>
              <a:defRPr/>
            </a:pPr>
            <a:r>
              <a:rPr lang="en-US" sz="2500" dirty="0" smtClean="0">
                <a:solidFill>
                  <a:srgbClr val="002060"/>
                </a:solidFill>
                <a:latin typeface="Tahoma" pitchFamily="34" charset="0"/>
                <a:cs typeface="Tahoma" pitchFamily="34" charset="0"/>
              </a:rPr>
              <a:t>Pregnancy for males or 90 year old women </a:t>
            </a:r>
          </a:p>
          <a:p>
            <a:pPr marL="514350" indent="-514350" algn="l" fontAlgn="auto">
              <a:spcBef>
                <a:spcPts val="0"/>
              </a:spcBef>
              <a:spcAft>
                <a:spcPts val="0"/>
              </a:spcAft>
              <a:buFont typeface="Arial" pitchFamily="34" charset="0"/>
              <a:buChar char="•"/>
              <a:defRPr/>
            </a:pPr>
            <a:r>
              <a:rPr lang="en-US" sz="2500" dirty="0" err="1" smtClean="0">
                <a:solidFill>
                  <a:srgbClr val="002060"/>
                </a:solidFill>
                <a:latin typeface="Tahoma" pitchFamily="34" charset="0"/>
                <a:cs typeface="Tahoma" pitchFamily="34" charset="0"/>
              </a:rPr>
              <a:t>Sequela</a:t>
            </a:r>
            <a:r>
              <a:rPr lang="en-US" sz="2500" dirty="0" smtClean="0">
                <a:solidFill>
                  <a:srgbClr val="002060"/>
                </a:solidFill>
                <a:latin typeface="Tahoma" pitchFamily="34" charset="0"/>
                <a:cs typeface="Tahoma" pitchFamily="34" charset="0"/>
              </a:rPr>
              <a:t> (late effects) or Senility on infants</a:t>
            </a:r>
          </a:p>
          <a:p>
            <a:pPr marL="514350" indent="-514350" algn="l" fontAlgn="auto">
              <a:spcBef>
                <a:spcPts val="0"/>
              </a:spcBef>
              <a:spcAft>
                <a:spcPts val="0"/>
              </a:spcAft>
              <a:buFont typeface="Arial" pitchFamily="34" charset="0"/>
              <a:buChar char="•"/>
              <a:defRPr/>
            </a:pPr>
            <a:r>
              <a:rPr lang="en-US" sz="2500" dirty="0" smtClean="0">
                <a:solidFill>
                  <a:srgbClr val="002060"/>
                </a:solidFill>
                <a:latin typeface="Tahoma" pitchFamily="34" charset="0"/>
                <a:cs typeface="Tahoma" pitchFamily="34" charset="0"/>
              </a:rPr>
              <a:t>48 year olds with prematurity conditions</a:t>
            </a:r>
          </a:p>
          <a:p>
            <a:pPr marL="514350" indent="-514350" algn="l" fontAlgn="auto">
              <a:spcBef>
                <a:spcPts val="0"/>
              </a:spcBef>
              <a:spcAft>
                <a:spcPts val="0"/>
              </a:spcAft>
              <a:buFont typeface="Arial" pitchFamily="34" charset="0"/>
              <a:buChar char="•"/>
              <a:defRPr/>
            </a:pPr>
            <a:r>
              <a:rPr lang="en-US" sz="2500" dirty="0" smtClean="0">
                <a:solidFill>
                  <a:srgbClr val="002060"/>
                </a:solidFill>
                <a:latin typeface="Tahoma" pitchFamily="34" charset="0"/>
                <a:cs typeface="Tahoma" pitchFamily="34" charset="0"/>
              </a:rPr>
              <a:t>Women with prostrate cancer</a:t>
            </a:r>
          </a:p>
          <a:p>
            <a:pPr marL="514350" indent="-514350" algn="l" fontAlgn="auto">
              <a:spcBef>
                <a:spcPts val="0"/>
              </a:spcBef>
              <a:spcAft>
                <a:spcPts val="0"/>
              </a:spcAft>
              <a:buFont typeface="Arial" pitchFamily="34" charset="0"/>
              <a:buChar char="•"/>
              <a:defRPr/>
            </a:pPr>
            <a:r>
              <a:rPr lang="en-US" sz="2500" dirty="0" smtClean="0">
                <a:solidFill>
                  <a:srgbClr val="002060"/>
                </a:solidFill>
                <a:latin typeface="Tahoma" pitchFamily="34" charset="0"/>
                <a:cs typeface="Tahoma" pitchFamily="34" charset="0"/>
              </a:rPr>
              <a:t>Men with ovarian cancer</a:t>
            </a:r>
            <a:endParaRPr lang="en-US" sz="2500" dirty="0">
              <a:solidFill>
                <a:srgbClr val="002060"/>
              </a:solidFill>
              <a:latin typeface="Tahoma" pitchFamily="34" charset="0"/>
              <a:cs typeface="Tahom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707886"/>
          </a:xfrm>
        </p:spPr>
        <p:txBody>
          <a:bodyPr/>
          <a:lstStyle/>
          <a:p>
            <a:r>
              <a:rPr lang="en-US" sz="4000" b="1" dirty="0" smtClean="0">
                <a:solidFill>
                  <a:srgbClr val="002060"/>
                </a:solidFill>
                <a:latin typeface="Tahoma" pitchFamily="34" charset="0"/>
                <a:cs typeface="Tahoma" pitchFamily="34" charset="0"/>
              </a:rPr>
              <a:t>What Is VIEWS?</a:t>
            </a:r>
            <a:endParaRPr lang="en-US" sz="4000" b="1" dirty="0">
              <a:solidFill>
                <a:srgbClr val="002060"/>
              </a:solidFill>
              <a:latin typeface="Tahoma" pitchFamily="34" charset="0"/>
              <a:cs typeface="Tahoma" pitchFamily="34" charset="0"/>
            </a:endParaRPr>
          </a:p>
        </p:txBody>
      </p:sp>
      <p:sp>
        <p:nvSpPr>
          <p:cNvPr id="3" name="Subtitle 2"/>
          <p:cNvSpPr>
            <a:spLocks noGrp="1"/>
          </p:cNvSpPr>
          <p:nvPr>
            <p:ph type="subTitle" idx="1"/>
          </p:nvPr>
        </p:nvSpPr>
        <p:spPr>
          <a:xfrm>
            <a:off x="685800" y="2133600"/>
            <a:ext cx="7620000" cy="3505200"/>
          </a:xfrm>
        </p:spPr>
        <p:txBody>
          <a:bodyPr/>
          <a:lstStyle/>
          <a:p>
            <a:r>
              <a:rPr lang="en-US" b="1" dirty="0" smtClean="0">
                <a:solidFill>
                  <a:srgbClr val="002060"/>
                </a:solidFill>
                <a:latin typeface="Tahoma" pitchFamily="34" charset="0"/>
                <a:cs typeface="Tahoma" pitchFamily="34" charset="0"/>
              </a:rPr>
              <a:t>Validations and Interactive Edits </a:t>
            </a:r>
          </a:p>
          <a:p>
            <a:r>
              <a:rPr lang="en-US" b="1" dirty="0" smtClean="0">
                <a:solidFill>
                  <a:srgbClr val="002060"/>
                </a:solidFill>
                <a:latin typeface="Tahoma" pitchFamily="34" charset="0"/>
                <a:cs typeface="Tahoma" pitchFamily="34" charset="0"/>
              </a:rPr>
              <a:t>Web Service</a:t>
            </a:r>
          </a:p>
          <a:p>
            <a:endParaRPr lang="en-US" sz="2800" dirty="0" smtClean="0">
              <a:solidFill>
                <a:srgbClr val="002060"/>
              </a:solidFill>
              <a:latin typeface="Tahoma" pitchFamily="34" charset="0"/>
              <a:cs typeface="Tahoma" pitchFamily="34" charset="0"/>
            </a:endParaRPr>
          </a:p>
          <a:p>
            <a:pPr algn="l"/>
            <a:r>
              <a:rPr lang="en-US" sz="2400" dirty="0" smtClean="0">
                <a:solidFill>
                  <a:srgbClr val="002060"/>
                </a:solidFill>
                <a:latin typeface="Tahoma" pitchFamily="34" charset="0"/>
                <a:cs typeface="Tahoma" pitchFamily="34" charset="0"/>
              </a:rPr>
              <a:t>An online service provided by NCHS  enabling improved mortality data validations during data entry which can be used by state Electronic Death Registration Systems (EDRS.)</a:t>
            </a:r>
          </a:p>
          <a:p>
            <a:pPr algn="l"/>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707886"/>
          </a:xfrm>
        </p:spPr>
        <p:txBody>
          <a:bodyPr/>
          <a:lstStyle/>
          <a:p>
            <a:r>
              <a:rPr lang="en-US" sz="4000" b="1" dirty="0" smtClean="0">
                <a:solidFill>
                  <a:srgbClr val="002060"/>
                </a:solidFill>
                <a:latin typeface="Tahoma" pitchFamily="34" charset="0"/>
                <a:cs typeface="Tahoma" pitchFamily="34" charset="0"/>
              </a:rPr>
              <a:t>VIEWS Pilot Program</a:t>
            </a:r>
            <a:endParaRPr lang="en-US" sz="4000" b="1" dirty="0">
              <a:solidFill>
                <a:srgbClr val="002060"/>
              </a:solidFill>
              <a:latin typeface="Tahoma" pitchFamily="34" charset="0"/>
              <a:cs typeface="Tahoma" pitchFamily="34" charset="0"/>
            </a:endParaRPr>
          </a:p>
        </p:txBody>
      </p:sp>
      <p:sp>
        <p:nvSpPr>
          <p:cNvPr id="3" name="Subtitle 2"/>
          <p:cNvSpPr>
            <a:spLocks noGrp="1"/>
          </p:cNvSpPr>
          <p:nvPr>
            <p:ph type="subTitle" idx="1"/>
          </p:nvPr>
        </p:nvSpPr>
        <p:spPr>
          <a:xfrm>
            <a:off x="685800" y="2133600"/>
            <a:ext cx="7620000" cy="3505200"/>
          </a:xfrm>
        </p:spPr>
        <p:txBody>
          <a:bodyPr/>
          <a:lstStyle/>
          <a:p>
            <a:pPr algn="l"/>
            <a:r>
              <a:rPr lang="en-US" sz="2400" dirty="0" smtClean="0">
                <a:solidFill>
                  <a:srgbClr val="002060"/>
                </a:solidFill>
                <a:latin typeface="Tahoma" pitchFamily="34" charset="0"/>
                <a:cs typeface="Tahoma" pitchFamily="34" charset="0"/>
              </a:rPr>
              <a:t>NCHS has already been working with and receiving valuable input on the development of VIEWS from the following states and vendors.</a:t>
            </a:r>
          </a:p>
          <a:p>
            <a:pPr algn="l"/>
            <a:endParaRPr lang="en-US" sz="2400" dirty="0"/>
          </a:p>
        </p:txBody>
      </p:sp>
      <p:graphicFrame>
        <p:nvGraphicFramePr>
          <p:cNvPr id="4" name="Table 3"/>
          <p:cNvGraphicFramePr>
            <a:graphicFrameLocks noGrp="1"/>
          </p:cNvGraphicFramePr>
          <p:nvPr/>
        </p:nvGraphicFramePr>
        <p:xfrm>
          <a:off x="1295400" y="3352800"/>
          <a:ext cx="6096000" cy="2595880"/>
        </p:xfrm>
        <a:graphic>
          <a:graphicData uri="http://schemas.openxmlformats.org/drawingml/2006/table">
            <a:tbl>
              <a:tblPr firstRow="1" bandRow="1">
                <a:tableStyleId>{5C22544A-7EE6-4342-B048-85BDC9FD1C3A}</a:tableStyleId>
              </a:tblPr>
              <a:tblGrid>
                <a:gridCol w="1905000"/>
                <a:gridCol w="1447800"/>
                <a:gridCol w="2743200"/>
              </a:tblGrid>
              <a:tr h="370840">
                <a:tc gridSpan="2">
                  <a:txBody>
                    <a:bodyPr/>
                    <a:lstStyle/>
                    <a:p>
                      <a:pPr algn="ctr"/>
                      <a:r>
                        <a:rPr lang="en-US" b="1" dirty="0" smtClean="0">
                          <a:solidFill>
                            <a:srgbClr val="002060"/>
                          </a:solidFill>
                          <a:latin typeface="Tahoma" pitchFamily="34" charset="0"/>
                          <a:cs typeface="Tahoma" pitchFamily="34" charset="0"/>
                        </a:rPr>
                        <a:t>States</a:t>
                      </a:r>
                      <a:endParaRPr lang="en-US" b="1" dirty="0">
                        <a:solidFill>
                          <a:srgbClr val="002060"/>
                        </a:solidFill>
                        <a:latin typeface="Tahoma" pitchFamily="34" charset="0"/>
                        <a:cs typeface="Tahoma" pitchFamily="34" charset="0"/>
                      </a:endParaRPr>
                    </a:p>
                  </a:txBody>
                  <a:tcPr/>
                </a:tc>
                <a:tc hMerge="1">
                  <a:txBody>
                    <a:bodyPr/>
                    <a:lstStyle/>
                    <a:p>
                      <a:endParaRPr lang="en-US" b="0" dirty="0">
                        <a:solidFill>
                          <a:srgbClr val="002060"/>
                        </a:solidFill>
                        <a:latin typeface="Tahoma" pitchFamily="34" charset="0"/>
                        <a:cs typeface="Tahoma" pitchFamily="34" charset="0"/>
                      </a:endParaRPr>
                    </a:p>
                  </a:txBody>
                  <a:tcPr/>
                </a:tc>
                <a:tc>
                  <a:txBody>
                    <a:bodyPr/>
                    <a:lstStyle/>
                    <a:p>
                      <a:pPr algn="ctr"/>
                      <a:r>
                        <a:rPr lang="en-US" b="1" dirty="0" smtClean="0">
                          <a:solidFill>
                            <a:srgbClr val="002060"/>
                          </a:solidFill>
                          <a:latin typeface="Tahoma" pitchFamily="34" charset="0"/>
                          <a:cs typeface="Tahoma" pitchFamily="34" charset="0"/>
                        </a:rPr>
                        <a:t>Other</a:t>
                      </a:r>
                      <a:endParaRPr lang="en-US" b="1" dirty="0">
                        <a:solidFill>
                          <a:srgbClr val="002060"/>
                        </a:solidFill>
                        <a:latin typeface="Tahoma" pitchFamily="34" charset="0"/>
                        <a:cs typeface="Tahoma" pitchFamily="34" charset="0"/>
                      </a:endParaRPr>
                    </a:p>
                  </a:txBody>
                  <a:tcPr/>
                </a:tc>
              </a:tr>
              <a:tr h="370840">
                <a:tc>
                  <a:txBody>
                    <a:bodyPr/>
                    <a:lstStyle/>
                    <a:p>
                      <a:r>
                        <a:rPr lang="en-US" b="0" dirty="0" smtClean="0">
                          <a:solidFill>
                            <a:srgbClr val="002060"/>
                          </a:solidFill>
                          <a:latin typeface="Tahoma" pitchFamily="34" charset="0"/>
                          <a:cs typeface="Tahoma" pitchFamily="34" charset="0"/>
                        </a:rPr>
                        <a:t>AZ</a:t>
                      </a:r>
                      <a:endParaRPr lang="en-US" b="0" dirty="0">
                        <a:solidFill>
                          <a:srgbClr val="002060"/>
                        </a:solidFill>
                        <a:latin typeface="Tahoma" pitchFamily="34" charset="0"/>
                        <a:cs typeface="Tahoma" pitchFamily="34" charset="0"/>
                      </a:endParaRPr>
                    </a:p>
                  </a:txBody>
                  <a:tcPr/>
                </a:tc>
                <a:tc>
                  <a:txBody>
                    <a:bodyPr/>
                    <a:lstStyle/>
                    <a:p>
                      <a:r>
                        <a:rPr lang="en-US" b="0" dirty="0" smtClean="0">
                          <a:solidFill>
                            <a:srgbClr val="002060"/>
                          </a:solidFill>
                          <a:latin typeface="Tahoma" pitchFamily="34" charset="0"/>
                          <a:cs typeface="Tahoma" pitchFamily="34" charset="0"/>
                        </a:rPr>
                        <a:t>CA</a:t>
                      </a:r>
                      <a:endParaRPr lang="en-US" b="0" dirty="0">
                        <a:solidFill>
                          <a:srgbClr val="002060"/>
                        </a:solidFill>
                        <a:latin typeface="Tahoma" pitchFamily="34" charset="0"/>
                        <a:cs typeface="Tahoma" pitchFamily="34" charset="0"/>
                      </a:endParaRPr>
                    </a:p>
                  </a:txBody>
                  <a:tcPr/>
                </a:tc>
                <a:tc>
                  <a:txBody>
                    <a:bodyPr/>
                    <a:lstStyle/>
                    <a:p>
                      <a:r>
                        <a:rPr lang="en-US" b="0" dirty="0" smtClean="0">
                          <a:solidFill>
                            <a:srgbClr val="002060"/>
                          </a:solidFill>
                          <a:latin typeface="Tahoma" pitchFamily="34" charset="0"/>
                          <a:cs typeface="Tahoma" pitchFamily="34" charset="0"/>
                        </a:rPr>
                        <a:t>Genesis</a:t>
                      </a:r>
                      <a:endParaRPr lang="en-US" b="0" dirty="0">
                        <a:solidFill>
                          <a:srgbClr val="002060"/>
                        </a:solidFill>
                        <a:latin typeface="Tahoma" pitchFamily="34" charset="0"/>
                        <a:cs typeface="Tahoma" pitchFamily="34" charset="0"/>
                      </a:endParaRPr>
                    </a:p>
                  </a:txBody>
                  <a:tcPr/>
                </a:tc>
              </a:tr>
              <a:tr h="370840">
                <a:tc>
                  <a:txBody>
                    <a:bodyPr/>
                    <a:lstStyle/>
                    <a:p>
                      <a:r>
                        <a:rPr lang="en-US" dirty="0" smtClean="0">
                          <a:solidFill>
                            <a:srgbClr val="002060"/>
                          </a:solidFill>
                          <a:latin typeface="Tahoma" pitchFamily="34" charset="0"/>
                          <a:cs typeface="Tahoma" pitchFamily="34" charset="0"/>
                        </a:rPr>
                        <a:t>DE</a:t>
                      </a:r>
                      <a:endParaRPr lang="en-US" dirty="0">
                        <a:solidFill>
                          <a:srgbClr val="002060"/>
                        </a:solidFill>
                        <a:latin typeface="Tahoma" pitchFamily="34" charset="0"/>
                        <a:cs typeface="Tahoma" pitchFamily="34" charset="0"/>
                      </a:endParaRPr>
                    </a:p>
                  </a:txBody>
                  <a:tcPr/>
                </a:tc>
                <a:tc>
                  <a:txBody>
                    <a:bodyPr/>
                    <a:lstStyle/>
                    <a:p>
                      <a:r>
                        <a:rPr lang="en-US" dirty="0" smtClean="0">
                          <a:solidFill>
                            <a:srgbClr val="002060"/>
                          </a:solidFill>
                          <a:latin typeface="Tahoma" pitchFamily="34" charset="0"/>
                          <a:cs typeface="Tahoma" pitchFamily="34" charset="0"/>
                        </a:rPr>
                        <a:t>KS</a:t>
                      </a:r>
                      <a:endParaRPr lang="en-US" dirty="0">
                        <a:solidFill>
                          <a:srgbClr val="002060"/>
                        </a:solidFill>
                        <a:latin typeface="Tahoma" pitchFamily="34" charset="0"/>
                        <a:cs typeface="Tahoma" pitchFamily="34" charset="0"/>
                      </a:endParaRPr>
                    </a:p>
                  </a:txBody>
                  <a:tcPr/>
                </a:tc>
                <a:tc>
                  <a:txBody>
                    <a:bodyPr/>
                    <a:lstStyle/>
                    <a:p>
                      <a:r>
                        <a:rPr lang="en-US" dirty="0" smtClean="0"/>
                        <a:t>Gold Systems</a:t>
                      </a:r>
                      <a:endParaRPr lang="en-US" dirty="0"/>
                    </a:p>
                  </a:txBody>
                  <a:tcPr/>
                </a:tc>
              </a:tr>
              <a:tr h="370840">
                <a:tc>
                  <a:txBody>
                    <a:bodyPr/>
                    <a:lstStyle/>
                    <a:p>
                      <a:r>
                        <a:rPr lang="en-US" dirty="0" smtClean="0">
                          <a:solidFill>
                            <a:srgbClr val="002060"/>
                          </a:solidFill>
                          <a:latin typeface="Tahoma" pitchFamily="34" charset="0"/>
                          <a:cs typeface="Tahoma" pitchFamily="34" charset="0"/>
                        </a:rPr>
                        <a:t>KY</a:t>
                      </a:r>
                      <a:endParaRPr lang="en-US" dirty="0">
                        <a:solidFill>
                          <a:srgbClr val="002060"/>
                        </a:solidFill>
                        <a:latin typeface="Tahoma" pitchFamily="34" charset="0"/>
                        <a:cs typeface="Tahoma" pitchFamily="34" charset="0"/>
                      </a:endParaRPr>
                    </a:p>
                  </a:txBody>
                  <a:tcPr/>
                </a:tc>
                <a:tc>
                  <a:txBody>
                    <a:bodyPr/>
                    <a:lstStyle/>
                    <a:p>
                      <a:r>
                        <a:rPr lang="en-US" dirty="0" smtClean="0">
                          <a:solidFill>
                            <a:srgbClr val="002060"/>
                          </a:solidFill>
                          <a:latin typeface="Tahoma" pitchFamily="34" charset="0"/>
                          <a:cs typeface="Tahoma" pitchFamily="34" charset="0"/>
                        </a:rPr>
                        <a:t>MI</a:t>
                      </a:r>
                      <a:endParaRPr lang="en-US" dirty="0">
                        <a:solidFill>
                          <a:srgbClr val="002060"/>
                        </a:solidFill>
                        <a:latin typeface="Tahoma" pitchFamily="34" charset="0"/>
                        <a:cs typeface="Tahoma" pitchFamily="34" charset="0"/>
                      </a:endParaRPr>
                    </a:p>
                  </a:txBody>
                  <a:tcPr/>
                </a:tc>
                <a:tc>
                  <a:txBody>
                    <a:bodyPr/>
                    <a:lstStyle/>
                    <a:p>
                      <a:r>
                        <a:rPr lang="en-US" dirty="0" smtClean="0">
                          <a:solidFill>
                            <a:srgbClr val="002060"/>
                          </a:solidFill>
                          <a:latin typeface="Tahoma" pitchFamily="34" charset="0"/>
                          <a:cs typeface="Tahoma" pitchFamily="34" charset="0"/>
                        </a:rPr>
                        <a:t>ManTech</a:t>
                      </a:r>
                      <a:endParaRPr lang="en-US" dirty="0">
                        <a:solidFill>
                          <a:srgbClr val="002060"/>
                        </a:solidFill>
                        <a:latin typeface="Tahoma" pitchFamily="34" charset="0"/>
                        <a:cs typeface="Tahoma" pitchFamily="34" charset="0"/>
                      </a:endParaRPr>
                    </a:p>
                  </a:txBody>
                  <a:tcPr/>
                </a:tc>
              </a:tr>
              <a:tr h="370840">
                <a:tc>
                  <a:txBody>
                    <a:bodyPr/>
                    <a:lstStyle/>
                    <a:p>
                      <a:r>
                        <a:rPr lang="en-US" dirty="0" smtClean="0">
                          <a:solidFill>
                            <a:srgbClr val="002060"/>
                          </a:solidFill>
                          <a:latin typeface="Tahoma" pitchFamily="34" charset="0"/>
                          <a:cs typeface="Tahoma" pitchFamily="34" charset="0"/>
                        </a:rPr>
                        <a:t>NC</a:t>
                      </a:r>
                      <a:endParaRPr lang="en-US" dirty="0">
                        <a:solidFill>
                          <a:srgbClr val="002060"/>
                        </a:solidFill>
                        <a:latin typeface="Tahoma" pitchFamily="34" charset="0"/>
                        <a:cs typeface="Tahoma" pitchFamily="34" charset="0"/>
                      </a:endParaRPr>
                    </a:p>
                  </a:txBody>
                  <a:tcPr/>
                </a:tc>
                <a:tc>
                  <a:txBody>
                    <a:bodyPr/>
                    <a:lstStyle/>
                    <a:p>
                      <a:r>
                        <a:rPr lang="en-US" dirty="0" smtClean="0">
                          <a:solidFill>
                            <a:srgbClr val="002060"/>
                          </a:solidFill>
                          <a:latin typeface="Tahoma" pitchFamily="34" charset="0"/>
                          <a:cs typeface="Tahoma" pitchFamily="34" charset="0"/>
                        </a:rPr>
                        <a:t>NE</a:t>
                      </a:r>
                      <a:endParaRPr lang="en-US" dirty="0">
                        <a:solidFill>
                          <a:srgbClr val="002060"/>
                        </a:solidFill>
                        <a:latin typeface="Tahoma" pitchFamily="34" charset="0"/>
                        <a:cs typeface="Tahoma" pitchFamily="34" charset="0"/>
                      </a:endParaRPr>
                    </a:p>
                  </a:txBody>
                  <a:tcPr/>
                </a:tc>
                <a:tc>
                  <a:txBody>
                    <a:bodyPr/>
                    <a:lstStyle/>
                    <a:p>
                      <a:r>
                        <a:rPr lang="en-US" dirty="0" err="1" smtClean="0">
                          <a:solidFill>
                            <a:srgbClr val="002060"/>
                          </a:solidFill>
                          <a:latin typeface="Tahoma" pitchFamily="34" charset="0"/>
                          <a:cs typeface="Tahoma" pitchFamily="34" charset="0"/>
                        </a:rPr>
                        <a:t>NetSmart</a:t>
                      </a:r>
                      <a:endParaRPr lang="en-US" dirty="0">
                        <a:solidFill>
                          <a:srgbClr val="002060"/>
                        </a:solidFill>
                        <a:latin typeface="Tahoma" pitchFamily="34" charset="0"/>
                        <a:cs typeface="Tahoma" pitchFamily="34" charset="0"/>
                      </a:endParaRPr>
                    </a:p>
                  </a:txBody>
                  <a:tcPr/>
                </a:tc>
              </a:tr>
              <a:tr h="370840">
                <a:tc>
                  <a:txBody>
                    <a:bodyPr/>
                    <a:lstStyle/>
                    <a:p>
                      <a:r>
                        <a:rPr lang="en-US" dirty="0" smtClean="0">
                          <a:solidFill>
                            <a:srgbClr val="002060"/>
                          </a:solidFill>
                          <a:latin typeface="Tahoma" pitchFamily="34" charset="0"/>
                          <a:cs typeface="Tahoma" pitchFamily="34" charset="0"/>
                        </a:rPr>
                        <a:t>NH</a:t>
                      </a:r>
                      <a:endParaRPr lang="en-US" dirty="0">
                        <a:solidFill>
                          <a:srgbClr val="002060"/>
                        </a:solidFill>
                        <a:latin typeface="Tahoma" pitchFamily="34" charset="0"/>
                        <a:cs typeface="Tahoma" pitchFamily="34" charset="0"/>
                      </a:endParaRPr>
                    </a:p>
                  </a:txBody>
                  <a:tcPr/>
                </a:tc>
                <a:tc>
                  <a:txBody>
                    <a:bodyPr/>
                    <a:lstStyle/>
                    <a:p>
                      <a:r>
                        <a:rPr lang="en-US" dirty="0" smtClean="0">
                          <a:solidFill>
                            <a:srgbClr val="002060"/>
                          </a:solidFill>
                          <a:latin typeface="Tahoma" pitchFamily="34" charset="0"/>
                          <a:cs typeface="Tahoma" pitchFamily="34" charset="0"/>
                        </a:rPr>
                        <a:t>NYC</a:t>
                      </a:r>
                      <a:endParaRPr lang="en-US" dirty="0">
                        <a:solidFill>
                          <a:srgbClr val="002060"/>
                        </a:solidFill>
                        <a:latin typeface="Tahoma" pitchFamily="34" charset="0"/>
                        <a:cs typeface="Tahoma" pitchFamily="34" charset="0"/>
                      </a:endParaRPr>
                    </a:p>
                  </a:txBody>
                  <a:tcPr/>
                </a:tc>
                <a:tc>
                  <a:txBody>
                    <a:bodyPr/>
                    <a:lstStyle/>
                    <a:p>
                      <a:r>
                        <a:rPr lang="en-US" dirty="0" err="1" smtClean="0">
                          <a:solidFill>
                            <a:srgbClr val="002060"/>
                          </a:solidFill>
                          <a:latin typeface="Tahoma" pitchFamily="34" charset="0"/>
                          <a:cs typeface="Tahoma" pitchFamily="34" charset="0"/>
                        </a:rPr>
                        <a:t>VitalChek</a:t>
                      </a:r>
                      <a:endParaRPr lang="en-US" dirty="0">
                        <a:solidFill>
                          <a:srgbClr val="002060"/>
                        </a:solidFill>
                        <a:latin typeface="Tahoma" pitchFamily="34" charset="0"/>
                        <a:cs typeface="Tahoma" pitchFamily="34" charset="0"/>
                      </a:endParaRPr>
                    </a:p>
                  </a:txBody>
                  <a:tcPr/>
                </a:tc>
              </a:tr>
              <a:tr h="370840">
                <a:tc>
                  <a:txBody>
                    <a:bodyPr/>
                    <a:lstStyle/>
                    <a:p>
                      <a:r>
                        <a:rPr lang="en-US" dirty="0" smtClean="0">
                          <a:solidFill>
                            <a:srgbClr val="002060"/>
                          </a:solidFill>
                          <a:latin typeface="Tahoma" pitchFamily="34" charset="0"/>
                          <a:cs typeface="Tahoma" pitchFamily="34" charset="0"/>
                        </a:rPr>
                        <a:t>UT</a:t>
                      </a:r>
                      <a:endParaRPr lang="en-US" dirty="0">
                        <a:solidFill>
                          <a:srgbClr val="002060"/>
                        </a:solidFill>
                        <a:latin typeface="Tahoma" pitchFamily="34" charset="0"/>
                        <a:cs typeface="Tahoma" pitchFamily="34" charset="0"/>
                      </a:endParaRPr>
                    </a:p>
                  </a:txBody>
                  <a:tcPr/>
                </a:tc>
                <a:tc>
                  <a:txBody>
                    <a:bodyPr/>
                    <a:lstStyle/>
                    <a:p>
                      <a:r>
                        <a:rPr lang="en-US" dirty="0" smtClean="0">
                          <a:solidFill>
                            <a:srgbClr val="002060"/>
                          </a:solidFill>
                          <a:latin typeface="Tahoma" pitchFamily="34" charset="0"/>
                          <a:cs typeface="Tahoma" pitchFamily="34" charset="0"/>
                        </a:rPr>
                        <a:t>WA</a:t>
                      </a:r>
                      <a:endParaRPr lang="en-US" dirty="0">
                        <a:solidFill>
                          <a:srgbClr val="002060"/>
                        </a:solidFill>
                        <a:latin typeface="Tahoma" pitchFamily="34" charset="0"/>
                        <a:cs typeface="Tahoma" pitchFamily="34" charset="0"/>
                      </a:endParaRPr>
                    </a:p>
                  </a:txBody>
                  <a:tcPr/>
                </a:tc>
                <a:tc>
                  <a:txBody>
                    <a:bodyPr/>
                    <a:lstStyle/>
                    <a:p>
                      <a:r>
                        <a:rPr lang="en-US" dirty="0" smtClean="0">
                          <a:solidFill>
                            <a:srgbClr val="002060"/>
                          </a:solidFill>
                          <a:latin typeface="Tahoma" pitchFamily="34" charset="0"/>
                          <a:cs typeface="Tahoma" pitchFamily="34" charset="0"/>
                        </a:rPr>
                        <a:t>NAPHSIS</a:t>
                      </a:r>
                      <a:endParaRPr lang="en-US" dirty="0">
                        <a:solidFill>
                          <a:srgbClr val="002060"/>
                        </a:solidFill>
                        <a:latin typeface="Tahoma" pitchFamily="34" charset="0"/>
                        <a:cs typeface="Tahoma" pitchFamily="34" charset="0"/>
                      </a:endParaRPr>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707886"/>
          </a:xfrm>
        </p:spPr>
        <p:txBody>
          <a:bodyPr/>
          <a:lstStyle/>
          <a:p>
            <a:r>
              <a:rPr lang="en-US" sz="4000" b="1" dirty="0" smtClean="0">
                <a:solidFill>
                  <a:srgbClr val="002060"/>
                </a:solidFill>
                <a:latin typeface="Tahoma" pitchFamily="34" charset="0"/>
                <a:cs typeface="Tahoma" pitchFamily="34" charset="0"/>
              </a:rPr>
              <a:t>When Will VIEWS Be Ready?</a:t>
            </a:r>
            <a:endParaRPr lang="en-US" sz="4000" b="1" dirty="0">
              <a:solidFill>
                <a:srgbClr val="002060"/>
              </a:solidFill>
              <a:latin typeface="Tahoma" pitchFamily="34" charset="0"/>
              <a:cs typeface="Tahoma" pitchFamily="34" charset="0"/>
            </a:endParaRPr>
          </a:p>
        </p:txBody>
      </p:sp>
      <p:sp>
        <p:nvSpPr>
          <p:cNvPr id="3" name="Subtitle 2"/>
          <p:cNvSpPr>
            <a:spLocks noGrp="1"/>
          </p:cNvSpPr>
          <p:nvPr>
            <p:ph type="subTitle" idx="1"/>
          </p:nvPr>
        </p:nvSpPr>
        <p:spPr>
          <a:xfrm>
            <a:off x="685800" y="2133600"/>
            <a:ext cx="7620000" cy="3505200"/>
          </a:xfrm>
        </p:spPr>
        <p:txBody>
          <a:bodyPr/>
          <a:lstStyle/>
          <a:p>
            <a:pPr algn="l"/>
            <a:r>
              <a:rPr lang="en-US" sz="2600" dirty="0" smtClean="0">
                <a:solidFill>
                  <a:srgbClr val="002060"/>
                </a:solidFill>
                <a:latin typeface="Tahoma" pitchFamily="34" charset="0"/>
                <a:cs typeface="Tahoma" pitchFamily="34" charset="0"/>
              </a:rPr>
              <a:t>VIEWS will go live for production use in 2011 and be open for all users by the end of that year.</a:t>
            </a:r>
          </a:p>
          <a:p>
            <a:pPr algn="l"/>
            <a:endParaRPr lang="en-US" sz="2600" dirty="0" smtClean="0">
              <a:solidFill>
                <a:srgbClr val="002060"/>
              </a:solidFill>
              <a:latin typeface="Tahoma" pitchFamily="34" charset="0"/>
              <a:cs typeface="Tahoma" pitchFamily="34" charset="0"/>
            </a:endParaRPr>
          </a:p>
          <a:p>
            <a:pPr algn="l"/>
            <a:r>
              <a:rPr lang="en-US" sz="2600" dirty="0" smtClean="0">
                <a:solidFill>
                  <a:srgbClr val="002060"/>
                </a:solidFill>
                <a:latin typeface="Tahoma" pitchFamily="34" charset="0"/>
                <a:cs typeface="Tahoma" pitchFamily="34" charset="0"/>
              </a:rPr>
              <a:t>VIEWS will be implemented as a pilot program in 2010, phasing in validations and expanding participants as the year progresses   </a:t>
            </a:r>
            <a:endParaRPr lang="en-US" sz="2600" dirty="0">
              <a:solidFill>
                <a:srgbClr val="002060"/>
              </a:solidFill>
              <a:latin typeface="Tahoma" pitchFamily="34" charset="0"/>
              <a:cs typeface="Tahoma"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707886"/>
          </a:xfrm>
        </p:spPr>
        <p:txBody>
          <a:bodyPr/>
          <a:lstStyle/>
          <a:p>
            <a:r>
              <a:rPr lang="en-US" sz="4000" b="1" dirty="0" smtClean="0">
                <a:solidFill>
                  <a:srgbClr val="002060"/>
                </a:solidFill>
                <a:latin typeface="Tahoma" pitchFamily="34" charset="0"/>
                <a:cs typeface="Tahoma" pitchFamily="34" charset="0"/>
              </a:rPr>
              <a:t>VIEWS: What Do You Want?	</a:t>
            </a:r>
            <a:endParaRPr lang="en-US" sz="4000" b="1" dirty="0">
              <a:solidFill>
                <a:srgbClr val="002060"/>
              </a:solidFill>
              <a:latin typeface="Tahoma" pitchFamily="34" charset="0"/>
              <a:cs typeface="Tahoma" pitchFamily="34" charset="0"/>
            </a:endParaRPr>
          </a:p>
        </p:txBody>
      </p:sp>
      <p:sp>
        <p:nvSpPr>
          <p:cNvPr id="3" name="Subtitle 2"/>
          <p:cNvSpPr>
            <a:spLocks noGrp="1"/>
          </p:cNvSpPr>
          <p:nvPr>
            <p:ph type="subTitle" idx="1"/>
          </p:nvPr>
        </p:nvSpPr>
        <p:spPr>
          <a:xfrm>
            <a:off x="685800" y="2133600"/>
            <a:ext cx="7620000" cy="3505200"/>
          </a:xfrm>
        </p:spPr>
        <p:txBody>
          <a:bodyPr/>
          <a:lstStyle/>
          <a:p>
            <a:pPr algn="l" fontAlgn="auto">
              <a:spcBef>
                <a:spcPts val="0"/>
              </a:spcBef>
              <a:spcAft>
                <a:spcPts val="0"/>
              </a:spcAft>
              <a:defRPr/>
            </a:pPr>
            <a:r>
              <a:rPr lang="en-US" sz="2600" dirty="0" smtClean="0">
                <a:solidFill>
                  <a:srgbClr val="002060"/>
                </a:solidFill>
                <a:latin typeface="Tahoma" pitchFamily="34" charset="0"/>
                <a:cs typeface="Tahoma" pitchFamily="34" charset="0"/>
              </a:rPr>
              <a:t>We want your input. </a:t>
            </a:r>
          </a:p>
          <a:p>
            <a:pPr marL="514350" indent="-514350" algn="l" fontAlgn="auto">
              <a:spcBef>
                <a:spcPts val="0"/>
              </a:spcBef>
              <a:spcAft>
                <a:spcPts val="0"/>
              </a:spcAft>
              <a:buFont typeface="Arial" pitchFamily="34" charset="0"/>
              <a:buChar char="•"/>
              <a:defRPr/>
            </a:pPr>
            <a:r>
              <a:rPr lang="en-US" sz="2500" dirty="0" smtClean="0">
                <a:solidFill>
                  <a:srgbClr val="002060"/>
                </a:solidFill>
                <a:latin typeface="Tahoma" pitchFamily="34" charset="0"/>
                <a:cs typeface="Tahoma" pitchFamily="34" charset="0"/>
              </a:rPr>
              <a:t>Which elements of VIEWS are of greatest interest to you?</a:t>
            </a:r>
          </a:p>
          <a:p>
            <a:pPr marL="514350" indent="-514350" algn="l" fontAlgn="auto">
              <a:spcBef>
                <a:spcPts val="0"/>
              </a:spcBef>
              <a:spcAft>
                <a:spcPts val="0"/>
              </a:spcAft>
              <a:buFont typeface="Arial" pitchFamily="34" charset="0"/>
              <a:buChar char="•"/>
              <a:defRPr/>
            </a:pPr>
            <a:r>
              <a:rPr lang="en-US" sz="2500" dirty="0" smtClean="0">
                <a:solidFill>
                  <a:srgbClr val="002060"/>
                </a:solidFill>
                <a:latin typeface="Tahoma" pitchFamily="34" charset="0"/>
                <a:cs typeface="Tahoma" pitchFamily="34" charset="0"/>
              </a:rPr>
              <a:t>What additional elements would you find useful as we proceed?</a:t>
            </a:r>
          </a:p>
          <a:p>
            <a:pPr marL="514350" indent="-514350" algn="l" fontAlgn="auto">
              <a:spcBef>
                <a:spcPts val="0"/>
              </a:spcBef>
              <a:spcAft>
                <a:spcPts val="0"/>
              </a:spcAft>
              <a:buFont typeface="Arial" pitchFamily="34" charset="0"/>
              <a:buChar char="•"/>
              <a:defRPr/>
            </a:pPr>
            <a:r>
              <a:rPr lang="en-US" sz="2500" dirty="0" smtClean="0">
                <a:solidFill>
                  <a:srgbClr val="002060"/>
                </a:solidFill>
                <a:latin typeface="Tahoma" pitchFamily="34" charset="0"/>
                <a:cs typeface="Tahoma" pitchFamily="34" charset="0"/>
              </a:rPr>
              <a:t>Are you interested in participation in VIEWS? </a:t>
            </a:r>
            <a:endParaRPr lang="en-US" sz="2500" dirty="0">
              <a:solidFill>
                <a:srgbClr val="002060"/>
              </a:solidFill>
              <a:latin typeface="Tahoma" pitchFamily="34" charset="0"/>
              <a:cs typeface="Tahoma"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707886"/>
          </a:xfrm>
        </p:spPr>
        <p:txBody>
          <a:bodyPr/>
          <a:lstStyle/>
          <a:p>
            <a:r>
              <a:rPr lang="en-US" sz="4000" b="1" dirty="0" smtClean="0">
                <a:solidFill>
                  <a:srgbClr val="002060"/>
                </a:solidFill>
                <a:latin typeface="Tahoma" pitchFamily="34" charset="0"/>
                <a:cs typeface="Tahoma" pitchFamily="34" charset="0"/>
              </a:rPr>
              <a:t>VIEWS User Group</a:t>
            </a:r>
            <a:endParaRPr lang="en-US" sz="4000" b="1" dirty="0">
              <a:solidFill>
                <a:srgbClr val="002060"/>
              </a:solidFill>
              <a:latin typeface="Tahoma" pitchFamily="34" charset="0"/>
              <a:cs typeface="Tahoma" pitchFamily="34" charset="0"/>
            </a:endParaRPr>
          </a:p>
        </p:txBody>
      </p:sp>
      <p:sp>
        <p:nvSpPr>
          <p:cNvPr id="3" name="Subtitle 2"/>
          <p:cNvSpPr>
            <a:spLocks noGrp="1"/>
          </p:cNvSpPr>
          <p:nvPr>
            <p:ph type="subTitle" idx="1"/>
          </p:nvPr>
        </p:nvSpPr>
        <p:spPr>
          <a:xfrm>
            <a:off x="685800" y="2133600"/>
            <a:ext cx="7620000" cy="3505200"/>
          </a:xfrm>
        </p:spPr>
        <p:txBody>
          <a:bodyPr/>
          <a:lstStyle/>
          <a:p>
            <a:pPr algn="l"/>
            <a:r>
              <a:rPr lang="en-US" sz="2500" dirty="0" smtClean="0">
                <a:solidFill>
                  <a:srgbClr val="002060"/>
                </a:solidFill>
                <a:latin typeface="Tahoma" pitchFamily="34" charset="0"/>
                <a:cs typeface="Tahoma" pitchFamily="34" charset="0"/>
              </a:rPr>
              <a:t>The VIEWS User Group can exchange information and input and receive regular updates on VIEWS development and progress.</a:t>
            </a:r>
          </a:p>
          <a:p>
            <a:pPr algn="l"/>
            <a:endParaRPr lang="en-US" sz="2500" dirty="0" smtClean="0">
              <a:solidFill>
                <a:srgbClr val="002060"/>
              </a:solidFill>
              <a:latin typeface="Tahoma" pitchFamily="34" charset="0"/>
              <a:cs typeface="Tahoma" pitchFamily="34" charset="0"/>
            </a:endParaRPr>
          </a:p>
          <a:p>
            <a:pPr algn="l"/>
            <a:r>
              <a:rPr lang="en-US" sz="2500" dirty="0" smtClean="0">
                <a:solidFill>
                  <a:srgbClr val="002060"/>
                </a:solidFill>
                <a:latin typeface="Tahoma" pitchFamily="34" charset="0"/>
                <a:cs typeface="Tahoma" pitchFamily="34" charset="0"/>
              </a:rPr>
              <a:t>Information on VIEWS related online discussion groups is available.</a:t>
            </a:r>
          </a:p>
          <a:p>
            <a:pPr algn="l"/>
            <a:endParaRPr lang="en-US" sz="2500" dirty="0" smtClean="0">
              <a:solidFill>
                <a:srgbClr val="002060"/>
              </a:solidFill>
              <a:latin typeface="Tahoma" pitchFamily="34" charset="0"/>
              <a:cs typeface="Tahoma" pitchFamily="34" charset="0"/>
            </a:endParaRPr>
          </a:p>
          <a:p>
            <a:pPr algn="l"/>
            <a:r>
              <a:rPr lang="en-US" sz="2500" dirty="0" smtClean="0">
                <a:solidFill>
                  <a:srgbClr val="002060"/>
                </a:solidFill>
                <a:latin typeface="Tahoma" pitchFamily="34" charset="0"/>
                <a:cs typeface="Tahoma" pitchFamily="34" charset="0"/>
              </a:rPr>
              <a:t>You can contact us at </a:t>
            </a:r>
            <a:r>
              <a:rPr lang="en-US" sz="2500" dirty="0" smtClean="0">
                <a:solidFill>
                  <a:srgbClr val="002060"/>
                </a:solidFill>
                <a:latin typeface="Tahoma" pitchFamily="34" charset="0"/>
                <a:cs typeface="Tahoma" pitchFamily="34" charset="0"/>
                <a:hlinkClick r:id="rId2"/>
              </a:rPr>
              <a:t>VIEWS@CDC.GOV</a:t>
            </a:r>
            <a:r>
              <a:rPr lang="en-US" sz="2500" dirty="0" smtClean="0">
                <a:solidFill>
                  <a:srgbClr val="002060"/>
                </a:solidFill>
                <a:latin typeface="Tahoma" pitchFamily="34" charset="0"/>
                <a:cs typeface="Tahoma" pitchFamily="34" charset="0"/>
              </a:rPr>
              <a:t>.</a:t>
            </a:r>
            <a:endParaRPr lang="en-US" sz="25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707886"/>
          </a:xfrm>
        </p:spPr>
        <p:txBody>
          <a:bodyPr/>
          <a:lstStyle/>
          <a:p>
            <a:r>
              <a:rPr lang="en-US" sz="4000" b="1" dirty="0" smtClean="0">
                <a:solidFill>
                  <a:srgbClr val="002060"/>
                </a:solidFill>
                <a:latin typeface="Tahoma" pitchFamily="34" charset="0"/>
                <a:cs typeface="Tahoma" pitchFamily="34" charset="0"/>
              </a:rPr>
              <a:t>VIEWS Contact Info</a:t>
            </a:r>
            <a:endParaRPr lang="en-US" sz="4000" b="1" dirty="0">
              <a:solidFill>
                <a:srgbClr val="002060"/>
              </a:solidFill>
              <a:latin typeface="Tahoma" pitchFamily="34" charset="0"/>
              <a:cs typeface="Tahoma" pitchFamily="34" charset="0"/>
            </a:endParaRPr>
          </a:p>
        </p:txBody>
      </p:sp>
      <p:sp>
        <p:nvSpPr>
          <p:cNvPr id="3" name="Subtitle 2"/>
          <p:cNvSpPr>
            <a:spLocks noGrp="1"/>
          </p:cNvSpPr>
          <p:nvPr>
            <p:ph type="subTitle" idx="1"/>
          </p:nvPr>
        </p:nvSpPr>
        <p:spPr>
          <a:xfrm>
            <a:off x="685800" y="2133600"/>
            <a:ext cx="7620000" cy="3505200"/>
          </a:xfrm>
        </p:spPr>
        <p:txBody>
          <a:bodyPr/>
          <a:lstStyle/>
          <a:p>
            <a:pPr algn="l"/>
            <a:r>
              <a:rPr lang="en-US" sz="2500" dirty="0" smtClean="0">
                <a:solidFill>
                  <a:srgbClr val="002060"/>
                </a:solidFill>
                <a:latin typeface="Tahoma" pitchFamily="34" charset="0"/>
                <a:cs typeface="Tahoma" pitchFamily="34" charset="0"/>
              </a:rPr>
              <a:t>You can contact us at </a:t>
            </a:r>
            <a:r>
              <a:rPr lang="en-US" sz="2500" dirty="0" smtClean="0">
                <a:solidFill>
                  <a:srgbClr val="002060"/>
                </a:solidFill>
                <a:latin typeface="Tahoma" pitchFamily="34" charset="0"/>
                <a:cs typeface="Tahoma" pitchFamily="34" charset="0"/>
                <a:hlinkClick r:id="rId2"/>
              </a:rPr>
              <a:t>VIEWS@CDC.GOV</a:t>
            </a:r>
            <a:r>
              <a:rPr lang="en-US" sz="2500" dirty="0" smtClean="0">
                <a:solidFill>
                  <a:srgbClr val="002060"/>
                </a:solidFill>
                <a:latin typeface="Tahoma" pitchFamily="34" charset="0"/>
                <a:cs typeface="Tahoma" pitchFamily="34" charset="0"/>
              </a:rPr>
              <a:t>.</a:t>
            </a:r>
          </a:p>
          <a:p>
            <a:pPr algn="l"/>
            <a:endParaRPr lang="en-US" sz="2500" dirty="0" smtClean="0">
              <a:solidFill>
                <a:srgbClr val="002060"/>
              </a:solidFill>
              <a:latin typeface="Tahoma" pitchFamily="34" charset="0"/>
              <a:cs typeface="Tahoma" pitchFamily="34" charset="0"/>
            </a:endParaRPr>
          </a:p>
          <a:p>
            <a:pPr algn="l"/>
            <a:r>
              <a:rPr lang="en-US" sz="2500" dirty="0" smtClean="0">
                <a:solidFill>
                  <a:srgbClr val="002060"/>
                </a:solidFill>
                <a:latin typeface="Tahoma" pitchFamily="34" charset="0"/>
                <a:cs typeface="Tahoma" pitchFamily="34" charset="0"/>
              </a:rPr>
              <a:t>Steve Rushing (</a:t>
            </a:r>
            <a:r>
              <a:rPr lang="en-US" sz="2500" dirty="0" smtClean="0">
                <a:solidFill>
                  <a:srgbClr val="002060"/>
                </a:solidFill>
                <a:latin typeface="Tahoma" pitchFamily="34" charset="0"/>
                <a:cs typeface="Tahoma" pitchFamily="34" charset="0"/>
                <a:hlinkClick r:id="rId3"/>
              </a:rPr>
              <a:t>Srushing@CDC.GOV</a:t>
            </a:r>
            <a:r>
              <a:rPr lang="en-US" sz="2500" dirty="0" smtClean="0">
                <a:solidFill>
                  <a:srgbClr val="002060"/>
                </a:solidFill>
                <a:latin typeface="Tahoma" pitchFamily="34" charset="0"/>
                <a:cs typeface="Tahoma" pitchFamily="34" charset="0"/>
              </a:rPr>
              <a:t>) is the VIEWS Project Manager and deals with technical issues.</a:t>
            </a:r>
          </a:p>
          <a:p>
            <a:pPr algn="l"/>
            <a:endParaRPr lang="en-US" sz="2500" dirty="0" smtClean="0">
              <a:solidFill>
                <a:srgbClr val="002060"/>
              </a:solidFill>
              <a:latin typeface="Tahoma" pitchFamily="34" charset="0"/>
              <a:cs typeface="Tahoma" pitchFamily="34" charset="0"/>
            </a:endParaRPr>
          </a:p>
          <a:p>
            <a:pPr algn="l"/>
            <a:r>
              <a:rPr lang="en-US" sz="2500" dirty="0" smtClean="0">
                <a:solidFill>
                  <a:srgbClr val="002060"/>
                </a:solidFill>
                <a:latin typeface="Tahoma" pitchFamily="34" charset="0"/>
                <a:cs typeface="Tahoma" pitchFamily="34" charset="0"/>
              </a:rPr>
              <a:t>Chuck Sirc (</a:t>
            </a:r>
            <a:r>
              <a:rPr lang="en-US" sz="2500" dirty="0" smtClean="0">
                <a:solidFill>
                  <a:srgbClr val="002060"/>
                </a:solidFill>
                <a:latin typeface="Tahoma" pitchFamily="34" charset="0"/>
                <a:cs typeface="Tahoma" pitchFamily="34" charset="0"/>
                <a:hlinkClick r:id="rId4"/>
              </a:rPr>
              <a:t>Csirc@CDC.GOV</a:t>
            </a:r>
            <a:r>
              <a:rPr lang="en-US" sz="2500" dirty="0" smtClean="0">
                <a:solidFill>
                  <a:srgbClr val="002060"/>
                </a:solidFill>
                <a:latin typeface="Tahoma" pitchFamily="34" charset="0"/>
                <a:cs typeface="Tahoma" pitchFamily="34" charset="0"/>
              </a:rPr>
              <a:t>) is the COTR and deals with non-technical issues and matters of policy and support.</a:t>
            </a:r>
            <a:endParaRPr lang="en-US" sz="2500" dirty="0">
              <a:solidFill>
                <a:srgbClr val="002060"/>
              </a:solidFill>
              <a:latin typeface="Tahoma" pitchFamily="34" charset="0"/>
              <a:cs typeface="Tahoma"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707886"/>
          </a:xfrm>
        </p:spPr>
        <p:txBody>
          <a:bodyPr/>
          <a:lstStyle/>
          <a:p>
            <a:r>
              <a:rPr lang="en-US" sz="4000" b="1" dirty="0" smtClean="0">
                <a:solidFill>
                  <a:srgbClr val="002060"/>
                </a:solidFill>
                <a:latin typeface="Tahoma" pitchFamily="34" charset="0"/>
                <a:cs typeface="Tahoma" pitchFamily="34" charset="0"/>
              </a:rPr>
              <a:t>More VIEWS at NAPHSIS </a:t>
            </a:r>
            <a:endParaRPr lang="en-US" sz="4000" b="1" dirty="0">
              <a:solidFill>
                <a:srgbClr val="002060"/>
              </a:solidFill>
              <a:latin typeface="Tahoma" pitchFamily="34" charset="0"/>
              <a:cs typeface="Tahoma" pitchFamily="34" charset="0"/>
            </a:endParaRPr>
          </a:p>
        </p:txBody>
      </p:sp>
      <p:sp>
        <p:nvSpPr>
          <p:cNvPr id="3" name="Subtitle 2"/>
          <p:cNvSpPr>
            <a:spLocks noGrp="1"/>
          </p:cNvSpPr>
          <p:nvPr>
            <p:ph type="subTitle" idx="1"/>
          </p:nvPr>
        </p:nvSpPr>
        <p:spPr>
          <a:xfrm>
            <a:off x="685800" y="1905000"/>
            <a:ext cx="7620000" cy="3505200"/>
          </a:xfrm>
        </p:spPr>
        <p:txBody>
          <a:bodyPr/>
          <a:lstStyle/>
          <a:p>
            <a:pPr algn="l"/>
            <a:r>
              <a:rPr lang="en-US" sz="2400" dirty="0" smtClean="0">
                <a:solidFill>
                  <a:srgbClr val="002060"/>
                </a:solidFill>
                <a:latin typeface="Tahoma" pitchFamily="34" charset="0"/>
                <a:cs typeface="Tahoma" pitchFamily="34" charset="0"/>
              </a:rPr>
              <a:t>There will be live demonstrations </a:t>
            </a:r>
            <a:r>
              <a:rPr lang="en-US" sz="2400" i="1" dirty="0" smtClean="0">
                <a:solidFill>
                  <a:srgbClr val="002060"/>
                </a:solidFill>
                <a:latin typeface="Tahoma" pitchFamily="34" charset="0"/>
                <a:cs typeface="Tahoma" pitchFamily="34" charset="0"/>
              </a:rPr>
              <a:t>(“live” as in actually connected to a web service and processing</a:t>
            </a:r>
            <a:r>
              <a:rPr lang="en-US" sz="2400" dirty="0" smtClean="0">
                <a:solidFill>
                  <a:srgbClr val="002060"/>
                </a:solidFill>
                <a:latin typeface="Tahoma" pitchFamily="34" charset="0"/>
                <a:cs typeface="Tahoma" pitchFamily="34" charset="0"/>
              </a:rPr>
              <a:t>) of the VIEWS prototype Tuesday June 8</a:t>
            </a:r>
            <a:r>
              <a:rPr lang="en-US" sz="2400" baseline="30000" dirty="0" smtClean="0">
                <a:solidFill>
                  <a:srgbClr val="002060"/>
                </a:solidFill>
                <a:latin typeface="Tahoma" pitchFamily="34" charset="0"/>
                <a:cs typeface="Tahoma" pitchFamily="34" charset="0"/>
              </a:rPr>
              <a:t>th</a:t>
            </a:r>
            <a:r>
              <a:rPr lang="en-US" sz="2400" dirty="0" smtClean="0">
                <a:solidFill>
                  <a:srgbClr val="002060"/>
                </a:solidFill>
                <a:latin typeface="Tahoma" pitchFamily="34" charset="0"/>
                <a:cs typeface="Tahoma" pitchFamily="34" charset="0"/>
              </a:rPr>
              <a:t> from 1:30-5pm hosted by John Bunch (SRA - VIEWS Development Project Manager   </a:t>
            </a:r>
            <a:r>
              <a:rPr lang="en-US" sz="2400" dirty="0" smtClean="0">
                <a:solidFill>
                  <a:srgbClr val="002060"/>
                </a:solidFill>
                <a:latin typeface="Tahoma" pitchFamily="34" charset="0"/>
                <a:cs typeface="Tahoma" pitchFamily="34" charset="0"/>
                <a:hlinkClick r:id="rId2"/>
              </a:rPr>
              <a:t>john_bunch@sra.com</a:t>
            </a:r>
            <a:r>
              <a:rPr lang="en-US" sz="2400" dirty="0" smtClean="0">
                <a:solidFill>
                  <a:srgbClr val="002060"/>
                </a:solidFill>
                <a:latin typeface="Tahoma" pitchFamily="34" charset="0"/>
                <a:cs typeface="Tahoma" pitchFamily="34" charset="0"/>
              </a:rPr>
              <a:t>) in the Systems Roundtables room. </a:t>
            </a:r>
          </a:p>
          <a:p>
            <a:pPr algn="l"/>
            <a:endParaRPr lang="en-US" sz="2400" dirty="0" smtClean="0">
              <a:solidFill>
                <a:srgbClr val="002060"/>
              </a:solidFill>
              <a:latin typeface="Tahoma" pitchFamily="34" charset="0"/>
              <a:cs typeface="Tahoma" pitchFamily="34" charset="0"/>
            </a:endParaRPr>
          </a:p>
          <a:p>
            <a:pPr algn="l"/>
            <a:r>
              <a:rPr lang="en-US" sz="2400" dirty="0" smtClean="0">
                <a:solidFill>
                  <a:srgbClr val="002060"/>
                </a:solidFill>
                <a:latin typeface="Tahoma" pitchFamily="34" charset="0"/>
                <a:cs typeface="Tahoma" pitchFamily="34" charset="0"/>
              </a:rPr>
              <a:t>The prototype uses sample screens patterned after Utah’s EDEN system. Thanks to Barry </a:t>
            </a:r>
            <a:r>
              <a:rPr lang="en-US" sz="2400" dirty="0" err="1" smtClean="0">
                <a:solidFill>
                  <a:srgbClr val="002060"/>
                </a:solidFill>
                <a:latin typeface="Tahoma" pitchFamily="34" charset="0"/>
                <a:cs typeface="Tahoma" pitchFamily="34" charset="0"/>
              </a:rPr>
              <a:t>Nangle</a:t>
            </a:r>
            <a:r>
              <a:rPr lang="en-US" sz="2400" dirty="0" smtClean="0">
                <a:solidFill>
                  <a:srgbClr val="002060"/>
                </a:solidFill>
                <a:latin typeface="Tahoma" pitchFamily="34" charset="0"/>
                <a:cs typeface="Tahoma" pitchFamily="34" charset="0"/>
              </a:rPr>
              <a:t> and his Utah staff for their assistance.</a:t>
            </a:r>
            <a:endParaRPr lang="en-US" sz="2400" dirty="0">
              <a:solidFill>
                <a:srgbClr val="002060"/>
              </a:solidFill>
              <a:latin typeface="Tahoma" pitchFamily="34" charset="0"/>
              <a:cs typeface="Tahom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707886"/>
          </a:xfrm>
        </p:spPr>
        <p:txBody>
          <a:bodyPr/>
          <a:lstStyle/>
          <a:p>
            <a:r>
              <a:rPr lang="en-US" sz="4000" b="1" dirty="0" smtClean="0">
                <a:solidFill>
                  <a:srgbClr val="002060"/>
                </a:solidFill>
                <a:latin typeface="Tahoma" pitchFamily="34" charset="0"/>
                <a:cs typeface="Tahoma" pitchFamily="34" charset="0"/>
              </a:rPr>
              <a:t>Goals of VIEWS</a:t>
            </a:r>
            <a:endParaRPr lang="en-US" sz="4000" dirty="0"/>
          </a:p>
        </p:txBody>
      </p:sp>
      <p:sp>
        <p:nvSpPr>
          <p:cNvPr id="3" name="Subtitle 2"/>
          <p:cNvSpPr>
            <a:spLocks noGrp="1"/>
          </p:cNvSpPr>
          <p:nvPr>
            <p:ph type="subTitle" idx="1"/>
          </p:nvPr>
        </p:nvSpPr>
        <p:spPr>
          <a:xfrm>
            <a:off x="685800" y="2133600"/>
            <a:ext cx="7620000" cy="3505200"/>
          </a:xfrm>
        </p:spPr>
        <p:txBody>
          <a:bodyPr/>
          <a:lstStyle/>
          <a:p>
            <a:pPr marL="457200" indent="-457200" algn="l"/>
            <a:r>
              <a:rPr lang="en-US" sz="2400" dirty="0" smtClean="0">
                <a:solidFill>
                  <a:srgbClr val="002060"/>
                </a:solidFill>
                <a:latin typeface="Tahoma" pitchFamily="34" charset="0"/>
                <a:cs typeface="Tahoma" pitchFamily="34" charset="0"/>
              </a:rPr>
              <a:t>By providing improved and consistent </a:t>
            </a:r>
          </a:p>
          <a:p>
            <a:pPr marL="457200" indent="-457200" algn="l"/>
            <a:r>
              <a:rPr lang="en-US" sz="2400" dirty="0" smtClean="0">
                <a:solidFill>
                  <a:srgbClr val="002060"/>
                </a:solidFill>
                <a:latin typeface="Tahoma" pitchFamily="34" charset="0"/>
                <a:cs typeface="Tahoma" pitchFamily="34" charset="0"/>
              </a:rPr>
              <a:t>validations immediately at data entry, VIEWS will:</a:t>
            </a:r>
          </a:p>
          <a:p>
            <a:pPr marL="457200" indent="-457200" algn="l">
              <a:buFont typeface="Arial" charset="0"/>
              <a:buChar char="•"/>
            </a:pPr>
            <a:r>
              <a:rPr lang="en-US" sz="2400" dirty="0" smtClean="0">
                <a:solidFill>
                  <a:srgbClr val="002060"/>
                </a:solidFill>
                <a:latin typeface="Tahoma" pitchFamily="34" charset="0"/>
                <a:cs typeface="Tahoma" pitchFamily="34" charset="0"/>
              </a:rPr>
              <a:t>Improve data quality at the outset, increasing its value for surveillance.</a:t>
            </a:r>
          </a:p>
          <a:p>
            <a:pPr marL="457200" indent="-457200" algn="l">
              <a:buFont typeface="Arial" charset="0"/>
              <a:buChar char="•"/>
            </a:pPr>
            <a:r>
              <a:rPr lang="en-US" sz="2400" dirty="0" smtClean="0">
                <a:solidFill>
                  <a:srgbClr val="002060"/>
                </a:solidFill>
                <a:latin typeface="Tahoma" pitchFamily="34" charset="0"/>
                <a:cs typeface="Tahoma" pitchFamily="34" charset="0"/>
              </a:rPr>
              <a:t>Improve efficiency by reducing the number of “rejects” to be coded and late stage “cleanups”.</a:t>
            </a:r>
          </a:p>
          <a:p>
            <a:pPr marL="457200" indent="-457200" algn="l">
              <a:buFont typeface="Arial" charset="0"/>
              <a:buChar char="•"/>
            </a:pPr>
            <a:r>
              <a:rPr lang="en-US" sz="2400" dirty="0" smtClean="0">
                <a:solidFill>
                  <a:srgbClr val="002060"/>
                </a:solidFill>
                <a:latin typeface="Tahoma" pitchFamily="34" charset="0"/>
                <a:cs typeface="Tahoma" pitchFamily="34" charset="0"/>
              </a:rPr>
              <a:t>Reduce training demands for the EDRS states by providing “smarter” tools. </a:t>
            </a:r>
            <a:r>
              <a:rPr lang="en-US" sz="2400" b="1" dirty="0" smtClean="0">
                <a:solidFill>
                  <a:srgbClr val="002060"/>
                </a:solidFill>
                <a:latin typeface="Tahoma" pitchFamily="34" charset="0"/>
                <a:cs typeface="Tahoma" pitchFamily="34" charset="0"/>
              </a:rPr>
              <a:t>Validate instead of train.</a:t>
            </a:r>
          </a:p>
          <a:p>
            <a:pPr algn="l"/>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707886"/>
          </a:xfrm>
        </p:spPr>
        <p:txBody>
          <a:bodyPr/>
          <a:lstStyle/>
          <a:p>
            <a:r>
              <a:rPr lang="en-US" sz="4000" b="1" dirty="0" smtClean="0">
                <a:solidFill>
                  <a:srgbClr val="002060"/>
                </a:solidFill>
                <a:latin typeface="Tahoma" pitchFamily="34" charset="0"/>
                <a:cs typeface="Tahoma" pitchFamily="34" charset="0"/>
              </a:rPr>
              <a:t>How Will VIEWS Benefit You?</a:t>
            </a:r>
            <a:endParaRPr lang="en-US" sz="4000" b="1" dirty="0">
              <a:solidFill>
                <a:srgbClr val="002060"/>
              </a:solidFill>
              <a:latin typeface="Tahoma" pitchFamily="34" charset="0"/>
              <a:cs typeface="Tahoma" pitchFamily="34" charset="0"/>
            </a:endParaRPr>
          </a:p>
        </p:txBody>
      </p:sp>
      <p:sp>
        <p:nvSpPr>
          <p:cNvPr id="3" name="Subtitle 2"/>
          <p:cNvSpPr>
            <a:spLocks noGrp="1"/>
          </p:cNvSpPr>
          <p:nvPr>
            <p:ph type="subTitle" idx="1"/>
          </p:nvPr>
        </p:nvSpPr>
        <p:spPr>
          <a:xfrm>
            <a:off x="685800" y="2133600"/>
            <a:ext cx="7620000" cy="3505200"/>
          </a:xfrm>
        </p:spPr>
        <p:txBody>
          <a:bodyPr/>
          <a:lstStyle/>
          <a:p>
            <a:pPr algn="l" fontAlgn="auto">
              <a:spcBef>
                <a:spcPts val="0"/>
              </a:spcBef>
              <a:spcAft>
                <a:spcPts val="0"/>
              </a:spcAft>
              <a:defRPr/>
            </a:pPr>
            <a:r>
              <a:rPr lang="en-US" sz="2400" dirty="0" smtClean="0">
                <a:solidFill>
                  <a:srgbClr val="002060"/>
                </a:solidFill>
                <a:latin typeface="Tahoma" pitchFamily="34" charset="0"/>
                <a:cs typeface="Tahoma" pitchFamily="34" charset="0"/>
              </a:rPr>
              <a:t>An EDRS state incorporating VIEWS into its EDRS will gain the following benefits:</a:t>
            </a:r>
          </a:p>
          <a:p>
            <a:pPr marL="514350" indent="-514350" algn="l" fontAlgn="auto">
              <a:spcBef>
                <a:spcPts val="0"/>
              </a:spcBef>
              <a:spcAft>
                <a:spcPts val="0"/>
              </a:spcAft>
              <a:buFont typeface="Arial" pitchFamily="34" charset="0"/>
              <a:buChar char="•"/>
              <a:defRPr/>
            </a:pPr>
            <a:r>
              <a:rPr lang="en-US" sz="2400" dirty="0" smtClean="0">
                <a:solidFill>
                  <a:srgbClr val="002060"/>
                </a:solidFill>
                <a:latin typeface="Tahoma" pitchFamily="34" charset="0"/>
                <a:cs typeface="Tahoma" pitchFamily="34" charset="0"/>
              </a:rPr>
              <a:t>Improved Spellchecking and data quality</a:t>
            </a:r>
          </a:p>
          <a:p>
            <a:pPr marL="514350" indent="-514350" algn="l" fontAlgn="auto">
              <a:spcBef>
                <a:spcPts val="0"/>
              </a:spcBef>
              <a:spcAft>
                <a:spcPts val="0"/>
              </a:spcAft>
              <a:buFont typeface="Arial" pitchFamily="34" charset="0"/>
              <a:buChar char="•"/>
              <a:defRPr/>
            </a:pPr>
            <a:r>
              <a:rPr lang="en-US" sz="2400" dirty="0" smtClean="0">
                <a:solidFill>
                  <a:srgbClr val="002060"/>
                </a:solidFill>
                <a:latin typeface="Tahoma" pitchFamily="34" charset="0"/>
                <a:cs typeface="Tahoma" pitchFamily="34" charset="0"/>
              </a:rPr>
              <a:t>Earlier notice for starting “queries”   </a:t>
            </a:r>
          </a:p>
          <a:p>
            <a:pPr marL="514350" indent="-514350" algn="l" fontAlgn="auto">
              <a:spcBef>
                <a:spcPts val="0"/>
              </a:spcBef>
              <a:spcAft>
                <a:spcPts val="0"/>
              </a:spcAft>
              <a:buFont typeface="Arial" pitchFamily="34" charset="0"/>
              <a:buChar char="•"/>
              <a:defRPr/>
            </a:pPr>
            <a:r>
              <a:rPr lang="en-US" sz="2400" dirty="0" smtClean="0">
                <a:solidFill>
                  <a:srgbClr val="002060"/>
                </a:solidFill>
                <a:latin typeface="Tahoma" pitchFamily="34" charset="0"/>
                <a:cs typeface="Tahoma" pitchFamily="34" charset="0"/>
              </a:rPr>
              <a:t>Surveillance </a:t>
            </a:r>
          </a:p>
          <a:p>
            <a:pPr marL="514350" indent="-514350" algn="l" fontAlgn="auto">
              <a:spcBef>
                <a:spcPts val="0"/>
              </a:spcBef>
              <a:spcAft>
                <a:spcPts val="0"/>
              </a:spcAft>
              <a:buFont typeface="Arial" pitchFamily="34" charset="0"/>
              <a:buChar char="•"/>
              <a:defRPr/>
            </a:pPr>
            <a:r>
              <a:rPr lang="en-US" sz="2400" dirty="0" smtClean="0">
                <a:solidFill>
                  <a:srgbClr val="002060"/>
                </a:solidFill>
                <a:latin typeface="Tahoma" pitchFamily="34" charset="0"/>
                <a:cs typeface="Tahoma" pitchFamily="34" charset="0"/>
              </a:rPr>
              <a:t>Free “no work” updates</a:t>
            </a:r>
          </a:p>
          <a:p>
            <a:pPr marL="514350" indent="-514350" algn="l" fontAlgn="auto">
              <a:spcBef>
                <a:spcPts val="0"/>
              </a:spcBef>
              <a:spcAft>
                <a:spcPts val="0"/>
              </a:spcAft>
              <a:buFont typeface="Arial" pitchFamily="34" charset="0"/>
              <a:buChar char="•"/>
              <a:defRPr/>
            </a:pPr>
            <a:r>
              <a:rPr lang="en-US" sz="2400" dirty="0" smtClean="0">
                <a:solidFill>
                  <a:srgbClr val="002060"/>
                </a:solidFill>
                <a:latin typeface="Tahoma" pitchFamily="34" charset="0"/>
                <a:cs typeface="Tahoma" pitchFamily="34" charset="0"/>
              </a:rPr>
              <a:t>Reduced training demands.</a:t>
            </a:r>
          </a:p>
          <a:p>
            <a:pPr algn="l"/>
            <a:endParaRPr lang="en-US" sz="2400" dirty="0"/>
          </a:p>
        </p:txBody>
      </p:sp>
      <p:pic>
        <p:nvPicPr>
          <p:cNvPr id="4" name="Picture 3" descr="Picture shows records flowing from a certifier or data entry person to State EDR Systems to CDC validation web service and error and warning codes flowing back to State EDR Systems and finally feedback to the certifier or data entry person."/>
          <p:cNvPicPr>
            <a:picLocks noChangeAspect="1" noChangeArrowheads="1"/>
          </p:cNvPicPr>
          <p:nvPr/>
        </p:nvPicPr>
        <p:blipFill>
          <a:blip r:embed="rId2" cstate="print"/>
          <a:srcRect/>
          <a:stretch>
            <a:fillRect/>
          </a:stretch>
        </p:blipFill>
        <p:spPr bwMode="auto">
          <a:xfrm>
            <a:off x="1371600" y="4814888"/>
            <a:ext cx="5943600" cy="112871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707886"/>
          </a:xfrm>
        </p:spPr>
        <p:txBody>
          <a:bodyPr/>
          <a:lstStyle/>
          <a:p>
            <a:r>
              <a:rPr lang="en-US" sz="4000" b="1" smtClean="0">
                <a:solidFill>
                  <a:srgbClr val="002060"/>
                </a:solidFill>
                <a:latin typeface="Tahoma" pitchFamily="34" charset="0"/>
                <a:cs typeface="Tahoma" pitchFamily="34" charset="0"/>
              </a:rPr>
              <a:t>How Will VIEWS Benefit You?</a:t>
            </a:r>
            <a:endParaRPr lang="en-US" sz="4000" b="1">
              <a:solidFill>
                <a:srgbClr val="002060"/>
              </a:solidFill>
              <a:latin typeface="Tahoma" pitchFamily="34" charset="0"/>
              <a:cs typeface="Tahoma" pitchFamily="34" charset="0"/>
            </a:endParaRPr>
          </a:p>
        </p:txBody>
      </p:sp>
      <p:sp>
        <p:nvSpPr>
          <p:cNvPr id="3" name="Subtitle 2"/>
          <p:cNvSpPr>
            <a:spLocks noGrp="1"/>
          </p:cNvSpPr>
          <p:nvPr>
            <p:ph type="subTitle" idx="1"/>
          </p:nvPr>
        </p:nvSpPr>
        <p:spPr>
          <a:xfrm>
            <a:off x="685800" y="2133600"/>
            <a:ext cx="7620000" cy="3505200"/>
          </a:xfrm>
        </p:spPr>
        <p:txBody>
          <a:bodyPr/>
          <a:lstStyle/>
          <a:p>
            <a:pPr algn="l" fontAlgn="auto">
              <a:spcBef>
                <a:spcPts val="0"/>
              </a:spcBef>
              <a:spcAft>
                <a:spcPts val="0"/>
              </a:spcAft>
              <a:defRPr/>
            </a:pPr>
            <a:r>
              <a:rPr lang="en-US" sz="2400" smtClean="0">
                <a:solidFill>
                  <a:srgbClr val="002060"/>
                </a:solidFill>
                <a:latin typeface="Tahoma" pitchFamily="34" charset="0"/>
                <a:cs typeface="Tahoma" pitchFamily="34" charset="0"/>
              </a:rPr>
              <a:t>A currently non-EDRS state (possibly looking to develop an EDRS in the future) will gain:</a:t>
            </a:r>
          </a:p>
          <a:p>
            <a:pPr marL="514350" indent="-514350" algn="l" fontAlgn="auto">
              <a:spcBef>
                <a:spcPts val="0"/>
              </a:spcBef>
              <a:spcAft>
                <a:spcPts val="0"/>
              </a:spcAft>
              <a:buFont typeface="Arial" pitchFamily="34" charset="0"/>
              <a:buChar char="•"/>
              <a:defRPr/>
            </a:pPr>
            <a:r>
              <a:rPr lang="en-US" sz="2400" smtClean="0">
                <a:solidFill>
                  <a:srgbClr val="002060"/>
                </a:solidFill>
                <a:latin typeface="Tahoma" pitchFamily="34" charset="0"/>
                <a:cs typeface="Tahoma" pitchFamily="34" charset="0"/>
              </a:rPr>
              <a:t>Timely reports from NCHS on queried entries, such as rare causes, edits and surveillance terms.</a:t>
            </a:r>
          </a:p>
          <a:p>
            <a:pPr marL="514350" indent="-514350" algn="l" fontAlgn="auto">
              <a:spcBef>
                <a:spcPts val="0"/>
              </a:spcBef>
              <a:spcAft>
                <a:spcPts val="0"/>
              </a:spcAft>
              <a:buFont typeface="Arial" pitchFamily="34" charset="0"/>
              <a:buChar char="•"/>
              <a:defRPr/>
            </a:pPr>
            <a:r>
              <a:rPr lang="en-US" sz="2400" smtClean="0">
                <a:solidFill>
                  <a:srgbClr val="002060"/>
                </a:solidFill>
                <a:latin typeface="Tahoma" pitchFamily="34" charset="0"/>
                <a:cs typeface="Tahoma" pitchFamily="34" charset="0"/>
              </a:rPr>
              <a:t>A much simpler set of specifications for getting a comprehensive set of medical validations and edits into their future EDRS plans.   </a:t>
            </a:r>
          </a:p>
          <a:p>
            <a:pPr algn="l"/>
            <a:endParaRPr lang="en-US" sz="2400"/>
          </a:p>
        </p:txBody>
      </p:sp>
      <p:pic>
        <p:nvPicPr>
          <p:cNvPr id="5" name="Picture 4" descr="The figure shows a SuperMICAR user uploading a file to SDN web page and then the file being validated at CDC and a report being returned."/>
          <p:cNvPicPr>
            <a:picLocks noChangeAspect="1"/>
          </p:cNvPicPr>
          <p:nvPr/>
        </p:nvPicPr>
        <p:blipFill>
          <a:blip r:embed="rId2" cstate="print"/>
          <a:stretch>
            <a:fillRect/>
          </a:stretch>
        </p:blipFill>
        <p:spPr>
          <a:xfrm>
            <a:off x="1676400" y="4800600"/>
            <a:ext cx="5802913" cy="130443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707886"/>
          </a:xfrm>
        </p:spPr>
        <p:txBody>
          <a:bodyPr/>
          <a:lstStyle/>
          <a:p>
            <a:r>
              <a:rPr lang="en-US" sz="4000" b="1" dirty="0" smtClean="0">
                <a:solidFill>
                  <a:srgbClr val="002060"/>
                </a:solidFill>
                <a:latin typeface="Tahoma" pitchFamily="34" charset="0"/>
                <a:cs typeface="Tahoma" pitchFamily="34" charset="0"/>
              </a:rPr>
              <a:t>What Does VIEWS Do?</a:t>
            </a:r>
            <a:endParaRPr lang="en-US" sz="4000" b="1" dirty="0">
              <a:solidFill>
                <a:srgbClr val="002060"/>
              </a:solidFill>
              <a:latin typeface="Tahoma" pitchFamily="34" charset="0"/>
              <a:cs typeface="Tahoma" pitchFamily="34" charset="0"/>
            </a:endParaRPr>
          </a:p>
        </p:txBody>
      </p:sp>
      <p:sp>
        <p:nvSpPr>
          <p:cNvPr id="3" name="Subtitle 2"/>
          <p:cNvSpPr>
            <a:spLocks noGrp="1"/>
          </p:cNvSpPr>
          <p:nvPr>
            <p:ph type="subTitle" idx="1"/>
          </p:nvPr>
        </p:nvSpPr>
        <p:spPr>
          <a:xfrm>
            <a:off x="685800" y="2133600"/>
            <a:ext cx="7620000" cy="3505200"/>
          </a:xfrm>
        </p:spPr>
        <p:txBody>
          <a:bodyPr/>
          <a:lstStyle/>
          <a:p>
            <a:pPr algn="l" fontAlgn="auto">
              <a:spcBef>
                <a:spcPts val="0"/>
              </a:spcBef>
              <a:spcAft>
                <a:spcPts val="0"/>
              </a:spcAft>
              <a:defRPr/>
            </a:pPr>
            <a:r>
              <a:rPr lang="en-US" dirty="0" smtClean="0">
                <a:solidFill>
                  <a:srgbClr val="002060"/>
                </a:solidFill>
                <a:latin typeface="Tahoma" pitchFamily="34" charset="0"/>
                <a:cs typeface="Tahoma" pitchFamily="34" charset="0"/>
              </a:rPr>
              <a:t>VIEWS will perform the following checks:</a:t>
            </a:r>
          </a:p>
          <a:p>
            <a:pPr marL="514350" indent="-514350" algn="l" fontAlgn="auto">
              <a:spcBef>
                <a:spcPts val="0"/>
              </a:spcBef>
              <a:spcAft>
                <a:spcPts val="0"/>
              </a:spcAft>
              <a:buFont typeface="Arial" pitchFamily="34" charset="0"/>
              <a:buChar char="•"/>
              <a:defRPr/>
            </a:pPr>
            <a:r>
              <a:rPr lang="en-US" sz="2400" dirty="0" smtClean="0">
                <a:solidFill>
                  <a:srgbClr val="002060"/>
                </a:solidFill>
                <a:latin typeface="Tahoma" pitchFamily="34" charset="0"/>
                <a:cs typeface="Tahoma" pitchFamily="34" charset="0"/>
              </a:rPr>
              <a:t>Rare Words</a:t>
            </a:r>
          </a:p>
          <a:p>
            <a:pPr marL="514350" indent="-514350" algn="l" fontAlgn="auto">
              <a:spcBef>
                <a:spcPts val="0"/>
              </a:spcBef>
              <a:spcAft>
                <a:spcPts val="0"/>
              </a:spcAft>
              <a:buFont typeface="Arial" pitchFamily="34" charset="0"/>
              <a:buChar char="•"/>
              <a:defRPr/>
            </a:pPr>
            <a:r>
              <a:rPr lang="en-US" sz="2400" dirty="0" smtClean="0">
                <a:solidFill>
                  <a:srgbClr val="002060"/>
                </a:solidFill>
                <a:latin typeface="Tahoma" pitchFamily="34" charset="0"/>
                <a:cs typeface="Tahoma" pitchFamily="34" charset="0"/>
              </a:rPr>
              <a:t>“Intelligent” Mortality-focused Spellchecker</a:t>
            </a:r>
          </a:p>
          <a:p>
            <a:pPr marL="514350" indent="-514350" algn="l" fontAlgn="auto">
              <a:spcBef>
                <a:spcPts val="0"/>
              </a:spcBef>
              <a:spcAft>
                <a:spcPts val="0"/>
              </a:spcAft>
              <a:buFont typeface="Arial" pitchFamily="34" charset="0"/>
              <a:buChar char="•"/>
              <a:defRPr/>
            </a:pPr>
            <a:r>
              <a:rPr lang="en-US" sz="2400" dirty="0" smtClean="0">
                <a:solidFill>
                  <a:srgbClr val="002060"/>
                </a:solidFill>
                <a:latin typeface="Tahoma" pitchFamily="34" charset="0"/>
                <a:cs typeface="Tahoma" pitchFamily="34" charset="0"/>
              </a:rPr>
              <a:t>Ambiguous Abbreviations</a:t>
            </a:r>
          </a:p>
          <a:p>
            <a:pPr marL="514350" indent="-514350" algn="l" fontAlgn="auto">
              <a:spcBef>
                <a:spcPts val="0"/>
              </a:spcBef>
              <a:spcAft>
                <a:spcPts val="0"/>
              </a:spcAft>
              <a:buFont typeface="Arial" pitchFamily="34" charset="0"/>
              <a:buChar char="•"/>
              <a:defRPr/>
            </a:pPr>
            <a:r>
              <a:rPr lang="en-US" sz="2400" dirty="0" smtClean="0">
                <a:solidFill>
                  <a:srgbClr val="002060"/>
                </a:solidFill>
                <a:latin typeface="Tahoma" pitchFamily="34" charset="0"/>
                <a:cs typeface="Tahoma" pitchFamily="34" charset="0"/>
              </a:rPr>
              <a:t>Data Validations (</a:t>
            </a:r>
            <a:r>
              <a:rPr lang="en-US" sz="2400" dirty="0" err="1" smtClean="0">
                <a:solidFill>
                  <a:srgbClr val="002060"/>
                </a:solidFill>
                <a:latin typeface="Tahoma" pitchFamily="34" charset="0"/>
                <a:cs typeface="Tahoma" pitchFamily="34" charset="0"/>
              </a:rPr>
              <a:t>SuperMICAR</a:t>
            </a:r>
            <a:r>
              <a:rPr lang="en-US" sz="2400" dirty="0" smtClean="0">
                <a:solidFill>
                  <a:srgbClr val="002060"/>
                </a:solidFill>
                <a:latin typeface="Tahoma" pitchFamily="34" charset="0"/>
                <a:cs typeface="Tahoma" pitchFamily="34" charset="0"/>
              </a:rPr>
              <a:t>)</a:t>
            </a:r>
          </a:p>
          <a:p>
            <a:pPr marL="514350" indent="-514350" algn="l" fontAlgn="auto">
              <a:spcBef>
                <a:spcPts val="0"/>
              </a:spcBef>
              <a:spcAft>
                <a:spcPts val="0"/>
              </a:spcAft>
              <a:buFont typeface="Arial" pitchFamily="34" charset="0"/>
              <a:buChar char="•"/>
              <a:defRPr/>
            </a:pPr>
            <a:r>
              <a:rPr lang="en-US" sz="2400" dirty="0" smtClean="0">
                <a:solidFill>
                  <a:srgbClr val="002060"/>
                </a:solidFill>
                <a:latin typeface="Tahoma" pitchFamily="34" charset="0"/>
                <a:cs typeface="Tahoma" pitchFamily="34" charset="0"/>
              </a:rPr>
              <a:t>Rare Causes</a:t>
            </a:r>
          </a:p>
          <a:p>
            <a:pPr marL="514350" indent="-514350" algn="l" fontAlgn="auto">
              <a:spcBef>
                <a:spcPts val="0"/>
              </a:spcBef>
              <a:spcAft>
                <a:spcPts val="0"/>
              </a:spcAft>
              <a:buFont typeface="Arial" pitchFamily="34" charset="0"/>
              <a:buChar char="•"/>
              <a:defRPr/>
            </a:pPr>
            <a:r>
              <a:rPr lang="en-US" sz="2400" dirty="0" smtClean="0">
                <a:solidFill>
                  <a:srgbClr val="002060"/>
                </a:solidFill>
                <a:latin typeface="Tahoma" pitchFamily="34" charset="0"/>
                <a:cs typeface="Tahoma" pitchFamily="34" charset="0"/>
              </a:rPr>
              <a:t>Surveillance</a:t>
            </a:r>
          </a:p>
          <a:p>
            <a:pPr marL="514350" indent="-514350" algn="l" fontAlgn="auto">
              <a:spcBef>
                <a:spcPts val="0"/>
              </a:spcBef>
              <a:spcAft>
                <a:spcPts val="0"/>
              </a:spcAft>
              <a:buFont typeface="Arial" pitchFamily="34" charset="0"/>
              <a:buChar char="•"/>
              <a:defRPr/>
            </a:pPr>
            <a:r>
              <a:rPr lang="en-US" sz="2400" dirty="0" smtClean="0">
                <a:solidFill>
                  <a:srgbClr val="002060"/>
                </a:solidFill>
                <a:latin typeface="Tahoma" pitchFamily="34" charset="0"/>
                <a:cs typeface="Tahoma" pitchFamily="34" charset="0"/>
              </a:rPr>
              <a:t>Trivial/Ill-Defined  </a:t>
            </a:r>
            <a:r>
              <a:rPr lang="en-US" sz="2800" dirty="0" smtClean="0">
                <a:solidFill>
                  <a:srgbClr val="002060"/>
                </a:solidFill>
                <a:latin typeface="Tahoma" pitchFamily="34" charset="0"/>
                <a:cs typeface="Tahoma" pitchFamily="34" charset="0"/>
              </a:rPr>
              <a:t>  </a:t>
            </a:r>
          </a:p>
          <a:p>
            <a:pPr marL="514350" indent="-514350" algn="l" fontAlgn="auto">
              <a:spcBef>
                <a:spcPts val="0"/>
              </a:spcBef>
              <a:spcAft>
                <a:spcPts val="0"/>
              </a:spcAft>
              <a:buFont typeface="Arial" pitchFamily="34" charset="0"/>
              <a:buChar char="•"/>
              <a:defRPr/>
            </a:pPr>
            <a:r>
              <a:rPr lang="en-US" sz="2400" dirty="0" smtClean="0">
                <a:solidFill>
                  <a:srgbClr val="002060"/>
                </a:solidFill>
                <a:latin typeface="Tahoma" pitchFamily="34" charset="0"/>
                <a:cs typeface="Tahoma" pitchFamily="34" charset="0"/>
              </a:rPr>
              <a:t>Age/Sex Cause (edits)</a:t>
            </a:r>
          </a:p>
          <a:p>
            <a:pPr algn="l"/>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707886"/>
          </a:xfrm>
        </p:spPr>
        <p:txBody>
          <a:bodyPr/>
          <a:lstStyle/>
          <a:p>
            <a:r>
              <a:rPr lang="en-US" sz="4000" b="1" dirty="0" smtClean="0">
                <a:solidFill>
                  <a:srgbClr val="002060"/>
                </a:solidFill>
                <a:latin typeface="Tahoma" pitchFamily="34" charset="0"/>
                <a:cs typeface="Tahoma" pitchFamily="34" charset="0"/>
              </a:rPr>
              <a:t>What Will VIEWS Tell You?</a:t>
            </a:r>
            <a:endParaRPr lang="en-US" sz="4000" b="1" dirty="0">
              <a:solidFill>
                <a:srgbClr val="002060"/>
              </a:solidFill>
              <a:latin typeface="Tahoma" pitchFamily="34" charset="0"/>
              <a:cs typeface="Tahoma" pitchFamily="34" charset="0"/>
            </a:endParaRPr>
          </a:p>
        </p:txBody>
      </p:sp>
      <p:sp>
        <p:nvSpPr>
          <p:cNvPr id="3" name="Subtitle 2"/>
          <p:cNvSpPr>
            <a:spLocks noGrp="1"/>
          </p:cNvSpPr>
          <p:nvPr>
            <p:ph type="subTitle" idx="1"/>
          </p:nvPr>
        </p:nvSpPr>
        <p:spPr>
          <a:xfrm>
            <a:off x="685800" y="1905000"/>
            <a:ext cx="7620000" cy="3505200"/>
          </a:xfrm>
        </p:spPr>
        <p:txBody>
          <a:bodyPr/>
          <a:lstStyle/>
          <a:p>
            <a:pPr algn="l" fontAlgn="auto">
              <a:spcBef>
                <a:spcPts val="0"/>
              </a:spcBef>
              <a:spcAft>
                <a:spcPts val="0"/>
              </a:spcAft>
              <a:defRPr/>
            </a:pPr>
            <a:r>
              <a:rPr lang="en-US" sz="2800" dirty="0" smtClean="0">
                <a:solidFill>
                  <a:srgbClr val="002060"/>
                </a:solidFill>
                <a:latin typeface="Tahoma" pitchFamily="34" charset="0"/>
                <a:cs typeface="Tahoma" pitchFamily="34" charset="0"/>
              </a:rPr>
              <a:t>VIEWS will send back information tailored to three user roles:</a:t>
            </a:r>
          </a:p>
          <a:p>
            <a:pPr marL="457200" indent="-457200" algn="l" fontAlgn="auto">
              <a:spcBef>
                <a:spcPts val="0"/>
              </a:spcBef>
              <a:spcAft>
                <a:spcPts val="0"/>
              </a:spcAft>
              <a:buFont typeface="Arial" pitchFamily="34" charset="0"/>
              <a:buChar char="•"/>
              <a:defRPr/>
            </a:pPr>
            <a:r>
              <a:rPr lang="en-US" sz="2400" b="1" dirty="0" smtClean="0">
                <a:solidFill>
                  <a:srgbClr val="002060"/>
                </a:solidFill>
                <a:latin typeface="Tahoma" pitchFamily="34" charset="0"/>
                <a:cs typeface="Tahoma" pitchFamily="34" charset="0"/>
              </a:rPr>
              <a:t>Level 1 </a:t>
            </a:r>
            <a:r>
              <a:rPr lang="en-US" sz="2400" dirty="0" smtClean="0">
                <a:solidFill>
                  <a:srgbClr val="002060"/>
                </a:solidFill>
                <a:latin typeface="Tahoma" pitchFamily="34" charset="0"/>
                <a:cs typeface="Tahoma" pitchFamily="34" charset="0"/>
              </a:rPr>
              <a:t>assumes a data entry role (may not assign causes.) </a:t>
            </a:r>
          </a:p>
          <a:p>
            <a:pPr marL="457200" indent="-457200" algn="l" fontAlgn="auto">
              <a:spcBef>
                <a:spcPts val="0"/>
              </a:spcBef>
              <a:spcAft>
                <a:spcPts val="0"/>
              </a:spcAft>
              <a:buFont typeface="Arial" pitchFamily="34" charset="0"/>
              <a:buChar char="•"/>
              <a:defRPr/>
            </a:pPr>
            <a:r>
              <a:rPr lang="en-US" sz="2400" b="1" dirty="0" smtClean="0">
                <a:solidFill>
                  <a:srgbClr val="002060"/>
                </a:solidFill>
                <a:latin typeface="Tahoma" pitchFamily="34" charset="0"/>
                <a:cs typeface="Tahoma" pitchFamily="34" charset="0"/>
              </a:rPr>
              <a:t>Level 2 </a:t>
            </a:r>
            <a:r>
              <a:rPr lang="en-US" sz="2400" dirty="0" smtClean="0">
                <a:solidFill>
                  <a:srgbClr val="002060"/>
                </a:solidFill>
                <a:latin typeface="Tahoma" pitchFamily="34" charset="0"/>
                <a:cs typeface="Tahoma" pitchFamily="34" charset="0"/>
              </a:rPr>
              <a:t>assumes a medical role (may assign causes.)</a:t>
            </a:r>
          </a:p>
          <a:p>
            <a:pPr marL="457200" indent="-457200" algn="l" fontAlgn="auto">
              <a:spcBef>
                <a:spcPts val="0"/>
              </a:spcBef>
              <a:spcAft>
                <a:spcPts val="0"/>
              </a:spcAft>
              <a:buFont typeface="Arial" pitchFamily="34" charset="0"/>
              <a:buChar char="•"/>
              <a:defRPr/>
            </a:pPr>
            <a:r>
              <a:rPr lang="en-US" sz="2400" b="1" dirty="0" smtClean="0">
                <a:solidFill>
                  <a:srgbClr val="002060"/>
                </a:solidFill>
                <a:latin typeface="Tahoma" pitchFamily="34" charset="0"/>
                <a:cs typeface="Tahoma" pitchFamily="34" charset="0"/>
              </a:rPr>
              <a:t>Level 3 </a:t>
            </a:r>
            <a:r>
              <a:rPr lang="en-US" sz="2400" dirty="0" smtClean="0">
                <a:solidFill>
                  <a:srgbClr val="002060"/>
                </a:solidFill>
                <a:latin typeface="Tahoma" pitchFamily="34" charset="0"/>
                <a:cs typeface="Tahoma" pitchFamily="34" charset="0"/>
              </a:rPr>
              <a:t>assumes a more complete access role (may assign causes and adjust demographic files.)</a:t>
            </a:r>
          </a:p>
          <a:p>
            <a:pPr algn="l" fontAlgn="auto">
              <a:spcBef>
                <a:spcPts val="0"/>
              </a:spcBef>
              <a:spcAft>
                <a:spcPts val="0"/>
              </a:spcAft>
              <a:defRPr/>
            </a:pPr>
            <a:endParaRPr lang="en-US" sz="2400" dirty="0" smtClean="0">
              <a:solidFill>
                <a:srgbClr val="002060"/>
              </a:solidFill>
              <a:latin typeface="Tahoma" pitchFamily="34" charset="0"/>
              <a:cs typeface="Tahoma" pitchFamily="34" charset="0"/>
            </a:endParaRPr>
          </a:p>
          <a:p>
            <a:pPr algn="l" fontAlgn="auto">
              <a:spcBef>
                <a:spcPts val="0"/>
              </a:spcBef>
              <a:spcAft>
                <a:spcPts val="0"/>
              </a:spcAft>
              <a:defRPr/>
            </a:pPr>
            <a:r>
              <a:rPr lang="en-US" sz="2400" b="1" dirty="0" smtClean="0">
                <a:solidFill>
                  <a:srgbClr val="002060"/>
                </a:solidFill>
                <a:latin typeface="Tahoma" pitchFamily="34" charset="0"/>
                <a:cs typeface="Tahoma" pitchFamily="34" charset="0"/>
              </a:rPr>
              <a:t>The state will determine which role a user is assigned.</a:t>
            </a:r>
          </a:p>
          <a:p>
            <a:pPr algn="l"/>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707886"/>
          </a:xfrm>
        </p:spPr>
        <p:txBody>
          <a:bodyPr/>
          <a:lstStyle/>
          <a:p>
            <a:r>
              <a:rPr lang="en-US" sz="4000" b="1" dirty="0" smtClean="0">
                <a:solidFill>
                  <a:srgbClr val="002060"/>
                </a:solidFill>
                <a:latin typeface="Tahoma" pitchFamily="34" charset="0"/>
                <a:cs typeface="Tahoma" pitchFamily="34" charset="0"/>
              </a:rPr>
              <a:t>What Is a Web Service?</a:t>
            </a:r>
            <a:endParaRPr lang="en-US" sz="4000" dirty="0"/>
          </a:p>
        </p:txBody>
      </p:sp>
      <p:sp>
        <p:nvSpPr>
          <p:cNvPr id="3" name="Subtitle 2"/>
          <p:cNvSpPr>
            <a:spLocks noGrp="1"/>
          </p:cNvSpPr>
          <p:nvPr>
            <p:ph type="subTitle" idx="1"/>
          </p:nvPr>
        </p:nvSpPr>
        <p:spPr>
          <a:xfrm>
            <a:off x="685800" y="1752600"/>
            <a:ext cx="7848600" cy="3505200"/>
          </a:xfrm>
        </p:spPr>
        <p:txBody>
          <a:bodyPr/>
          <a:lstStyle/>
          <a:p>
            <a:pPr algn="l"/>
            <a:r>
              <a:rPr lang="en-US" sz="2400" dirty="0" smtClean="0">
                <a:solidFill>
                  <a:srgbClr val="002060"/>
                </a:solidFill>
                <a:latin typeface="Tahoma" pitchFamily="34" charset="0"/>
                <a:cs typeface="Tahoma" pitchFamily="34" charset="0"/>
              </a:rPr>
              <a:t>A web service is an online component which allows other programs to “call” it and get something done, just like it was a module within that other program. VIEWS uses XML (a common component in modern software with many uses) for communication. </a:t>
            </a:r>
          </a:p>
          <a:p>
            <a:pPr algn="l"/>
            <a:endParaRPr lang="en-US" sz="2000" i="1" dirty="0" smtClean="0">
              <a:solidFill>
                <a:srgbClr val="002060"/>
              </a:solidFill>
              <a:latin typeface="Tahoma" pitchFamily="34" charset="0"/>
              <a:cs typeface="Tahoma" pitchFamily="34" charset="0"/>
            </a:endParaRPr>
          </a:p>
          <a:p>
            <a:pPr algn="l"/>
            <a:r>
              <a:rPr lang="en-US" sz="2400" dirty="0" smtClean="0">
                <a:solidFill>
                  <a:srgbClr val="002060"/>
                </a:solidFill>
                <a:latin typeface="Tahoma" pitchFamily="34" charset="0"/>
                <a:cs typeface="Tahoma" pitchFamily="34" charset="0"/>
              </a:rPr>
              <a:t>To access VIEWS, a state and their EDRS developer will have to create and incorporate into their EDRS a component that talks to VIEWS.</a:t>
            </a:r>
          </a:p>
          <a:p>
            <a:pPr algn="l"/>
            <a:endParaRPr lang="en-US" sz="2400" dirty="0" smtClean="0">
              <a:solidFill>
                <a:srgbClr val="002060"/>
              </a:solidFill>
              <a:latin typeface="Tahoma" pitchFamily="34" charset="0"/>
              <a:cs typeface="Tahoma" pitchFamily="34" charset="0"/>
            </a:endParaRPr>
          </a:p>
          <a:p>
            <a:pPr algn="l"/>
            <a:r>
              <a:rPr lang="en-US" sz="2400" dirty="0" smtClean="0">
                <a:solidFill>
                  <a:srgbClr val="002060"/>
                </a:solidFill>
                <a:latin typeface="Tahoma" pitchFamily="34" charset="0"/>
                <a:cs typeface="Tahoma" pitchFamily="34" charset="0"/>
              </a:rPr>
              <a:t>NCHS </a:t>
            </a:r>
            <a:r>
              <a:rPr lang="en-US" sz="2400" b="1" dirty="0" smtClean="0">
                <a:solidFill>
                  <a:srgbClr val="002060"/>
                </a:solidFill>
                <a:latin typeface="Tahoma" pitchFamily="34" charset="0"/>
                <a:cs typeface="Tahoma" pitchFamily="34" charset="0"/>
              </a:rPr>
              <a:t>will</a:t>
            </a:r>
            <a:r>
              <a:rPr lang="en-US" sz="2400" dirty="0" smtClean="0">
                <a:solidFill>
                  <a:srgbClr val="002060"/>
                </a:solidFill>
                <a:latin typeface="Tahoma" pitchFamily="34" charset="0"/>
                <a:cs typeface="Tahoma" pitchFamily="34" charset="0"/>
              </a:rPr>
              <a:t> support this development </a:t>
            </a:r>
            <a:r>
              <a:rPr lang="en-US" sz="2400" b="1" dirty="0" smtClean="0">
                <a:solidFill>
                  <a:srgbClr val="002060"/>
                </a:solidFill>
                <a:latin typeface="Tahoma" pitchFamily="34" charset="0"/>
                <a:cs typeface="Tahoma" pitchFamily="34" charset="0"/>
              </a:rPr>
              <a:t>to some extent.</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09600"/>
            <a:ext cx="7772400" cy="707886"/>
          </a:xfrm>
        </p:spPr>
        <p:txBody>
          <a:bodyPr/>
          <a:lstStyle/>
          <a:p>
            <a:r>
              <a:rPr lang="en-US" sz="4000" b="1" dirty="0" smtClean="0">
                <a:solidFill>
                  <a:srgbClr val="002060"/>
                </a:solidFill>
                <a:latin typeface="Tahoma" pitchFamily="34" charset="0"/>
                <a:cs typeface="Tahoma" pitchFamily="34" charset="0"/>
              </a:rPr>
              <a:t>What Will the State Control?</a:t>
            </a:r>
            <a:endParaRPr lang="en-US" sz="4000" b="1" dirty="0">
              <a:solidFill>
                <a:srgbClr val="002060"/>
              </a:solidFill>
              <a:latin typeface="Tahoma" pitchFamily="34" charset="0"/>
              <a:cs typeface="Tahoma" pitchFamily="34" charset="0"/>
            </a:endParaRPr>
          </a:p>
        </p:txBody>
      </p:sp>
      <p:sp>
        <p:nvSpPr>
          <p:cNvPr id="3" name="Subtitle 2"/>
          <p:cNvSpPr>
            <a:spLocks noGrp="1"/>
          </p:cNvSpPr>
          <p:nvPr>
            <p:ph type="subTitle" idx="1"/>
          </p:nvPr>
        </p:nvSpPr>
        <p:spPr>
          <a:xfrm>
            <a:off x="685800" y="2133600"/>
            <a:ext cx="7620000" cy="3505200"/>
          </a:xfrm>
        </p:spPr>
        <p:txBody>
          <a:bodyPr/>
          <a:lstStyle/>
          <a:p>
            <a:pPr algn="l" fontAlgn="auto">
              <a:spcBef>
                <a:spcPts val="0"/>
              </a:spcBef>
              <a:spcAft>
                <a:spcPts val="0"/>
              </a:spcAft>
              <a:defRPr/>
            </a:pPr>
            <a:r>
              <a:rPr lang="en-US" sz="2400" dirty="0" smtClean="0">
                <a:solidFill>
                  <a:srgbClr val="002060"/>
                </a:solidFill>
                <a:latin typeface="Tahoma" pitchFamily="34" charset="0"/>
                <a:cs typeface="Tahoma" pitchFamily="34" charset="0"/>
              </a:rPr>
              <a:t>VIEWS will only send back the results and suggestions for corrections to the EDRS</a:t>
            </a:r>
          </a:p>
          <a:p>
            <a:pPr algn="l" fontAlgn="auto">
              <a:spcBef>
                <a:spcPts val="0"/>
              </a:spcBef>
              <a:spcAft>
                <a:spcPts val="0"/>
              </a:spcAft>
              <a:defRPr/>
            </a:pPr>
            <a:endParaRPr lang="en-US" sz="2400" b="1" dirty="0" smtClean="0">
              <a:solidFill>
                <a:srgbClr val="002060"/>
              </a:solidFill>
              <a:latin typeface="Tahoma" pitchFamily="34" charset="0"/>
              <a:cs typeface="Tahoma" pitchFamily="34" charset="0"/>
            </a:endParaRPr>
          </a:p>
          <a:p>
            <a:pPr algn="l" fontAlgn="auto">
              <a:spcBef>
                <a:spcPts val="0"/>
              </a:spcBef>
              <a:spcAft>
                <a:spcPts val="0"/>
              </a:spcAft>
              <a:defRPr/>
            </a:pPr>
            <a:r>
              <a:rPr lang="en-US" sz="2400" b="1" dirty="0" smtClean="0">
                <a:solidFill>
                  <a:srgbClr val="002060"/>
                </a:solidFill>
                <a:latin typeface="Tahoma" pitchFamily="34" charset="0"/>
                <a:cs typeface="Tahoma" pitchFamily="34" charset="0"/>
              </a:rPr>
              <a:t>The state will make all of the practical implementation and use decisions, including:</a:t>
            </a:r>
          </a:p>
          <a:p>
            <a:pPr marL="457200" indent="-457200" algn="l" fontAlgn="auto">
              <a:spcBef>
                <a:spcPts val="0"/>
              </a:spcBef>
              <a:spcAft>
                <a:spcPts val="0"/>
              </a:spcAft>
              <a:buFont typeface="Arial" pitchFamily="34" charset="0"/>
              <a:buChar char="•"/>
              <a:defRPr/>
            </a:pPr>
            <a:r>
              <a:rPr lang="en-US" sz="2400" dirty="0" smtClean="0">
                <a:solidFill>
                  <a:srgbClr val="002060"/>
                </a:solidFill>
                <a:latin typeface="Tahoma" pitchFamily="34" charset="0"/>
                <a:cs typeface="Tahoma" pitchFamily="34" charset="0"/>
              </a:rPr>
              <a:t>How it looks to the EDRS user</a:t>
            </a:r>
          </a:p>
          <a:p>
            <a:pPr marL="457200" indent="-457200" algn="l" fontAlgn="auto">
              <a:spcBef>
                <a:spcPts val="0"/>
              </a:spcBef>
              <a:spcAft>
                <a:spcPts val="0"/>
              </a:spcAft>
              <a:buFont typeface="Arial" pitchFamily="34" charset="0"/>
              <a:buChar char="•"/>
              <a:defRPr/>
            </a:pPr>
            <a:r>
              <a:rPr lang="en-US" sz="2400" dirty="0" smtClean="0">
                <a:solidFill>
                  <a:srgbClr val="002060"/>
                </a:solidFill>
                <a:latin typeface="Tahoma" pitchFamily="34" charset="0"/>
                <a:cs typeface="Tahoma" pitchFamily="34" charset="0"/>
              </a:rPr>
              <a:t>The actual wording used on the dialogs </a:t>
            </a:r>
          </a:p>
          <a:p>
            <a:pPr marL="457200" indent="-457200" algn="l" fontAlgn="auto">
              <a:spcBef>
                <a:spcPts val="0"/>
              </a:spcBef>
              <a:spcAft>
                <a:spcPts val="0"/>
              </a:spcAft>
              <a:buFont typeface="Arial" pitchFamily="34" charset="0"/>
              <a:buChar char="•"/>
              <a:defRPr/>
            </a:pPr>
            <a:r>
              <a:rPr lang="en-US" sz="2400" dirty="0" smtClean="0">
                <a:solidFill>
                  <a:srgbClr val="002060"/>
                </a:solidFill>
                <a:latin typeface="Tahoma" pitchFamily="34" charset="0"/>
                <a:cs typeface="Tahoma" pitchFamily="34" charset="0"/>
              </a:rPr>
              <a:t>Which validations to use and which to ignore.</a:t>
            </a:r>
          </a:p>
          <a:p>
            <a:pPr marL="457200" indent="-457200" algn="l" fontAlgn="auto">
              <a:spcBef>
                <a:spcPts val="0"/>
              </a:spcBef>
              <a:spcAft>
                <a:spcPts val="0"/>
              </a:spcAft>
              <a:buFont typeface="Arial" pitchFamily="34" charset="0"/>
              <a:buChar char="•"/>
              <a:defRPr/>
            </a:pPr>
            <a:r>
              <a:rPr lang="en-US" sz="2400" dirty="0" smtClean="0">
                <a:solidFill>
                  <a:srgbClr val="002060"/>
                </a:solidFill>
                <a:latin typeface="Tahoma" pitchFamily="34" charset="0"/>
                <a:cs typeface="Tahoma" pitchFamily="34" charset="0"/>
              </a:rPr>
              <a:t>Which validations are “hard” and which are “soft.”</a:t>
            </a:r>
          </a:p>
          <a:p>
            <a:pPr marL="457200" indent="-457200" algn="l" fontAlgn="auto">
              <a:spcBef>
                <a:spcPts val="0"/>
              </a:spcBef>
              <a:spcAft>
                <a:spcPts val="0"/>
              </a:spcAft>
              <a:buFont typeface="Arial" pitchFamily="34" charset="0"/>
              <a:buChar char="•"/>
              <a:defRPr/>
            </a:pPr>
            <a:r>
              <a:rPr lang="en-US" sz="2400" dirty="0" smtClean="0">
                <a:solidFill>
                  <a:srgbClr val="002060"/>
                </a:solidFill>
                <a:latin typeface="Tahoma" pitchFamily="34" charset="0"/>
                <a:cs typeface="Tahoma" pitchFamily="34" charset="0"/>
              </a:rPr>
              <a:t>Which level of messages each user sees.</a:t>
            </a:r>
          </a:p>
          <a:p>
            <a:pPr algn="l"/>
            <a:endParaRPr lang="en-US" sz="2400" dirty="0"/>
          </a:p>
        </p:txBody>
      </p:sp>
    </p:spTree>
  </p:cSld>
  <p:clrMapOvr>
    <a:masterClrMapping/>
  </p:clrMapOvr>
</p:sld>
</file>

<file path=ppt/theme/theme1.xml><?xml version="1.0" encoding="utf-8"?>
<a:theme xmlns:a="http://schemas.openxmlformats.org/drawingml/2006/main" name="NAPHSIS NCHS 2007 Template">
  <a:themeElements>
    <a:clrScheme name="Office Theme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Office Them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Office Theme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Office Theme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991</TotalTime>
  <Words>1374</Words>
  <Application>Microsoft Office PowerPoint</Application>
  <PresentationFormat>On-screen Show (4:3)</PresentationFormat>
  <Paragraphs>171</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NAPHSIS NCHS 2007 Template</vt:lpstr>
      <vt:lpstr>VIEWS  Immediate Validations  for Mortality Data</vt:lpstr>
      <vt:lpstr>What Is VIEWS?</vt:lpstr>
      <vt:lpstr>Goals of VIEWS</vt:lpstr>
      <vt:lpstr>How Will VIEWS Benefit You?</vt:lpstr>
      <vt:lpstr>How Will VIEWS Benefit You?</vt:lpstr>
      <vt:lpstr>What Does VIEWS Do?</vt:lpstr>
      <vt:lpstr>What Will VIEWS Tell You?</vt:lpstr>
      <vt:lpstr>What Is a Web Service?</vt:lpstr>
      <vt:lpstr>What Will the State Control?</vt:lpstr>
      <vt:lpstr>VIEWS Is Like A Buffet</vt:lpstr>
      <vt:lpstr>Is VIEWS Secure?</vt:lpstr>
      <vt:lpstr>VIEWS: Rare Words</vt:lpstr>
      <vt:lpstr>VIEWS: Spellchecker</vt:lpstr>
      <vt:lpstr>VIEWS: Abbreviations</vt:lpstr>
      <vt:lpstr>VIEWS: Data Validations</vt:lpstr>
      <vt:lpstr>VIEWS: Rare Causes</vt:lpstr>
      <vt:lpstr>VIEWS: Surveillance</vt:lpstr>
      <vt:lpstr>VIEWS: Trivial/Ill-Defined</vt:lpstr>
      <vt:lpstr>VIEWS: Age/Sex Edits</vt:lpstr>
      <vt:lpstr>VIEWS Pilot Program</vt:lpstr>
      <vt:lpstr>When Will VIEWS Be Ready?</vt:lpstr>
      <vt:lpstr>VIEWS: What Do You Want? </vt:lpstr>
      <vt:lpstr>VIEWS User Group</vt:lpstr>
      <vt:lpstr>VIEWS Contact Info</vt:lpstr>
      <vt:lpstr>More VIEWS at NAPHSIS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VIEWS Immediate Validations for Mortality Data</dc:title>
  <dc:subject>VIEWs overview</dc:subject>
  <dc:creator>National Center for Health Statistics</dc:creator>
  <cp:keywords>MMDS mortality validation</cp:keywords>
  <cp:lastModifiedBy>dlh7</cp:lastModifiedBy>
  <cp:revision>121</cp:revision>
  <dcterms:created xsi:type="dcterms:W3CDTF">2006-08-16T00:00:00Z</dcterms:created>
  <dcterms:modified xsi:type="dcterms:W3CDTF">2010-06-18T11:56:37Z</dcterms:modified>
</cp:coreProperties>
</file>