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12192000" cy="6858000"/>
  <p:notesSz cx="6858000" cy="9144000"/>
  <p:embeddedFontLst>
    <p:embeddedFont>
      <p:font typeface="Calibri" panose="020F0502020204030204" pitchFamily="34" charset="0"/>
      <p:regular r:id="rId6"/>
      <p:bold r:id="rId6"/>
      <p:italic r:id="rId6"/>
      <p:boldItalic r:id="rId6"/>
    </p:embeddedFont>
    <p:embeddedFont>
      <p:font typeface="Calibri Light" panose="020F0302020204030204" pitchFamily="34" charset="0"/>
      <p:regular r:id="rId6"/>
      <p: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D"/>
    <a:srgbClr val="595959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5" autoAdjust="0"/>
    <p:restoredTop sz="89048" autoAdjust="0"/>
  </p:normalViewPr>
  <p:slideViewPr>
    <p:cSldViewPr snapToGrid="0" snapToObjects="1">
      <p:cViewPr varScale="1">
        <p:scale>
          <a:sx n="67" d="100"/>
          <a:sy n="67" d="100"/>
        </p:scale>
        <p:origin x="192" y="1080"/>
      </p:cViewPr>
      <p:guideLst/>
    </p:cSldViewPr>
  </p:slideViewPr>
  <p:outlineViewPr>
    <p:cViewPr>
      <p:scale>
        <a:sx n="33" d="100"/>
        <a:sy n="33" d="100"/>
      </p:scale>
      <p:origin x="0" y="-55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NUL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E00B-FDD3-A84B-9604-6F0E67A00F3B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454C-70A6-484B-A18A-4A2F432C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FB0C-793C-F448-A5DE-1ECE5F46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D25A-C6C9-9141-9122-5CF26ED6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B918C44A-D747-8747-A5A6-C93BD455FBA8}"/>
              </a:ext>
            </a:extLst>
          </p:cNvPr>
          <p:cNvSpPr/>
          <p:nvPr userDrawn="1"/>
        </p:nvSpPr>
        <p:spPr>
          <a:xfrm>
            <a:off x="8259954" y="559130"/>
            <a:ext cx="3176270" cy="0"/>
          </a:xfrm>
          <a:custGeom>
            <a:avLst/>
            <a:gdLst/>
            <a:ahLst/>
            <a:cxnLst/>
            <a:rect l="l" t="t" r="r" b="b"/>
            <a:pathLst>
              <a:path w="3176270">
                <a:moveTo>
                  <a:pt x="0" y="0"/>
                </a:moveTo>
                <a:lnTo>
                  <a:pt x="3175762" y="0"/>
                </a:lnTo>
              </a:path>
            </a:pathLst>
          </a:custGeom>
          <a:ln w="9525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061CB1-4803-B342-A614-439ACAD6B7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AA0-819D-A640-B022-012D3F63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67689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B38B264-0DFB-CF40-B069-BD295FD1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6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05F-5F40-7943-9AB0-2E38C96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23F74CA-E32A-6A47-966C-A4FF4BAB1F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6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F1A7-221D-A243-A44A-F0459F93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1E6899-878F-4343-8BFB-B203B4F3D6C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10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10776D-39F1-F14E-8E1B-2E6D083E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5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6BEDA-FD21-3743-B3E7-55A5D793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5A86-7A52-C94F-8C94-766E7C864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DA3C077-2B43-5A4E-A027-44AB7D165F5F}" type="datetimeFigureOut">
              <a:rPr lang="en-US" smtClean="0"/>
              <a:pPr/>
              <a:t>8/27/21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D62B-34D2-5343-AA45-5F364927B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29E-F359-4E44-84A9-50FD2ABB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0F1DBB4-7CC1-EB4B-A699-6A2257B427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VIRAL HEPATITIS SURVEILLANCE AND CASE MANAGEMENT">
            <a:extLst>
              <a:ext uri="{FF2B5EF4-FFF2-40B4-BE49-F238E27FC236}">
                <a16:creationId xmlns:a16="http://schemas.microsoft.com/office/drawing/2014/main" id="{CA1DF094-451F-43C7-9980-2F0E562D2D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98900" y="357271"/>
            <a:ext cx="2130556" cy="3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1" i="0" kern="1200">
          <a:solidFill>
            <a:srgbClr val="005E6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hiv/library/reports/hiv-surveillance.html" TargetMode="External"/><Relationship Id="rId3" Type="http://schemas.openxmlformats.org/officeDocument/2006/relationships/hyperlink" Target="https://www.cdc.gov/nchs/nvss/births.htm" TargetMode="External"/><Relationship Id="rId7" Type="http://schemas.openxmlformats.org/officeDocument/2006/relationships/hyperlink" Target="https://www.cdc.gov/nchs/nvss/deaths.htm" TargetMode="External"/><Relationship Id="rId12" Type="http://schemas.openxmlformats.org/officeDocument/2006/relationships/hyperlink" Target="https://dmf.ntis.gov/" TargetMode="External"/><Relationship Id="rId2" Type="http://schemas.openxmlformats.org/officeDocument/2006/relationships/hyperlink" Target="https://www.accurin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mc/articles/PMC6606113/" TargetMode="External"/><Relationship Id="rId11" Type="http://schemas.openxmlformats.org/officeDocument/2006/relationships/hyperlink" Target="https://hab.hrsa.gov/data/data-reports" TargetMode="External"/><Relationship Id="rId5" Type="http://schemas.openxmlformats.org/officeDocument/2006/relationships/hyperlink" Target="https://www.cdc.gov/cancer/npcr/index.htm" TargetMode="External"/><Relationship Id="rId10" Type="http://schemas.openxmlformats.org/officeDocument/2006/relationships/hyperlink" Target="https://www.cdc.gov/nchs/ndi/index.htm" TargetMode="External"/><Relationship Id="rId4" Type="http://schemas.openxmlformats.org/officeDocument/2006/relationships/hyperlink" Target="https://www.cdc.gov/ncbddd/birthdefects/data.html" TargetMode="External"/><Relationship Id="rId9" Type="http://schemas.openxmlformats.org/officeDocument/2006/relationships/hyperlink" Target="https://www.cdc.gov/vaccines/programs/iis/index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cup-us.ahrq.gov/overview.jsp" TargetMode="External"/><Relationship Id="rId3" Type="http://schemas.openxmlformats.org/officeDocument/2006/relationships/hyperlink" Target="https://www.ahrq.gov/data/apcd/index.html" TargetMode="External"/><Relationship Id="rId7" Type="http://schemas.openxmlformats.org/officeDocument/2006/relationships/hyperlink" Target="https://www.cdc.gov/nchs/nhds/index.htm" TargetMode="External"/><Relationship Id="rId2" Type="http://schemas.openxmlformats.org/officeDocument/2006/relationships/hyperlink" Target="https://adap.director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ecr/index.html" TargetMode="External"/><Relationship Id="rId5" Type="http://schemas.openxmlformats.org/officeDocument/2006/relationships/hyperlink" Target="https://www.cancer.gov/publications/dictionaries/cancer-terms/def/electronic-medical-record" TargetMode="External"/><Relationship Id="rId10" Type="http://schemas.openxmlformats.org/officeDocument/2006/relationships/hyperlink" Target="https://www.cdc.gov/nssp/overview.html" TargetMode="External"/><Relationship Id="rId4" Type="http://schemas.openxmlformats.org/officeDocument/2006/relationships/hyperlink" Target="https://www.cms.gov/OpenPayments/Explore-the-Data/Data-Overview" TargetMode="External"/><Relationship Id="rId9" Type="http://schemas.openxmlformats.org/officeDocument/2006/relationships/hyperlink" Target="https://www.ajmc.com/journals/supplement/2019/burden-chronic-hepatitis-c/assessing-burden-illness-chronic-hepatitis-impact-antiviral-healthcare-costs-medicai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iv/statistics/systems/mmp/index.html" TargetMode="External"/><Relationship Id="rId2" Type="http://schemas.openxmlformats.org/officeDocument/2006/relationships/hyperlink" Target="https://www.cdc.gov/brfs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nchs/nhis/index.htm" TargetMode="External"/><Relationship Id="rId5" Type="http://schemas.openxmlformats.org/officeDocument/2006/relationships/hyperlink" Target="https://www.cdc.gov/hiv/statistics/systems/nhbs/index.html" TargetMode="External"/><Relationship Id="rId4" Type="http://schemas.openxmlformats.org/officeDocument/2006/relationships/hyperlink" Target="https://www.cdc.gov/nchs/nhanes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5BA33-723C-9F43-94D6-3DF8B20B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5-8. Supplementary data sources</a:t>
            </a:r>
          </a:p>
        </p:txBody>
      </p:sp>
      <p:graphicFrame>
        <p:nvGraphicFramePr>
          <p:cNvPr id="4" name="Table 5-8">
            <a:extLst>
              <a:ext uri="{FF2B5EF4-FFF2-40B4-BE49-F238E27FC236}">
                <a16:creationId xmlns:a16="http://schemas.microsoft.com/office/drawing/2014/main" id="{F53E6DD3-E21C-7F4C-827D-157FBC366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219881"/>
              </p:ext>
            </p:extLst>
          </p:nvPr>
        </p:nvGraphicFramePr>
        <p:xfrm>
          <a:off x="459581" y="1681163"/>
          <a:ext cx="11272837" cy="4732972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9804"/>
                  </a:srgbClr>
                </a:solidFill>
                <a:effectLst>
                  <a:outerShdw blurRad="177800" sx="102000" sy="102000" algn="ctr" rotWithShape="0">
                    <a:srgbClr val="000000">
                      <a:alpha val="10000"/>
                    </a:srgbClr>
                  </a:outerShdw>
                </a:effectLst>
                <a:tableStyleId>{2D5ABB26-0587-4C30-8999-92F81FD0307C}</a:tableStyleId>
              </a:tblPr>
              <a:tblGrid>
                <a:gridCol w="3844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9894">
                  <a:extLst>
                    <a:ext uri="{9D8B030D-6E8A-4147-A177-3AD203B41FA5}">
                      <a16:colId xmlns:a16="http://schemas.microsoft.com/office/drawing/2014/main" val="2175816137"/>
                    </a:ext>
                  </a:extLst>
                </a:gridCol>
                <a:gridCol w="1471867">
                  <a:extLst>
                    <a:ext uri="{9D8B030D-6E8A-4147-A177-3AD203B41FA5}">
                      <a16:colId xmlns:a16="http://schemas.microsoft.com/office/drawing/2014/main" val="3353039380"/>
                    </a:ext>
                  </a:extLst>
                </a:gridCol>
                <a:gridCol w="3476509">
                  <a:extLst>
                    <a:ext uri="{9D8B030D-6E8A-4147-A177-3AD203B41FA5}">
                      <a16:colId xmlns:a16="http://schemas.microsoft.com/office/drawing/2014/main" val="1525323577"/>
                    </a:ext>
                  </a:extLst>
                </a:gridCol>
              </a:tblGrid>
              <a:tr h="54357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1050" b="1" i="0" spc="-2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Representativeness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</a:t>
                      </a:r>
                      <a:r>
                        <a:rPr lang="en-US"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r>
                        <a:rPr lang="en-US" sz="1050" b="1" i="0" spc="-2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US"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en-US" sz="1050" b="1" i="0" spc="-2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Able </a:t>
                      </a:r>
                      <a:r>
                        <a:rPr lang="en-US" sz="1050" b="1" i="0" spc="-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</a:t>
                      </a: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</a:t>
                      </a:r>
                      <a:b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Surveillance </a:t>
                      </a:r>
                      <a:r>
                        <a:rPr lang="en-US" sz="1050" b="1" i="0" spc="-2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Data?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Additional</a:t>
                      </a: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Information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763">
                <a:tc gridSpan="4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050" b="1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Registry/Surveillance</a:t>
                      </a:r>
                      <a:r>
                        <a:rPr sz="1050" b="1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</a:t>
                      </a:r>
                      <a:r>
                        <a:rPr sz="1050" b="1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70485" marB="0">
                    <a:lnT w="635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endParaRPr sz="900">
                        <a:latin typeface="ProximaNova-Extrabld"/>
                        <a:cs typeface="ProximaNova-Extrabld"/>
                      </a:endParaRPr>
                    </a:p>
                  </a:txBody>
                  <a:tcPr marL="0" marR="0" marT="70485" marB="0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30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Accurint/LexisNexis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https://www.accurint.com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97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Birth</a:t>
                      </a:r>
                      <a:r>
                        <a:rPr sz="900" b="0" i="0" spc="-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Certificates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National-level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https://www.cdc.gov/nchs/nvss/births.htm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30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Birth Defects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Registry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en-US"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https://www.cdc.gov/ncbddd/birthdefects/data.html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1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Cancer</a:t>
                      </a:r>
                      <a:r>
                        <a:rPr sz="900" b="0" i="0" spc="-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Registry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National-level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https://www.cdc.gov/cancer/npcr/index.htm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47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Commercial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Laboratory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</a:t>
                      </a:r>
                      <a:r>
                        <a:rPr lang="en-US" sz="900" b="0" i="0" spc="-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population-based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(standalone system)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en-US"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https://www.ncbi.nlm.nih.gov/pmc/articles/PMC6606113/</a:t>
                      </a:r>
                      <a:r>
                        <a:rPr lang="en-US" sz="900" b="0" i="0" u="sng" spc="15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 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98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Death</a:t>
                      </a:r>
                      <a:r>
                        <a:rPr sz="900" b="0" i="0" spc="-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Certificates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National-level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/>
                        </a:rPr>
                        <a:t>https://www.cdc.gov/nchs/nvss/deaths.htm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039">
                <a:tc>
                  <a:txBody>
                    <a:bodyPr/>
                    <a:lstStyle/>
                    <a:p>
                      <a:pPr marL="57150" marR="11303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Enhanced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HIV/AIDS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Reporting</a:t>
                      </a:r>
                      <a:r>
                        <a:rPr sz="900" b="0" i="0" spc="-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</a:t>
                      </a:r>
                      <a:r>
                        <a:rPr sz="900" b="0" i="0" spc="-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(eHARS)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1303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National-level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1303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lang="en-US"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u="sng" spc="-15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/>
                        </a:rPr>
                        <a:t>https://www.cdc.gov/hiv/library/reports/hiv-surveillance.html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03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Immunization Registry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9"/>
                        </a:rPr>
                        <a:t>https://www.cdc.gov/vaccines/programs/iis/index.html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44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Death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(NDI)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National-level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10"/>
                        </a:rPr>
                        <a:t>https://www.cdc.gov/nchs/ndi/index.htm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039">
                <a:tc>
                  <a:txBody>
                    <a:bodyPr/>
                    <a:lstStyle/>
                    <a:p>
                      <a:pPr marL="57150" marR="40576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Ryan White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Eligibility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(RWES)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40576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National-level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40576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lang="en-US"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11"/>
                        </a:rPr>
                        <a:t>https://hab.hrsa.gov/data/data-reports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268">
                <a:tc>
                  <a:txBody>
                    <a:bodyPr/>
                    <a:lstStyle/>
                    <a:p>
                      <a:pPr marL="57150" marR="9525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Infectious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Disease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Databases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(e.g.,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-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HIV,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STI,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Tuberculosis</a:t>
                      </a:r>
                      <a:r>
                        <a:rPr lang="en-US" sz="9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Surveillance)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9525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9525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lang="en-US"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268">
                <a:tc>
                  <a:txBody>
                    <a:bodyPr/>
                    <a:lstStyle/>
                    <a:p>
                      <a:pPr marL="57150" marR="27178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Non-infectious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Disease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-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marR="162560">
                        <a:lnSpc>
                          <a:spcPts val="1000"/>
                        </a:lnSpc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(e.g., Cancer Registry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Injury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Prevention)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62560">
                        <a:lnSpc>
                          <a:spcPts val="1000"/>
                        </a:lnSpc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62560">
                        <a:lnSpc>
                          <a:spcPts val="1000"/>
                        </a:lnSpc>
                      </a:pPr>
                      <a:r>
                        <a:rPr lang="en-US"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039">
                <a:tc>
                  <a:txBody>
                    <a:bodyPr/>
                    <a:lstStyle/>
                    <a:p>
                      <a:pPr marL="57150" marR="37782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Social Security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Death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Master File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(SSDMF)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37782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National-level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37782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lang="en-US"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12"/>
                        </a:rPr>
                        <a:t>https://dmf.ntis.gov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7226">
                <a:tc>
                  <a:txBody>
                    <a:bodyPr/>
                    <a:lstStyle/>
                    <a:p>
                      <a:pPr marL="57150" marR="17208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Jurisdictional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Corrections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Information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7208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7208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lang="en-US"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1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CED26-5279-E047-855A-31F046E86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5-8. Supplementary data sources (continued 1)</a:t>
            </a:r>
          </a:p>
        </p:txBody>
      </p:sp>
      <p:graphicFrame>
        <p:nvGraphicFramePr>
          <p:cNvPr id="4" name="Table 5-8 Continued 1">
            <a:extLst>
              <a:ext uri="{FF2B5EF4-FFF2-40B4-BE49-F238E27FC236}">
                <a16:creationId xmlns:a16="http://schemas.microsoft.com/office/drawing/2014/main" id="{5C6156A5-848B-7B4F-87D4-88B468965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79313"/>
              </p:ext>
            </p:extLst>
          </p:nvPr>
        </p:nvGraphicFramePr>
        <p:xfrm>
          <a:off x="608168" y="1690688"/>
          <a:ext cx="10975664" cy="4545987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9804"/>
                  </a:srgbClr>
                </a:solidFill>
                <a:effectLst>
                  <a:outerShdw blurRad="177800" sx="102000" sy="102000" algn="ctr" rotWithShape="0">
                    <a:srgbClr val="000000">
                      <a:alpha val="10000"/>
                    </a:srgbClr>
                  </a:outerShdw>
                </a:effectLst>
                <a:tableStyleId>{2D5ABB26-0587-4C30-8999-92F81FD0307C}</a:tableStyleId>
              </a:tblPr>
              <a:tblGrid>
                <a:gridCol w="2738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181">
                  <a:extLst>
                    <a:ext uri="{9D8B030D-6E8A-4147-A177-3AD203B41FA5}">
                      <a16:colId xmlns:a16="http://schemas.microsoft.com/office/drawing/2014/main" val="2027355103"/>
                    </a:ext>
                  </a:extLst>
                </a:gridCol>
                <a:gridCol w="1514476">
                  <a:extLst>
                    <a:ext uri="{9D8B030D-6E8A-4147-A177-3AD203B41FA5}">
                      <a16:colId xmlns:a16="http://schemas.microsoft.com/office/drawing/2014/main" val="2769295360"/>
                    </a:ext>
                  </a:extLst>
                </a:gridCol>
                <a:gridCol w="4774569">
                  <a:extLst>
                    <a:ext uri="{9D8B030D-6E8A-4147-A177-3AD203B41FA5}">
                      <a16:colId xmlns:a16="http://schemas.microsoft.com/office/drawing/2014/main" val="1864835842"/>
                    </a:ext>
                  </a:extLst>
                </a:gridCol>
              </a:tblGrid>
              <a:tr h="541738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1050" b="1" i="0" spc="-2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445" marB="0" anchor="ctr"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Representativeness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4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</a:t>
                      </a:r>
                      <a:r>
                        <a:rPr lang="en-US"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r>
                        <a:rPr lang="en-US" sz="1050" b="1" i="0" spc="-2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US"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en-US" sz="1050" b="1" i="0" spc="-2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Able </a:t>
                      </a:r>
                      <a:r>
                        <a:rPr lang="en-US" sz="1050" b="1" i="0" spc="-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</a:t>
                      </a: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</a:t>
                      </a:r>
                      <a:b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Surveillance </a:t>
                      </a:r>
                      <a:r>
                        <a:rPr lang="en-US" sz="1050" b="1" i="0" spc="-2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Data?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Additional</a:t>
                      </a: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Information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4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406">
                <a:tc gridSpan="4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50" b="1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</a:t>
                      </a:r>
                      <a:r>
                        <a:rPr sz="1050" b="1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Care</a:t>
                      </a:r>
                      <a:r>
                        <a:rPr sz="1050" b="1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Systems</a:t>
                      </a:r>
                      <a:r>
                        <a:rPr sz="1050" b="1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Data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73660" marB="0">
                    <a:lnT w="635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73660" marB="0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57150" marR="35052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AIDS Drug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Assistance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Programs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(ADAP)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spc="5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spc="-35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https://adap.directory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All-payers/Insurance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Claims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5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-35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https://www.ahrq.gov/data/apcd/index.html</a:t>
                      </a:r>
                      <a:endParaRPr lang="en-US"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marR="175895">
                        <a:lnSpc>
                          <a:spcPts val="1000"/>
                        </a:lnSpc>
                        <a:spcBef>
                          <a:spcPts val="470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https://www.cms.gov/OpenPayments/Explore-the-Data/ </a:t>
                      </a:r>
                      <a:r>
                        <a:rPr lang="en-US" sz="900" b="0" i="0" u="sng" spc="5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Data-Overview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57150" marR="8445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Electronic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Medical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Records</a:t>
                      </a: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(EMR)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Electronic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Records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(EHR)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5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-35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00330">
                        <a:lnSpc>
                          <a:spcPts val="1000"/>
                        </a:lnSpc>
                        <a:spcBef>
                          <a:spcPts val="985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https://www.cancer.gov/publications/dictionaries/cancer- </a:t>
                      </a:r>
                      <a:r>
                        <a:rPr lang="en-US" sz="900" b="0" i="0" u="sng" spc="5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terms/def/electronic-medical-record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57150" marR="14351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Electronic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Reporting</a:t>
                      </a: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(eCR)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8542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 </a:t>
                      </a: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pilot</a:t>
                      </a:r>
                      <a:r>
                        <a:rPr lang="en-US"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study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8542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lang="en-US" sz="900" b="0" i="0" spc="-35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https://www.cdc.gov/ecr/index.html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57150" marR="499109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Hospital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Discharge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spc="-35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/>
                        </a:rPr>
                        <a:t>https://www.cdc.gov/nchs/nhds/index.htm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57150" marR="172085">
                        <a:lnSpc>
                          <a:spcPts val="1000"/>
                        </a:lnSpc>
                        <a:spcBef>
                          <a:spcPts val="985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Healthcare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Utilization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(HCUP)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National-level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(standalone system)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dirty="0">
                          <a:solidFill>
                            <a:srgbClr val="205E9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/>
                        </a:rPr>
                        <a:t>https://www.hcup-us.ahrq.gov/overview.jsp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Pharmacy</a:t>
                      </a:r>
                      <a:r>
                        <a:rPr sz="900" b="0" i="0" spc="-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Claims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5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US-population-based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6667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9"/>
                        </a:rPr>
                        <a:t>https://www.ajmc.com/journals/supplement/2019/burden- </a:t>
                      </a:r>
                      <a:r>
                        <a:rPr lang="en-US" sz="900" b="0" i="0" u="sng" spc="5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9"/>
                        </a:rPr>
                        <a:t>chronic-hepatitis-c/assessing-burden-illness-chronic- hepatitis-impact-antiviral-healthcare-costs-medicaid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6143">
                <a:tc>
                  <a:txBody>
                    <a:bodyPr/>
                    <a:lstStyle/>
                    <a:p>
                      <a:pPr marL="57150" marR="156845">
                        <a:lnSpc>
                          <a:spcPts val="1000"/>
                        </a:lnSpc>
                        <a:spcBef>
                          <a:spcPts val="5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Syndromic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Injection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Drug-Related</a:t>
                      </a:r>
                      <a:r>
                        <a:rPr lang="en-US" sz="9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Complaints,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Non-Fatal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Drug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Overdoses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Dependent </a:t>
                      </a: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capabilities </a:t>
                      </a: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 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 system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10"/>
                        </a:rPr>
                        <a:t>https://www.cdc.gov/nssp/overview.html</a:t>
                      </a:r>
                      <a:r>
                        <a:rPr lang="en-US" sz="900" b="0" i="0" u="sng" spc="15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10"/>
                        </a:rPr>
                        <a:t> 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79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3CDA9-3BE4-234E-90D2-713FA10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5-8. Supplementary data sources (continued 2)</a:t>
            </a:r>
          </a:p>
        </p:txBody>
      </p:sp>
      <p:graphicFrame>
        <p:nvGraphicFramePr>
          <p:cNvPr id="4" name="Table 5-8 Continued 2">
            <a:extLst>
              <a:ext uri="{FF2B5EF4-FFF2-40B4-BE49-F238E27FC236}">
                <a16:creationId xmlns:a16="http://schemas.microsoft.com/office/drawing/2014/main" id="{EAD89C9F-3272-6C4D-A224-5A79A61F3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64900"/>
              </p:ext>
            </p:extLst>
          </p:nvPr>
        </p:nvGraphicFramePr>
        <p:xfrm>
          <a:off x="699593" y="1738024"/>
          <a:ext cx="10792814" cy="3249611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9804"/>
                  </a:srgbClr>
                </a:solidFill>
                <a:effectLst>
                  <a:outerShdw blurRad="177800" sx="102000" sy="102000" algn="ctr" rotWithShape="0">
                    <a:srgbClr val="000000">
                      <a:alpha val="10000"/>
                    </a:srgbClr>
                  </a:outerShdw>
                </a:effectLst>
                <a:tableStyleId>{2D5ABB26-0587-4C30-8999-92F81FD0307C}</a:tableStyleId>
              </a:tblPr>
              <a:tblGrid>
                <a:gridCol w="2969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784">
                  <a:extLst>
                    <a:ext uri="{9D8B030D-6E8A-4147-A177-3AD203B41FA5}">
                      <a16:colId xmlns:a16="http://schemas.microsoft.com/office/drawing/2014/main" val="3769642200"/>
                    </a:ext>
                  </a:extLst>
                </a:gridCol>
                <a:gridCol w="2017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9277">
                  <a:extLst>
                    <a:ext uri="{9D8B030D-6E8A-4147-A177-3AD203B41FA5}">
                      <a16:colId xmlns:a16="http://schemas.microsoft.com/office/drawing/2014/main" val="2319265389"/>
                    </a:ext>
                  </a:extLst>
                </a:gridCol>
              </a:tblGrid>
              <a:tr h="51276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sz="1050" b="1" i="0" spc="-2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445" marB="0" anchor="ctr"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Representativeness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4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85090">
                        <a:lnSpc>
                          <a:spcPts val="1000"/>
                        </a:lnSpc>
                        <a:spcBef>
                          <a:spcPts val="360"/>
                        </a:spcBef>
                      </a:pPr>
                      <a:r>
                        <a:rPr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</a:t>
                      </a:r>
                      <a:r>
                        <a:rPr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r>
                        <a:rPr sz="1050" b="1" i="0" spc="-2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sz="1050" b="1" i="0" spc="-2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Able</a:t>
                      </a: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spc="-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</a:t>
                      </a:r>
                      <a:r>
                        <a:rPr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</a:t>
                      </a:r>
                      <a:b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1050" b="1" i="0" spc="-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spc="-2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Data?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105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Additional</a:t>
                      </a:r>
                      <a:r>
                        <a:rPr lang="en-US" sz="105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Information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4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 gridSpan="4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50" b="1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Survey</a:t>
                      </a:r>
                      <a:r>
                        <a:rPr sz="1050" b="1" i="0" spc="-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1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73660" marB="0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105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73660" marB="0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57150" marR="32829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Behavioral Risk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Factor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</a:t>
                      </a:r>
                      <a:r>
                        <a:rPr lang="en-US"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(BRFSS)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3970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(standalone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https://www.cdc.gov/brfss/index.html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57150" marR="6032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Medical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Monitoring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(MMP) (e.g.,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HCV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medical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chart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review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90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u="sng" spc="-5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https://www.cdc.gov/hiv/statistics/systems/mmp/index.html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57150" marR="37465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Nutrition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Examination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Survey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(NHANES)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5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National-level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3970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(standalone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https://www.cdc.gov/nchs/nhanes/index.htm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57150" marR="16891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 HIV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Behavioral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 (HCV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testing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during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IDU</a:t>
                      </a:r>
                      <a:r>
                        <a:rPr sz="9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cycle)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5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Jurisdiction-specific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3970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(standalone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u="sng" spc="-5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https://www.cdc.gov/hiv/statistics/systems/nhbs/index.html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57150" marR="179705">
                        <a:lnSpc>
                          <a:spcPts val="1000"/>
                        </a:lnSpc>
                        <a:spcBef>
                          <a:spcPts val="985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 Health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Interview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Survey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25095" marB="0" anchor="ctr"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National-level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3970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9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(standalone</a:t>
                      </a:r>
                      <a:r>
                        <a:rPr lang="en-US"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9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system)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lang="en-US" sz="900" b="0" i="0" dirty="0">
                          <a:solidFill>
                            <a:srgbClr val="205E9E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https://www.cdc.gov/nchs/nhis/index.htm</a:t>
                      </a:r>
                      <a:endParaRPr sz="9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" marB="0" anchor="ctr">
                    <a:lnL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306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VH Surveilla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3858</TotalTime>
  <Words>726</Words>
  <Application>Microsoft Macintosh PowerPoint</Application>
  <PresentationFormat>Widescreen</PresentationFormat>
  <Paragraphs>126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Calibri Light</vt:lpstr>
      <vt:lpstr>Office Theme</vt:lpstr>
      <vt:lpstr>Table 5-8. Supplementary data sources</vt:lpstr>
      <vt:lpstr>Table 5-8. Supplementary data sources (continued 1)</vt:lpstr>
      <vt:lpstr>Table 5-8. Supplementary data sources (continued 2)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DVH_Guidance_for_VH_Surveillance_Table_5-8</dc:title>
  <dc:subject/>
  <dc:creator/>
  <cp:keywords/>
  <dc:description/>
  <cp:lastModifiedBy>BanyanComm7</cp:lastModifiedBy>
  <cp:revision>450</cp:revision>
  <dcterms:created xsi:type="dcterms:W3CDTF">2021-08-23T13:02:24Z</dcterms:created>
  <dcterms:modified xsi:type="dcterms:W3CDTF">2021-08-27T15:17:53Z</dcterms:modified>
  <cp:category/>
</cp:coreProperties>
</file>