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5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D45C0-7257-44B5-89B0-5AAAF546A5B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5266-FB05-49C9-B92D-A8BB81E9C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newly reported cases of chronic hepatitis C, by state or jurisdiction during 2019.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column lists the state or jurisdiction; the second column provides the number of chronic hepatitis C cases; and the third column provides rates of reported cases per 100,000 population for each state or jurisdiction.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B5266-FB05-49C9-B92D-A8BB81E9CE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chroni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04899"/>
            <a:ext cx="1641475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305">
              <a:lnSpc>
                <a:spcPct val="1072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 </a:t>
            </a: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3.5.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and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rates*</a:t>
            </a:r>
            <a:r>
              <a:rPr sz="1400" b="1" spc="8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</a:t>
            </a:r>
            <a:endParaRPr sz="1400">
              <a:latin typeface="Bw Glenn Sans ExtraBold"/>
              <a:cs typeface="Bw Glenn Sans ExtraBold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newly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reported</a:t>
            </a:r>
            <a:endParaRPr sz="1400">
              <a:latin typeface="Bw Glenn Sans ExtraBold"/>
              <a:cs typeface="Bw Glenn Sans ExtraBold"/>
            </a:endParaRPr>
          </a:p>
          <a:p>
            <a:pPr marL="12700" marR="127000">
              <a:lnSpc>
                <a:spcPct val="107200"/>
              </a:lnSpc>
            </a:pP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cases†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chronic  hepatitis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virus</a:t>
            </a:r>
            <a:endParaRPr sz="1400">
              <a:latin typeface="Bw Glenn Sans ExtraBold"/>
              <a:cs typeface="Bw Glenn Sans ExtraBold"/>
            </a:endParaRPr>
          </a:p>
          <a:p>
            <a:pPr marL="12700" marR="5080">
              <a:lnSpc>
                <a:spcPct val="107200"/>
              </a:lnSpc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infection,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state 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or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jurisdiction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</a:t>
            </a:r>
            <a:r>
              <a:rPr sz="1400" b="1" spc="4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States,</a:t>
            </a:r>
            <a:endParaRPr sz="1400">
              <a:latin typeface="Bw Glenn Sans ExtraBold"/>
              <a:cs typeface="Bw Glenn Sans ExtraBold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2019</a:t>
            </a:r>
            <a:endParaRPr sz="1400">
              <a:latin typeface="Bw Glenn Sans ExtraBold"/>
              <a:cs typeface="Bw Glenn Sans ExtraBold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8969"/>
              </p:ext>
            </p:extLst>
          </p:nvPr>
        </p:nvGraphicFramePr>
        <p:xfrm>
          <a:off x="2327148" y="975867"/>
          <a:ext cx="2883535" cy="86189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2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State or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Jurisdiction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9050" marB="0"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Alabama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587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1,818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587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587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Arizona</a:t>
                      </a:r>
                      <a:endParaRPr lang="en-US"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800" b="1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lang="en-US"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lang="en-US"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California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Colorado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2,554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Connecticut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37.1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Delaware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District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of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Columbia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Florida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14,328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66.7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Georgia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4,900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Hawaii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Idaho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779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43.6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Illinois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4,224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Indiana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Iowa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1,173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1,195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Kentucky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Louisiana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3,840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82.6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Maine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69.6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Maryland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3,163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Massachusetts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3,092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Michigan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3,887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Minnesota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Mississippi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Missouri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4,755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77.5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Montana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84.2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Nebraska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Nevada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Hampshire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Jersey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3,358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Mexico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2,287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109.1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York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6,914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65.7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Ohio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9,511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Oklahoma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1,942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Oregon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2,569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Pennsylvania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10,848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84.7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Rhode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3,817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74.1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Tennessee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8,660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126.8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Texas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Utah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Vermont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5,329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Washington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4,321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56.7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West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3,603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Wisconsin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1,963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6274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Wyoming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6510" marB="0"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6510" marB="0">
                    <a:lnR w="9525">
                      <a:solidFill>
                        <a:srgbClr val="005E6D"/>
                      </a:solidFill>
                      <a:prstDash val="solid"/>
                    </a:lnR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57.5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123,312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56.7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2225" marB="0">
                    <a:lnL w="9525">
                      <a:solidFill>
                        <a:srgbClr val="005E6D"/>
                      </a:solidFill>
                      <a:prstDash val="solid"/>
                    </a:lnL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7377404"/>
            <a:ext cx="1626235" cy="2254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7500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Rates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per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100,000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the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confirmed 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  </a:t>
            </a:r>
            <a:r>
              <a:rPr sz="700" u="sng" spc="-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https://ndc.services.cdc.gov/conditions/ </a:t>
            </a:r>
            <a:r>
              <a:rPr sz="700" spc="-3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hepatitis-c-chronic/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  <a:p>
            <a:pPr marL="12700" marR="132715" algn="just">
              <a:lnSpc>
                <a:spcPct val="107200"/>
              </a:lnSpc>
              <a:spcBef>
                <a:spcPts val="450"/>
              </a:spcBef>
            </a:pP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—: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No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did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submit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any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CDC.</a:t>
            </a:r>
            <a:endParaRPr sz="700">
              <a:latin typeface="Century Gothic"/>
              <a:cs typeface="Century Gothic"/>
            </a:endParaRPr>
          </a:p>
          <a:p>
            <a:pPr marL="12700" marR="104139">
              <a:lnSpc>
                <a:spcPct val="107200"/>
              </a:lnSpc>
              <a:spcBef>
                <a:spcPts val="450"/>
              </a:spcBef>
            </a:pP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N: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condition was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reportable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law,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statute,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regulation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jurisdiction.</a:t>
            </a:r>
            <a:endParaRPr sz="700">
              <a:latin typeface="Century Gothic"/>
              <a:cs typeface="Century Gothic"/>
            </a:endParaRPr>
          </a:p>
          <a:p>
            <a:pPr marL="12700" marR="422275">
              <a:lnSpc>
                <a:spcPct val="107200"/>
              </a:lnSpc>
              <a:spcBef>
                <a:spcPts val="450"/>
              </a:spcBef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U: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Unavailable.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301" y="272592"/>
            <a:ext cx="160845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L="127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363</Words>
  <Application>Microsoft Office PowerPoint</Application>
  <PresentationFormat>Custom</PresentationFormat>
  <Paragraphs>174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Bw Glenn Sans Bold</vt:lpstr>
      <vt:lpstr>Bw Glenn Sans ExtraBold</vt:lpstr>
      <vt:lpstr>Bw Glenn Sans Medium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3.5. Number and rates of newly reported cases of chronic hepatitis C virus infection, by  state or jurisdiction — United States, 2019</dc:title>
  <dc:subject>Table 3.5. Number and rates of newly reported cases of chronic hepatitis C virus infection, by  state or jurisdiction — United States, 2019</dc:subject>
  <dc:creator>HHS / CDC / DDID / NCHHSTP / DVH</dc:creator>
  <cp:lastModifiedBy>Peterson, Paul (CDC/DDID/NCHHSTP/DVH) (CTR)</cp:lastModifiedBy>
  <cp:revision>1</cp:revision>
  <dcterms:created xsi:type="dcterms:W3CDTF">2021-05-18T22:13:18Z</dcterms:created>
  <dcterms:modified xsi:type="dcterms:W3CDTF">2021-05-19T14:04:28Z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2021-05-19T14:04:27Z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49bdc9ee-2131-40e8-acb9-ec93947fdefc</vt:lpwstr>
  </property>
  <property fmtid="{D5CDD505-2E9C-101B-9397-08002B2CF9AE}" pid="11" name="MSIP_Label_8af03ff0-41c5-4c41-b55e-fabb8fae94be_ContentBits">
    <vt:lpwstr>0</vt:lpwstr>
  </property>
</Properties>
</file>