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5251450"/>
  <p:notesSz cx="7772400" cy="5251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4" y="6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627949"/>
            <a:ext cx="6606540" cy="1102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940812"/>
            <a:ext cx="5440680" cy="13128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207833"/>
            <a:ext cx="3380994" cy="34659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207833"/>
            <a:ext cx="3380994" cy="34659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37616" y="2428056"/>
            <a:ext cx="3616960" cy="585470"/>
          </a:xfrm>
          <a:custGeom>
            <a:avLst/>
            <a:gdLst/>
            <a:ahLst/>
            <a:cxnLst/>
            <a:rect l="l" t="t" r="r" b="b"/>
            <a:pathLst>
              <a:path w="3616960" h="585469">
                <a:moveTo>
                  <a:pt x="0" y="0"/>
                </a:moveTo>
                <a:lnTo>
                  <a:pt x="3616452" y="0"/>
                </a:lnTo>
                <a:lnTo>
                  <a:pt x="3616452" y="585215"/>
                </a:lnTo>
                <a:lnTo>
                  <a:pt x="0" y="585215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20801" y="2511241"/>
            <a:ext cx="3449320" cy="421005"/>
          </a:xfrm>
          <a:custGeom>
            <a:avLst/>
            <a:gdLst/>
            <a:ahLst/>
            <a:cxnLst/>
            <a:rect l="l" t="t" r="r" b="b"/>
            <a:pathLst>
              <a:path w="3449320" h="421005">
                <a:moveTo>
                  <a:pt x="3449320" y="0"/>
                </a:moveTo>
                <a:lnTo>
                  <a:pt x="0" y="0"/>
                </a:lnTo>
                <a:lnTo>
                  <a:pt x="0" y="420624"/>
                </a:lnTo>
                <a:lnTo>
                  <a:pt x="3449320" y="420624"/>
                </a:lnTo>
                <a:lnTo>
                  <a:pt x="34493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86841" y="2630113"/>
            <a:ext cx="318135" cy="179705"/>
          </a:xfrm>
          <a:custGeom>
            <a:avLst/>
            <a:gdLst/>
            <a:ahLst/>
            <a:cxnLst/>
            <a:rect l="l" t="t" r="r" b="b"/>
            <a:pathLst>
              <a:path w="318134" h="179705">
                <a:moveTo>
                  <a:pt x="0" y="179501"/>
                </a:moveTo>
                <a:lnTo>
                  <a:pt x="317753" y="179501"/>
                </a:lnTo>
                <a:lnTo>
                  <a:pt x="317753" y="0"/>
                </a:lnTo>
                <a:lnTo>
                  <a:pt x="0" y="0"/>
                </a:lnTo>
                <a:lnTo>
                  <a:pt x="0" y="179501"/>
                </a:lnTo>
                <a:close/>
              </a:path>
            </a:pathLst>
          </a:custGeom>
          <a:solidFill>
            <a:srgbClr val="005E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210058"/>
            <a:ext cx="6995160" cy="8402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207833"/>
            <a:ext cx="6995160" cy="34659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883848"/>
            <a:ext cx="2487168" cy="262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883848"/>
            <a:ext cx="1787652" cy="262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4883848"/>
            <a:ext cx="1787652" cy="262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71828" y="4119930"/>
            <a:ext cx="6126480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5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Nationally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6300"/>
              </a:lnSpc>
              <a:spcBef>
                <a:spcPts val="455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reports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with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least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one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following </a:t>
            </a:r>
            <a:r>
              <a:rPr sz="700" spc="30" dirty="0">
                <a:solidFill>
                  <a:srgbClr val="231F20"/>
                </a:solidFill>
                <a:latin typeface="Century Gothic"/>
                <a:cs typeface="Century Gothic"/>
              </a:rPr>
              <a:t>risk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behaviors/exposures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6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weeks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6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months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prior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symptom onset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or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documented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seroconversion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if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asymptomatic: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1)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injection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drug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use;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2)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multiple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sexual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partners;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3)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underwent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surgery;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4)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men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who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have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sex with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men;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5)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sexual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contact 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with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suspected/confirmed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hepatitis </a:t>
            </a:r>
            <a:r>
              <a:rPr sz="700" spc="-135" dirty="0">
                <a:solidFill>
                  <a:srgbClr val="231F20"/>
                </a:solidFill>
                <a:latin typeface="Century Gothic"/>
                <a:cs typeface="Century Gothic"/>
              </a:rPr>
              <a:t>C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6)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sustained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percutaneous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injury;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7)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household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contact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with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suspected/confirmed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hepatitis </a:t>
            </a:r>
            <a:r>
              <a:rPr sz="700" spc="-135" dirty="0">
                <a:solidFill>
                  <a:srgbClr val="231F20"/>
                </a:solidFill>
                <a:latin typeface="Century Gothic"/>
                <a:cs typeface="Century Gothic"/>
              </a:rPr>
              <a:t>C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case;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8) 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occupational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exposure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blood;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9)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dialysis;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10) transfusion.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may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include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more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than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one </a:t>
            </a:r>
            <a:r>
              <a:rPr sz="700" spc="30" dirty="0">
                <a:solidFill>
                  <a:srgbClr val="231F20"/>
                </a:solidFill>
                <a:latin typeface="Century Gothic"/>
                <a:cs typeface="Century Gothic"/>
              </a:rPr>
              <a:t>risk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behavior/exposure.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†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Risk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behaviors/exposures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from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one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state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was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classified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as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‘missing’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because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errors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reporting.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79906" y="272592"/>
            <a:ext cx="6492875" cy="12261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896485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Microsoft JhengHei UI"/>
                <a:cs typeface="Microsoft JhengHei UI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3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>
              <a:latin typeface="Century Gothic"/>
              <a:cs typeface="Century Gothic"/>
            </a:endParaRPr>
          </a:p>
          <a:p>
            <a:pPr marL="489712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340995">
              <a:lnSpc>
                <a:spcPct val="107200"/>
              </a:lnSpc>
            </a:pPr>
            <a:r>
              <a:rPr sz="1400" b="1" spc="-20" dirty="0">
                <a:solidFill>
                  <a:srgbClr val="005E6D"/>
                </a:solidFill>
                <a:latin typeface="Lucida Sans"/>
                <a:cs typeface="Lucida Sans"/>
              </a:rPr>
              <a:t>Figure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3.7.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Availability of information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regarding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risk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behaviors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or 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exposures*†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associated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with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reported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cases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dirty="0">
                <a:solidFill>
                  <a:srgbClr val="8C2689"/>
                </a:solidFill>
                <a:latin typeface="Lucida Sans"/>
                <a:cs typeface="Lucida Sans"/>
              </a:rPr>
              <a:t>acute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30" dirty="0">
                <a:solidFill>
                  <a:srgbClr val="8C2689"/>
                </a:solidFill>
                <a:latin typeface="Lucida Sans"/>
                <a:cs typeface="Lucida Sans"/>
              </a:rPr>
              <a:t>C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virus 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infection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United </a:t>
            </a:r>
            <a:r>
              <a:rPr sz="1400" b="1" spc="35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2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2019</a:t>
            </a:r>
            <a:endParaRPr sz="1400">
              <a:latin typeface="Lucida Sans"/>
              <a:cs typeface="Lucida Sans"/>
            </a:endParaRPr>
          </a:p>
        </p:txBody>
      </p:sp>
      <p:pic>
        <p:nvPicPr>
          <p:cNvPr id="28" name="Picture 27" descr="Information regarding the availability of risk behaviors or exposure information for reported cases of acute hepatitis C during 2019. At least one risk behavior or exposure was identified for 39.3% of cases; no risk was identified for 15.4% of cases; and risk data were missing for 45.3% of cases.">
            <a:extLst>
              <a:ext uri="{FF2B5EF4-FFF2-40B4-BE49-F238E27FC236}">
                <a16:creationId xmlns:a16="http://schemas.microsoft.com/office/drawing/2014/main" id="{EB36CEB0-03CD-49CB-A8C8-9A6916BEA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39969"/>
            <a:ext cx="6248400" cy="26278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178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Microsoft JhengHei UI</vt:lpstr>
      <vt:lpstr>Calibri</vt:lpstr>
      <vt:lpstr>Century Gothic</vt:lpstr>
      <vt:lpstr>Lucida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3.7. Availability of information regarding risk behaviors or exposures*† associated with reported cases of acute hepatitis C virus infection — United States, 2019</dc:title>
  <dc:subject>Figure 3.7. Availability of information regarding risk behaviors or exposures*† associated with reported cases of acute hepatitis C virus infection — United States, 2019</dc:subject>
  <dc:creator>HHS / CDC / DDID / NCHHSTP / DVH</dc:creator>
  <cp:lastModifiedBy>Yunes Malkou, Cristina (CDC/DDID/NCHHSTP/OD) (CTR)</cp:lastModifiedBy>
  <cp:revision>1</cp:revision>
  <dcterms:created xsi:type="dcterms:W3CDTF">2021-05-18T23:19:19Z</dcterms:created>
  <dcterms:modified xsi:type="dcterms:W3CDTF">2021-05-19T14:48:22Z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</Properties>
</file>