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90"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5866" y="1385646"/>
            <a:ext cx="6753859" cy="160655"/>
          </a:xfrm>
          <a:custGeom>
            <a:avLst/>
            <a:gdLst/>
            <a:ahLst/>
            <a:cxnLst/>
            <a:rect l="l" t="t" r="r" b="b"/>
            <a:pathLst>
              <a:path w="6753859" h="160655">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17" name="bk object 17"/>
          <p:cNvSpPr/>
          <p:nvPr/>
        </p:nvSpPr>
        <p:spPr>
          <a:xfrm>
            <a:off x="455866" y="1707095"/>
            <a:ext cx="6753859" cy="160655"/>
          </a:xfrm>
          <a:custGeom>
            <a:avLst/>
            <a:gdLst/>
            <a:ahLst/>
            <a:cxnLst/>
            <a:rect l="l" t="t" r="r" b="b"/>
            <a:pathLst>
              <a:path w="6753859" h="160655">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18" name="bk object 18"/>
          <p:cNvSpPr/>
          <p:nvPr/>
        </p:nvSpPr>
        <p:spPr>
          <a:xfrm>
            <a:off x="455866" y="2028545"/>
            <a:ext cx="6753859" cy="160655"/>
          </a:xfrm>
          <a:custGeom>
            <a:avLst/>
            <a:gdLst/>
            <a:ahLst/>
            <a:cxnLst/>
            <a:rect l="l" t="t" r="r" b="b"/>
            <a:pathLst>
              <a:path w="6753859" h="160655">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19" name="bk object 19"/>
          <p:cNvSpPr/>
          <p:nvPr/>
        </p:nvSpPr>
        <p:spPr>
          <a:xfrm>
            <a:off x="455866" y="2350007"/>
            <a:ext cx="6753859" cy="160655"/>
          </a:xfrm>
          <a:custGeom>
            <a:avLst/>
            <a:gdLst/>
            <a:ahLst/>
            <a:cxnLst/>
            <a:rect l="l" t="t" r="r" b="b"/>
            <a:pathLst>
              <a:path w="6753859" h="160655">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20" name="bk object 20"/>
          <p:cNvSpPr/>
          <p:nvPr/>
        </p:nvSpPr>
        <p:spPr>
          <a:xfrm>
            <a:off x="455866" y="2671457"/>
            <a:ext cx="6753859" cy="160655"/>
          </a:xfrm>
          <a:custGeom>
            <a:avLst/>
            <a:gdLst/>
            <a:ahLst/>
            <a:cxnLst/>
            <a:rect l="l" t="t" r="r" b="b"/>
            <a:pathLst>
              <a:path w="6753859" h="160655">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21" name="bk object 21"/>
          <p:cNvSpPr/>
          <p:nvPr/>
        </p:nvSpPr>
        <p:spPr>
          <a:xfrm>
            <a:off x="455866" y="2992920"/>
            <a:ext cx="6753859" cy="160655"/>
          </a:xfrm>
          <a:custGeom>
            <a:avLst/>
            <a:gdLst/>
            <a:ahLst/>
            <a:cxnLst/>
            <a:rect l="l" t="t" r="r" b="b"/>
            <a:pathLst>
              <a:path w="6753859" h="160655">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22" name="bk object 22"/>
          <p:cNvSpPr/>
          <p:nvPr/>
        </p:nvSpPr>
        <p:spPr>
          <a:xfrm>
            <a:off x="455866" y="3314369"/>
            <a:ext cx="6753859" cy="160655"/>
          </a:xfrm>
          <a:custGeom>
            <a:avLst/>
            <a:gdLst/>
            <a:ahLst/>
            <a:cxnLst/>
            <a:rect l="l" t="t" r="r" b="b"/>
            <a:pathLst>
              <a:path w="6753859" h="160654">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23" name="bk object 23"/>
          <p:cNvSpPr/>
          <p:nvPr/>
        </p:nvSpPr>
        <p:spPr>
          <a:xfrm>
            <a:off x="6310477" y="3635832"/>
            <a:ext cx="899160" cy="160655"/>
          </a:xfrm>
          <a:custGeom>
            <a:avLst/>
            <a:gdLst/>
            <a:ahLst/>
            <a:cxnLst/>
            <a:rect l="l" t="t" r="r" b="b"/>
            <a:pathLst>
              <a:path w="899159" h="160654">
                <a:moveTo>
                  <a:pt x="0" y="160642"/>
                </a:moveTo>
                <a:lnTo>
                  <a:pt x="899083" y="160642"/>
                </a:lnTo>
                <a:lnTo>
                  <a:pt x="899083" y="0"/>
                </a:lnTo>
                <a:lnTo>
                  <a:pt x="0" y="0"/>
                </a:lnTo>
                <a:lnTo>
                  <a:pt x="0" y="160642"/>
                </a:lnTo>
                <a:close/>
              </a:path>
            </a:pathLst>
          </a:custGeom>
          <a:solidFill>
            <a:srgbClr val="DFEAEB"/>
          </a:solidFill>
        </p:spPr>
        <p:txBody>
          <a:bodyPr wrap="square" lIns="0" tIns="0" rIns="0" bIns="0" rtlCol="0"/>
          <a:lstStyle/>
          <a:p>
            <a:endParaRPr/>
          </a:p>
        </p:txBody>
      </p:sp>
      <p:sp>
        <p:nvSpPr>
          <p:cNvPr id="24" name="bk object 24"/>
          <p:cNvSpPr/>
          <p:nvPr/>
        </p:nvSpPr>
        <p:spPr>
          <a:xfrm>
            <a:off x="455866" y="3635832"/>
            <a:ext cx="5259705" cy="160655"/>
          </a:xfrm>
          <a:custGeom>
            <a:avLst/>
            <a:gdLst/>
            <a:ahLst/>
            <a:cxnLst/>
            <a:rect l="l" t="t" r="r" b="b"/>
            <a:pathLst>
              <a:path w="5259705" h="160654">
                <a:moveTo>
                  <a:pt x="0" y="160642"/>
                </a:moveTo>
                <a:lnTo>
                  <a:pt x="5259565" y="160642"/>
                </a:lnTo>
                <a:lnTo>
                  <a:pt x="5259565" y="0"/>
                </a:lnTo>
                <a:lnTo>
                  <a:pt x="0" y="0"/>
                </a:lnTo>
                <a:lnTo>
                  <a:pt x="0" y="160642"/>
                </a:lnTo>
                <a:close/>
              </a:path>
            </a:pathLst>
          </a:custGeom>
          <a:solidFill>
            <a:srgbClr val="DFEAEB"/>
          </a:solidFill>
        </p:spPr>
        <p:txBody>
          <a:bodyPr wrap="square" lIns="0" tIns="0" rIns="0" bIns="0" rtlCol="0"/>
          <a:lstStyle/>
          <a:p>
            <a:endParaRPr/>
          </a:p>
        </p:txBody>
      </p:sp>
      <p:sp>
        <p:nvSpPr>
          <p:cNvPr id="25" name="bk object 25"/>
          <p:cNvSpPr/>
          <p:nvPr/>
        </p:nvSpPr>
        <p:spPr>
          <a:xfrm>
            <a:off x="455866" y="3957281"/>
            <a:ext cx="6753859" cy="160655"/>
          </a:xfrm>
          <a:custGeom>
            <a:avLst/>
            <a:gdLst/>
            <a:ahLst/>
            <a:cxnLst/>
            <a:rect l="l" t="t" r="r" b="b"/>
            <a:pathLst>
              <a:path w="6753859" h="160654">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26" name="bk object 26"/>
          <p:cNvSpPr/>
          <p:nvPr/>
        </p:nvSpPr>
        <p:spPr>
          <a:xfrm>
            <a:off x="455866" y="4278744"/>
            <a:ext cx="6753859" cy="160655"/>
          </a:xfrm>
          <a:custGeom>
            <a:avLst/>
            <a:gdLst/>
            <a:ahLst/>
            <a:cxnLst/>
            <a:rect l="l" t="t" r="r" b="b"/>
            <a:pathLst>
              <a:path w="6753859" h="160654">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27" name="bk object 27"/>
          <p:cNvSpPr/>
          <p:nvPr/>
        </p:nvSpPr>
        <p:spPr>
          <a:xfrm>
            <a:off x="455866" y="4600194"/>
            <a:ext cx="6753859" cy="160655"/>
          </a:xfrm>
          <a:custGeom>
            <a:avLst/>
            <a:gdLst/>
            <a:ahLst/>
            <a:cxnLst/>
            <a:rect l="l" t="t" r="r" b="b"/>
            <a:pathLst>
              <a:path w="6753859" h="160654">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28" name="bk object 28"/>
          <p:cNvSpPr/>
          <p:nvPr/>
        </p:nvSpPr>
        <p:spPr>
          <a:xfrm>
            <a:off x="455866" y="4921656"/>
            <a:ext cx="6753859" cy="160655"/>
          </a:xfrm>
          <a:custGeom>
            <a:avLst/>
            <a:gdLst/>
            <a:ahLst/>
            <a:cxnLst/>
            <a:rect l="l" t="t" r="r" b="b"/>
            <a:pathLst>
              <a:path w="6753859" h="160654">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29" name="bk object 29"/>
          <p:cNvSpPr/>
          <p:nvPr/>
        </p:nvSpPr>
        <p:spPr>
          <a:xfrm>
            <a:off x="455866" y="5243105"/>
            <a:ext cx="6753859" cy="160655"/>
          </a:xfrm>
          <a:custGeom>
            <a:avLst/>
            <a:gdLst/>
            <a:ahLst/>
            <a:cxnLst/>
            <a:rect l="l" t="t" r="r" b="b"/>
            <a:pathLst>
              <a:path w="6753859" h="160654">
                <a:moveTo>
                  <a:pt x="0" y="160654"/>
                </a:moveTo>
                <a:lnTo>
                  <a:pt x="6753694" y="160654"/>
                </a:lnTo>
                <a:lnTo>
                  <a:pt x="6753694" y="0"/>
                </a:lnTo>
                <a:lnTo>
                  <a:pt x="0" y="0"/>
                </a:lnTo>
                <a:lnTo>
                  <a:pt x="0" y="160654"/>
                </a:lnTo>
                <a:close/>
              </a:path>
            </a:pathLst>
          </a:custGeom>
          <a:solidFill>
            <a:srgbClr val="DFEAEB"/>
          </a:solidFill>
        </p:spPr>
        <p:txBody>
          <a:bodyPr wrap="square" lIns="0" tIns="0" rIns="0" bIns="0" rtlCol="0"/>
          <a:lstStyle/>
          <a:p>
            <a:endParaRPr/>
          </a:p>
        </p:txBody>
      </p:sp>
      <p:sp>
        <p:nvSpPr>
          <p:cNvPr id="30" name="bk object 30"/>
          <p:cNvSpPr/>
          <p:nvPr/>
        </p:nvSpPr>
        <p:spPr>
          <a:xfrm>
            <a:off x="455866" y="5564568"/>
            <a:ext cx="6753859" cy="160655"/>
          </a:xfrm>
          <a:custGeom>
            <a:avLst/>
            <a:gdLst/>
            <a:ahLst/>
            <a:cxnLst/>
            <a:rect l="l" t="t" r="r" b="b"/>
            <a:pathLst>
              <a:path w="6753859" h="160654">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31" name="bk object 31"/>
          <p:cNvSpPr/>
          <p:nvPr/>
        </p:nvSpPr>
        <p:spPr>
          <a:xfrm>
            <a:off x="455866" y="5886018"/>
            <a:ext cx="6753859" cy="160655"/>
          </a:xfrm>
          <a:custGeom>
            <a:avLst/>
            <a:gdLst/>
            <a:ahLst/>
            <a:cxnLst/>
            <a:rect l="l" t="t" r="r" b="b"/>
            <a:pathLst>
              <a:path w="6753859" h="160654">
                <a:moveTo>
                  <a:pt x="0" y="160654"/>
                </a:moveTo>
                <a:lnTo>
                  <a:pt x="6753694" y="160654"/>
                </a:lnTo>
                <a:lnTo>
                  <a:pt x="6753694" y="0"/>
                </a:lnTo>
                <a:lnTo>
                  <a:pt x="0" y="0"/>
                </a:lnTo>
                <a:lnTo>
                  <a:pt x="0" y="160654"/>
                </a:lnTo>
                <a:close/>
              </a:path>
            </a:pathLst>
          </a:custGeom>
          <a:solidFill>
            <a:srgbClr val="DFEAEB"/>
          </a:solidFill>
        </p:spPr>
        <p:txBody>
          <a:bodyPr wrap="square" lIns="0" tIns="0" rIns="0" bIns="0" rtlCol="0"/>
          <a:lstStyle/>
          <a:p>
            <a:endParaRPr/>
          </a:p>
        </p:txBody>
      </p:sp>
      <p:sp>
        <p:nvSpPr>
          <p:cNvPr id="32" name="bk object 32"/>
          <p:cNvSpPr/>
          <p:nvPr/>
        </p:nvSpPr>
        <p:spPr>
          <a:xfrm>
            <a:off x="455866" y="6207480"/>
            <a:ext cx="6753859" cy="160655"/>
          </a:xfrm>
          <a:custGeom>
            <a:avLst/>
            <a:gdLst/>
            <a:ahLst/>
            <a:cxnLst/>
            <a:rect l="l" t="t" r="r" b="b"/>
            <a:pathLst>
              <a:path w="6753859" h="160654">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33" name="bk object 33"/>
          <p:cNvSpPr/>
          <p:nvPr/>
        </p:nvSpPr>
        <p:spPr>
          <a:xfrm>
            <a:off x="455866" y="6528930"/>
            <a:ext cx="6753859" cy="160655"/>
          </a:xfrm>
          <a:custGeom>
            <a:avLst/>
            <a:gdLst/>
            <a:ahLst/>
            <a:cxnLst/>
            <a:rect l="l" t="t" r="r" b="b"/>
            <a:pathLst>
              <a:path w="6753859" h="160654">
                <a:moveTo>
                  <a:pt x="0" y="160655"/>
                </a:moveTo>
                <a:lnTo>
                  <a:pt x="6753694" y="160655"/>
                </a:lnTo>
                <a:lnTo>
                  <a:pt x="6753694" y="0"/>
                </a:lnTo>
                <a:lnTo>
                  <a:pt x="0" y="0"/>
                </a:lnTo>
                <a:lnTo>
                  <a:pt x="0" y="160655"/>
                </a:lnTo>
                <a:close/>
              </a:path>
            </a:pathLst>
          </a:custGeom>
          <a:solidFill>
            <a:srgbClr val="DFEAEB"/>
          </a:solidFill>
        </p:spPr>
        <p:txBody>
          <a:bodyPr wrap="square" lIns="0" tIns="0" rIns="0" bIns="0" rtlCol="0"/>
          <a:lstStyle/>
          <a:p>
            <a:endParaRPr/>
          </a:p>
        </p:txBody>
      </p:sp>
      <p:sp>
        <p:nvSpPr>
          <p:cNvPr id="34" name="bk object 34"/>
          <p:cNvSpPr/>
          <p:nvPr/>
        </p:nvSpPr>
        <p:spPr>
          <a:xfrm>
            <a:off x="455866" y="6850392"/>
            <a:ext cx="6753859" cy="160655"/>
          </a:xfrm>
          <a:custGeom>
            <a:avLst/>
            <a:gdLst/>
            <a:ahLst/>
            <a:cxnLst/>
            <a:rect l="l" t="t" r="r" b="b"/>
            <a:pathLst>
              <a:path w="6753859" h="160654">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35" name="bk object 35"/>
          <p:cNvSpPr/>
          <p:nvPr/>
        </p:nvSpPr>
        <p:spPr>
          <a:xfrm>
            <a:off x="455866" y="7171842"/>
            <a:ext cx="6753859" cy="160655"/>
          </a:xfrm>
          <a:custGeom>
            <a:avLst/>
            <a:gdLst/>
            <a:ahLst/>
            <a:cxnLst/>
            <a:rect l="l" t="t" r="r" b="b"/>
            <a:pathLst>
              <a:path w="6753859" h="160654">
                <a:moveTo>
                  <a:pt x="0" y="160655"/>
                </a:moveTo>
                <a:lnTo>
                  <a:pt x="6753694" y="160655"/>
                </a:lnTo>
                <a:lnTo>
                  <a:pt x="6753694" y="0"/>
                </a:lnTo>
                <a:lnTo>
                  <a:pt x="0" y="0"/>
                </a:lnTo>
                <a:lnTo>
                  <a:pt x="0" y="160655"/>
                </a:lnTo>
                <a:close/>
              </a:path>
            </a:pathLst>
          </a:custGeom>
          <a:solidFill>
            <a:srgbClr val="DFEAEB"/>
          </a:solidFill>
        </p:spPr>
        <p:txBody>
          <a:bodyPr wrap="square" lIns="0" tIns="0" rIns="0" bIns="0" rtlCol="0"/>
          <a:lstStyle/>
          <a:p>
            <a:endParaRPr/>
          </a:p>
        </p:txBody>
      </p:sp>
      <p:sp>
        <p:nvSpPr>
          <p:cNvPr id="36" name="bk object 36"/>
          <p:cNvSpPr/>
          <p:nvPr/>
        </p:nvSpPr>
        <p:spPr>
          <a:xfrm>
            <a:off x="455866" y="7493304"/>
            <a:ext cx="6753859" cy="160655"/>
          </a:xfrm>
          <a:custGeom>
            <a:avLst/>
            <a:gdLst/>
            <a:ahLst/>
            <a:cxnLst/>
            <a:rect l="l" t="t" r="r" b="b"/>
            <a:pathLst>
              <a:path w="6753859" h="160654">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37" name="bk object 37"/>
          <p:cNvSpPr/>
          <p:nvPr/>
        </p:nvSpPr>
        <p:spPr>
          <a:xfrm>
            <a:off x="455866" y="7814754"/>
            <a:ext cx="6753859" cy="160655"/>
          </a:xfrm>
          <a:custGeom>
            <a:avLst/>
            <a:gdLst/>
            <a:ahLst/>
            <a:cxnLst/>
            <a:rect l="l" t="t" r="r" b="b"/>
            <a:pathLst>
              <a:path w="6753859" h="160654">
                <a:moveTo>
                  <a:pt x="0" y="160654"/>
                </a:moveTo>
                <a:lnTo>
                  <a:pt x="6753694" y="160654"/>
                </a:lnTo>
                <a:lnTo>
                  <a:pt x="6753694" y="0"/>
                </a:lnTo>
                <a:lnTo>
                  <a:pt x="0" y="0"/>
                </a:lnTo>
                <a:lnTo>
                  <a:pt x="0" y="160654"/>
                </a:lnTo>
                <a:close/>
              </a:path>
            </a:pathLst>
          </a:custGeom>
          <a:solidFill>
            <a:srgbClr val="DFEAEB"/>
          </a:solidFill>
        </p:spPr>
        <p:txBody>
          <a:bodyPr wrap="square" lIns="0" tIns="0" rIns="0" bIns="0" rtlCol="0"/>
          <a:lstStyle/>
          <a:p>
            <a:endParaRPr/>
          </a:p>
        </p:txBody>
      </p:sp>
      <p:sp>
        <p:nvSpPr>
          <p:cNvPr id="38" name="bk object 38"/>
          <p:cNvSpPr/>
          <p:nvPr/>
        </p:nvSpPr>
        <p:spPr>
          <a:xfrm>
            <a:off x="455866" y="8136216"/>
            <a:ext cx="6753859" cy="160655"/>
          </a:xfrm>
          <a:custGeom>
            <a:avLst/>
            <a:gdLst/>
            <a:ahLst/>
            <a:cxnLst/>
            <a:rect l="l" t="t" r="r" b="b"/>
            <a:pathLst>
              <a:path w="6753859" h="160654">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39" name="bk object 39"/>
          <p:cNvSpPr/>
          <p:nvPr/>
        </p:nvSpPr>
        <p:spPr>
          <a:xfrm>
            <a:off x="455866" y="8457666"/>
            <a:ext cx="6753859" cy="160655"/>
          </a:xfrm>
          <a:custGeom>
            <a:avLst/>
            <a:gdLst/>
            <a:ahLst/>
            <a:cxnLst/>
            <a:rect l="l" t="t" r="r" b="b"/>
            <a:pathLst>
              <a:path w="6753859" h="160654">
                <a:moveTo>
                  <a:pt x="0" y="160655"/>
                </a:moveTo>
                <a:lnTo>
                  <a:pt x="6753694" y="160655"/>
                </a:lnTo>
                <a:lnTo>
                  <a:pt x="6753694" y="0"/>
                </a:lnTo>
                <a:lnTo>
                  <a:pt x="0" y="0"/>
                </a:lnTo>
                <a:lnTo>
                  <a:pt x="0" y="160655"/>
                </a:lnTo>
                <a:close/>
              </a:path>
            </a:pathLst>
          </a:custGeom>
          <a:solidFill>
            <a:srgbClr val="DFEAEB"/>
          </a:solidFill>
        </p:spPr>
        <p:txBody>
          <a:bodyPr wrap="square" lIns="0" tIns="0" rIns="0" bIns="0" rtlCol="0"/>
          <a:lstStyle/>
          <a:p>
            <a:endParaRPr/>
          </a:p>
        </p:txBody>
      </p:sp>
      <p:sp>
        <p:nvSpPr>
          <p:cNvPr id="40" name="bk object 40"/>
          <p:cNvSpPr/>
          <p:nvPr/>
        </p:nvSpPr>
        <p:spPr>
          <a:xfrm>
            <a:off x="455866" y="8779129"/>
            <a:ext cx="6753859" cy="160655"/>
          </a:xfrm>
          <a:custGeom>
            <a:avLst/>
            <a:gdLst/>
            <a:ahLst/>
            <a:cxnLst/>
            <a:rect l="l" t="t" r="r" b="b"/>
            <a:pathLst>
              <a:path w="6753859" h="160654">
                <a:moveTo>
                  <a:pt x="0" y="160642"/>
                </a:moveTo>
                <a:lnTo>
                  <a:pt x="6753694" y="160642"/>
                </a:lnTo>
                <a:lnTo>
                  <a:pt x="6753694" y="0"/>
                </a:lnTo>
                <a:lnTo>
                  <a:pt x="0" y="0"/>
                </a:lnTo>
                <a:lnTo>
                  <a:pt x="0" y="160642"/>
                </a:lnTo>
                <a:close/>
              </a:path>
            </a:pathLst>
          </a:custGeom>
          <a:solidFill>
            <a:srgbClr val="DFEAEB"/>
          </a:solidFill>
        </p:spPr>
        <p:txBody>
          <a:bodyPr wrap="square" lIns="0" tIns="0" rIns="0" bIns="0" rtlCol="0"/>
          <a:lstStyle/>
          <a:p>
            <a:endParaRPr/>
          </a:p>
        </p:txBody>
      </p:sp>
      <p:sp>
        <p:nvSpPr>
          <p:cNvPr id="41" name="bk object 41"/>
          <p:cNvSpPr/>
          <p:nvPr/>
        </p:nvSpPr>
        <p:spPr>
          <a:xfrm>
            <a:off x="1350111" y="1502048"/>
            <a:ext cx="2268855" cy="0"/>
          </a:xfrm>
          <a:custGeom>
            <a:avLst/>
            <a:gdLst/>
            <a:ahLst/>
            <a:cxnLst/>
            <a:rect l="l" t="t" r="r" b="b"/>
            <a:pathLst>
              <a:path w="2268854">
                <a:moveTo>
                  <a:pt x="0" y="0"/>
                </a:moveTo>
                <a:lnTo>
                  <a:pt x="2268347" y="0"/>
                </a:lnTo>
              </a:path>
            </a:pathLst>
          </a:custGeom>
          <a:ln w="57873">
            <a:solidFill>
              <a:srgbClr val="005F6D"/>
            </a:solidFill>
          </a:ln>
        </p:spPr>
        <p:txBody>
          <a:bodyPr wrap="square" lIns="0" tIns="0" rIns="0" bIns="0" rtlCol="0"/>
          <a:lstStyle/>
          <a:p>
            <a:endParaRPr/>
          </a:p>
        </p:txBody>
      </p:sp>
      <p:sp>
        <p:nvSpPr>
          <p:cNvPr id="42" name="bk object 42"/>
          <p:cNvSpPr/>
          <p:nvPr/>
        </p:nvSpPr>
        <p:spPr>
          <a:xfrm>
            <a:off x="1350111" y="1662817"/>
            <a:ext cx="4269740" cy="0"/>
          </a:xfrm>
          <a:custGeom>
            <a:avLst/>
            <a:gdLst/>
            <a:ahLst/>
            <a:cxnLst/>
            <a:rect l="l" t="t" r="r" b="b"/>
            <a:pathLst>
              <a:path w="4269740">
                <a:moveTo>
                  <a:pt x="0" y="0"/>
                </a:moveTo>
                <a:lnTo>
                  <a:pt x="4269473" y="0"/>
                </a:lnTo>
              </a:path>
            </a:pathLst>
          </a:custGeom>
          <a:ln w="57873">
            <a:solidFill>
              <a:srgbClr val="005F6D"/>
            </a:solidFill>
          </a:ln>
        </p:spPr>
        <p:txBody>
          <a:bodyPr wrap="square" lIns="0" tIns="0" rIns="0" bIns="0" rtlCol="0"/>
          <a:lstStyle/>
          <a:p>
            <a:endParaRPr/>
          </a:p>
        </p:txBody>
      </p:sp>
      <p:sp>
        <p:nvSpPr>
          <p:cNvPr id="43" name="bk object 43"/>
          <p:cNvSpPr/>
          <p:nvPr/>
        </p:nvSpPr>
        <p:spPr>
          <a:xfrm>
            <a:off x="1350111" y="1823586"/>
            <a:ext cx="3403600" cy="0"/>
          </a:xfrm>
          <a:custGeom>
            <a:avLst/>
            <a:gdLst/>
            <a:ahLst/>
            <a:cxnLst/>
            <a:rect l="l" t="t" r="r" b="b"/>
            <a:pathLst>
              <a:path w="3403600">
                <a:moveTo>
                  <a:pt x="0" y="0"/>
                </a:moveTo>
                <a:lnTo>
                  <a:pt x="3403333" y="0"/>
                </a:lnTo>
              </a:path>
            </a:pathLst>
          </a:custGeom>
          <a:ln w="57873">
            <a:solidFill>
              <a:srgbClr val="005F6D"/>
            </a:solidFill>
          </a:ln>
        </p:spPr>
        <p:txBody>
          <a:bodyPr wrap="square" lIns="0" tIns="0" rIns="0" bIns="0" rtlCol="0"/>
          <a:lstStyle/>
          <a:p>
            <a:endParaRPr/>
          </a:p>
        </p:txBody>
      </p:sp>
      <p:sp>
        <p:nvSpPr>
          <p:cNvPr id="44" name="bk object 44"/>
          <p:cNvSpPr/>
          <p:nvPr/>
        </p:nvSpPr>
        <p:spPr>
          <a:xfrm>
            <a:off x="1350111" y="1984368"/>
            <a:ext cx="1701800" cy="0"/>
          </a:xfrm>
          <a:custGeom>
            <a:avLst/>
            <a:gdLst/>
            <a:ahLst/>
            <a:cxnLst/>
            <a:rect l="l" t="t" r="r" b="b"/>
            <a:pathLst>
              <a:path w="1701800">
                <a:moveTo>
                  <a:pt x="0" y="0"/>
                </a:moveTo>
                <a:lnTo>
                  <a:pt x="1701673" y="0"/>
                </a:lnTo>
              </a:path>
            </a:pathLst>
          </a:custGeom>
          <a:ln w="57873">
            <a:solidFill>
              <a:srgbClr val="005F6D"/>
            </a:solidFill>
          </a:ln>
        </p:spPr>
        <p:txBody>
          <a:bodyPr wrap="square" lIns="0" tIns="0" rIns="0" bIns="0" rtlCol="0"/>
          <a:lstStyle/>
          <a:p>
            <a:endParaRPr/>
          </a:p>
        </p:txBody>
      </p:sp>
      <p:sp>
        <p:nvSpPr>
          <p:cNvPr id="45" name="bk object 45"/>
          <p:cNvSpPr/>
          <p:nvPr/>
        </p:nvSpPr>
        <p:spPr>
          <a:xfrm>
            <a:off x="1350111" y="2145137"/>
            <a:ext cx="1751964" cy="0"/>
          </a:xfrm>
          <a:custGeom>
            <a:avLst/>
            <a:gdLst/>
            <a:ahLst/>
            <a:cxnLst/>
            <a:rect l="l" t="t" r="r" b="b"/>
            <a:pathLst>
              <a:path w="1751964">
                <a:moveTo>
                  <a:pt x="0" y="0"/>
                </a:moveTo>
                <a:lnTo>
                  <a:pt x="1751711" y="0"/>
                </a:lnTo>
              </a:path>
            </a:pathLst>
          </a:custGeom>
          <a:ln w="57873">
            <a:solidFill>
              <a:srgbClr val="005F6D"/>
            </a:solidFill>
          </a:ln>
        </p:spPr>
        <p:txBody>
          <a:bodyPr wrap="square" lIns="0" tIns="0" rIns="0" bIns="0" rtlCol="0"/>
          <a:lstStyle/>
          <a:p>
            <a:endParaRPr/>
          </a:p>
        </p:txBody>
      </p:sp>
      <p:sp>
        <p:nvSpPr>
          <p:cNvPr id="46" name="bk object 46"/>
          <p:cNvSpPr/>
          <p:nvPr/>
        </p:nvSpPr>
        <p:spPr>
          <a:xfrm>
            <a:off x="1350111" y="2305907"/>
            <a:ext cx="1569720" cy="0"/>
          </a:xfrm>
          <a:custGeom>
            <a:avLst/>
            <a:gdLst/>
            <a:ahLst/>
            <a:cxnLst/>
            <a:rect l="l" t="t" r="r" b="b"/>
            <a:pathLst>
              <a:path w="1569720">
                <a:moveTo>
                  <a:pt x="0" y="0"/>
                </a:moveTo>
                <a:lnTo>
                  <a:pt x="1569135" y="0"/>
                </a:lnTo>
              </a:path>
            </a:pathLst>
          </a:custGeom>
          <a:ln w="57873">
            <a:solidFill>
              <a:srgbClr val="005F6D"/>
            </a:solidFill>
          </a:ln>
        </p:spPr>
        <p:txBody>
          <a:bodyPr wrap="square" lIns="0" tIns="0" rIns="0" bIns="0" rtlCol="0"/>
          <a:lstStyle/>
          <a:p>
            <a:endParaRPr/>
          </a:p>
        </p:txBody>
      </p:sp>
      <p:sp>
        <p:nvSpPr>
          <p:cNvPr id="47" name="bk object 47"/>
          <p:cNvSpPr/>
          <p:nvPr/>
        </p:nvSpPr>
        <p:spPr>
          <a:xfrm>
            <a:off x="1350111" y="2466663"/>
            <a:ext cx="1505585" cy="0"/>
          </a:xfrm>
          <a:custGeom>
            <a:avLst/>
            <a:gdLst/>
            <a:ahLst/>
            <a:cxnLst/>
            <a:rect l="l" t="t" r="r" b="b"/>
            <a:pathLst>
              <a:path w="1505585">
                <a:moveTo>
                  <a:pt x="0" y="0"/>
                </a:moveTo>
                <a:lnTo>
                  <a:pt x="1505445" y="0"/>
                </a:lnTo>
              </a:path>
            </a:pathLst>
          </a:custGeom>
          <a:ln w="57873">
            <a:solidFill>
              <a:srgbClr val="005F6D"/>
            </a:solidFill>
          </a:ln>
        </p:spPr>
        <p:txBody>
          <a:bodyPr wrap="square" lIns="0" tIns="0" rIns="0" bIns="0" rtlCol="0"/>
          <a:lstStyle/>
          <a:p>
            <a:endParaRPr/>
          </a:p>
        </p:txBody>
      </p:sp>
      <p:sp>
        <p:nvSpPr>
          <p:cNvPr id="48" name="bk object 48"/>
          <p:cNvSpPr/>
          <p:nvPr/>
        </p:nvSpPr>
        <p:spPr>
          <a:xfrm>
            <a:off x="1350111" y="2627433"/>
            <a:ext cx="1254125" cy="0"/>
          </a:xfrm>
          <a:custGeom>
            <a:avLst/>
            <a:gdLst/>
            <a:ahLst/>
            <a:cxnLst/>
            <a:rect l="l" t="t" r="r" b="b"/>
            <a:pathLst>
              <a:path w="1254125">
                <a:moveTo>
                  <a:pt x="0" y="0"/>
                </a:moveTo>
                <a:lnTo>
                  <a:pt x="1253845" y="0"/>
                </a:lnTo>
              </a:path>
            </a:pathLst>
          </a:custGeom>
          <a:ln w="57873">
            <a:solidFill>
              <a:srgbClr val="005F6D"/>
            </a:solidFill>
          </a:ln>
        </p:spPr>
        <p:txBody>
          <a:bodyPr wrap="square" lIns="0" tIns="0" rIns="0" bIns="0" rtlCol="0"/>
          <a:lstStyle/>
          <a:p>
            <a:endParaRPr/>
          </a:p>
        </p:txBody>
      </p:sp>
      <p:sp>
        <p:nvSpPr>
          <p:cNvPr id="49" name="bk object 49"/>
          <p:cNvSpPr/>
          <p:nvPr/>
        </p:nvSpPr>
        <p:spPr>
          <a:xfrm>
            <a:off x="1350111" y="2788215"/>
            <a:ext cx="784860" cy="0"/>
          </a:xfrm>
          <a:custGeom>
            <a:avLst/>
            <a:gdLst/>
            <a:ahLst/>
            <a:cxnLst/>
            <a:rect l="l" t="t" r="r" b="b"/>
            <a:pathLst>
              <a:path w="784860">
                <a:moveTo>
                  <a:pt x="0" y="0"/>
                </a:moveTo>
                <a:lnTo>
                  <a:pt x="784567" y="0"/>
                </a:lnTo>
              </a:path>
            </a:pathLst>
          </a:custGeom>
          <a:ln w="57873">
            <a:solidFill>
              <a:srgbClr val="005F6D"/>
            </a:solidFill>
          </a:ln>
        </p:spPr>
        <p:txBody>
          <a:bodyPr wrap="square" lIns="0" tIns="0" rIns="0" bIns="0" rtlCol="0"/>
          <a:lstStyle/>
          <a:p>
            <a:endParaRPr/>
          </a:p>
        </p:txBody>
      </p:sp>
      <p:sp>
        <p:nvSpPr>
          <p:cNvPr id="50" name="bk object 50"/>
          <p:cNvSpPr/>
          <p:nvPr/>
        </p:nvSpPr>
        <p:spPr>
          <a:xfrm>
            <a:off x="1350111" y="2948984"/>
            <a:ext cx="735965" cy="0"/>
          </a:xfrm>
          <a:custGeom>
            <a:avLst/>
            <a:gdLst/>
            <a:ahLst/>
            <a:cxnLst/>
            <a:rect l="l" t="t" r="r" b="b"/>
            <a:pathLst>
              <a:path w="735964">
                <a:moveTo>
                  <a:pt x="0" y="0"/>
                </a:moveTo>
                <a:lnTo>
                  <a:pt x="735850" y="0"/>
                </a:lnTo>
              </a:path>
            </a:pathLst>
          </a:custGeom>
          <a:ln w="57873">
            <a:solidFill>
              <a:srgbClr val="005F6D"/>
            </a:solidFill>
          </a:ln>
        </p:spPr>
        <p:txBody>
          <a:bodyPr wrap="square" lIns="0" tIns="0" rIns="0" bIns="0" rtlCol="0"/>
          <a:lstStyle/>
          <a:p>
            <a:endParaRPr/>
          </a:p>
        </p:txBody>
      </p:sp>
      <p:sp>
        <p:nvSpPr>
          <p:cNvPr id="51" name="bk object 51"/>
          <p:cNvSpPr/>
          <p:nvPr/>
        </p:nvSpPr>
        <p:spPr>
          <a:xfrm>
            <a:off x="1350111" y="3109753"/>
            <a:ext cx="570865" cy="0"/>
          </a:xfrm>
          <a:custGeom>
            <a:avLst/>
            <a:gdLst/>
            <a:ahLst/>
            <a:cxnLst/>
            <a:rect l="l" t="t" r="r" b="b"/>
            <a:pathLst>
              <a:path w="570864">
                <a:moveTo>
                  <a:pt x="0" y="0"/>
                </a:moveTo>
                <a:lnTo>
                  <a:pt x="570268" y="0"/>
                </a:lnTo>
              </a:path>
            </a:pathLst>
          </a:custGeom>
          <a:ln w="57873">
            <a:solidFill>
              <a:srgbClr val="005F6D"/>
            </a:solidFill>
          </a:ln>
        </p:spPr>
        <p:txBody>
          <a:bodyPr wrap="square" lIns="0" tIns="0" rIns="0" bIns="0" rtlCol="0"/>
          <a:lstStyle/>
          <a:p>
            <a:endParaRPr/>
          </a:p>
        </p:txBody>
      </p:sp>
      <p:sp>
        <p:nvSpPr>
          <p:cNvPr id="52" name="bk object 52"/>
          <p:cNvSpPr/>
          <p:nvPr/>
        </p:nvSpPr>
        <p:spPr>
          <a:xfrm>
            <a:off x="1350111" y="3270523"/>
            <a:ext cx="285750" cy="0"/>
          </a:xfrm>
          <a:custGeom>
            <a:avLst/>
            <a:gdLst/>
            <a:ahLst/>
            <a:cxnLst/>
            <a:rect l="l" t="t" r="r" b="b"/>
            <a:pathLst>
              <a:path w="285750">
                <a:moveTo>
                  <a:pt x="0" y="0"/>
                </a:moveTo>
                <a:lnTo>
                  <a:pt x="285140" y="0"/>
                </a:lnTo>
              </a:path>
            </a:pathLst>
          </a:custGeom>
          <a:ln w="57873">
            <a:solidFill>
              <a:srgbClr val="005F6D"/>
            </a:solidFill>
          </a:ln>
        </p:spPr>
        <p:txBody>
          <a:bodyPr wrap="square" lIns="0" tIns="0" rIns="0" bIns="0" rtlCol="0"/>
          <a:lstStyle/>
          <a:p>
            <a:endParaRPr/>
          </a:p>
        </p:txBody>
      </p:sp>
      <p:sp>
        <p:nvSpPr>
          <p:cNvPr id="53" name="bk object 53"/>
          <p:cNvSpPr/>
          <p:nvPr/>
        </p:nvSpPr>
        <p:spPr>
          <a:xfrm>
            <a:off x="1350111" y="3431279"/>
            <a:ext cx="915669" cy="0"/>
          </a:xfrm>
          <a:custGeom>
            <a:avLst/>
            <a:gdLst/>
            <a:ahLst/>
            <a:cxnLst/>
            <a:rect l="l" t="t" r="r" b="b"/>
            <a:pathLst>
              <a:path w="915669">
                <a:moveTo>
                  <a:pt x="0" y="0"/>
                </a:moveTo>
                <a:lnTo>
                  <a:pt x="915276" y="0"/>
                </a:lnTo>
              </a:path>
            </a:pathLst>
          </a:custGeom>
          <a:ln w="57873">
            <a:solidFill>
              <a:srgbClr val="005F6D"/>
            </a:solidFill>
          </a:ln>
        </p:spPr>
        <p:txBody>
          <a:bodyPr wrap="square" lIns="0" tIns="0" rIns="0" bIns="0" rtlCol="0"/>
          <a:lstStyle/>
          <a:p>
            <a:endParaRPr/>
          </a:p>
        </p:txBody>
      </p:sp>
      <p:sp>
        <p:nvSpPr>
          <p:cNvPr id="54" name="bk object 54"/>
          <p:cNvSpPr/>
          <p:nvPr/>
        </p:nvSpPr>
        <p:spPr>
          <a:xfrm>
            <a:off x="1350111" y="3592061"/>
            <a:ext cx="442595" cy="0"/>
          </a:xfrm>
          <a:custGeom>
            <a:avLst/>
            <a:gdLst/>
            <a:ahLst/>
            <a:cxnLst/>
            <a:rect l="l" t="t" r="r" b="b"/>
            <a:pathLst>
              <a:path w="442594">
                <a:moveTo>
                  <a:pt x="0" y="0"/>
                </a:moveTo>
                <a:lnTo>
                  <a:pt x="442226" y="0"/>
                </a:lnTo>
              </a:path>
            </a:pathLst>
          </a:custGeom>
          <a:ln w="57873">
            <a:solidFill>
              <a:srgbClr val="005F6D"/>
            </a:solidFill>
          </a:ln>
        </p:spPr>
        <p:txBody>
          <a:bodyPr wrap="square" lIns="0" tIns="0" rIns="0" bIns="0" rtlCol="0"/>
          <a:lstStyle/>
          <a:p>
            <a:endParaRPr/>
          </a:p>
        </p:txBody>
      </p:sp>
      <p:sp>
        <p:nvSpPr>
          <p:cNvPr id="55" name="bk object 55"/>
          <p:cNvSpPr/>
          <p:nvPr/>
        </p:nvSpPr>
        <p:spPr>
          <a:xfrm>
            <a:off x="1350111" y="3752831"/>
            <a:ext cx="983615" cy="0"/>
          </a:xfrm>
          <a:custGeom>
            <a:avLst/>
            <a:gdLst/>
            <a:ahLst/>
            <a:cxnLst/>
            <a:rect l="l" t="t" r="r" b="b"/>
            <a:pathLst>
              <a:path w="983614">
                <a:moveTo>
                  <a:pt x="0" y="0"/>
                </a:moveTo>
                <a:lnTo>
                  <a:pt x="983208" y="0"/>
                </a:lnTo>
              </a:path>
            </a:pathLst>
          </a:custGeom>
          <a:ln w="57873">
            <a:solidFill>
              <a:srgbClr val="005F6D"/>
            </a:solidFill>
          </a:ln>
        </p:spPr>
        <p:txBody>
          <a:bodyPr wrap="square" lIns="0" tIns="0" rIns="0" bIns="0" rtlCol="0"/>
          <a:lstStyle/>
          <a:p>
            <a:endParaRPr/>
          </a:p>
        </p:txBody>
      </p:sp>
      <p:sp>
        <p:nvSpPr>
          <p:cNvPr id="56" name="bk object 56"/>
          <p:cNvSpPr/>
          <p:nvPr/>
        </p:nvSpPr>
        <p:spPr>
          <a:xfrm>
            <a:off x="1350111" y="3913600"/>
            <a:ext cx="661670" cy="0"/>
          </a:xfrm>
          <a:custGeom>
            <a:avLst/>
            <a:gdLst/>
            <a:ahLst/>
            <a:cxnLst/>
            <a:rect l="l" t="t" r="r" b="b"/>
            <a:pathLst>
              <a:path w="661669">
                <a:moveTo>
                  <a:pt x="0" y="0"/>
                </a:moveTo>
                <a:lnTo>
                  <a:pt x="661250" y="0"/>
                </a:lnTo>
              </a:path>
            </a:pathLst>
          </a:custGeom>
          <a:ln w="57873">
            <a:solidFill>
              <a:srgbClr val="005F6D"/>
            </a:solidFill>
          </a:ln>
        </p:spPr>
        <p:txBody>
          <a:bodyPr wrap="square" lIns="0" tIns="0" rIns="0" bIns="0" rtlCol="0"/>
          <a:lstStyle/>
          <a:p>
            <a:endParaRPr/>
          </a:p>
        </p:txBody>
      </p:sp>
      <p:sp>
        <p:nvSpPr>
          <p:cNvPr id="57" name="bk object 57"/>
          <p:cNvSpPr/>
          <p:nvPr/>
        </p:nvSpPr>
        <p:spPr>
          <a:xfrm>
            <a:off x="1350111" y="4074369"/>
            <a:ext cx="440055" cy="0"/>
          </a:xfrm>
          <a:custGeom>
            <a:avLst/>
            <a:gdLst/>
            <a:ahLst/>
            <a:cxnLst/>
            <a:rect l="l" t="t" r="r" b="b"/>
            <a:pathLst>
              <a:path w="440055">
                <a:moveTo>
                  <a:pt x="0" y="0"/>
                </a:moveTo>
                <a:lnTo>
                  <a:pt x="439750" y="0"/>
                </a:lnTo>
              </a:path>
            </a:pathLst>
          </a:custGeom>
          <a:ln w="57873">
            <a:solidFill>
              <a:srgbClr val="005F6D"/>
            </a:solidFill>
          </a:ln>
        </p:spPr>
        <p:txBody>
          <a:bodyPr wrap="square" lIns="0" tIns="0" rIns="0" bIns="0" rtlCol="0"/>
          <a:lstStyle/>
          <a:p>
            <a:endParaRPr/>
          </a:p>
        </p:txBody>
      </p:sp>
      <p:sp>
        <p:nvSpPr>
          <p:cNvPr id="58" name="bk object 58"/>
          <p:cNvSpPr/>
          <p:nvPr/>
        </p:nvSpPr>
        <p:spPr>
          <a:xfrm>
            <a:off x="1350111" y="4235138"/>
            <a:ext cx="535940" cy="0"/>
          </a:xfrm>
          <a:custGeom>
            <a:avLst/>
            <a:gdLst/>
            <a:ahLst/>
            <a:cxnLst/>
            <a:rect l="l" t="t" r="r" b="b"/>
            <a:pathLst>
              <a:path w="535939">
                <a:moveTo>
                  <a:pt x="0" y="0"/>
                </a:moveTo>
                <a:lnTo>
                  <a:pt x="535673" y="0"/>
                </a:lnTo>
              </a:path>
            </a:pathLst>
          </a:custGeom>
          <a:ln w="57873">
            <a:solidFill>
              <a:srgbClr val="005F6D"/>
            </a:solidFill>
          </a:ln>
        </p:spPr>
        <p:txBody>
          <a:bodyPr wrap="square" lIns="0" tIns="0" rIns="0" bIns="0" rtlCol="0"/>
          <a:lstStyle/>
          <a:p>
            <a:endParaRPr/>
          </a:p>
        </p:txBody>
      </p:sp>
      <p:sp>
        <p:nvSpPr>
          <p:cNvPr id="59" name="bk object 59"/>
          <p:cNvSpPr/>
          <p:nvPr/>
        </p:nvSpPr>
        <p:spPr>
          <a:xfrm>
            <a:off x="1350111" y="4395908"/>
            <a:ext cx="484505" cy="0"/>
          </a:xfrm>
          <a:custGeom>
            <a:avLst/>
            <a:gdLst/>
            <a:ahLst/>
            <a:cxnLst/>
            <a:rect l="l" t="t" r="r" b="b"/>
            <a:pathLst>
              <a:path w="484505">
                <a:moveTo>
                  <a:pt x="0" y="0"/>
                </a:moveTo>
                <a:lnTo>
                  <a:pt x="484060" y="0"/>
                </a:lnTo>
              </a:path>
            </a:pathLst>
          </a:custGeom>
          <a:ln w="57873">
            <a:solidFill>
              <a:srgbClr val="005F6D"/>
            </a:solidFill>
          </a:ln>
        </p:spPr>
        <p:txBody>
          <a:bodyPr wrap="square" lIns="0" tIns="0" rIns="0" bIns="0" rtlCol="0"/>
          <a:lstStyle/>
          <a:p>
            <a:endParaRPr/>
          </a:p>
        </p:txBody>
      </p:sp>
      <p:sp>
        <p:nvSpPr>
          <p:cNvPr id="60" name="bk object 60"/>
          <p:cNvSpPr/>
          <p:nvPr/>
        </p:nvSpPr>
        <p:spPr>
          <a:xfrm>
            <a:off x="1350111" y="1437747"/>
            <a:ext cx="2524760" cy="0"/>
          </a:xfrm>
          <a:custGeom>
            <a:avLst/>
            <a:gdLst/>
            <a:ahLst/>
            <a:cxnLst/>
            <a:rect l="l" t="t" r="r" b="b"/>
            <a:pathLst>
              <a:path w="2524760">
                <a:moveTo>
                  <a:pt x="0" y="0"/>
                </a:moveTo>
                <a:lnTo>
                  <a:pt x="2524442" y="0"/>
                </a:lnTo>
              </a:path>
            </a:pathLst>
          </a:custGeom>
          <a:ln w="57873">
            <a:solidFill>
              <a:srgbClr val="862885"/>
            </a:solidFill>
          </a:ln>
        </p:spPr>
        <p:txBody>
          <a:bodyPr wrap="square" lIns="0" tIns="0" rIns="0" bIns="0" rtlCol="0"/>
          <a:lstStyle/>
          <a:p>
            <a:endParaRPr/>
          </a:p>
        </p:txBody>
      </p:sp>
      <p:sp>
        <p:nvSpPr>
          <p:cNvPr id="61" name="bk object 61"/>
          <p:cNvSpPr/>
          <p:nvPr/>
        </p:nvSpPr>
        <p:spPr>
          <a:xfrm>
            <a:off x="1350111" y="1598517"/>
            <a:ext cx="2473960" cy="0"/>
          </a:xfrm>
          <a:custGeom>
            <a:avLst/>
            <a:gdLst/>
            <a:ahLst/>
            <a:cxnLst/>
            <a:rect l="l" t="t" r="r" b="b"/>
            <a:pathLst>
              <a:path w="2473960">
                <a:moveTo>
                  <a:pt x="0" y="0"/>
                </a:moveTo>
                <a:lnTo>
                  <a:pt x="2473502" y="0"/>
                </a:lnTo>
              </a:path>
            </a:pathLst>
          </a:custGeom>
          <a:ln w="57873">
            <a:solidFill>
              <a:srgbClr val="862885"/>
            </a:solidFill>
          </a:ln>
        </p:spPr>
        <p:txBody>
          <a:bodyPr wrap="square" lIns="0" tIns="0" rIns="0" bIns="0" rtlCol="0"/>
          <a:lstStyle/>
          <a:p>
            <a:endParaRPr/>
          </a:p>
        </p:txBody>
      </p:sp>
      <p:sp>
        <p:nvSpPr>
          <p:cNvPr id="62" name="bk object 62"/>
          <p:cNvSpPr/>
          <p:nvPr/>
        </p:nvSpPr>
        <p:spPr>
          <a:xfrm>
            <a:off x="1350111" y="1759286"/>
            <a:ext cx="2444115" cy="0"/>
          </a:xfrm>
          <a:custGeom>
            <a:avLst/>
            <a:gdLst/>
            <a:ahLst/>
            <a:cxnLst/>
            <a:rect l="l" t="t" r="r" b="b"/>
            <a:pathLst>
              <a:path w="2444115">
                <a:moveTo>
                  <a:pt x="0" y="0"/>
                </a:moveTo>
                <a:lnTo>
                  <a:pt x="2443772" y="0"/>
                </a:lnTo>
              </a:path>
            </a:pathLst>
          </a:custGeom>
          <a:ln w="57873">
            <a:solidFill>
              <a:srgbClr val="862885"/>
            </a:solidFill>
          </a:ln>
        </p:spPr>
        <p:txBody>
          <a:bodyPr wrap="square" lIns="0" tIns="0" rIns="0" bIns="0" rtlCol="0"/>
          <a:lstStyle/>
          <a:p>
            <a:endParaRPr/>
          </a:p>
        </p:txBody>
      </p:sp>
      <p:sp>
        <p:nvSpPr>
          <p:cNvPr id="63" name="bk object 63"/>
          <p:cNvSpPr/>
          <p:nvPr/>
        </p:nvSpPr>
        <p:spPr>
          <a:xfrm>
            <a:off x="1350111" y="1920055"/>
            <a:ext cx="1773555" cy="0"/>
          </a:xfrm>
          <a:custGeom>
            <a:avLst/>
            <a:gdLst/>
            <a:ahLst/>
            <a:cxnLst/>
            <a:rect l="l" t="t" r="r" b="b"/>
            <a:pathLst>
              <a:path w="1773555">
                <a:moveTo>
                  <a:pt x="0" y="0"/>
                </a:moveTo>
                <a:lnTo>
                  <a:pt x="1772932" y="0"/>
                </a:lnTo>
              </a:path>
            </a:pathLst>
          </a:custGeom>
          <a:ln w="57873">
            <a:solidFill>
              <a:srgbClr val="862885"/>
            </a:solidFill>
          </a:ln>
        </p:spPr>
        <p:txBody>
          <a:bodyPr wrap="square" lIns="0" tIns="0" rIns="0" bIns="0" rtlCol="0"/>
          <a:lstStyle/>
          <a:p>
            <a:endParaRPr/>
          </a:p>
        </p:txBody>
      </p:sp>
      <p:sp>
        <p:nvSpPr>
          <p:cNvPr id="64" name="bk object 64"/>
          <p:cNvSpPr/>
          <p:nvPr/>
        </p:nvSpPr>
        <p:spPr>
          <a:xfrm>
            <a:off x="1350111" y="2080825"/>
            <a:ext cx="1641475" cy="0"/>
          </a:xfrm>
          <a:custGeom>
            <a:avLst/>
            <a:gdLst/>
            <a:ahLst/>
            <a:cxnLst/>
            <a:rect l="l" t="t" r="r" b="b"/>
            <a:pathLst>
              <a:path w="1641475">
                <a:moveTo>
                  <a:pt x="0" y="0"/>
                </a:moveTo>
                <a:lnTo>
                  <a:pt x="1641309" y="0"/>
                </a:lnTo>
              </a:path>
            </a:pathLst>
          </a:custGeom>
          <a:ln w="57873">
            <a:solidFill>
              <a:srgbClr val="862885"/>
            </a:solidFill>
          </a:ln>
        </p:spPr>
        <p:txBody>
          <a:bodyPr wrap="square" lIns="0" tIns="0" rIns="0" bIns="0" rtlCol="0"/>
          <a:lstStyle/>
          <a:p>
            <a:endParaRPr/>
          </a:p>
        </p:txBody>
      </p:sp>
      <p:sp>
        <p:nvSpPr>
          <p:cNvPr id="65" name="bk object 65"/>
          <p:cNvSpPr/>
          <p:nvPr/>
        </p:nvSpPr>
        <p:spPr>
          <a:xfrm>
            <a:off x="1350111" y="2241594"/>
            <a:ext cx="1586230" cy="0"/>
          </a:xfrm>
          <a:custGeom>
            <a:avLst/>
            <a:gdLst/>
            <a:ahLst/>
            <a:cxnLst/>
            <a:rect l="l" t="t" r="r" b="b"/>
            <a:pathLst>
              <a:path w="1586230">
                <a:moveTo>
                  <a:pt x="0" y="0"/>
                </a:moveTo>
                <a:lnTo>
                  <a:pt x="1586115" y="0"/>
                </a:lnTo>
              </a:path>
            </a:pathLst>
          </a:custGeom>
          <a:ln w="57873">
            <a:solidFill>
              <a:srgbClr val="862885"/>
            </a:solidFill>
          </a:ln>
        </p:spPr>
        <p:txBody>
          <a:bodyPr wrap="square" lIns="0" tIns="0" rIns="0" bIns="0" rtlCol="0"/>
          <a:lstStyle/>
          <a:p>
            <a:endParaRPr/>
          </a:p>
        </p:txBody>
      </p:sp>
      <p:sp>
        <p:nvSpPr>
          <p:cNvPr id="66" name="bk object 66"/>
          <p:cNvSpPr/>
          <p:nvPr/>
        </p:nvSpPr>
        <p:spPr>
          <a:xfrm>
            <a:off x="1350111" y="2402363"/>
            <a:ext cx="1505585" cy="0"/>
          </a:xfrm>
          <a:custGeom>
            <a:avLst/>
            <a:gdLst/>
            <a:ahLst/>
            <a:cxnLst/>
            <a:rect l="l" t="t" r="r" b="b"/>
            <a:pathLst>
              <a:path w="1505585">
                <a:moveTo>
                  <a:pt x="0" y="0"/>
                </a:moveTo>
                <a:lnTo>
                  <a:pt x="1505445" y="0"/>
                </a:lnTo>
              </a:path>
            </a:pathLst>
          </a:custGeom>
          <a:ln w="57873">
            <a:solidFill>
              <a:srgbClr val="862885"/>
            </a:solidFill>
          </a:ln>
        </p:spPr>
        <p:txBody>
          <a:bodyPr wrap="square" lIns="0" tIns="0" rIns="0" bIns="0" rtlCol="0"/>
          <a:lstStyle/>
          <a:p>
            <a:endParaRPr/>
          </a:p>
        </p:txBody>
      </p:sp>
      <p:sp>
        <p:nvSpPr>
          <p:cNvPr id="67" name="bk object 67"/>
          <p:cNvSpPr/>
          <p:nvPr/>
        </p:nvSpPr>
        <p:spPr>
          <a:xfrm>
            <a:off x="1350111" y="2563133"/>
            <a:ext cx="1047115" cy="0"/>
          </a:xfrm>
          <a:custGeom>
            <a:avLst/>
            <a:gdLst/>
            <a:ahLst/>
            <a:cxnLst/>
            <a:rect l="l" t="t" r="r" b="b"/>
            <a:pathLst>
              <a:path w="1047114">
                <a:moveTo>
                  <a:pt x="0" y="0"/>
                </a:moveTo>
                <a:lnTo>
                  <a:pt x="1046899" y="0"/>
                </a:lnTo>
              </a:path>
            </a:pathLst>
          </a:custGeom>
          <a:ln w="57873">
            <a:solidFill>
              <a:srgbClr val="862885"/>
            </a:solidFill>
          </a:ln>
        </p:spPr>
        <p:txBody>
          <a:bodyPr wrap="square" lIns="0" tIns="0" rIns="0" bIns="0" rtlCol="0"/>
          <a:lstStyle/>
          <a:p>
            <a:endParaRPr/>
          </a:p>
        </p:txBody>
      </p:sp>
      <p:sp>
        <p:nvSpPr>
          <p:cNvPr id="68" name="bk object 68"/>
          <p:cNvSpPr/>
          <p:nvPr/>
        </p:nvSpPr>
        <p:spPr>
          <a:xfrm>
            <a:off x="1350111" y="2723902"/>
            <a:ext cx="977900" cy="0"/>
          </a:xfrm>
          <a:custGeom>
            <a:avLst/>
            <a:gdLst/>
            <a:ahLst/>
            <a:cxnLst/>
            <a:rect l="l" t="t" r="r" b="b"/>
            <a:pathLst>
              <a:path w="977900">
                <a:moveTo>
                  <a:pt x="0" y="0"/>
                </a:moveTo>
                <a:lnTo>
                  <a:pt x="977442" y="0"/>
                </a:lnTo>
              </a:path>
            </a:pathLst>
          </a:custGeom>
          <a:ln w="57873">
            <a:solidFill>
              <a:srgbClr val="862885"/>
            </a:solidFill>
          </a:ln>
        </p:spPr>
        <p:txBody>
          <a:bodyPr wrap="square" lIns="0" tIns="0" rIns="0" bIns="0" rtlCol="0"/>
          <a:lstStyle/>
          <a:p>
            <a:endParaRPr/>
          </a:p>
        </p:txBody>
      </p:sp>
      <p:sp>
        <p:nvSpPr>
          <p:cNvPr id="69" name="bk object 69"/>
          <p:cNvSpPr/>
          <p:nvPr/>
        </p:nvSpPr>
        <p:spPr>
          <a:xfrm>
            <a:off x="1350111" y="2884671"/>
            <a:ext cx="915669" cy="0"/>
          </a:xfrm>
          <a:custGeom>
            <a:avLst/>
            <a:gdLst/>
            <a:ahLst/>
            <a:cxnLst/>
            <a:rect l="l" t="t" r="r" b="b"/>
            <a:pathLst>
              <a:path w="915669">
                <a:moveTo>
                  <a:pt x="0" y="0"/>
                </a:moveTo>
                <a:lnTo>
                  <a:pt x="915276" y="0"/>
                </a:lnTo>
              </a:path>
            </a:pathLst>
          </a:custGeom>
          <a:ln w="57873">
            <a:solidFill>
              <a:srgbClr val="862885"/>
            </a:solidFill>
          </a:ln>
        </p:spPr>
        <p:txBody>
          <a:bodyPr wrap="square" lIns="0" tIns="0" rIns="0" bIns="0" rtlCol="0"/>
          <a:lstStyle/>
          <a:p>
            <a:endParaRPr/>
          </a:p>
        </p:txBody>
      </p:sp>
      <p:sp>
        <p:nvSpPr>
          <p:cNvPr id="70" name="bk object 70"/>
          <p:cNvSpPr/>
          <p:nvPr/>
        </p:nvSpPr>
        <p:spPr>
          <a:xfrm>
            <a:off x="1350111" y="3045453"/>
            <a:ext cx="884555" cy="0"/>
          </a:xfrm>
          <a:custGeom>
            <a:avLst/>
            <a:gdLst/>
            <a:ahLst/>
            <a:cxnLst/>
            <a:rect l="l" t="t" r="r" b="b"/>
            <a:pathLst>
              <a:path w="884555">
                <a:moveTo>
                  <a:pt x="0" y="0"/>
                </a:moveTo>
                <a:lnTo>
                  <a:pt x="884466" y="0"/>
                </a:lnTo>
              </a:path>
            </a:pathLst>
          </a:custGeom>
          <a:ln w="57873">
            <a:solidFill>
              <a:srgbClr val="862885"/>
            </a:solidFill>
          </a:ln>
        </p:spPr>
        <p:txBody>
          <a:bodyPr wrap="square" lIns="0" tIns="0" rIns="0" bIns="0" rtlCol="0"/>
          <a:lstStyle/>
          <a:p>
            <a:endParaRPr/>
          </a:p>
        </p:txBody>
      </p:sp>
      <p:sp>
        <p:nvSpPr>
          <p:cNvPr id="71" name="bk object 71"/>
          <p:cNvSpPr/>
          <p:nvPr/>
        </p:nvSpPr>
        <p:spPr>
          <a:xfrm>
            <a:off x="1350111" y="3206216"/>
            <a:ext cx="830580" cy="0"/>
          </a:xfrm>
          <a:custGeom>
            <a:avLst/>
            <a:gdLst/>
            <a:ahLst/>
            <a:cxnLst/>
            <a:rect l="l" t="t" r="r" b="b"/>
            <a:pathLst>
              <a:path w="830580">
                <a:moveTo>
                  <a:pt x="0" y="0"/>
                </a:moveTo>
                <a:lnTo>
                  <a:pt x="830364" y="0"/>
                </a:lnTo>
              </a:path>
            </a:pathLst>
          </a:custGeom>
          <a:ln w="57886">
            <a:solidFill>
              <a:srgbClr val="862885"/>
            </a:solidFill>
          </a:ln>
        </p:spPr>
        <p:txBody>
          <a:bodyPr wrap="square" lIns="0" tIns="0" rIns="0" bIns="0" rtlCol="0"/>
          <a:lstStyle/>
          <a:p>
            <a:endParaRPr/>
          </a:p>
        </p:txBody>
      </p:sp>
      <p:sp>
        <p:nvSpPr>
          <p:cNvPr id="72" name="bk object 72"/>
          <p:cNvSpPr/>
          <p:nvPr/>
        </p:nvSpPr>
        <p:spPr>
          <a:xfrm>
            <a:off x="1350111" y="3366979"/>
            <a:ext cx="753110" cy="0"/>
          </a:xfrm>
          <a:custGeom>
            <a:avLst/>
            <a:gdLst/>
            <a:ahLst/>
            <a:cxnLst/>
            <a:rect l="l" t="t" r="r" b="b"/>
            <a:pathLst>
              <a:path w="753110">
                <a:moveTo>
                  <a:pt x="0" y="0"/>
                </a:moveTo>
                <a:lnTo>
                  <a:pt x="752729" y="0"/>
                </a:lnTo>
              </a:path>
            </a:pathLst>
          </a:custGeom>
          <a:ln w="57873">
            <a:solidFill>
              <a:srgbClr val="862885"/>
            </a:solidFill>
          </a:ln>
        </p:spPr>
        <p:txBody>
          <a:bodyPr wrap="square" lIns="0" tIns="0" rIns="0" bIns="0" rtlCol="0"/>
          <a:lstStyle/>
          <a:p>
            <a:endParaRPr/>
          </a:p>
        </p:txBody>
      </p:sp>
      <p:sp>
        <p:nvSpPr>
          <p:cNvPr id="73" name="bk object 73"/>
          <p:cNvSpPr/>
          <p:nvPr/>
        </p:nvSpPr>
        <p:spPr>
          <a:xfrm>
            <a:off x="1350111" y="3527749"/>
            <a:ext cx="716280" cy="0"/>
          </a:xfrm>
          <a:custGeom>
            <a:avLst/>
            <a:gdLst/>
            <a:ahLst/>
            <a:cxnLst/>
            <a:rect l="l" t="t" r="r" b="b"/>
            <a:pathLst>
              <a:path w="716280">
                <a:moveTo>
                  <a:pt x="0" y="0"/>
                </a:moveTo>
                <a:lnTo>
                  <a:pt x="715721" y="0"/>
                </a:lnTo>
              </a:path>
            </a:pathLst>
          </a:custGeom>
          <a:ln w="57873">
            <a:solidFill>
              <a:srgbClr val="862885"/>
            </a:solidFill>
          </a:ln>
        </p:spPr>
        <p:txBody>
          <a:bodyPr wrap="square" lIns="0" tIns="0" rIns="0" bIns="0" rtlCol="0"/>
          <a:lstStyle/>
          <a:p>
            <a:endParaRPr/>
          </a:p>
        </p:txBody>
      </p:sp>
      <p:sp>
        <p:nvSpPr>
          <p:cNvPr id="74" name="bk object 74"/>
          <p:cNvSpPr/>
          <p:nvPr/>
        </p:nvSpPr>
        <p:spPr>
          <a:xfrm>
            <a:off x="1350111" y="3688518"/>
            <a:ext cx="639445" cy="0"/>
          </a:xfrm>
          <a:custGeom>
            <a:avLst/>
            <a:gdLst/>
            <a:ahLst/>
            <a:cxnLst/>
            <a:rect l="l" t="t" r="r" b="b"/>
            <a:pathLst>
              <a:path w="639444">
                <a:moveTo>
                  <a:pt x="0" y="0"/>
                </a:moveTo>
                <a:lnTo>
                  <a:pt x="639305" y="0"/>
                </a:lnTo>
              </a:path>
            </a:pathLst>
          </a:custGeom>
          <a:ln w="57873">
            <a:solidFill>
              <a:srgbClr val="862885"/>
            </a:solidFill>
          </a:ln>
        </p:spPr>
        <p:txBody>
          <a:bodyPr wrap="square" lIns="0" tIns="0" rIns="0" bIns="0" rtlCol="0"/>
          <a:lstStyle/>
          <a:p>
            <a:endParaRPr/>
          </a:p>
        </p:txBody>
      </p:sp>
      <p:sp>
        <p:nvSpPr>
          <p:cNvPr id="75" name="bk object 75"/>
          <p:cNvSpPr/>
          <p:nvPr/>
        </p:nvSpPr>
        <p:spPr>
          <a:xfrm>
            <a:off x="1350111" y="3849287"/>
            <a:ext cx="534670" cy="0"/>
          </a:xfrm>
          <a:custGeom>
            <a:avLst/>
            <a:gdLst/>
            <a:ahLst/>
            <a:cxnLst/>
            <a:rect l="l" t="t" r="r" b="b"/>
            <a:pathLst>
              <a:path w="534669">
                <a:moveTo>
                  <a:pt x="0" y="0"/>
                </a:moveTo>
                <a:lnTo>
                  <a:pt x="534187" y="0"/>
                </a:lnTo>
              </a:path>
            </a:pathLst>
          </a:custGeom>
          <a:ln w="57873">
            <a:solidFill>
              <a:srgbClr val="862885"/>
            </a:solidFill>
          </a:ln>
        </p:spPr>
        <p:txBody>
          <a:bodyPr wrap="square" lIns="0" tIns="0" rIns="0" bIns="0" rtlCol="0"/>
          <a:lstStyle/>
          <a:p>
            <a:endParaRPr/>
          </a:p>
        </p:txBody>
      </p:sp>
      <p:sp>
        <p:nvSpPr>
          <p:cNvPr id="76" name="bk object 76"/>
          <p:cNvSpPr/>
          <p:nvPr/>
        </p:nvSpPr>
        <p:spPr>
          <a:xfrm>
            <a:off x="1350111" y="4010056"/>
            <a:ext cx="516255" cy="0"/>
          </a:xfrm>
          <a:custGeom>
            <a:avLst/>
            <a:gdLst/>
            <a:ahLst/>
            <a:cxnLst/>
            <a:rect l="l" t="t" r="r" b="b"/>
            <a:pathLst>
              <a:path w="516255">
                <a:moveTo>
                  <a:pt x="0" y="0"/>
                </a:moveTo>
                <a:lnTo>
                  <a:pt x="516166" y="0"/>
                </a:lnTo>
              </a:path>
            </a:pathLst>
          </a:custGeom>
          <a:ln w="57873">
            <a:solidFill>
              <a:srgbClr val="862885"/>
            </a:solidFill>
          </a:ln>
        </p:spPr>
        <p:txBody>
          <a:bodyPr wrap="square" lIns="0" tIns="0" rIns="0" bIns="0" rtlCol="0"/>
          <a:lstStyle/>
          <a:p>
            <a:endParaRPr/>
          </a:p>
        </p:txBody>
      </p:sp>
      <p:sp>
        <p:nvSpPr>
          <p:cNvPr id="77" name="bk object 77"/>
          <p:cNvSpPr/>
          <p:nvPr/>
        </p:nvSpPr>
        <p:spPr>
          <a:xfrm>
            <a:off x="1350111" y="4170826"/>
            <a:ext cx="419734" cy="0"/>
          </a:xfrm>
          <a:custGeom>
            <a:avLst/>
            <a:gdLst/>
            <a:ahLst/>
            <a:cxnLst/>
            <a:rect l="l" t="t" r="r" b="b"/>
            <a:pathLst>
              <a:path w="419735">
                <a:moveTo>
                  <a:pt x="0" y="0"/>
                </a:moveTo>
                <a:lnTo>
                  <a:pt x="419544" y="0"/>
                </a:lnTo>
              </a:path>
            </a:pathLst>
          </a:custGeom>
          <a:ln w="57873">
            <a:solidFill>
              <a:srgbClr val="862885"/>
            </a:solidFill>
          </a:ln>
        </p:spPr>
        <p:txBody>
          <a:bodyPr wrap="square" lIns="0" tIns="0" rIns="0" bIns="0" rtlCol="0"/>
          <a:lstStyle/>
          <a:p>
            <a:endParaRPr/>
          </a:p>
        </p:txBody>
      </p:sp>
      <p:sp>
        <p:nvSpPr>
          <p:cNvPr id="78" name="bk object 78"/>
          <p:cNvSpPr/>
          <p:nvPr/>
        </p:nvSpPr>
        <p:spPr>
          <a:xfrm>
            <a:off x="1350111" y="4331595"/>
            <a:ext cx="419734" cy="0"/>
          </a:xfrm>
          <a:custGeom>
            <a:avLst/>
            <a:gdLst/>
            <a:ahLst/>
            <a:cxnLst/>
            <a:rect l="l" t="t" r="r" b="b"/>
            <a:pathLst>
              <a:path w="419735">
                <a:moveTo>
                  <a:pt x="0" y="0"/>
                </a:moveTo>
                <a:lnTo>
                  <a:pt x="419544" y="0"/>
                </a:lnTo>
              </a:path>
            </a:pathLst>
          </a:custGeom>
          <a:ln w="57873">
            <a:solidFill>
              <a:srgbClr val="862885"/>
            </a:solidFill>
          </a:ln>
        </p:spPr>
        <p:txBody>
          <a:bodyPr wrap="square" lIns="0" tIns="0" rIns="0" bIns="0" rtlCol="0"/>
          <a:lstStyle/>
          <a:p>
            <a:endParaRPr/>
          </a:p>
        </p:txBody>
      </p:sp>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ndc.services.cdc.gov/conditions/hepatitis-b-acute/" TargetMode="External"/><Relationship Id="rId1" Type="http://schemas.openxmlformats.org/officeDocument/2006/relationships/slideLayout" Target="../slideLayouts/slideLayout5.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 name="object 94"/>
          <p:cNvSpPr txBox="1"/>
          <p:nvPr/>
        </p:nvSpPr>
        <p:spPr>
          <a:xfrm>
            <a:off x="444500" y="9358096"/>
            <a:ext cx="899794" cy="368935"/>
          </a:xfrm>
          <a:prstGeom prst="rect">
            <a:avLst/>
          </a:prstGeom>
        </p:spPr>
        <p:txBody>
          <a:bodyPr vert="horz" wrap="square" lIns="0" tIns="12700" rIns="0" bIns="0" rtlCol="0">
            <a:spAutoFit/>
          </a:bodyPr>
          <a:lstStyle/>
          <a:p>
            <a:pPr marL="12700" marR="5080">
              <a:lnSpc>
                <a:spcPct val="107100"/>
              </a:lnSpc>
              <a:spcBef>
                <a:spcPts val="100"/>
              </a:spcBef>
            </a:pPr>
            <a:r>
              <a:rPr sz="700" spc="-30" dirty="0">
                <a:solidFill>
                  <a:srgbClr val="231F20"/>
                </a:solidFill>
                <a:latin typeface="Century Gothic"/>
                <a:cs typeface="Century Gothic"/>
              </a:rPr>
              <a:t>Source: </a:t>
            </a:r>
            <a:r>
              <a:rPr sz="700" spc="-90" dirty="0">
                <a:solidFill>
                  <a:srgbClr val="231F20"/>
                </a:solidFill>
                <a:latin typeface="Century Gothic"/>
                <a:cs typeface="Century Gothic"/>
              </a:rPr>
              <a:t>CDC, </a:t>
            </a:r>
            <a:r>
              <a:rPr sz="700" spc="-30" dirty="0">
                <a:solidFill>
                  <a:srgbClr val="231F20"/>
                </a:solidFill>
                <a:latin typeface="Century Gothic"/>
                <a:cs typeface="Century Gothic"/>
              </a:rPr>
              <a:t>National  </a:t>
            </a:r>
            <a:r>
              <a:rPr sz="700" spc="-20" dirty="0">
                <a:solidFill>
                  <a:srgbClr val="231F20"/>
                </a:solidFill>
                <a:latin typeface="Century Gothic"/>
                <a:cs typeface="Century Gothic"/>
              </a:rPr>
              <a:t>Notifiable </a:t>
            </a:r>
            <a:r>
              <a:rPr sz="700" spc="-15" dirty="0">
                <a:solidFill>
                  <a:srgbClr val="231F20"/>
                </a:solidFill>
                <a:latin typeface="Century Gothic"/>
                <a:cs typeface="Century Gothic"/>
              </a:rPr>
              <a:t>Diseases  </a:t>
            </a:r>
            <a:r>
              <a:rPr sz="700" spc="-25" dirty="0">
                <a:solidFill>
                  <a:srgbClr val="231F20"/>
                </a:solidFill>
                <a:latin typeface="Century Gothic"/>
                <a:cs typeface="Century Gothic"/>
              </a:rPr>
              <a:t>Surveillance</a:t>
            </a:r>
            <a:r>
              <a:rPr sz="700" spc="-35" dirty="0">
                <a:solidFill>
                  <a:srgbClr val="231F20"/>
                </a:solidFill>
                <a:latin typeface="Century Gothic"/>
                <a:cs typeface="Century Gothic"/>
              </a:rPr>
              <a:t> </a:t>
            </a:r>
            <a:r>
              <a:rPr sz="700" spc="-5" dirty="0">
                <a:solidFill>
                  <a:srgbClr val="231F20"/>
                </a:solidFill>
                <a:latin typeface="Century Gothic"/>
                <a:cs typeface="Century Gothic"/>
              </a:rPr>
              <a:t>System.</a:t>
            </a:r>
            <a:endParaRPr sz="700">
              <a:latin typeface="Century Gothic"/>
              <a:cs typeface="Century Gothic"/>
            </a:endParaRPr>
          </a:p>
        </p:txBody>
      </p:sp>
      <p:sp>
        <p:nvSpPr>
          <p:cNvPr id="95" name="object 95"/>
          <p:cNvSpPr txBox="1"/>
          <p:nvPr/>
        </p:nvSpPr>
        <p:spPr>
          <a:xfrm>
            <a:off x="1486916" y="9358096"/>
            <a:ext cx="482600" cy="368935"/>
          </a:xfrm>
          <a:prstGeom prst="rect">
            <a:avLst/>
          </a:prstGeom>
        </p:spPr>
        <p:txBody>
          <a:bodyPr vert="horz" wrap="square" lIns="0" tIns="12700" rIns="0" bIns="0" rtlCol="0">
            <a:spAutoFit/>
          </a:bodyPr>
          <a:lstStyle/>
          <a:p>
            <a:pPr marL="12700" marR="14604">
              <a:lnSpc>
                <a:spcPct val="107200"/>
              </a:lnSpc>
              <a:spcBef>
                <a:spcPts val="100"/>
              </a:spcBef>
            </a:pPr>
            <a:r>
              <a:rPr sz="700" spc="-35" dirty="0">
                <a:solidFill>
                  <a:srgbClr val="231F20"/>
                </a:solidFill>
                <a:latin typeface="Century Gothic"/>
                <a:cs typeface="Century Gothic"/>
              </a:rPr>
              <a:t>* </a:t>
            </a:r>
            <a:r>
              <a:rPr sz="700" spc="-15" dirty="0">
                <a:solidFill>
                  <a:srgbClr val="231F20"/>
                </a:solidFill>
                <a:latin typeface="Century Gothic"/>
                <a:cs typeface="Century Gothic"/>
              </a:rPr>
              <a:t>Rates</a:t>
            </a:r>
            <a:r>
              <a:rPr sz="700" spc="-75" dirty="0">
                <a:solidFill>
                  <a:srgbClr val="231F20"/>
                </a:solidFill>
                <a:latin typeface="Century Gothic"/>
                <a:cs typeface="Century Gothic"/>
              </a:rPr>
              <a:t> </a:t>
            </a:r>
            <a:r>
              <a:rPr sz="700" spc="-20" dirty="0">
                <a:solidFill>
                  <a:srgbClr val="231F20"/>
                </a:solidFill>
                <a:latin typeface="Century Gothic"/>
                <a:cs typeface="Century Gothic"/>
              </a:rPr>
              <a:t>per  </a:t>
            </a:r>
            <a:r>
              <a:rPr sz="700" spc="15" dirty="0">
                <a:solidFill>
                  <a:srgbClr val="231F20"/>
                </a:solidFill>
                <a:latin typeface="Century Gothic"/>
                <a:cs typeface="Century Gothic"/>
              </a:rPr>
              <a:t>100,000</a:t>
            </a:r>
            <a:endParaRPr sz="700">
              <a:latin typeface="Century Gothic"/>
              <a:cs typeface="Century Gothic"/>
            </a:endParaRPr>
          </a:p>
          <a:p>
            <a:pPr marL="12700">
              <a:lnSpc>
                <a:spcPct val="100000"/>
              </a:lnSpc>
              <a:spcBef>
                <a:spcPts val="60"/>
              </a:spcBef>
            </a:pPr>
            <a:r>
              <a:rPr sz="700" spc="-45" dirty="0">
                <a:solidFill>
                  <a:srgbClr val="231F20"/>
                </a:solidFill>
                <a:latin typeface="Century Gothic"/>
                <a:cs typeface="Century Gothic"/>
              </a:rPr>
              <a:t>popul</a:t>
            </a:r>
            <a:r>
              <a:rPr sz="700" spc="-60" dirty="0">
                <a:solidFill>
                  <a:srgbClr val="231F20"/>
                </a:solidFill>
                <a:latin typeface="Century Gothic"/>
                <a:cs typeface="Century Gothic"/>
              </a:rPr>
              <a:t>a</a:t>
            </a:r>
            <a:r>
              <a:rPr sz="700" spc="-15" dirty="0">
                <a:solidFill>
                  <a:srgbClr val="231F20"/>
                </a:solidFill>
                <a:latin typeface="Century Gothic"/>
                <a:cs typeface="Century Gothic"/>
              </a:rPr>
              <a:t>tion.</a:t>
            </a:r>
            <a:endParaRPr sz="700">
              <a:latin typeface="Century Gothic"/>
              <a:cs typeface="Century Gothic"/>
            </a:endParaRPr>
          </a:p>
        </p:txBody>
      </p:sp>
      <p:sp>
        <p:nvSpPr>
          <p:cNvPr id="96" name="object 96"/>
          <p:cNvSpPr txBox="1"/>
          <p:nvPr/>
        </p:nvSpPr>
        <p:spPr>
          <a:xfrm>
            <a:off x="2081276" y="9358096"/>
            <a:ext cx="2226945" cy="368935"/>
          </a:xfrm>
          <a:prstGeom prst="rect">
            <a:avLst/>
          </a:prstGeom>
        </p:spPr>
        <p:txBody>
          <a:bodyPr vert="horz" wrap="square" lIns="0" tIns="12700" rIns="0" bIns="0" rtlCol="0">
            <a:spAutoFit/>
          </a:bodyPr>
          <a:lstStyle/>
          <a:p>
            <a:pPr marL="12700" marR="5080">
              <a:lnSpc>
                <a:spcPct val="107200"/>
              </a:lnSpc>
              <a:spcBef>
                <a:spcPts val="100"/>
              </a:spcBef>
            </a:pPr>
            <a:r>
              <a:rPr sz="700" spc="-110" dirty="0">
                <a:solidFill>
                  <a:srgbClr val="231F20"/>
                </a:solidFill>
                <a:latin typeface="Century Gothic"/>
                <a:cs typeface="Century Gothic"/>
              </a:rPr>
              <a:t>† </a:t>
            </a:r>
            <a:r>
              <a:rPr sz="700" spc="-25" dirty="0">
                <a:solidFill>
                  <a:srgbClr val="231F20"/>
                </a:solidFill>
                <a:latin typeface="Century Gothic"/>
                <a:cs typeface="Century Gothic"/>
              </a:rPr>
              <a:t>Reported </a:t>
            </a:r>
            <a:r>
              <a:rPr sz="700" spc="-35" dirty="0">
                <a:solidFill>
                  <a:srgbClr val="231F20"/>
                </a:solidFill>
                <a:latin typeface="Century Gothic"/>
                <a:cs typeface="Century Gothic"/>
              </a:rPr>
              <a:t>cases </a:t>
            </a:r>
            <a:r>
              <a:rPr sz="700" spc="-20" dirty="0">
                <a:solidFill>
                  <a:srgbClr val="231F20"/>
                </a:solidFill>
                <a:latin typeface="Century Gothic"/>
                <a:cs typeface="Century Gothic"/>
              </a:rPr>
              <a:t>that </a:t>
            </a:r>
            <a:r>
              <a:rPr sz="700" spc="-25" dirty="0">
                <a:solidFill>
                  <a:srgbClr val="231F20"/>
                </a:solidFill>
                <a:latin typeface="Century Gothic"/>
                <a:cs typeface="Century Gothic"/>
              </a:rPr>
              <a:t>met the </a:t>
            </a:r>
            <a:r>
              <a:rPr sz="700" spc="-20" dirty="0">
                <a:solidFill>
                  <a:srgbClr val="231F20"/>
                </a:solidFill>
                <a:latin typeface="Century Gothic"/>
                <a:cs typeface="Century Gothic"/>
              </a:rPr>
              <a:t>classification </a:t>
            </a:r>
            <a:r>
              <a:rPr sz="700" spc="-10" dirty="0">
                <a:solidFill>
                  <a:srgbClr val="231F20"/>
                </a:solidFill>
                <a:latin typeface="Century Gothic"/>
                <a:cs typeface="Century Gothic"/>
              </a:rPr>
              <a:t>criteria </a:t>
            </a:r>
            <a:r>
              <a:rPr sz="700" spc="10" dirty="0">
                <a:solidFill>
                  <a:srgbClr val="231F20"/>
                </a:solidFill>
                <a:latin typeface="Century Gothic"/>
                <a:cs typeface="Century Gothic"/>
              </a:rPr>
              <a:t>for  </a:t>
            </a:r>
            <a:r>
              <a:rPr sz="700" spc="-105" dirty="0">
                <a:solidFill>
                  <a:srgbClr val="231F20"/>
                </a:solidFill>
                <a:latin typeface="Century Gothic"/>
                <a:cs typeface="Century Gothic"/>
              </a:rPr>
              <a:t>a </a:t>
            </a:r>
            <a:r>
              <a:rPr sz="700" spc="-25" dirty="0">
                <a:solidFill>
                  <a:srgbClr val="231F20"/>
                </a:solidFill>
                <a:latin typeface="Century Gothic"/>
                <a:cs typeface="Century Gothic"/>
              </a:rPr>
              <a:t>confirmed </a:t>
            </a:r>
            <a:r>
              <a:rPr sz="700" spc="-55" dirty="0">
                <a:solidFill>
                  <a:srgbClr val="231F20"/>
                </a:solidFill>
                <a:latin typeface="Century Gothic"/>
                <a:cs typeface="Century Gothic"/>
              </a:rPr>
              <a:t>case. </a:t>
            </a:r>
            <a:r>
              <a:rPr sz="700" spc="20" dirty="0">
                <a:solidFill>
                  <a:srgbClr val="231F20"/>
                </a:solidFill>
                <a:latin typeface="Century Gothic"/>
                <a:cs typeface="Century Gothic"/>
              </a:rPr>
              <a:t>For </a:t>
            </a:r>
            <a:r>
              <a:rPr sz="700" spc="-25" dirty="0">
                <a:solidFill>
                  <a:srgbClr val="231F20"/>
                </a:solidFill>
                <a:latin typeface="Century Gothic"/>
                <a:cs typeface="Century Gothic"/>
              </a:rPr>
              <a:t>the </a:t>
            </a:r>
            <a:r>
              <a:rPr sz="700" spc="-60" dirty="0">
                <a:solidFill>
                  <a:srgbClr val="231F20"/>
                </a:solidFill>
                <a:latin typeface="Century Gothic"/>
                <a:cs typeface="Century Gothic"/>
              </a:rPr>
              <a:t>case </a:t>
            </a:r>
            <a:r>
              <a:rPr sz="700" spc="-15" dirty="0">
                <a:solidFill>
                  <a:srgbClr val="231F20"/>
                </a:solidFill>
                <a:latin typeface="Century Gothic"/>
                <a:cs typeface="Century Gothic"/>
              </a:rPr>
              <a:t>definition, </a:t>
            </a:r>
            <a:r>
              <a:rPr sz="700" spc="-35" dirty="0">
                <a:solidFill>
                  <a:srgbClr val="231F20"/>
                </a:solidFill>
                <a:latin typeface="Century Gothic"/>
                <a:cs typeface="Century Gothic"/>
              </a:rPr>
              <a:t>see </a:t>
            </a:r>
            <a:r>
              <a:rPr sz="700" u="sng" spc="-20" dirty="0">
                <a:solidFill>
                  <a:srgbClr val="205E9E"/>
                </a:solidFill>
                <a:uFill>
                  <a:solidFill>
                    <a:srgbClr val="205E9E"/>
                  </a:solidFill>
                </a:uFill>
                <a:latin typeface="Century Gothic"/>
                <a:cs typeface="Century Gothic"/>
                <a:hlinkClick r:id="rId2"/>
              </a:rPr>
              <a:t>https:// </a:t>
            </a:r>
            <a:r>
              <a:rPr sz="700" spc="-20" dirty="0">
                <a:solidFill>
                  <a:srgbClr val="205E9E"/>
                </a:solidFill>
                <a:latin typeface="Century Gothic"/>
                <a:cs typeface="Century Gothic"/>
              </a:rPr>
              <a:t> </a:t>
            </a:r>
            <a:r>
              <a:rPr sz="700" u="sng" spc="-30" dirty="0">
                <a:solidFill>
                  <a:srgbClr val="205E9E"/>
                </a:solidFill>
                <a:uFill>
                  <a:solidFill>
                    <a:srgbClr val="205E9E"/>
                  </a:solidFill>
                </a:uFill>
                <a:latin typeface="Century Gothic"/>
                <a:cs typeface="Century Gothic"/>
                <a:hlinkClick r:id="rId2"/>
              </a:rPr>
              <a:t>ndc.services.cdc.gov/conditions/hepatitis-b-acute/</a:t>
            </a:r>
            <a:r>
              <a:rPr sz="700" spc="-30" dirty="0">
                <a:solidFill>
                  <a:srgbClr val="231F20"/>
                </a:solidFill>
                <a:latin typeface="Century Gothic"/>
                <a:cs typeface="Century Gothic"/>
              </a:rPr>
              <a:t>.</a:t>
            </a:r>
            <a:endParaRPr sz="700">
              <a:latin typeface="Century Gothic"/>
              <a:cs typeface="Century Gothic"/>
            </a:endParaRPr>
          </a:p>
        </p:txBody>
      </p:sp>
      <p:sp>
        <p:nvSpPr>
          <p:cNvPr id="97" name="object 97"/>
          <p:cNvSpPr txBox="1"/>
          <p:nvPr/>
        </p:nvSpPr>
        <p:spPr>
          <a:xfrm>
            <a:off x="4413034" y="9358185"/>
            <a:ext cx="2435225" cy="483234"/>
          </a:xfrm>
          <a:prstGeom prst="rect">
            <a:avLst/>
          </a:prstGeom>
        </p:spPr>
        <p:txBody>
          <a:bodyPr vert="horz" wrap="square" lIns="0" tIns="12700" rIns="0" bIns="0" rtlCol="0">
            <a:spAutoFit/>
          </a:bodyPr>
          <a:lstStyle/>
          <a:p>
            <a:pPr marL="12700" marR="5080">
              <a:lnSpc>
                <a:spcPct val="107200"/>
              </a:lnSpc>
              <a:spcBef>
                <a:spcPts val="100"/>
              </a:spcBef>
            </a:pPr>
            <a:r>
              <a:rPr sz="700" spc="-30" dirty="0">
                <a:solidFill>
                  <a:srgbClr val="231F20"/>
                </a:solidFill>
                <a:latin typeface="Century Gothic"/>
                <a:cs typeface="Century Gothic"/>
              </a:rPr>
              <a:t>Only </a:t>
            </a:r>
            <a:r>
              <a:rPr sz="700" spc="-5" dirty="0">
                <a:solidFill>
                  <a:srgbClr val="231F20"/>
                </a:solidFill>
                <a:latin typeface="Century Gothic"/>
                <a:cs typeface="Century Gothic"/>
              </a:rPr>
              <a:t>states </a:t>
            </a:r>
            <a:r>
              <a:rPr sz="700" dirty="0">
                <a:solidFill>
                  <a:srgbClr val="231F20"/>
                </a:solidFill>
                <a:latin typeface="Century Gothic"/>
                <a:cs typeface="Century Gothic"/>
              </a:rPr>
              <a:t>with </a:t>
            </a:r>
            <a:r>
              <a:rPr sz="700" spc="-10" dirty="0">
                <a:solidFill>
                  <a:srgbClr val="231F20"/>
                </a:solidFill>
                <a:latin typeface="Century Gothic"/>
                <a:cs typeface="Century Gothic"/>
              </a:rPr>
              <a:t>rates </a:t>
            </a:r>
            <a:r>
              <a:rPr sz="700" spc="10" dirty="0">
                <a:solidFill>
                  <a:srgbClr val="231F20"/>
                </a:solidFill>
                <a:latin typeface="Century Gothic"/>
                <a:cs typeface="Century Gothic"/>
              </a:rPr>
              <a:t>for </a:t>
            </a:r>
            <a:r>
              <a:rPr sz="700" spc="25" dirty="0">
                <a:solidFill>
                  <a:srgbClr val="231F20"/>
                </a:solidFill>
                <a:latin typeface="Century Gothic"/>
                <a:cs typeface="Century Gothic"/>
              </a:rPr>
              <a:t>2018 </a:t>
            </a:r>
            <a:r>
              <a:rPr sz="700" spc="-60" dirty="0">
                <a:solidFill>
                  <a:srgbClr val="231F20"/>
                </a:solidFill>
                <a:latin typeface="Century Gothic"/>
                <a:cs typeface="Century Gothic"/>
              </a:rPr>
              <a:t>and </a:t>
            </a:r>
            <a:r>
              <a:rPr sz="700" spc="25" dirty="0">
                <a:solidFill>
                  <a:srgbClr val="231F20"/>
                </a:solidFill>
                <a:latin typeface="Century Gothic"/>
                <a:cs typeface="Century Gothic"/>
              </a:rPr>
              <a:t>2019 </a:t>
            </a:r>
            <a:r>
              <a:rPr sz="700" spc="-45" dirty="0">
                <a:solidFill>
                  <a:srgbClr val="231F20"/>
                </a:solidFill>
                <a:latin typeface="Century Gothic"/>
                <a:cs typeface="Century Gothic"/>
              </a:rPr>
              <a:t>are </a:t>
            </a:r>
            <a:r>
              <a:rPr sz="700" spc="-20" dirty="0">
                <a:solidFill>
                  <a:srgbClr val="231F20"/>
                </a:solidFill>
                <a:latin typeface="Century Gothic"/>
                <a:cs typeface="Century Gothic"/>
              </a:rPr>
              <a:t>shown. State/  </a:t>
            </a:r>
            <a:r>
              <a:rPr sz="700" spc="-5" dirty="0">
                <a:solidFill>
                  <a:srgbClr val="231F20"/>
                </a:solidFill>
                <a:latin typeface="Century Gothic"/>
                <a:cs typeface="Century Gothic"/>
              </a:rPr>
              <a:t>jurisdiction </a:t>
            </a:r>
            <a:r>
              <a:rPr sz="700" spc="-60" dirty="0">
                <a:solidFill>
                  <a:srgbClr val="231F20"/>
                </a:solidFill>
                <a:latin typeface="Century Gothic"/>
                <a:cs typeface="Century Gothic"/>
              </a:rPr>
              <a:t>and </a:t>
            </a:r>
            <a:r>
              <a:rPr sz="700" spc="-35" dirty="0">
                <a:solidFill>
                  <a:srgbClr val="231F20"/>
                </a:solidFill>
                <a:latin typeface="Century Gothic"/>
                <a:cs typeface="Century Gothic"/>
              </a:rPr>
              <a:t>year </a:t>
            </a:r>
            <a:r>
              <a:rPr sz="700" spc="10" dirty="0">
                <a:solidFill>
                  <a:srgbClr val="231F20"/>
                </a:solidFill>
                <a:latin typeface="Century Gothic"/>
                <a:cs typeface="Century Gothic"/>
              </a:rPr>
              <a:t>for </a:t>
            </a:r>
            <a:r>
              <a:rPr sz="700" spc="-35" dirty="0">
                <a:solidFill>
                  <a:srgbClr val="231F20"/>
                </a:solidFill>
                <a:latin typeface="Century Gothic"/>
                <a:cs typeface="Century Gothic"/>
              </a:rPr>
              <a:t>no </a:t>
            </a:r>
            <a:r>
              <a:rPr sz="700" spc="-25" dirty="0">
                <a:solidFill>
                  <a:srgbClr val="231F20"/>
                </a:solidFill>
                <a:latin typeface="Century Gothic"/>
                <a:cs typeface="Century Gothic"/>
              </a:rPr>
              <a:t>reported </a:t>
            </a:r>
            <a:r>
              <a:rPr sz="700" spc="-35" dirty="0">
                <a:solidFill>
                  <a:srgbClr val="231F20"/>
                </a:solidFill>
                <a:latin typeface="Century Gothic"/>
                <a:cs typeface="Century Gothic"/>
              </a:rPr>
              <a:t>cases: </a:t>
            </a:r>
            <a:r>
              <a:rPr sz="700" spc="-30" dirty="0">
                <a:solidFill>
                  <a:srgbClr val="231F20"/>
                </a:solidFill>
                <a:latin typeface="Century Gothic"/>
                <a:cs typeface="Century Gothic"/>
              </a:rPr>
              <a:t>Nebraska  </a:t>
            </a:r>
            <a:r>
              <a:rPr sz="700" spc="-10" dirty="0">
                <a:solidFill>
                  <a:srgbClr val="231F20"/>
                </a:solidFill>
                <a:latin typeface="Century Gothic"/>
                <a:cs typeface="Century Gothic"/>
              </a:rPr>
              <a:t>(2019), </a:t>
            </a:r>
            <a:r>
              <a:rPr sz="700" dirty="0">
                <a:solidFill>
                  <a:srgbClr val="231F20"/>
                </a:solidFill>
                <a:latin typeface="Century Gothic"/>
                <a:cs typeface="Century Gothic"/>
              </a:rPr>
              <a:t>North </a:t>
            </a:r>
            <a:r>
              <a:rPr sz="700" spc="-55" dirty="0">
                <a:solidFill>
                  <a:srgbClr val="231F20"/>
                </a:solidFill>
                <a:latin typeface="Century Gothic"/>
                <a:cs typeface="Century Gothic"/>
              </a:rPr>
              <a:t>Dakota </a:t>
            </a:r>
            <a:r>
              <a:rPr sz="700" spc="-5" dirty="0">
                <a:solidFill>
                  <a:srgbClr val="231F20"/>
                </a:solidFill>
                <a:latin typeface="Century Gothic"/>
                <a:cs typeface="Century Gothic"/>
              </a:rPr>
              <a:t>(2019); </a:t>
            </a:r>
            <a:r>
              <a:rPr sz="700" spc="10" dirty="0">
                <a:solidFill>
                  <a:srgbClr val="231F20"/>
                </a:solidFill>
                <a:latin typeface="Century Gothic"/>
                <a:cs typeface="Century Gothic"/>
              </a:rPr>
              <a:t>for </a:t>
            </a:r>
            <a:r>
              <a:rPr sz="700" spc="-45" dirty="0">
                <a:solidFill>
                  <a:srgbClr val="231F20"/>
                </a:solidFill>
                <a:latin typeface="Century Gothic"/>
                <a:cs typeface="Century Gothic"/>
              </a:rPr>
              <a:t>unavailable </a:t>
            </a:r>
            <a:r>
              <a:rPr sz="700" spc="-55" dirty="0">
                <a:solidFill>
                  <a:srgbClr val="231F20"/>
                </a:solidFill>
                <a:latin typeface="Century Gothic"/>
                <a:cs typeface="Century Gothic"/>
              </a:rPr>
              <a:t>data: </a:t>
            </a:r>
            <a:r>
              <a:rPr sz="700" spc="5" dirty="0">
                <a:solidFill>
                  <a:srgbClr val="231F20"/>
                </a:solidFill>
                <a:latin typeface="Century Gothic"/>
                <a:cs typeface="Century Gothic"/>
              </a:rPr>
              <a:t>District </a:t>
            </a:r>
            <a:r>
              <a:rPr sz="700" spc="-15" dirty="0">
                <a:solidFill>
                  <a:srgbClr val="231F20"/>
                </a:solidFill>
                <a:latin typeface="Century Gothic"/>
                <a:cs typeface="Century Gothic"/>
              </a:rPr>
              <a:t>of  </a:t>
            </a:r>
            <a:r>
              <a:rPr sz="700" spc="-45" dirty="0">
                <a:solidFill>
                  <a:srgbClr val="231F20"/>
                </a:solidFill>
                <a:latin typeface="Century Gothic"/>
                <a:cs typeface="Century Gothic"/>
              </a:rPr>
              <a:t>Columbia </a:t>
            </a:r>
            <a:r>
              <a:rPr sz="700" dirty="0">
                <a:solidFill>
                  <a:srgbClr val="231F20"/>
                </a:solidFill>
                <a:latin typeface="Century Gothic"/>
                <a:cs typeface="Century Gothic"/>
              </a:rPr>
              <a:t>(2018, 2019), </a:t>
            </a:r>
            <a:r>
              <a:rPr sz="700" spc="-35" dirty="0">
                <a:solidFill>
                  <a:srgbClr val="231F20"/>
                </a:solidFill>
                <a:latin typeface="Century Gothic"/>
                <a:cs typeface="Century Gothic"/>
              </a:rPr>
              <a:t>Rhode </a:t>
            </a:r>
            <a:r>
              <a:rPr sz="700" spc="-15" dirty="0">
                <a:solidFill>
                  <a:srgbClr val="231F20"/>
                </a:solidFill>
                <a:latin typeface="Century Gothic"/>
                <a:cs typeface="Century Gothic"/>
              </a:rPr>
              <a:t>Island </a:t>
            </a:r>
            <a:r>
              <a:rPr sz="700" dirty="0">
                <a:solidFill>
                  <a:srgbClr val="231F20"/>
                </a:solidFill>
                <a:latin typeface="Century Gothic"/>
                <a:cs typeface="Century Gothic"/>
              </a:rPr>
              <a:t>(2018,</a:t>
            </a:r>
            <a:r>
              <a:rPr sz="700" spc="-20" dirty="0">
                <a:solidFill>
                  <a:srgbClr val="231F20"/>
                </a:solidFill>
                <a:latin typeface="Century Gothic"/>
                <a:cs typeface="Century Gothic"/>
              </a:rPr>
              <a:t> </a:t>
            </a:r>
            <a:r>
              <a:rPr sz="700" dirty="0">
                <a:solidFill>
                  <a:srgbClr val="231F20"/>
                </a:solidFill>
                <a:latin typeface="Century Gothic"/>
                <a:cs typeface="Century Gothic"/>
              </a:rPr>
              <a:t>2019).</a:t>
            </a:r>
            <a:endParaRPr sz="700">
              <a:latin typeface="Century Gothic"/>
              <a:cs typeface="Century Gothic"/>
            </a:endParaRPr>
          </a:p>
        </p:txBody>
      </p:sp>
      <p:sp>
        <p:nvSpPr>
          <p:cNvPr id="98" name="object 98"/>
          <p:cNvSpPr/>
          <p:nvPr/>
        </p:nvSpPr>
        <p:spPr>
          <a:xfrm>
            <a:off x="5527701"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99" name="object 99"/>
          <p:cNvSpPr/>
          <p:nvPr/>
        </p:nvSpPr>
        <p:spPr>
          <a:xfrm>
            <a:off x="5503455"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100" name="object 100"/>
          <p:cNvSpPr/>
          <p:nvPr/>
        </p:nvSpPr>
        <p:spPr>
          <a:xfrm>
            <a:off x="5551947" y="507359"/>
            <a:ext cx="0" cy="40640"/>
          </a:xfrm>
          <a:custGeom>
            <a:avLst/>
            <a:gdLst/>
            <a:ahLst/>
            <a:cxnLst/>
            <a:rect l="l" t="t" r="r" b="b"/>
            <a:pathLst>
              <a:path h="40640">
                <a:moveTo>
                  <a:pt x="0" y="0"/>
                </a:moveTo>
                <a:lnTo>
                  <a:pt x="0" y="40627"/>
                </a:lnTo>
              </a:path>
            </a:pathLst>
          </a:custGeom>
          <a:ln w="10960">
            <a:solidFill>
              <a:srgbClr val="8B2589"/>
            </a:solidFill>
          </a:ln>
        </p:spPr>
        <p:txBody>
          <a:bodyPr wrap="square" lIns="0" tIns="0" rIns="0" bIns="0" rtlCol="0"/>
          <a:lstStyle/>
          <a:p>
            <a:endParaRPr/>
          </a:p>
        </p:txBody>
      </p:sp>
      <p:sp>
        <p:nvSpPr>
          <p:cNvPr id="101" name="object 101"/>
          <p:cNvSpPr/>
          <p:nvPr/>
        </p:nvSpPr>
        <p:spPr>
          <a:xfrm>
            <a:off x="5576191" y="475048"/>
            <a:ext cx="0" cy="73025"/>
          </a:xfrm>
          <a:custGeom>
            <a:avLst/>
            <a:gdLst/>
            <a:ahLst/>
            <a:cxnLst/>
            <a:rect l="l" t="t" r="r" b="b"/>
            <a:pathLst>
              <a:path h="73025">
                <a:moveTo>
                  <a:pt x="0" y="0"/>
                </a:moveTo>
                <a:lnTo>
                  <a:pt x="0" y="72936"/>
                </a:lnTo>
              </a:path>
            </a:pathLst>
          </a:custGeom>
          <a:ln w="10960">
            <a:solidFill>
              <a:srgbClr val="8B2589"/>
            </a:solidFill>
          </a:ln>
        </p:spPr>
        <p:txBody>
          <a:bodyPr wrap="square" lIns="0" tIns="0" rIns="0" bIns="0" rtlCol="0"/>
          <a:lstStyle/>
          <a:p>
            <a:endParaRPr/>
          </a:p>
        </p:txBody>
      </p:sp>
      <p:sp>
        <p:nvSpPr>
          <p:cNvPr id="102" name="object 102"/>
          <p:cNvSpPr/>
          <p:nvPr/>
        </p:nvSpPr>
        <p:spPr>
          <a:xfrm>
            <a:off x="5402159" y="325601"/>
            <a:ext cx="200660" cy="244475"/>
          </a:xfrm>
          <a:custGeom>
            <a:avLst/>
            <a:gdLst/>
            <a:ahLst/>
            <a:cxnLst/>
            <a:rect l="l" t="t" r="r" b="b"/>
            <a:pathLst>
              <a:path w="200660" h="244475">
                <a:moveTo>
                  <a:pt x="121945" y="244055"/>
                </a:moveTo>
                <a:lnTo>
                  <a:pt x="11785" y="244055"/>
                </a:lnTo>
                <a:lnTo>
                  <a:pt x="5257" y="244055"/>
                </a:lnTo>
                <a:lnTo>
                  <a:pt x="0" y="238772"/>
                </a:lnTo>
                <a:lnTo>
                  <a:pt x="0" y="232244"/>
                </a:lnTo>
                <a:lnTo>
                  <a:pt x="0" y="13271"/>
                </a:lnTo>
                <a:lnTo>
                  <a:pt x="0" y="5943"/>
                </a:lnTo>
                <a:lnTo>
                  <a:pt x="5943" y="0"/>
                </a:lnTo>
                <a:lnTo>
                  <a:pt x="13271" y="0"/>
                </a:lnTo>
                <a:lnTo>
                  <a:pt x="186943" y="0"/>
                </a:lnTo>
                <a:lnTo>
                  <a:pt x="194271" y="0"/>
                </a:lnTo>
                <a:lnTo>
                  <a:pt x="200215" y="5943"/>
                </a:lnTo>
                <a:lnTo>
                  <a:pt x="200215" y="13271"/>
                </a:lnTo>
                <a:lnTo>
                  <a:pt x="200215" y="119748"/>
                </a:lnTo>
              </a:path>
            </a:pathLst>
          </a:custGeom>
          <a:ln w="10960">
            <a:solidFill>
              <a:srgbClr val="005E6D"/>
            </a:solidFill>
          </a:ln>
        </p:spPr>
        <p:txBody>
          <a:bodyPr wrap="square" lIns="0" tIns="0" rIns="0" bIns="0" rtlCol="0"/>
          <a:lstStyle/>
          <a:p>
            <a:endParaRPr/>
          </a:p>
        </p:txBody>
      </p:sp>
      <p:sp>
        <p:nvSpPr>
          <p:cNvPr id="103" name="object 103"/>
          <p:cNvSpPr/>
          <p:nvPr/>
        </p:nvSpPr>
        <p:spPr>
          <a:xfrm>
            <a:off x="5418396" y="345154"/>
            <a:ext cx="168107" cy="202834"/>
          </a:xfrm>
          <a:prstGeom prst="rect">
            <a:avLst/>
          </a:prstGeom>
          <a:blipFill>
            <a:blip r:embed="rId3" cstate="print"/>
            <a:stretch>
              <a:fillRect/>
            </a:stretch>
          </a:blipFill>
        </p:spPr>
        <p:txBody>
          <a:bodyPr wrap="square" lIns="0" tIns="0" rIns="0" bIns="0" rtlCol="0"/>
          <a:lstStyle/>
          <a:p>
            <a:endParaRPr/>
          </a:p>
        </p:txBody>
      </p:sp>
      <p:sp>
        <p:nvSpPr>
          <p:cNvPr id="104" name="object 104"/>
          <p:cNvSpPr/>
          <p:nvPr/>
        </p:nvSpPr>
        <p:spPr>
          <a:xfrm>
            <a:off x="5402163" y="325607"/>
            <a:ext cx="200660" cy="244475"/>
          </a:xfrm>
          <a:custGeom>
            <a:avLst/>
            <a:gdLst/>
            <a:ahLst/>
            <a:cxnLst/>
            <a:rect l="l" t="t" r="r" b="b"/>
            <a:pathLst>
              <a:path w="200660" h="244475">
                <a:moveTo>
                  <a:pt x="78270" y="0"/>
                </a:moveTo>
                <a:lnTo>
                  <a:pt x="188429" y="0"/>
                </a:lnTo>
                <a:lnTo>
                  <a:pt x="194957" y="0"/>
                </a:lnTo>
                <a:lnTo>
                  <a:pt x="200202" y="5283"/>
                </a:lnTo>
                <a:lnTo>
                  <a:pt x="200202" y="11811"/>
                </a:lnTo>
                <a:lnTo>
                  <a:pt x="200202" y="230784"/>
                </a:lnTo>
                <a:lnTo>
                  <a:pt x="200202" y="238112"/>
                </a:lnTo>
                <a:lnTo>
                  <a:pt x="194271" y="244043"/>
                </a:lnTo>
                <a:lnTo>
                  <a:pt x="186944" y="244043"/>
                </a:lnTo>
                <a:lnTo>
                  <a:pt x="13271" y="244043"/>
                </a:lnTo>
                <a:lnTo>
                  <a:pt x="5943" y="244043"/>
                </a:lnTo>
                <a:lnTo>
                  <a:pt x="0" y="238112"/>
                </a:lnTo>
                <a:lnTo>
                  <a:pt x="0" y="230784"/>
                </a:lnTo>
                <a:lnTo>
                  <a:pt x="0" y="124307"/>
                </a:lnTo>
              </a:path>
            </a:pathLst>
          </a:custGeom>
          <a:ln w="10960">
            <a:solidFill>
              <a:srgbClr val="005E6D"/>
            </a:solidFill>
          </a:ln>
        </p:spPr>
        <p:txBody>
          <a:bodyPr wrap="square" lIns="0" tIns="0" rIns="0" bIns="0" rtlCol="0"/>
          <a:lstStyle/>
          <a:p>
            <a:endParaRPr/>
          </a:p>
        </p:txBody>
      </p:sp>
      <p:sp>
        <p:nvSpPr>
          <p:cNvPr id="105" name="object 105"/>
          <p:cNvSpPr txBox="1"/>
          <p:nvPr/>
        </p:nvSpPr>
        <p:spPr>
          <a:xfrm>
            <a:off x="444500" y="272592"/>
            <a:ext cx="6828790" cy="988060"/>
          </a:xfrm>
          <a:prstGeom prst="rect">
            <a:avLst/>
          </a:prstGeom>
        </p:spPr>
        <p:txBody>
          <a:bodyPr vert="horz" wrap="square" lIns="0" tIns="16510" rIns="0" bIns="0" rtlCol="0">
            <a:spAutoFit/>
          </a:bodyPr>
          <a:lstStyle/>
          <a:p>
            <a:pPr marL="5232400">
              <a:lnSpc>
                <a:spcPts val="1230"/>
              </a:lnSpc>
              <a:spcBef>
                <a:spcPts val="130"/>
              </a:spcBef>
            </a:pPr>
            <a:r>
              <a:rPr sz="1000" b="1" spc="40" dirty="0">
                <a:solidFill>
                  <a:srgbClr val="005E6D"/>
                </a:solidFill>
                <a:latin typeface="Microsoft JhengHei UI"/>
                <a:cs typeface="Microsoft JhengHei UI"/>
              </a:rPr>
              <a:t>2019 </a:t>
            </a:r>
            <a:r>
              <a:rPr sz="1050" b="1" spc="90" dirty="0">
                <a:solidFill>
                  <a:srgbClr val="8C2689"/>
                </a:solidFill>
                <a:latin typeface="Century Gothic"/>
                <a:cs typeface="Century Gothic"/>
              </a:rPr>
              <a:t>VIRAL</a:t>
            </a:r>
            <a:r>
              <a:rPr sz="1050" b="1" spc="35" dirty="0">
                <a:solidFill>
                  <a:srgbClr val="8C2689"/>
                </a:solidFill>
                <a:latin typeface="Century Gothic"/>
                <a:cs typeface="Century Gothic"/>
              </a:rPr>
              <a:t> </a:t>
            </a:r>
            <a:r>
              <a:rPr sz="1050" b="1" spc="130" dirty="0">
                <a:solidFill>
                  <a:srgbClr val="8C2689"/>
                </a:solidFill>
                <a:latin typeface="Century Gothic"/>
                <a:cs typeface="Century Gothic"/>
              </a:rPr>
              <a:t>HEPATITIS</a:t>
            </a:r>
            <a:endParaRPr sz="1050">
              <a:latin typeface="Century Gothic"/>
              <a:cs typeface="Century Gothic"/>
            </a:endParaRPr>
          </a:p>
          <a:p>
            <a:pPr marL="5232400">
              <a:lnSpc>
                <a:spcPts val="1230"/>
              </a:lnSpc>
            </a:pPr>
            <a:r>
              <a:rPr sz="1050" spc="30" dirty="0">
                <a:solidFill>
                  <a:srgbClr val="005E6D"/>
                </a:solidFill>
                <a:latin typeface="Century Gothic"/>
                <a:cs typeface="Century Gothic"/>
              </a:rPr>
              <a:t>SURVEILLANCE</a:t>
            </a:r>
            <a:r>
              <a:rPr sz="1050" spc="70" dirty="0">
                <a:solidFill>
                  <a:srgbClr val="005E6D"/>
                </a:solidFill>
                <a:latin typeface="Century Gothic"/>
                <a:cs typeface="Century Gothic"/>
              </a:rPr>
              <a:t> REPORT</a:t>
            </a:r>
            <a:endParaRPr sz="1050">
              <a:latin typeface="Century Gothic"/>
              <a:cs typeface="Century Gothic"/>
            </a:endParaRPr>
          </a:p>
          <a:p>
            <a:pPr>
              <a:lnSpc>
                <a:spcPct val="100000"/>
              </a:lnSpc>
              <a:spcBef>
                <a:spcPts val="45"/>
              </a:spcBef>
            </a:pPr>
            <a:endParaRPr sz="1250">
              <a:latin typeface="Times New Roman"/>
              <a:cs typeface="Times New Roman"/>
            </a:endParaRPr>
          </a:p>
          <a:p>
            <a:pPr marL="12700" marR="198120">
              <a:lnSpc>
                <a:spcPct val="107200"/>
              </a:lnSpc>
            </a:pPr>
            <a:r>
              <a:rPr sz="1400" b="1" spc="-20" dirty="0">
                <a:solidFill>
                  <a:srgbClr val="005E6D"/>
                </a:solidFill>
                <a:latin typeface="Lucida Sans"/>
                <a:cs typeface="Lucida Sans"/>
              </a:rPr>
              <a:t>Figure</a:t>
            </a:r>
            <a:r>
              <a:rPr sz="1400" b="1" spc="-90" dirty="0">
                <a:solidFill>
                  <a:srgbClr val="005E6D"/>
                </a:solidFill>
                <a:latin typeface="Lucida Sans"/>
                <a:cs typeface="Lucida Sans"/>
              </a:rPr>
              <a:t> </a:t>
            </a:r>
            <a:r>
              <a:rPr sz="1400" b="1" spc="10" dirty="0">
                <a:solidFill>
                  <a:srgbClr val="005E6D"/>
                </a:solidFill>
                <a:latin typeface="Lucida Sans"/>
                <a:cs typeface="Lucida Sans"/>
              </a:rPr>
              <a:t>2.2.</a:t>
            </a:r>
            <a:r>
              <a:rPr sz="1400" b="1" spc="-90" dirty="0">
                <a:solidFill>
                  <a:srgbClr val="005E6D"/>
                </a:solidFill>
                <a:latin typeface="Lucida Sans"/>
                <a:cs typeface="Lucida Sans"/>
              </a:rPr>
              <a:t> </a:t>
            </a:r>
            <a:r>
              <a:rPr sz="1400" b="1" spc="-15" dirty="0">
                <a:solidFill>
                  <a:srgbClr val="8C2689"/>
                </a:solidFill>
                <a:latin typeface="Lucida Sans"/>
                <a:cs typeface="Lucida Sans"/>
              </a:rPr>
              <a:t>Rates*</a:t>
            </a:r>
            <a:r>
              <a:rPr sz="1400" b="1" spc="-85" dirty="0">
                <a:solidFill>
                  <a:srgbClr val="8C2689"/>
                </a:solidFill>
                <a:latin typeface="Lucida Sans"/>
                <a:cs typeface="Lucida Sans"/>
              </a:rPr>
              <a:t> </a:t>
            </a:r>
            <a:r>
              <a:rPr sz="1400" b="1" spc="-20" dirty="0">
                <a:solidFill>
                  <a:srgbClr val="8C2689"/>
                </a:solidFill>
                <a:latin typeface="Lucida Sans"/>
                <a:cs typeface="Lucida Sans"/>
              </a:rPr>
              <a:t>of</a:t>
            </a:r>
            <a:r>
              <a:rPr sz="1400" b="1" spc="-110" dirty="0">
                <a:solidFill>
                  <a:srgbClr val="8C2689"/>
                </a:solidFill>
                <a:latin typeface="Lucida Sans"/>
                <a:cs typeface="Lucida Sans"/>
              </a:rPr>
              <a:t> </a:t>
            </a:r>
            <a:r>
              <a:rPr sz="1400" b="1" spc="-10" dirty="0">
                <a:solidFill>
                  <a:srgbClr val="8C2689"/>
                </a:solidFill>
                <a:latin typeface="Lucida Sans"/>
                <a:cs typeface="Lucida Sans"/>
              </a:rPr>
              <a:t>reported</a:t>
            </a:r>
            <a:r>
              <a:rPr sz="1400" b="1" spc="-90" dirty="0">
                <a:solidFill>
                  <a:srgbClr val="8C2689"/>
                </a:solidFill>
                <a:latin typeface="Lucida Sans"/>
                <a:cs typeface="Lucida Sans"/>
              </a:rPr>
              <a:t> </a:t>
            </a:r>
            <a:r>
              <a:rPr sz="1400" b="1" dirty="0">
                <a:solidFill>
                  <a:srgbClr val="8C2689"/>
                </a:solidFill>
                <a:latin typeface="Lucida Sans"/>
                <a:cs typeface="Lucida Sans"/>
              </a:rPr>
              <a:t>acute</a:t>
            </a:r>
            <a:r>
              <a:rPr sz="1400" b="1" spc="-85" dirty="0">
                <a:solidFill>
                  <a:srgbClr val="8C2689"/>
                </a:solidFill>
                <a:latin typeface="Lucida Sans"/>
                <a:cs typeface="Lucida Sans"/>
              </a:rPr>
              <a:t> </a:t>
            </a:r>
            <a:r>
              <a:rPr sz="1400" b="1" spc="-5" dirty="0">
                <a:solidFill>
                  <a:srgbClr val="8C2689"/>
                </a:solidFill>
                <a:latin typeface="Lucida Sans"/>
                <a:cs typeface="Lucida Sans"/>
              </a:rPr>
              <a:t>hepatitis</a:t>
            </a:r>
            <a:r>
              <a:rPr sz="1400" b="1" spc="-90" dirty="0">
                <a:solidFill>
                  <a:srgbClr val="8C2689"/>
                </a:solidFill>
                <a:latin typeface="Lucida Sans"/>
                <a:cs typeface="Lucida Sans"/>
              </a:rPr>
              <a:t> </a:t>
            </a:r>
            <a:r>
              <a:rPr sz="1400" b="1" spc="-114" dirty="0">
                <a:solidFill>
                  <a:srgbClr val="8C2689"/>
                </a:solidFill>
                <a:latin typeface="Lucida Sans"/>
                <a:cs typeface="Lucida Sans"/>
              </a:rPr>
              <a:t>B† </a:t>
            </a:r>
            <a:r>
              <a:rPr sz="1400" b="1" spc="-35" dirty="0">
                <a:solidFill>
                  <a:srgbClr val="8C2689"/>
                </a:solidFill>
                <a:latin typeface="Lucida Sans"/>
                <a:cs typeface="Lucida Sans"/>
              </a:rPr>
              <a:t>virus</a:t>
            </a:r>
            <a:r>
              <a:rPr sz="1400" b="1" spc="-85" dirty="0">
                <a:solidFill>
                  <a:srgbClr val="8C2689"/>
                </a:solidFill>
                <a:latin typeface="Lucida Sans"/>
                <a:cs typeface="Lucida Sans"/>
              </a:rPr>
              <a:t> </a:t>
            </a:r>
            <a:r>
              <a:rPr sz="1400" b="1" spc="-5" dirty="0">
                <a:solidFill>
                  <a:srgbClr val="8C2689"/>
                </a:solidFill>
                <a:latin typeface="Lucida Sans"/>
                <a:cs typeface="Lucida Sans"/>
              </a:rPr>
              <a:t>infection,</a:t>
            </a:r>
            <a:r>
              <a:rPr sz="1400" b="1" spc="-90" dirty="0">
                <a:solidFill>
                  <a:srgbClr val="8C2689"/>
                </a:solidFill>
                <a:latin typeface="Lucida Sans"/>
                <a:cs typeface="Lucida Sans"/>
              </a:rPr>
              <a:t> </a:t>
            </a:r>
            <a:r>
              <a:rPr sz="1400" b="1" spc="-40" dirty="0">
                <a:solidFill>
                  <a:srgbClr val="8C2689"/>
                </a:solidFill>
                <a:latin typeface="Lucida Sans"/>
                <a:cs typeface="Lucida Sans"/>
              </a:rPr>
              <a:t>by</a:t>
            </a:r>
            <a:r>
              <a:rPr sz="1400" b="1" spc="-114" dirty="0">
                <a:solidFill>
                  <a:srgbClr val="8C2689"/>
                </a:solidFill>
                <a:latin typeface="Lucida Sans"/>
                <a:cs typeface="Lucida Sans"/>
              </a:rPr>
              <a:t> </a:t>
            </a:r>
            <a:r>
              <a:rPr sz="1400" b="1" spc="10" dirty="0">
                <a:solidFill>
                  <a:srgbClr val="8C2689"/>
                </a:solidFill>
                <a:latin typeface="Lucida Sans"/>
                <a:cs typeface="Lucida Sans"/>
              </a:rPr>
              <a:t>state</a:t>
            </a:r>
            <a:r>
              <a:rPr sz="1400" b="1" spc="-85" dirty="0">
                <a:solidFill>
                  <a:srgbClr val="8C2689"/>
                </a:solidFill>
                <a:latin typeface="Lucida Sans"/>
                <a:cs typeface="Lucida Sans"/>
              </a:rPr>
              <a:t> </a:t>
            </a:r>
            <a:r>
              <a:rPr sz="1400" b="1" spc="-65" dirty="0">
                <a:solidFill>
                  <a:srgbClr val="8C2689"/>
                </a:solidFill>
                <a:latin typeface="Lucida Sans"/>
                <a:cs typeface="Lucida Sans"/>
              </a:rPr>
              <a:t>—  </a:t>
            </a:r>
            <a:r>
              <a:rPr sz="1400" b="1" spc="-10" dirty="0">
                <a:solidFill>
                  <a:srgbClr val="8C2689"/>
                </a:solidFill>
                <a:latin typeface="Lucida Sans"/>
                <a:cs typeface="Lucida Sans"/>
              </a:rPr>
              <a:t>United </a:t>
            </a:r>
            <a:r>
              <a:rPr sz="1400" b="1" spc="30" dirty="0">
                <a:solidFill>
                  <a:srgbClr val="8C2689"/>
                </a:solidFill>
                <a:latin typeface="Lucida Sans"/>
                <a:cs typeface="Lucida Sans"/>
              </a:rPr>
              <a:t>States,</a:t>
            </a:r>
            <a:r>
              <a:rPr sz="1400" b="1" spc="-175" dirty="0">
                <a:solidFill>
                  <a:srgbClr val="8C2689"/>
                </a:solidFill>
                <a:latin typeface="Lucida Sans"/>
                <a:cs typeface="Lucida Sans"/>
              </a:rPr>
              <a:t> </a:t>
            </a:r>
            <a:r>
              <a:rPr sz="1400" b="1" spc="-10" dirty="0">
                <a:solidFill>
                  <a:srgbClr val="8C2689"/>
                </a:solidFill>
                <a:latin typeface="Lucida Sans"/>
                <a:cs typeface="Lucida Sans"/>
              </a:rPr>
              <a:t>2018–2019</a:t>
            </a:r>
            <a:endParaRPr sz="1400">
              <a:latin typeface="Lucida Sans"/>
              <a:cs typeface="Lucida Sans"/>
            </a:endParaRPr>
          </a:p>
        </p:txBody>
      </p:sp>
      <p:pic>
        <p:nvPicPr>
          <p:cNvPr id="107" name="Picture 106" descr="Chart&#10;&#10;DescriptioThe distribution of rates of reported acute hepatitis B by state or jurisdiction, for 2018 and 2019, sorted from the highest to lowest rates for 2019. The US rate during 2019 was 1.0 reported cases per 100,000 population. Maine and West Virginia had the highest rates of reported acute hepatitis B during 2019.n automatically generated">
            <a:extLst>
              <a:ext uri="{FF2B5EF4-FFF2-40B4-BE49-F238E27FC236}">
                <a16:creationId xmlns:a16="http://schemas.microsoft.com/office/drawing/2014/main" id="{58490479-B9DF-44C7-8A38-389C58540D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500" y="1411912"/>
            <a:ext cx="6720936" cy="7884487"/>
          </a:xfrm>
          <a:prstGeom prst="rect">
            <a:avLst/>
          </a:prstGeom>
          <a:effectLst>
            <a:outerShdw blurRad="50800" dist="38100" dir="2700000" algn="tl" rotWithShape="0">
              <a:prstClr val="black">
                <a:alpha val="40000"/>
              </a:prstClr>
            </a:outerShdw>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05E9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124</Words>
  <Application>Microsoft Office PowerPoint</Application>
  <PresentationFormat>Custom</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Microsoft JhengHei UI</vt:lpstr>
      <vt:lpstr>Calibri</vt:lpstr>
      <vt:lpstr>Century Gothic</vt:lpstr>
      <vt:lpstr>Lucida Sans</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2.2. Rates* of reported acute hepatitis B† virus infection, by state — United States, 2018–2019</dc:title>
  <dc:subject>Figure 2.2. Rates* of reported acute hepatitis B† virus infection, by state — United States, 2018–2019</dc:subject>
  <dc:creator>HHS / CDC / DDID / NCHHSTP / DVH</dc:creator>
  <cp:lastModifiedBy>Peterson, Paul (CDC/DDID/NCHHSTP/DVH) (CTR)</cp:lastModifiedBy>
  <cp:revision>1</cp:revision>
  <dcterms:created xsi:type="dcterms:W3CDTF">2021-05-18T21:01:29Z</dcterms:created>
  <dcterms:modified xsi:type="dcterms:W3CDTF">2021-05-19T15:25:20Z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2021-05-18T00:00:00Z</vt:filetime>
  </property>
  <property fmtid="{D5CDD505-2E9C-101B-9397-08002B2CF9AE}" pid="3" name="Creator">
    <vt:lpwstr>Adobe InDesign 16.2 (Windows)</vt:lpwstr>
  </property>
  <property fmtid="{D5CDD505-2E9C-101B-9397-08002B2CF9AE}" pid="4" name="LastSaved">
    <vt:filetime>2021-05-18T00:00:00Z</vt:filetime>
  </property>
  <property fmtid="{D5CDD505-2E9C-101B-9397-08002B2CF9AE}" pid="5" name="MSIP_Label_8af03ff0-41c5-4c41-b55e-fabb8fae94be_Enabled">
    <vt:lpwstr>true</vt:lpwstr>
  </property>
  <property fmtid="{D5CDD505-2E9C-101B-9397-08002B2CF9AE}" pid="6" name="MSIP_Label_8af03ff0-41c5-4c41-b55e-fabb8fae94be_SetDate">
    <vt:lpwstr>2021-05-19T15:25:19Z</vt:lpwstr>
  </property>
  <property fmtid="{D5CDD505-2E9C-101B-9397-08002B2CF9AE}" pid="7" name="MSIP_Label_8af03ff0-41c5-4c41-b55e-fabb8fae94be_Method">
    <vt:lpwstr>Privileged</vt:lpwstr>
  </property>
  <property fmtid="{D5CDD505-2E9C-101B-9397-08002B2CF9AE}" pid="8" name="MSIP_Label_8af03ff0-41c5-4c41-b55e-fabb8fae94be_Name">
    <vt:lpwstr>8af03ff0-41c5-4c41-b55e-fabb8fae94be</vt:lpwstr>
  </property>
  <property fmtid="{D5CDD505-2E9C-101B-9397-08002B2CF9AE}" pid="9" name="MSIP_Label_8af03ff0-41c5-4c41-b55e-fabb8fae94be_SiteId">
    <vt:lpwstr>9ce70869-60db-44fd-abe8-d2767077fc8f</vt:lpwstr>
  </property>
  <property fmtid="{D5CDD505-2E9C-101B-9397-08002B2CF9AE}" pid="10" name="MSIP_Label_8af03ff0-41c5-4c41-b55e-fabb8fae94be_ActionId">
    <vt:lpwstr>fcf3091c-464a-491e-bfad-da8f0464ee8e</vt:lpwstr>
  </property>
  <property fmtid="{D5CDD505-2E9C-101B-9397-08002B2CF9AE}" pid="11" name="MSIP_Label_8af03ff0-41c5-4c41-b55e-fabb8fae94be_ContentBits">
    <vt:lpwstr>0</vt:lpwstr>
  </property>
</Properties>
</file>