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8906714"/>
            <a:ext cx="685292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650" spc="-30" dirty="0">
                <a:latin typeface="Lucida Sans"/>
                <a:cs typeface="Lucida Sans"/>
              </a:rPr>
              <a:t>Source: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55" dirty="0">
                <a:latin typeface="Lucida Sans"/>
                <a:cs typeface="Lucida Sans"/>
              </a:rPr>
              <a:t>CDC,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National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Center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for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Health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Statistics,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Multiple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Cause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1999–2018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on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55" dirty="0">
                <a:latin typeface="Lucida Sans"/>
                <a:cs typeface="Lucida Sans"/>
              </a:rPr>
              <a:t>CDC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5" dirty="0">
                <a:latin typeface="Lucida Sans"/>
                <a:cs typeface="Lucida Sans"/>
              </a:rPr>
              <a:t>WONDER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Online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Database.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Data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from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2014–2018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Multiple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Cause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files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and 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based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on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information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from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all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death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certificates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filed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in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vital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records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offices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fifty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states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and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District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Columbia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through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Vital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Statistics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Cooperative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Program.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Deaths 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nonresidents</a:t>
            </a:r>
            <a:r>
              <a:rPr sz="650" spc="-55" dirty="0">
                <a:latin typeface="Lucida Sans"/>
                <a:cs typeface="Lucida Sans"/>
              </a:rPr>
              <a:t> (e.g., </a:t>
            </a:r>
            <a:r>
              <a:rPr sz="650" spc="-30" dirty="0">
                <a:latin typeface="Lucida Sans"/>
                <a:cs typeface="Lucida Sans"/>
              </a:rPr>
              <a:t>nonresident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aliens,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nationals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living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abroad,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residents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of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10" dirty="0">
                <a:latin typeface="Lucida Sans"/>
                <a:cs typeface="Lucida Sans"/>
              </a:rPr>
              <a:t>Puerto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Rico,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Guam,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the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Virgin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Islands,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and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other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U.S.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Territories)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and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fetal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deaths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excluded.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Numbers</a:t>
            </a:r>
            <a:r>
              <a:rPr lang="en-US" sz="650" spc="-2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slightly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lower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than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previously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reported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for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2013–2016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due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to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NCHS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standards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which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restrict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displayed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data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to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spc="15" dirty="0">
                <a:latin typeface="Lucida Sans"/>
                <a:cs typeface="Lucida Sans"/>
              </a:rPr>
              <a:t>U</a:t>
            </a:r>
            <a:r>
              <a:rPr lang="en-US" sz="650" spc="15" dirty="0">
                <a:latin typeface="Lucida Sans"/>
                <a:cs typeface="Lucida Sans"/>
              </a:rPr>
              <a:t>.</a:t>
            </a:r>
            <a:r>
              <a:rPr sz="650" spc="15" dirty="0">
                <a:latin typeface="Lucida Sans"/>
                <a:cs typeface="Lucida Sans"/>
              </a:rPr>
              <a:t>S</a:t>
            </a:r>
            <a:r>
              <a:rPr lang="en-US" sz="650" spc="15" dirty="0">
                <a:latin typeface="Lucida Sans"/>
                <a:cs typeface="Lucida Sans"/>
              </a:rPr>
              <a:t>.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residents.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Accessed</a:t>
            </a:r>
            <a:r>
              <a:rPr sz="650" spc="-50" dirty="0">
                <a:latin typeface="Lucida Sans"/>
                <a:cs typeface="Lucida Sans"/>
              </a:rPr>
              <a:t> </a:t>
            </a:r>
            <a:r>
              <a:rPr sz="650" spc="-15" dirty="0">
                <a:latin typeface="Lucida Sans"/>
                <a:cs typeface="Lucida Sans"/>
              </a:rPr>
              <a:t>at</a:t>
            </a:r>
            <a:r>
              <a:rPr sz="650" spc="-45" dirty="0">
                <a:latin typeface="Lucida Sans"/>
                <a:cs typeface="Lucida Sans"/>
              </a:rPr>
              <a:t> </a:t>
            </a:r>
            <a:r>
              <a:rPr sz="6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650" spc="-40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l</a:t>
            </a:r>
            <a:r>
              <a:rPr sz="650" spc="-45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on  </a:t>
            </a:r>
            <a:r>
              <a:rPr sz="650" spc="-20" dirty="0">
                <a:latin typeface="Lucida Sans"/>
                <a:cs typeface="Lucida Sans"/>
              </a:rPr>
              <a:t>February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14,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2020.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55" dirty="0">
                <a:latin typeface="Lucida Sans"/>
                <a:cs typeface="Lucida Sans"/>
              </a:rPr>
              <a:t>CDC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5" dirty="0">
                <a:latin typeface="Lucida Sans"/>
                <a:cs typeface="Lucida Sans"/>
              </a:rPr>
              <a:t>WONDER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dataset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documentation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and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technical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methods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can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be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accessed</a:t>
            </a:r>
            <a:r>
              <a:rPr sz="650" spc="-55" dirty="0">
                <a:latin typeface="Lucida Sans"/>
                <a:cs typeface="Lucida Sans"/>
              </a:rPr>
              <a:t> </a:t>
            </a:r>
            <a:r>
              <a:rPr sz="650" spc="-15" dirty="0">
                <a:latin typeface="Lucida Sans"/>
                <a:cs typeface="Lucida Sans"/>
              </a:rPr>
              <a:t>at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https://wonder.cdc.gov/wonder/help/mcd.html#</a:t>
            </a:r>
            <a:r>
              <a:rPr sz="650" spc="-40" dirty="0">
                <a:latin typeface="Lucida Sans"/>
                <a:cs typeface="Lucida Sans"/>
              </a:rPr>
              <a:t>.</a:t>
            </a:r>
            <a:endParaRPr sz="650" dirty="0">
              <a:latin typeface="Lucida Sans"/>
              <a:cs typeface="Lucida Sans"/>
            </a:endParaRPr>
          </a:p>
          <a:p>
            <a:pPr marL="12700" marR="53340">
              <a:lnSpc>
                <a:spcPct val="100000"/>
              </a:lnSpc>
              <a:spcBef>
                <a:spcPts val="450"/>
              </a:spcBef>
            </a:pPr>
            <a:r>
              <a:rPr sz="650" spc="-70" dirty="0">
                <a:latin typeface="Lucida Sans"/>
                <a:cs typeface="Lucida Sans"/>
              </a:rPr>
              <a:t>*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Rates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age-adjusted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per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100,000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U.S.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standard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population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in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2000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using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following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age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group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distribution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(in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years):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&lt;1,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1–4,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5–14,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15–24,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25–34,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35–44,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45–54,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55–64,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65–74,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5" dirty="0">
                <a:latin typeface="Lucida Sans"/>
                <a:cs typeface="Lucida Sans"/>
              </a:rPr>
              <a:t>75–  </a:t>
            </a:r>
            <a:r>
              <a:rPr sz="650" spc="-45" dirty="0">
                <a:latin typeface="Lucida Sans"/>
                <a:cs typeface="Lucida Sans"/>
              </a:rPr>
              <a:t>84,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and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85+.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15" dirty="0">
                <a:latin typeface="Lucida Sans"/>
                <a:cs typeface="Lucida Sans"/>
              </a:rPr>
              <a:t>For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age-adjusted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death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rates,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age-specific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death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rate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is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rounded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to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one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decimal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place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before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proceeding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to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next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step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in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calculation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30">
                <a:latin typeface="Lucida Sans"/>
                <a:cs typeface="Lucida Sans"/>
              </a:rPr>
              <a:t>age-adjusted</a:t>
            </a:r>
            <a:r>
              <a:rPr sz="650" spc="-65">
                <a:latin typeface="Lucida Sans"/>
                <a:cs typeface="Lucida Sans"/>
              </a:rPr>
              <a:t> </a:t>
            </a:r>
            <a:r>
              <a:rPr sz="650" spc="-30">
                <a:latin typeface="Lucida Sans"/>
                <a:cs typeface="Lucida Sans"/>
              </a:rPr>
              <a:t>death</a:t>
            </a:r>
            <a:r>
              <a:rPr lang="en-US" sz="650" spc="-30">
                <a:latin typeface="Lucida Sans"/>
                <a:cs typeface="Lucida Sans"/>
              </a:rPr>
              <a:t> </a:t>
            </a:r>
            <a:r>
              <a:rPr sz="650" spc="-25">
                <a:latin typeface="Lucida Sans"/>
                <a:cs typeface="Lucida Sans"/>
              </a:rPr>
              <a:t>rates</a:t>
            </a:r>
            <a:r>
              <a:rPr sz="650" spc="-75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for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20" dirty="0">
                <a:latin typeface="Lucida Sans"/>
                <a:cs typeface="Lucida Sans"/>
              </a:rPr>
              <a:t>NCHS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Multiple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Cause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55" dirty="0">
                <a:latin typeface="Lucida Sans"/>
                <a:cs typeface="Lucida Sans"/>
              </a:rPr>
              <a:t>CDC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10" dirty="0">
                <a:latin typeface="Lucida Sans"/>
                <a:cs typeface="Lucida Sans"/>
              </a:rPr>
              <a:t>WONDER.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This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rounding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step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may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affect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precision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rates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calculated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for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small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numbers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deaths.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Missing</a:t>
            </a:r>
            <a:r>
              <a:rPr sz="650" spc="-6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data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are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not</a:t>
            </a:r>
            <a:r>
              <a:rPr sz="650" spc="-60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included.</a:t>
            </a:r>
            <a:endParaRPr sz="65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450"/>
              </a:spcBef>
            </a:pPr>
            <a:r>
              <a:rPr sz="650" spc="-155" dirty="0">
                <a:latin typeface="Lucida Sans"/>
                <a:cs typeface="Lucida Sans"/>
              </a:rPr>
              <a:t>† </a:t>
            </a:r>
            <a:r>
              <a:rPr sz="650" spc="-12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Cause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defined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one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95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multiple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causes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death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and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based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on</a:t>
            </a:r>
            <a:r>
              <a:rPr sz="650" spc="-8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the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International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Classification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25" dirty="0">
                <a:latin typeface="Lucida Sans"/>
                <a:cs typeface="Lucida Sans"/>
              </a:rPr>
              <a:t>of</a:t>
            </a:r>
            <a:r>
              <a:rPr sz="650" spc="-85" dirty="0">
                <a:latin typeface="Lucida Sans"/>
                <a:cs typeface="Lucida Sans"/>
              </a:rPr>
              <a:t> </a:t>
            </a:r>
            <a:r>
              <a:rPr sz="650" spc="-45" dirty="0">
                <a:latin typeface="Lucida Sans"/>
                <a:cs typeface="Lucida Sans"/>
              </a:rPr>
              <a:t>Diseases,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10th</a:t>
            </a:r>
            <a:r>
              <a:rPr sz="650" spc="-75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Revision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(ICD-10)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codes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B17.1,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0" dirty="0">
                <a:latin typeface="Lucida Sans"/>
                <a:cs typeface="Lucida Sans"/>
              </a:rPr>
              <a:t>and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35" dirty="0">
                <a:latin typeface="Lucida Sans"/>
                <a:cs typeface="Lucida Sans"/>
              </a:rPr>
              <a:t>B18.2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40" dirty="0">
                <a:latin typeface="Lucida Sans"/>
                <a:cs typeface="Lucida Sans"/>
              </a:rPr>
              <a:t>(hepatitis</a:t>
            </a:r>
            <a:r>
              <a:rPr sz="650" spc="-70" dirty="0">
                <a:latin typeface="Lucida Sans"/>
                <a:cs typeface="Lucida Sans"/>
              </a:rPr>
              <a:t> </a:t>
            </a:r>
            <a:r>
              <a:rPr sz="650" spc="-60" dirty="0">
                <a:latin typeface="Lucida Sans"/>
                <a:cs typeface="Lucida Sans"/>
              </a:rPr>
              <a:t>C)</a:t>
            </a:r>
            <a:r>
              <a:rPr lang="en-US" sz="650" spc="-60" dirty="0">
                <a:latin typeface="Lucida Sans"/>
                <a:cs typeface="Lucida Sans"/>
              </a:rPr>
              <a:t>.</a:t>
            </a:r>
            <a:endParaRPr sz="65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2999" y="1242441"/>
            <a:ext cx="7023100" cy="7612380"/>
          </a:xfrm>
          <a:custGeom>
            <a:avLst/>
            <a:gdLst/>
            <a:ahLst/>
            <a:cxnLst/>
            <a:rect l="l" t="t" r="r" b="b"/>
            <a:pathLst>
              <a:path w="7023100" h="7612380">
                <a:moveTo>
                  <a:pt x="0" y="0"/>
                </a:moveTo>
                <a:lnTo>
                  <a:pt x="7022592" y="0"/>
                </a:lnTo>
                <a:lnTo>
                  <a:pt x="7022592" y="7612380"/>
                </a:lnTo>
                <a:lnTo>
                  <a:pt x="0" y="76123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323339"/>
          <a:ext cx="6854825" cy="7449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3443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7366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Alabama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3.97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Alaska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7.13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Arizona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553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5.81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480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Arkansas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4.39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5.01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California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3,409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3,245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7.19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2,917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2,630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2,391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Colorado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5.74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Connecticut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Delaware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750" b="1" spc="4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75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50" dirty="0">
                          <a:latin typeface="Calibri"/>
                          <a:cs typeface="Calibri"/>
                        </a:rPr>
                        <a:t>Columbia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13.21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13.93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13.37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9.40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Florida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1,266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1,270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1,222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1,222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4.16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1,005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Georgia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396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Hawaii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Idaho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35" dirty="0">
                          <a:latin typeface="Calibri"/>
                          <a:cs typeface="Calibri"/>
                        </a:rPr>
                        <a:t>Illinois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399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288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Indiana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269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125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122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Kansas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4.20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Kentucky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269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319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Louisiana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7.25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396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6.49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5.92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40" dirty="0">
                          <a:latin typeface="Calibri"/>
                          <a:cs typeface="Calibri"/>
                        </a:rPr>
                        <a:t>Maine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1.69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Maryland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335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327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4.32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Massachusetts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3.65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317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261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Michigan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Minnesota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235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2.81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Mississippi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Missouri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314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4.13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258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Montana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5.76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5.36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Nebraska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Nevada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173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181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75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55" dirty="0">
                          <a:latin typeface="Calibri"/>
                          <a:cs typeface="Calibri"/>
                        </a:rPr>
                        <a:t>Hampshire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3.36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75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60" dirty="0">
                          <a:latin typeface="Calibri"/>
                          <a:cs typeface="Calibri"/>
                        </a:rPr>
                        <a:t>Jersey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3.93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75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Mexico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8.29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8.05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8.12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175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75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45" dirty="0">
                          <a:latin typeface="Calibri"/>
                          <a:cs typeface="Calibri"/>
                        </a:rPr>
                        <a:t>York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1,092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979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701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45" dirty="0">
                          <a:latin typeface="Calibri"/>
                          <a:cs typeface="Calibri"/>
                        </a:rPr>
                        <a:t>Carolina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532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4.19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3.92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50" dirty="0">
                          <a:latin typeface="Calibri"/>
                          <a:cs typeface="Calibri"/>
                        </a:rPr>
                        <a:t>Dakota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2.25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2.88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894"/>
                        </a:lnSpc>
                        <a:spcBef>
                          <a:spcPts val="90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Ohio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3.58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480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Oklahoma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11.62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11.02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555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11.00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Oregon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10.79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9.68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8.90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9.24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8.03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Pennsylvania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629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564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563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417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2.37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50" dirty="0">
                          <a:latin typeface="Calibri"/>
                          <a:cs typeface="Calibri"/>
                        </a:rPr>
                        <a:t>Island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7.26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6.37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45" dirty="0">
                          <a:latin typeface="Calibri"/>
                          <a:cs typeface="Calibri"/>
                        </a:rPr>
                        <a:t>Carolina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294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4.67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299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4.51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4.51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7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50" dirty="0">
                          <a:latin typeface="Calibri"/>
                          <a:cs typeface="Calibri"/>
                        </a:rPr>
                        <a:t>Dakota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2.80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Tennessee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554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6.83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592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7.27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469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6.01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1,860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1,996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1,886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1,888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6.03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5" dirty="0">
                          <a:latin typeface="Calibri"/>
                          <a:cs typeface="Calibri"/>
                        </a:rPr>
                        <a:t>1,708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Utah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3.34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3.47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85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2.98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2.29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2.59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0" dirty="0">
                          <a:latin typeface="Calibri"/>
                          <a:cs typeface="Calibri"/>
                        </a:rPr>
                        <a:t>Vermont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3.86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3.32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45" dirty="0">
                          <a:latin typeface="Calibri"/>
                          <a:cs typeface="Calibri"/>
                        </a:rPr>
                        <a:t>Virginia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335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3.27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3.15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327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3.03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2.68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2.48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Washington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644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7.21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651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7.06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517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528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5.46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466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75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b="1" spc="45" dirty="0">
                          <a:latin typeface="Calibri"/>
                          <a:cs typeface="Calibri"/>
                        </a:rPr>
                        <a:t>Virginia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4.65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116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5" dirty="0">
                          <a:latin typeface="Calibri"/>
                          <a:cs typeface="Calibri"/>
                        </a:rPr>
                        <a:t>Wisconsin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208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214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2.70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145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1.82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151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1.90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380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Wyoming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4.77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3.95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38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4.89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5.50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80" dirty="0">
                          <a:latin typeface="Calibri"/>
                          <a:cs typeface="Calibri"/>
                        </a:rPr>
                        <a:t>42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60" dirty="0">
                          <a:latin typeface="Calibri"/>
                          <a:cs typeface="Calibri"/>
                        </a:rPr>
                        <a:t>5.84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38076">
                <a:tc>
                  <a:txBody>
                    <a:bodyPr/>
                    <a:lstStyle/>
                    <a:p>
                      <a:pPr marL="5715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19,613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5.01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19,566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4.91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18,093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4.42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17,253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4.13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15,713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3.72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249647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24130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3.6.</a:t>
            </a:r>
            <a:r>
              <a:rPr sz="1400" b="1" spc="-13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rate*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deaths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with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30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listed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as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cause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8C268A"/>
                </a:solidFill>
                <a:latin typeface="Lucida Sans"/>
                <a:cs typeface="Lucida Sans"/>
              </a:rPr>
              <a:t>death†  </a:t>
            </a:r>
            <a:r>
              <a:rPr sz="1400" b="1" spc="-60" dirty="0">
                <a:solidFill>
                  <a:srgbClr val="8C268A"/>
                </a:solidFill>
                <a:latin typeface="Lucida Sans"/>
                <a:cs typeface="Lucida Sans"/>
              </a:rPr>
              <a:t>among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20" dirty="0">
                <a:solidFill>
                  <a:srgbClr val="8C268A"/>
                </a:solidFill>
                <a:latin typeface="Lucida Sans"/>
                <a:cs typeface="Lucida Sans"/>
              </a:rPr>
              <a:t>U</a:t>
            </a:r>
            <a:r>
              <a:rPr lang="en-US" sz="1400" b="1" spc="20" dirty="0">
                <a:solidFill>
                  <a:srgbClr val="8C268A"/>
                </a:solidFill>
                <a:latin typeface="Lucida Sans"/>
                <a:cs typeface="Lucida Sans"/>
              </a:rPr>
              <a:t>.</a:t>
            </a:r>
            <a:r>
              <a:rPr sz="1400" b="1" spc="20" dirty="0">
                <a:solidFill>
                  <a:srgbClr val="8C268A"/>
                </a:solidFill>
                <a:latin typeface="Lucida Sans"/>
                <a:cs typeface="Lucida Sans"/>
              </a:rPr>
              <a:t>S</a:t>
            </a:r>
            <a:r>
              <a:rPr lang="en-US" sz="1400" b="1" spc="20" dirty="0">
                <a:solidFill>
                  <a:srgbClr val="8C268A"/>
                </a:solidFill>
                <a:latin typeface="Lucida Sans"/>
                <a:cs typeface="Lucida Sans"/>
              </a:rPr>
              <a:t>.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residents,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year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2014–2018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81841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57596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06086" y="410360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0330" y="378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6298" y="22860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72535" y="248153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6302" y="228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970</Words>
  <Application>Microsoft Office PowerPoint</Application>
  <PresentationFormat>Custom</PresentationFormat>
  <Paragraphs>594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3.6. Number and rate of deaths with hepatitis C listed as a cause of death among US residents, by jurisdiction and year ― United States, 2014–2018</dc:subject>
  <dc:creator>HHS / CDC / DDID / NCHHSTP / DVH</dc:creator>
  <cp:lastModifiedBy>Peterson, Paul (CDC/DDID/NCHHSTP/DVH) (CTR)</cp:lastModifiedBy>
  <cp:revision>3</cp:revision>
  <dcterms:created xsi:type="dcterms:W3CDTF">2020-07-21T18:14:42Z</dcterms:created>
  <dcterms:modified xsi:type="dcterms:W3CDTF">2020-07-28T12:09:49Z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