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n.cdc.gov/nndss/conditions/hepatitis-c-chronic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309420"/>
              </p:ext>
            </p:extLst>
          </p:nvPr>
        </p:nvGraphicFramePr>
        <p:xfrm>
          <a:off x="2622820" y="1509509"/>
          <a:ext cx="2748280" cy="779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7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Chronic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9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7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60">
                <a:tc>
                  <a:txBody>
                    <a:bodyPr/>
                    <a:lstStyle/>
                    <a:p>
                      <a:pPr marL="56515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2,871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1,897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16,193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5,451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4,965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1,498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1,272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6,640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888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3,882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4,772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4,058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1,225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4,658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696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3,882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956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8,047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10,582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1,569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800" b="1" spc="90">
                          <a:latin typeface="Calibri"/>
                          <a:cs typeface="Calibri"/>
                        </a:rPr>
                        <a:t>,</a:t>
                      </a:r>
                      <a:r>
                        <a:rPr sz="800" b="1" spc="90">
                          <a:latin typeface="Calibri"/>
                          <a:cs typeface="Calibri"/>
                        </a:rPr>
                        <a:t>000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12,874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3,071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9,949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1,012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463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4,772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5,219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4,832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2,090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5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21330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United</a:t>
                      </a:r>
                      <a:r>
                        <a:rPr sz="800" b="1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20" dirty="0">
                          <a:latin typeface="Lucida Sans"/>
                          <a:cs typeface="Lucida Sans"/>
                        </a:rPr>
                        <a:t>States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0" dirty="0">
                          <a:latin typeface="Lucida Sans"/>
                          <a:cs typeface="Lucida Sans"/>
                        </a:rPr>
                        <a:t>137,713</a:t>
                      </a:r>
                      <a:endParaRPr sz="800" dirty="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485401"/>
            <a:ext cx="758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Source: </a:t>
            </a:r>
            <a:r>
              <a:rPr sz="600" spc="-85" dirty="0">
                <a:latin typeface="Century Gothic"/>
                <a:cs typeface="Century Gothic"/>
              </a:rPr>
              <a:t>CDC, </a:t>
            </a:r>
            <a:r>
              <a:rPr sz="600" spc="-35" dirty="0">
                <a:latin typeface="Century Gothic"/>
                <a:cs typeface="Century Gothic"/>
              </a:rPr>
              <a:t>National  </a:t>
            </a:r>
            <a:r>
              <a:rPr sz="600" spc="-25" dirty="0">
                <a:latin typeface="Century Gothic"/>
                <a:cs typeface="Century Gothic"/>
              </a:rPr>
              <a:t>Notifiable </a:t>
            </a:r>
            <a:r>
              <a:rPr sz="600" spc="-20" dirty="0">
                <a:latin typeface="Century Gothic"/>
                <a:cs typeface="Century Gothic"/>
              </a:rPr>
              <a:t>Diseases  </a:t>
            </a:r>
            <a:r>
              <a:rPr sz="600" spc="-30" dirty="0">
                <a:latin typeface="Century Gothic"/>
                <a:cs typeface="Century Gothic"/>
              </a:rPr>
              <a:t>Surveillance</a:t>
            </a:r>
            <a:r>
              <a:rPr sz="600" spc="-45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System.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2722" y="9508057"/>
            <a:ext cx="516255" cy="3116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600" spc="-5" dirty="0">
                <a:latin typeface="Century Gothic"/>
                <a:cs typeface="Century Gothic"/>
              </a:rPr>
              <a:t>U:</a:t>
            </a:r>
            <a:r>
              <a:rPr lang="en-US" sz="600" spc="-100" dirty="0">
                <a:latin typeface="Century Gothic"/>
                <a:cs typeface="Century Gothic"/>
              </a:rPr>
              <a:t> </a:t>
            </a:r>
            <a:r>
              <a:rPr lang="en-US" sz="600" spc="-45" dirty="0">
                <a:latin typeface="Century Gothic"/>
                <a:cs typeface="Century Gothic"/>
              </a:rPr>
              <a:t>Unavailable.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60" dirty="0">
                <a:latin typeface="Century Gothic"/>
                <a:cs typeface="Century Gothic"/>
              </a:rPr>
              <a:t>data</a:t>
            </a:r>
            <a:r>
              <a:rPr sz="600" spc="-120" dirty="0">
                <a:latin typeface="Century Gothic"/>
                <a:cs typeface="Century Gothic"/>
              </a:rPr>
              <a:t> </a:t>
            </a:r>
            <a:r>
              <a:rPr sz="600" spc="-45" dirty="0">
                <a:latin typeface="Century Gothic"/>
                <a:cs typeface="Century Gothic"/>
              </a:rPr>
              <a:t>are  </a:t>
            </a:r>
            <a:r>
              <a:rPr sz="600" spc="-50" dirty="0">
                <a:latin typeface="Century Gothic"/>
                <a:cs typeface="Century Gothic"/>
              </a:rPr>
              <a:t>unavailable.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9712" y="9503841"/>
            <a:ext cx="4279265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3480" algn="l"/>
                <a:tab pos="2243455" algn="l"/>
              </a:tabLst>
            </a:pPr>
            <a:r>
              <a:rPr sz="600" spc="-30" dirty="0">
                <a:latin typeface="Century Gothic"/>
                <a:cs typeface="Century Gothic"/>
              </a:rPr>
              <a:t>* </a:t>
            </a:r>
            <a:r>
              <a:rPr sz="600" spc="15" dirty="0">
                <a:latin typeface="Century Gothic"/>
                <a:cs typeface="Century Gothic"/>
              </a:rPr>
              <a:t>For </a:t>
            </a:r>
            <a:r>
              <a:rPr sz="600" spc="-60" dirty="0">
                <a:latin typeface="Century Gothic"/>
                <a:cs typeface="Century Gothic"/>
              </a:rPr>
              <a:t>case</a:t>
            </a:r>
            <a:r>
              <a:rPr sz="600" spc="-75" dirty="0">
                <a:latin typeface="Century Gothic"/>
                <a:cs typeface="Century Gothic"/>
              </a:rPr>
              <a:t> </a:t>
            </a:r>
            <a:r>
              <a:rPr sz="600" spc="-20" dirty="0">
                <a:latin typeface="Century Gothic"/>
                <a:cs typeface="Century Gothic"/>
              </a:rPr>
              <a:t>definition,</a:t>
            </a:r>
            <a:r>
              <a:rPr sz="600" spc="-25" dirty="0">
                <a:latin typeface="Century Gothic"/>
                <a:cs typeface="Century Gothic"/>
              </a:rPr>
              <a:t> </a:t>
            </a:r>
            <a:r>
              <a:rPr sz="600" spc="-35" dirty="0">
                <a:latin typeface="Century Gothic"/>
                <a:cs typeface="Century Gothic"/>
              </a:rPr>
              <a:t>see	</a:t>
            </a:r>
            <a:r>
              <a:rPr sz="600" spc="-45" dirty="0">
                <a:latin typeface="Century Gothic"/>
                <a:cs typeface="Century Gothic"/>
              </a:rPr>
              <a:t>—: </a:t>
            </a:r>
            <a:r>
              <a:rPr sz="600" spc="-35" dirty="0">
                <a:latin typeface="Century Gothic"/>
                <a:cs typeface="Century Gothic"/>
              </a:rPr>
              <a:t>No </a:t>
            </a:r>
            <a:r>
              <a:rPr sz="600" spc="-30" dirty="0">
                <a:latin typeface="Century Gothic"/>
                <a:cs typeface="Century Gothic"/>
              </a:rPr>
              <a:t>reported</a:t>
            </a:r>
            <a:r>
              <a:rPr sz="600" spc="20" dirty="0">
                <a:latin typeface="Century Gothic"/>
                <a:cs typeface="Century Gothic"/>
              </a:rPr>
              <a:t> </a:t>
            </a:r>
            <a:r>
              <a:rPr sz="600" spc="-40" dirty="0">
                <a:latin typeface="Century Gothic"/>
                <a:cs typeface="Century Gothic"/>
              </a:rPr>
              <a:t>cases. </a:t>
            </a:r>
            <a:r>
              <a:rPr sz="600" spc="-10" dirty="0">
                <a:latin typeface="Century Gothic"/>
                <a:cs typeface="Century Gothic"/>
              </a:rPr>
              <a:t>The	</a:t>
            </a:r>
            <a:r>
              <a:rPr sz="600" spc="-25" dirty="0">
                <a:latin typeface="Century Gothic"/>
                <a:cs typeface="Century Gothic"/>
              </a:rPr>
              <a:t>N: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5" dirty="0">
                <a:latin typeface="Century Gothic"/>
                <a:cs typeface="Century Gothic"/>
              </a:rPr>
              <a:t>reportable.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30" dirty="0">
                <a:latin typeface="Century Gothic"/>
                <a:cs typeface="Century Gothic"/>
              </a:rPr>
              <a:t>disease </a:t>
            </a:r>
            <a:r>
              <a:rPr sz="600" dirty="0">
                <a:latin typeface="Century Gothic"/>
                <a:cs typeface="Century Gothic"/>
              </a:rPr>
              <a:t>or </a:t>
            </a:r>
            <a:r>
              <a:rPr sz="600" spc="-35" dirty="0">
                <a:latin typeface="Century Gothic"/>
                <a:cs typeface="Century Gothic"/>
              </a:rPr>
              <a:t>condition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9706" y="9605416"/>
            <a:ext cx="34874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3480" algn="l"/>
              </a:tabLst>
            </a:pPr>
            <a:r>
              <a:rPr sz="60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https://wwwn.cdc.gov/nndss/</a:t>
            </a:r>
            <a:r>
              <a:rPr sz="600" spc="-40" dirty="0">
                <a:solidFill>
                  <a:srgbClr val="215E9E"/>
                </a:solidFill>
                <a:latin typeface="Century Gothic"/>
                <a:cs typeface="Century Gothic"/>
              </a:rPr>
              <a:t>	</a:t>
            </a:r>
            <a:r>
              <a:rPr sz="600" spc="-25" dirty="0">
                <a:latin typeface="Century Gothic"/>
                <a:cs typeface="Century Gothic"/>
              </a:rPr>
              <a:t>reporting </a:t>
            </a:r>
            <a:r>
              <a:rPr sz="600" spc="-15" dirty="0">
                <a:latin typeface="Century Gothic"/>
                <a:cs typeface="Century Gothic"/>
              </a:rPr>
              <a:t>jurisdiction </a:t>
            </a:r>
            <a:r>
              <a:rPr sz="600" spc="-40" dirty="0">
                <a:latin typeface="Century Gothic"/>
                <a:cs typeface="Century Gothic"/>
              </a:rPr>
              <a:t>did </a:t>
            </a:r>
            <a:r>
              <a:rPr sz="600" spc="-25" dirty="0">
                <a:latin typeface="Century Gothic"/>
                <a:cs typeface="Century Gothic"/>
              </a:rPr>
              <a:t>not </a:t>
            </a:r>
            <a:r>
              <a:rPr sz="600" spc="-30" dirty="0">
                <a:latin typeface="Century Gothic"/>
                <a:cs typeface="Century Gothic"/>
              </a:rPr>
              <a:t>was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0" dirty="0">
                <a:latin typeface="Century Gothic"/>
                <a:cs typeface="Century Gothic"/>
              </a:rPr>
              <a:t>reportable </a:t>
            </a:r>
            <a:r>
              <a:rPr sz="600" spc="-40" dirty="0">
                <a:latin typeface="Century Gothic"/>
                <a:cs typeface="Century Gothic"/>
              </a:rPr>
              <a:t>by </a:t>
            </a:r>
            <a:r>
              <a:rPr sz="600" spc="-50" dirty="0">
                <a:latin typeface="Century Gothic"/>
                <a:cs typeface="Century Gothic"/>
              </a:rPr>
              <a:t>law, </a:t>
            </a:r>
            <a:r>
              <a:rPr sz="600" spc="-25" dirty="0">
                <a:latin typeface="Century Gothic"/>
                <a:cs typeface="Century Gothic"/>
              </a:rPr>
              <a:t>statue,</a:t>
            </a:r>
            <a:r>
              <a:rPr sz="600" spc="-120" dirty="0">
                <a:latin typeface="Century Gothic"/>
                <a:cs typeface="Century Gothic"/>
              </a:rPr>
              <a:t> </a:t>
            </a:r>
            <a:r>
              <a:rPr sz="600" spc="-5" dirty="0">
                <a:latin typeface="Century Gothic"/>
                <a:cs typeface="Century Gothic"/>
              </a:rPr>
              <a:t>or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9706" y="9706991"/>
            <a:ext cx="355663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3455" algn="l"/>
              </a:tabLst>
            </a:pPr>
            <a:r>
              <a:rPr sz="600" u="sng" spc="-2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conditions/hepatitis-c-chronic/</a:t>
            </a:r>
            <a:r>
              <a:rPr sz="600" spc="-25" dirty="0">
                <a:solidFill>
                  <a:srgbClr val="215E9E"/>
                </a:solidFill>
                <a:latin typeface="Century Gothic"/>
                <a:cs typeface="Century Gothic"/>
              </a:rPr>
              <a:t>      </a:t>
            </a:r>
            <a:r>
              <a:rPr sz="600" spc="-10" dirty="0">
                <a:latin typeface="Century Gothic"/>
                <a:cs typeface="Century Gothic"/>
              </a:rPr>
              <a:t>submit </a:t>
            </a:r>
            <a:r>
              <a:rPr sz="600" spc="-50" dirty="0">
                <a:latin typeface="Century Gothic"/>
                <a:cs typeface="Century Gothic"/>
              </a:rPr>
              <a:t>any </a:t>
            </a:r>
            <a:r>
              <a:rPr sz="600" spc="-40" dirty="0">
                <a:latin typeface="Century Gothic"/>
                <a:cs typeface="Century Gothic"/>
              </a:rPr>
              <a:t>cases</a:t>
            </a:r>
            <a:r>
              <a:rPr sz="600" dirty="0">
                <a:latin typeface="Century Gothic"/>
                <a:cs typeface="Century Gothic"/>
              </a:rPr>
              <a:t> </a:t>
            </a:r>
            <a:r>
              <a:rPr sz="600" spc="-20" dirty="0">
                <a:latin typeface="Century Gothic"/>
                <a:cs typeface="Century Gothic"/>
              </a:rPr>
              <a:t>to</a:t>
            </a:r>
            <a:r>
              <a:rPr sz="600" spc="-25" dirty="0">
                <a:latin typeface="Century Gothic"/>
                <a:cs typeface="Century Gothic"/>
              </a:rPr>
              <a:t> </a:t>
            </a:r>
            <a:r>
              <a:rPr sz="600" spc="-85" dirty="0">
                <a:latin typeface="Century Gothic"/>
                <a:cs typeface="Century Gothic"/>
              </a:rPr>
              <a:t>CDC.	</a:t>
            </a:r>
            <a:r>
              <a:rPr sz="600" spc="-30" dirty="0">
                <a:latin typeface="Century Gothic"/>
                <a:cs typeface="Century Gothic"/>
              </a:rPr>
              <a:t>regulation </a:t>
            </a:r>
            <a:r>
              <a:rPr sz="600" spc="-5" dirty="0">
                <a:latin typeface="Century Gothic"/>
                <a:cs typeface="Century Gothic"/>
              </a:rPr>
              <a:t>in </a:t>
            </a:r>
            <a:r>
              <a:rPr sz="600" spc="-30" dirty="0">
                <a:latin typeface="Century Gothic"/>
                <a:cs typeface="Century Gothic"/>
              </a:rPr>
              <a:t>the </a:t>
            </a:r>
            <a:r>
              <a:rPr sz="600" spc="-20" dirty="0">
                <a:latin typeface="Century Gothic"/>
                <a:cs typeface="Century Gothic"/>
              </a:rPr>
              <a:t>reporting</a:t>
            </a:r>
            <a:r>
              <a:rPr sz="600" spc="-55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jurisdiction.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782" y="338226"/>
            <a:ext cx="6696709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2540">
              <a:lnSpc>
                <a:spcPct val="100000"/>
              </a:lnSpc>
              <a:spcBef>
                <a:spcPts val="100"/>
              </a:spcBef>
              <a:tabLst>
                <a:tab pos="5457190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353060">
              <a:lnSpc>
                <a:spcPct val="107200"/>
              </a:lnSpc>
            </a:pP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14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3.5.</a:t>
            </a:r>
            <a:r>
              <a:rPr sz="1400" b="1" spc="-13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newly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cases*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chronic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C,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A"/>
                </a:solidFill>
                <a:latin typeface="Lucida Sans"/>
                <a:cs typeface="Lucida Sans"/>
              </a:rPr>
              <a:t>state 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or</a:t>
            </a:r>
            <a:r>
              <a:rPr sz="1400" b="1" spc="-18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jurisdiction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Office PowerPoint</Application>
  <PresentationFormat>Custom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3.5. Number of newly reported cases of chronic hepatitis C, by state or jurisdiction — United States, 2018</dc:subject>
  <dc:creator>HHS / CDC / DDID / NCHHSTP / DVH</dc:creator>
  <cp:lastModifiedBy>Peterson, Paul (CDC/DDID/NCHHSTP/DVH) (CTR)</cp:lastModifiedBy>
  <cp:revision>2</cp:revision>
  <dcterms:created xsi:type="dcterms:W3CDTF">2020-07-21T18:13:39Z</dcterms:created>
  <dcterms:modified xsi:type="dcterms:W3CDTF">2020-07-27T17:40:29Z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