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7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B5BEC-801A-406F-B5EA-1456D88D88C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E9CE8-C841-4B89-B8CF-37D51C39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3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9CE8-C841-4B89-B8CF-37D51C39F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8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266253"/>
            <a:ext cx="7013575" cy="8101965"/>
          </a:xfrm>
          <a:custGeom>
            <a:avLst/>
            <a:gdLst/>
            <a:ahLst/>
            <a:cxnLst/>
            <a:rect l="l" t="t" r="r" b="b"/>
            <a:pathLst>
              <a:path w="7013575" h="8101965">
                <a:moveTo>
                  <a:pt x="0" y="0"/>
                </a:moveTo>
                <a:lnTo>
                  <a:pt x="7013448" y="0"/>
                </a:lnTo>
                <a:lnTo>
                  <a:pt x="7013448" y="8101583"/>
                </a:lnTo>
                <a:lnTo>
                  <a:pt x="0" y="81015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n.cdc.gov/nndss/conditions/hepatitis-c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1348739"/>
          <a:ext cx="6845300" cy="7937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46237">
                <a:tc rowSpan="2"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Alabama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Alaska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Arizona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Arkansas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California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Colorado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Connecticut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Delaware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District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0" dirty="0">
                          <a:latin typeface="Calibri"/>
                          <a:cs typeface="Calibri"/>
                        </a:rPr>
                        <a:t>Columbia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Florida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357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Georgia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Hawaii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Idaho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Illinois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Indiana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266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4.0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Iowa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5" dirty="0">
                          <a:latin typeface="Calibri"/>
                          <a:cs typeface="Calibri"/>
                        </a:rPr>
                        <a:t>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Kentucky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176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4.0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3.7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Louisiana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Maine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Maryland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Massachusetts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228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3.4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249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3.7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6.2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327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4.8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Michigan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Minnesota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Mississippi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Missouri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Montana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Nebraska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Nevada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Hampshire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Jersey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Mexico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York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179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188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Ohio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187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Oklahoma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Oregon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Pennsylvania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249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Rhode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Island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Tennessee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Texas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Utah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3.8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Vermont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Washington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West</a:t>
                      </a:r>
                      <a:r>
                        <a:rPr sz="8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3.4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3.4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5.1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5.6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3.9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Wisconsin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4573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Wyoming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3.8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213293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25" dirty="0">
                          <a:latin typeface="Lucida Sans"/>
                          <a:cs typeface="Lucida Sans"/>
                        </a:rPr>
                        <a:t>Total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2,194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0.7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2,436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0.8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2,967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3,216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3,621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1.2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80153" y="9407305"/>
            <a:ext cx="880744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35" dirty="0">
                <a:latin typeface="Century Gothic"/>
                <a:cs typeface="Century Gothic"/>
              </a:rPr>
              <a:t>Source: </a:t>
            </a:r>
            <a:r>
              <a:rPr sz="700" spc="-95" dirty="0">
                <a:latin typeface="Century Gothic"/>
                <a:cs typeface="Century Gothic"/>
              </a:rPr>
              <a:t>CDC, </a:t>
            </a:r>
            <a:r>
              <a:rPr sz="700" spc="-40" dirty="0">
                <a:latin typeface="Century Gothic"/>
                <a:cs typeface="Century Gothic"/>
              </a:rPr>
              <a:t>National  </a:t>
            </a:r>
            <a:r>
              <a:rPr sz="700" spc="-30" dirty="0">
                <a:latin typeface="Century Gothic"/>
                <a:cs typeface="Century Gothic"/>
              </a:rPr>
              <a:t>Notifiable </a:t>
            </a:r>
            <a:r>
              <a:rPr sz="700" spc="-25" dirty="0">
                <a:latin typeface="Century Gothic"/>
                <a:cs typeface="Century Gothic"/>
              </a:rPr>
              <a:t>Diseases  </a:t>
            </a:r>
            <a:r>
              <a:rPr sz="700" spc="-30" dirty="0">
                <a:latin typeface="Century Gothic"/>
                <a:cs typeface="Century Gothic"/>
              </a:rPr>
              <a:t>Surveillance</a:t>
            </a:r>
            <a:r>
              <a:rPr sz="700" spc="-60" dirty="0">
                <a:latin typeface="Century Gothic"/>
                <a:cs typeface="Century Gothic"/>
              </a:rPr>
              <a:t> </a:t>
            </a:r>
            <a:r>
              <a:rPr sz="700" spc="-15" dirty="0"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3120" y="9407483"/>
            <a:ext cx="472440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6515">
              <a:lnSpc>
                <a:spcPct val="107100"/>
              </a:lnSpc>
              <a:spcBef>
                <a:spcPts val="100"/>
              </a:spcBef>
            </a:pPr>
            <a:r>
              <a:rPr sz="700" spc="-35" dirty="0">
                <a:latin typeface="Century Gothic"/>
                <a:cs typeface="Century Gothic"/>
              </a:rPr>
              <a:t>* </a:t>
            </a:r>
            <a:r>
              <a:rPr sz="700" spc="-40" dirty="0">
                <a:latin typeface="Century Gothic"/>
                <a:cs typeface="Century Gothic"/>
              </a:rPr>
              <a:t>Rate</a:t>
            </a:r>
            <a:r>
              <a:rPr sz="700" spc="-105" dirty="0">
                <a:latin typeface="Century Gothic"/>
                <a:cs typeface="Century Gothic"/>
              </a:rPr>
              <a:t> </a:t>
            </a:r>
            <a:r>
              <a:rPr sz="700" spc="-30" dirty="0">
                <a:latin typeface="Century Gothic"/>
                <a:cs typeface="Century Gothic"/>
              </a:rPr>
              <a:t>per  </a:t>
            </a:r>
            <a:r>
              <a:rPr sz="700" spc="5" dirty="0">
                <a:latin typeface="Century Gothic"/>
                <a:cs typeface="Century Gothic"/>
              </a:rPr>
              <a:t>100,000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40" dirty="0">
                <a:latin typeface="Century Gothic"/>
                <a:cs typeface="Century Gothic"/>
              </a:rPr>
              <a:t>population.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4632" y="9407305"/>
            <a:ext cx="119380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110" dirty="0">
                <a:latin typeface="Century Gothic"/>
                <a:cs typeface="Century Gothic"/>
              </a:rPr>
              <a:t>† </a:t>
            </a:r>
            <a:r>
              <a:rPr sz="700" spc="15" dirty="0">
                <a:latin typeface="Century Gothic"/>
                <a:cs typeface="Century Gothic"/>
              </a:rPr>
              <a:t>For </a:t>
            </a:r>
            <a:r>
              <a:rPr sz="700" spc="-70" dirty="0">
                <a:latin typeface="Century Gothic"/>
                <a:cs typeface="Century Gothic"/>
              </a:rPr>
              <a:t>case </a:t>
            </a:r>
            <a:r>
              <a:rPr sz="700" spc="-25" dirty="0">
                <a:latin typeface="Century Gothic"/>
                <a:cs typeface="Century Gothic"/>
              </a:rPr>
              <a:t>definition, </a:t>
            </a:r>
            <a:r>
              <a:rPr sz="700" spc="-45" dirty="0">
                <a:latin typeface="Century Gothic"/>
                <a:cs typeface="Century Gothic"/>
              </a:rPr>
              <a:t>see  </a:t>
            </a:r>
            <a:r>
              <a:rPr sz="700" u="sng" spc="-3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h</a:t>
            </a:r>
            <a:r>
              <a:rPr sz="700" u="sng" spc="-1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ttps:</a:t>
            </a:r>
            <a:r>
              <a:rPr sz="700" u="sng" spc="-9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/</a:t>
            </a:r>
            <a:r>
              <a:rPr sz="700" u="sng" spc="-4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/wwwn</a:t>
            </a:r>
            <a:r>
              <a:rPr sz="700" u="sng" spc="-3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.</a:t>
            </a:r>
            <a:r>
              <a:rPr sz="700" u="sng" spc="-1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c</a:t>
            </a:r>
            <a:r>
              <a:rPr sz="700" u="sng" spc="-7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dc.</a:t>
            </a:r>
            <a:r>
              <a:rPr sz="700" u="sng" spc="-9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g</a:t>
            </a:r>
            <a:r>
              <a:rPr sz="700" u="sng" spc="-7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o</a:t>
            </a:r>
            <a:r>
              <a:rPr sz="700" u="sng" spc="-6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v</a:t>
            </a:r>
            <a:r>
              <a:rPr sz="700" u="sng" spc="-5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/</a:t>
            </a:r>
            <a:r>
              <a:rPr sz="700" u="sng" spc="-1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nndss/ </a:t>
            </a:r>
            <a:r>
              <a:rPr sz="700" spc="-10" dirty="0">
                <a:solidFill>
                  <a:srgbClr val="215E9E"/>
                </a:solidFill>
                <a:latin typeface="Century Gothic"/>
                <a:cs typeface="Century Gothic"/>
              </a:rPr>
              <a:t> </a:t>
            </a:r>
            <a:r>
              <a:rPr sz="700" u="sng" spc="-3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conditions/hepatitis-c-acute/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22386" y="9407509"/>
            <a:ext cx="1715135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700" spc="-30" dirty="0">
                <a:latin typeface="Century Gothic"/>
                <a:cs typeface="Century Gothic"/>
              </a:rPr>
              <a:t>N: </a:t>
            </a:r>
            <a:r>
              <a:rPr sz="700" spc="-25" dirty="0">
                <a:latin typeface="Century Gothic"/>
                <a:cs typeface="Century Gothic"/>
              </a:rPr>
              <a:t>Not </a:t>
            </a:r>
            <a:r>
              <a:rPr sz="700" spc="-35" dirty="0">
                <a:latin typeface="Century Gothic"/>
                <a:cs typeface="Century Gothic"/>
              </a:rPr>
              <a:t>reportable. </a:t>
            </a:r>
            <a:r>
              <a:rPr sz="700" spc="-10" dirty="0">
                <a:latin typeface="Century Gothic"/>
                <a:cs typeface="Century Gothic"/>
              </a:rPr>
              <a:t>The </a:t>
            </a:r>
            <a:r>
              <a:rPr sz="700" spc="-35" dirty="0">
                <a:latin typeface="Century Gothic"/>
                <a:cs typeface="Century Gothic"/>
              </a:rPr>
              <a:t>disease </a:t>
            </a:r>
            <a:r>
              <a:rPr sz="700" spc="5" dirty="0">
                <a:latin typeface="Century Gothic"/>
                <a:cs typeface="Century Gothic"/>
              </a:rPr>
              <a:t>or</a:t>
            </a:r>
            <a:r>
              <a:rPr sz="700" spc="-125" dirty="0">
                <a:latin typeface="Century Gothic"/>
                <a:cs typeface="Century Gothic"/>
              </a:rPr>
              <a:t> </a:t>
            </a:r>
            <a:r>
              <a:rPr sz="700" spc="-40" dirty="0">
                <a:latin typeface="Century Gothic"/>
                <a:cs typeface="Century Gothic"/>
              </a:rPr>
              <a:t>condition  </a:t>
            </a:r>
            <a:r>
              <a:rPr sz="700" spc="-35" dirty="0">
                <a:latin typeface="Century Gothic"/>
                <a:cs typeface="Century Gothic"/>
              </a:rPr>
              <a:t>was </a:t>
            </a:r>
            <a:r>
              <a:rPr sz="700" spc="-25" dirty="0">
                <a:latin typeface="Century Gothic"/>
                <a:cs typeface="Century Gothic"/>
              </a:rPr>
              <a:t>not </a:t>
            </a:r>
            <a:r>
              <a:rPr sz="700" spc="-35" dirty="0">
                <a:latin typeface="Century Gothic"/>
                <a:cs typeface="Century Gothic"/>
              </a:rPr>
              <a:t>reportable </a:t>
            </a:r>
            <a:r>
              <a:rPr sz="700" spc="-50" dirty="0">
                <a:latin typeface="Century Gothic"/>
                <a:cs typeface="Century Gothic"/>
              </a:rPr>
              <a:t>by </a:t>
            </a:r>
            <a:r>
              <a:rPr sz="700" spc="-55" dirty="0">
                <a:latin typeface="Century Gothic"/>
                <a:cs typeface="Century Gothic"/>
              </a:rPr>
              <a:t>law, </a:t>
            </a:r>
            <a:r>
              <a:rPr sz="700" spc="-30" dirty="0">
                <a:latin typeface="Century Gothic"/>
                <a:cs typeface="Century Gothic"/>
              </a:rPr>
              <a:t>statue, </a:t>
            </a:r>
            <a:r>
              <a:rPr sz="700" dirty="0">
                <a:latin typeface="Century Gothic"/>
                <a:cs typeface="Century Gothic"/>
              </a:rPr>
              <a:t>or  </a:t>
            </a:r>
            <a:r>
              <a:rPr sz="700" spc="-35" dirty="0">
                <a:latin typeface="Century Gothic"/>
                <a:cs typeface="Century Gothic"/>
              </a:rPr>
              <a:t>regulation </a:t>
            </a:r>
            <a:r>
              <a:rPr sz="700" spc="-5" dirty="0">
                <a:latin typeface="Century Gothic"/>
                <a:cs typeface="Century Gothic"/>
              </a:rPr>
              <a:t>in </a:t>
            </a:r>
            <a:r>
              <a:rPr sz="700" spc="-30" dirty="0">
                <a:latin typeface="Century Gothic"/>
                <a:cs typeface="Century Gothic"/>
              </a:rPr>
              <a:t>the </a:t>
            </a:r>
            <a:r>
              <a:rPr sz="700" spc="-20" dirty="0">
                <a:latin typeface="Century Gothic"/>
                <a:cs typeface="Century Gothic"/>
              </a:rPr>
              <a:t>reporting</a:t>
            </a:r>
            <a:r>
              <a:rPr sz="700" spc="-85" dirty="0">
                <a:latin typeface="Century Gothic"/>
                <a:cs typeface="Century Gothic"/>
              </a:rPr>
              <a:t> </a:t>
            </a:r>
            <a:r>
              <a:rPr sz="700" spc="-15" dirty="0">
                <a:latin typeface="Century Gothic"/>
                <a:cs typeface="Century Gothic"/>
              </a:rPr>
              <a:t>jurisdiction.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14610" y="9407305"/>
            <a:ext cx="60198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5" dirty="0">
                <a:latin typeface="Century Gothic"/>
                <a:cs typeface="Century Gothic"/>
              </a:rPr>
              <a:t>U:</a:t>
            </a:r>
            <a:r>
              <a:rPr sz="700" spc="-80" dirty="0">
                <a:latin typeface="Century Gothic"/>
                <a:cs typeface="Century Gothic"/>
              </a:rPr>
              <a:t> </a:t>
            </a:r>
            <a:r>
              <a:rPr sz="700" spc="-50" dirty="0">
                <a:latin typeface="Century Gothic"/>
                <a:cs typeface="Century Gothic"/>
              </a:rPr>
              <a:t>Unavailable.  </a:t>
            </a:r>
            <a:r>
              <a:rPr sz="700" spc="-10" dirty="0">
                <a:latin typeface="Century Gothic"/>
                <a:cs typeface="Century Gothic"/>
              </a:rPr>
              <a:t>The </a:t>
            </a:r>
            <a:r>
              <a:rPr sz="700" spc="-70" dirty="0">
                <a:latin typeface="Century Gothic"/>
                <a:cs typeface="Century Gothic"/>
              </a:rPr>
              <a:t>data </a:t>
            </a:r>
            <a:r>
              <a:rPr sz="700" spc="-50" dirty="0">
                <a:latin typeface="Century Gothic"/>
                <a:cs typeface="Century Gothic"/>
              </a:rPr>
              <a:t>are  </a:t>
            </a:r>
            <a:r>
              <a:rPr sz="700" spc="-55" dirty="0">
                <a:latin typeface="Century Gothic"/>
                <a:cs typeface="Century Gothic"/>
              </a:rPr>
              <a:t>unavailable.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2226" y="9407305"/>
            <a:ext cx="115951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50" dirty="0">
                <a:latin typeface="Century Gothic"/>
                <a:cs typeface="Century Gothic"/>
              </a:rPr>
              <a:t>—: </a:t>
            </a:r>
            <a:r>
              <a:rPr sz="700" spc="-40" dirty="0">
                <a:latin typeface="Century Gothic"/>
                <a:cs typeface="Century Gothic"/>
              </a:rPr>
              <a:t>No </a:t>
            </a:r>
            <a:r>
              <a:rPr sz="700" spc="-30" dirty="0">
                <a:latin typeface="Century Gothic"/>
                <a:cs typeface="Century Gothic"/>
              </a:rPr>
              <a:t>reported </a:t>
            </a:r>
            <a:r>
              <a:rPr sz="700" spc="-45" dirty="0">
                <a:latin typeface="Century Gothic"/>
                <a:cs typeface="Century Gothic"/>
              </a:rPr>
              <a:t>cases. </a:t>
            </a:r>
            <a:r>
              <a:rPr sz="700" spc="-10" dirty="0">
                <a:latin typeface="Century Gothic"/>
                <a:cs typeface="Century Gothic"/>
              </a:rPr>
              <a:t>The  </a:t>
            </a:r>
            <a:r>
              <a:rPr sz="700" spc="-20" dirty="0">
                <a:latin typeface="Century Gothic"/>
                <a:cs typeface="Century Gothic"/>
              </a:rPr>
              <a:t>reporting </a:t>
            </a:r>
            <a:r>
              <a:rPr sz="700" spc="-10" dirty="0">
                <a:latin typeface="Century Gothic"/>
                <a:cs typeface="Century Gothic"/>
              </a:rPr>
              <a:t>jurisdiction </a:t>
            </a:r>
            <a:r>
              <a:rPr sz="700" spc="-40" dirty="0">
                <a:latin typeface="Century Gothic"/>
                <a:cs typeface="Century Gothic"/>
              </a:rPr>
              <a:t>did</a:t>
            </a:r>
            <a:r>
              <a:rPr sz="700" spc="-125" dirty="0">
                <a:latin typeface="Century Gothic"/>
                <a:cs typeface="Century Gothic"/>
              </a:rPr>
              <a:t> </a:t>
            </a:r>
            <a:r>
              <a:rPr sz="700" spc="-25" dirty="0">
                <a:latin typeface="Century Gothic"/>
                <a:cs typeface="Century Gothic"/>
              </a:rPr>
              <a:t>not  </a:t>
            </a:r>
            <a:r>
              <a:rPr sz="700" spc="-10" dirty="0">
                <a:latin typeface="Century Gothic"/>
                <a:cs typeface="Century Gothic"/>
              </a:rPr>
              <a:t>submit </a:t>
            </a:r>
            <a:r>
              <a:rPr sz="700" spc="-55" dirty="0">
                <a:latin typeface="Century Gothic"/>
                <a:cs typeface="Century Gothic"/>
              </a:rPr>
              <a:t>any </a:t>
            </a:r>
            <a:r>
              <a:rPr sz="700" spc="-45" dirty="0">
                <a:latin typeface="Century Gothic"/>
                <a:cs typeface="Century Gothic"/>
              </a:rPr>
              <a:t>cases </a:t>
            </a:r>
            <a:r>
              <a:rPr sz="700" spc="-20" dirty="0">
                <a:latin typeface="Century Gothic"/>
                <a:cs typeface="Century Gothic"/>
              </a:rPr>
              <a:t>to</a:t>
            </a:r>
            <a:r>
              <a:rPr sz="700" spc="-70" dirty="0">
                <a:latin typeface="Century Gothic"/>
                <a:cs typeface="Century Gothic"/>
              </a:rPr>
              <a:t> </a:t>
            </a:r>
            <a:r>
              <a:rPr sz="700" spc="-100" dirty="0">
                <a:latin typeface="Century Gothic"/>
                <a:cs typeface="Century Gothic"/>
              </a:rPr>
              <a:t>CDC.</a:t>
            </a:r>
            <a:endParaRPr sz="700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249647"/>
            <a:ext cx="6898005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17780">
              <a:lnSpc>
                <a:spcPct val="107200"/>
              </a:lnSpc>
            </a:pPr>
            <a:r>
              <a:rPr sz="1400" b="1" spc="-70" dirty="0">
                <a:solidFill>
                  <a:srgbClr val="005E6E"/>
                </a:solidFill>
                <a:latin typeface="Lucida Sans"/>
                <a:cs typeface="Lucida Sans"/>
              </a:rPr>
              <a:t>Table</a:t>
            </a:r>
            <a:r>
              <a:rPr sz="1400" b="1" spc="-9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E"/>
                </a:solidFill>
                <a:latin typeface="Lucida Sans"/>
                <a:cs typeface="Lucida Sans"/>
              </a:rPr>
              <a:t>3.1.</a:t>
            </a:r>
            <a:r>
              <a:rPr sz="1400" b="1" spc="-8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1400" b="1" spc="-11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1400" b="1" spc="-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Lucida Sans"/>
                <a:cs typeface="Lucida Sans"/>
              </a:rPr>
              <a:t>rate*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1400" b="1" spc="-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dirty="0">
                <a:solidFill>
                  <a:srgbClr val="8C268A"/>
                </a:solidFill>
                <a:latin typeface="Lucida Sans"/>
                <a:cs typeface="Lucida Sans"/>
              </a:rPr>
              <a:t>acute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C,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11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8C268A"/>
                </a:solidFill>
                <a:latin typeface="Lucida Sans"/>
                <a:cs typeface="Lucida Sans"/>
              </a:rPr>
              <a:t>state</a:t>
            </a:r>
            <a:r>
              <a:rPr sz="1400" b="1" spc="-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or 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jurisdiction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1400" b="1" spc="30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1400" b="1" spc="-2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2014–2018</a:t>
            </a:r>
            <a:endParaRPr sz="1400" dirty="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81841" y="399414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7596" y="399414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06086" y="410360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30330" y="378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56298" y="228600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72535" y="248153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56302" y="228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698</Words>
  <Application>Microsoft Office PowerPoint</Application>
  <PresentationFormat>Custom</PresentationFormat>
  <Paragraphs>599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3.1. Number and rate of reported cases of acute hepatitis C, by state or jurisdiction ― United States, 2014–2018</dc:subject>
  <dc:creator>HHS / CDC / DDID / NCHHSTP / DVH</dc:creator>
  <cp:lastModifiedBy>Peterson, Paul (CDC/DDID/NCHHSTP/DVH) (CTR)</cp:lastModifiedBy>
  <cp:revision>1</cp:revision>
  <dcterms:created xsi:type="dcterms:W3CDTF">2020-07-21T18:09:33Z</dcterms:created>
  <dcterms:modified xsi:type="dcterms:W3CDTF">2020-07-21T18:10:08Z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