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60" y="7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0201" y="1115371"/>
            <a:ext cx="11513471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3.9.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deaths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with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Tahoma"/>
                <a:cs typeface="Tahoma"/>
              </a:rPr>
              <a:t>C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listed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26" dirty="0">
                <a:solidFill>
                  <a:srgbClr val="8C268A"/>
                </a:solidFill>
                <a:latin typeface="Tahoma"/>
                <a:cs typeface="Tahoma"/>
              </a:rPr>
              <a:t>as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a </a:t>
            </a:r>
            <a:r>
              <a:rPr sz="2416" b="1" spc="-26" dirty="0">
                <a:solidFill>
                  <a:srgbClr val="8C268A"/>
                </a:solidFill>
                <a:latin typeface="Tahoma"/>
                <a:cs typeface="Tahoma"/>
              </a:rPr>
              <a:t>cause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death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among  </a:t>
            </a:r>
            <a:r>
              <a:rPr sz="2416" b="1" spc="-26" dirty="0">
                <a:solidFill>
                  <a:srgbClr val="8C268A"/>
                </a:solidFill>
                <a:latin typeface="Tahoma"/>
                <a:cs typeface="Tahoma"/>
              </a:rPr>
              <a:t>US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residents,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and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year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84768" y="2050694"/>
            <a:ext cx="8394063" cy="53941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7" name="object 7"/>
          <p:cNvSpPr/>
          <p:nvPr/>
        </p:nvSpPr>
        <p:spPr>
          <a:xfrm>
            <a:off x="7870077" y="7162801"/>
            <a:ext cx="5248879" cy="2741372"/>
          </a:xfrm>
          <a:custGeom>
            <a:avLst/>
            <a:gdLst/>
            <a:ahLst/>
            <a:cxnLst/>
            <a:rect l="l" t="t" r="r" b="b"/>
            <a:pathLst>
              <a:path w="4105910" h="1948179">
                <a:moveTo>
                  <a:pt x="0" y="0"/>
                </a:moveTo>
                <a:lnTo>
                  <a:pt x="4105655" y="0"/>
                </a:lnTo>
                <a:lnTo>
                  <a:pt x="4105655" y="1947672"/>
                </a:lnTo>
                <a:lnTo>
                  <a:pt x="0" y="19476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32612"/>
              </p:ext>
            </p:extLst>
          </p:nvPr>
        </p:nvGraphicFramePr>
        <p:xfrm>
          <a:off x="7949223" y="7239000"/>
          <a:ext cx="5080977" cy="2588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8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2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740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63503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00" marR="149225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0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6350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628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spc="50" dirty="0">
                          <a:latin typeface="Arial"/>
                          <a:cs typeface="Arial"/>
                        </a:rPr>
                        <a:t>0-2.49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1183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CT,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DE, 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GA,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HI,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IL,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IA,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ME, MA, 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NY,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PA, VA,</a:t>
                      </a:r>
                      <a:r>
                        <a:rPr sz="10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40" dirty="0">
                          <a:latin typeface="Arial"/>
                          <a:cs typeface="Arial"/>
                        </a:rPr>
                        <a:t>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1183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B909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40" dirty="0">
                          <a:latin typeface="Arial"/>
                          <a:cs typeface="Arial"/>
                        </a:rPr>
                        <a:t>&gt;2.49-3.12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30" dirty="0">
                          <a:latin typeface="Arial"/>
                          <a:cs typeface="Arial"/>
                        </a:rPr>
                        <a:t>AL,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MI, MN,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MO,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NJ,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NC,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ND, 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SD,</a:t>
                      </a:r>
                      <a:r>
                        <a:rPr sz="10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40" dirty="0">
                          <a:latin typeface="Arial"/>
                          <a:cs typeface="Arial"/>
                        </a:rPr>
                        <a:t>&gt;3.12-3.85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15" dirty="0">
                          <a:latin typeface="Arial"/>
                          <a:cs typeface="Arial"/>
                        </a:rPr>
                        <a:t>AZ,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FL,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KS,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MS,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NE, 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NV,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NH,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OH,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SC,</a:t>
                      </a:r>
                      <a:r>
                        <a:rPr sz="1000" b="1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VT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40" dirty="0">
                          <a:latin typeface="Arial"/>
                          <a:cs typeface="Arial"/>
                        </a:rPr>
                        <a:t>&gt;3.85-5.49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30" dirty="0">
                          <a:latin typeface="Arial"/>
                          <a:cs typeface="Arial"/>
                        </a:rPr>
                        <a:t>AK,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AR, 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CA,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CO,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ID,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MD,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MT,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TX,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WA,</a:t>
                      </a:r>
                      <a:r>
                        <a:rPr sz="10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WV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A252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40" dirty="0">
                          <a:latin typeface="Arial"/>
                          <a:cs typeface="Arial"/>
                        </a:rPr>
                        <a:t>&gt;5.49-11.00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30" dirty="0">
                          <a:latin typeface="Arial"/>
                          <a:cs typeface="Arial"/>
                        </a:rPr>
                        <a:t>DC, 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KY, 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LA,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NM,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OK, 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OR,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RI, TN,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WY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339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35156" y="7603101"/>
            <a:ext cx="5846644" cy="4046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69" dirty="0">
                <a:latin typeface="Century Gothic"/>
                <a:cs typeface="Century Gothic"/>
              </a:rPr>
              <a:t>Center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Health </a:t>
            </a:r>
            <a:r>
              <a:rPr sz="1208" dirty="0">
                <a:latin typeface="Century Gothic"/>
                <a:cs typeface="Century Gothic"/>
              </a:rPr>
              <a:t>Statistics, </a:t>
            </a:r>
            <a:r>
              <a:rPr sz="1208" spc="-17" dirty="0">
                <a:latin typeface="Century Gothic"/>
                <a:cs typeface="Century Gothic"/>
              </a:rPr>
              <a:t>Multiple </a:t>
            </a:r>
            <a:r>
              <a:rPr sz="1208" spc="-95" dirty="0">
                <a:latin typeface="Century Gothic"/>
                <a:cs typeface="Century Gothic"/>
              </a:rPr>
              <a:t>Cause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78" dirty="0">
                <a:latin typeface="Century Gothic"/>
                <a:cs typeface="Century Gothic"/>
              </a:rPr>
              <a:t>Death </a:t>
            </a:r>
            <a:r>
              <a:rPr sz="1208" spc="43" dirty="0">
                <a:latin typeface="Century Gothic"/>
                <a:cs typeface="Century Gothic"/>
              </a:rPr>
              <a:t>2018 </a:t>
            </a:r>
            <a:r>
              <a:rPr sz="1208" spc="-60" dirty="0">
                <a:latin typeface="Century Gothic"/>
                <a:cs typeface="Century Gothic"/>
              </a:rPr>
              <a:t>on </a:t>
            </a:r>
            <a:r>
              <a:rPr sz="1208" spc="-181" dirty="0">
                <a:latin typeface="Century Gothic"/>
                <a:cs typeface="Century Gothic"/>
              </a:rPr>
              <a:t>CDC </a:t>
            </a:r>
            <a:r>
              <a:rPr sz="1208" spc="-9" dirty="0">
                <a:latin typeface="Century Gothic"/>
                <a:cs typeface="Century Gothic"/>
              </a:rPr>
              <a:t>WONDER  </a:t>
            </a:r>
            <a:r>
              <a:rPr sz="1208" spc="-52">
                <a:latin typeface="Century Gothic"/>
                <a:cs typeface="Century Gothic"/>
              </a:rPr>
              <a:t>Online</a:t>
            </a:r>
            <a:r>
              <a:rPr sz="1208" spc="-43">
                <a:latin typeface="Century Gothic"/>
                <a:cs typeface="Century Gothic"/>
              </a:rPr>
              <a:t> </a:t>
            </a:r>
            <a:r>
              <a:rPr sz="1208" spc="-95">
                <a:latin typeface="Century Gothic"/>
                <a:cs typeface="Century Gothic"/>
              </a:rPr>
              <a:t>Database</a:t>
            </a:r>
            <a:r>
              <a:rPr lang="en-US" sz="1208" spc="-95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5803" y="513383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3454" y="513382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475503" y="771804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433668" y="771804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517338" y="790691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559170" y="734938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258880" y="477067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286897" y="510805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258887" y="477079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163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3.9. Rate of deaths with hepatitis C listed as a cause of death among US residents, by jurisdiction and year — United States, 2018</dc:subject>
  <dc:creator>HHS / CDC / DDID / NCHHSTP / DVH</dc:creator>
  <cp:lastModifiedBy>Peterson, Paul (CDC/DDID/NCHHSTP/DVH) (CTR)</cp:lastModifiedBy>
  <cp:revision>2</cp:revision>
  <dcterms:created xsi:type="dcterms:W3CDTF">2020-07-21T17:54:59Z</dcterms:created>
  <dcterms:modified xsi:type="dcterms:W3CDTF">2020-07-27T17:52:05Z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