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18surveillance/Introduction.htm#ref0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567601"/>
            <a:ext cx="10647879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3.1.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dirty="0">
                <a:solidFill>
                  <a:srgbClr val="8C268A"/>
                </a:solidFill>
                <a:latin typeface="Lucida Sans"/>
                <a:cs typeface="Lucida Sans"/>
              </a:rPr>
              <a:t>acute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24" dirty="0">
                <a:solidFill>
                  <a:srgbClr val="8C268A"/>
                </a:solidFill>
                <a:latin typeface="Lucida Sans"/>
                <a:cs typeface="Lucida Sans"/>
              </a:rPr>
              <a:t>C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estimated 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infections*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45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2011–2018</a:t>
            </a:r>
            <a:endParaRPr sz="2416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3600" y="2710136"/>
            <a:ext cx="9627683" cy="5011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 dirty="0"/>
          </a:p>
        </p:txBody>
      </p:sp>
      <p:sp>
        <p:nvSpPr>
          <p:cNvPr id="9" name="object 9"/>
          <p:cNvSpPr txBox="1"/>
          <p:nvPr/>
        </p:nvSpPr>
        <p:spPr>
          <a:xfrm>
            <a:off x="852444" y="8077200"/>
            <a:ext cx="11706312" cy="693081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System</a:t>
            </a:r>
            <a:r>
              <a:rPr lang="en-US" sz="1208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estimated </a:t>
            </a:r>
            <a:r>
              <a:rPr sz="1208" spc="-17" dirty="0">
                <a:latin typeface="Century Gothic"/>
                <a:cs typeface="Century Gothic"/>
              </a:rPr>
              <a:t>viral </a:t>
            </a:r>
            <a:r>
              <a:rPr sz="1208" spc="-26" dirty="0">
                <a:latin typeface="Century Gothic"/>
                <a:cs typeface="Century Gothic"/>
              </a:rPr>
              <a:t>hepatitis infections </a:t>
            </a:r>
            <a:r>
              <a:rPr sz="1208" spc="-52" dirty="0">
                <a:latin typeface="Century Gothic"/>
                <a:cs typeface="Century Gothic"/>
              </a:rPr>
              <a:t>was determined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7" dirty="0">
                <a:latin typeface="Century Gothic"/>
                <a:cs typeface="Century Gothic"/>
              </a:rPr>
              <a:t>multiplying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reported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43" dirty="0">
                <a:latin typeface="Century Gothic"/>
                <a:cs typeface="Century Gothic"/>
              </a:rPr>
              <a:t>factor </a:t>
            </a:r>
            <a:r>
              <a:rPr sz="1208" spc="-35" dirty="0">
                <a:latin typeface="Century Gothic"/>
                <a:cs typeface="Century Gothic"/>
              </a:rPr>
              <a:t>that </a:t>
            </a:r>
            <a:r>
              <a:rPr sz="1208" spc="-52" dirty="0">
                <a:latin typeface="Century Gothic"/>
                <a:cs typeface="Century Gothic"/>
              </a:rPr>
              <a:t>adjusted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under-ascertainment </a:t>
            </a:r>
            <a:r>
              <a:rPr sz="1208" spc="-104" dirty="0">
                <a:latin typeface="Century Gothic"/>
                <a:cs typeface="Century Gothic"/>
              </a:rPr>
              <a:t>and  </a:t>
            </a:r>
            <a:r>
              <a:rPr sz="1208" spc="-26" dirty="0">
                <a:latin typeface="Century Gothic"/>
                <a:cs typeface="Century Gothic"/>
              </a:rPr>
              <a:t>under-reporting</a:t>
            </a:r>
            <a:r>
              <a:rPr sz="1035" spc="-38" baseline="34722" dirty="0">
                <a:latin typeface="Century Gothic"/>
                <a:cs typeface="Century Gothic"/>
              </a:rPr>
              <a:t>(</a:t>
            </a:r>
            <a:r>
              <a:rPr lang="en-US" sz="1035" spc="-38" baseline="34722" dirty="0">
                <a:latin typeface="Century Gothic"/>
                <a:cs typeface="Century Gothic"/>
                <a:hlinkClick r:id="rId3"/>
              </a:rPr>
              <a:t>7</a:t>
            </a:r>
            <a:r>
              <a:rPr sz="1035" spc="-38" baseline="34722" dirty="0">
                <a:latin typeface="Century Gothic"/>
                <a:cs typeface="Century Gothic"/>
              </a:rPr>
              <a:t>)</a:t>
            </a:r>
            <a:r>
              <a:rPr sz="1208" spc="-26" dirty="0">
                <a:latin typeface="Century Gothic"/>
                <a:cs typeface="Century Gothic"/>
              </a:rPr>
              <a:t>.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78" dirty="0">
                <a:latin typeface="Century Gothic"/>
                <a:cs typeface="Century Gothic"/>
              </a:rPr>
              <a:t>95%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bootstrap </a:t>
            </a:r>
            <a:r>
              <a:rPr sz="1208" spc="-86" dirty="0">
                <a:latin typeface="Century Gothic"/>
                <a:cs typeface="Century Gothic"/>
              </a:rPr>
              <a:t>confidence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intervals</a:t>
            </a:r>
            <a:r>
              <a:rPr sz="1208" spc="-43" dirty="0">
                <a:latin typeface="Century Gothic"/>
                <a:cs typeface="Century Gothic"/>
              </a:rPr>
              <a:t> </a:t>
            </a:r>
            <a:r>
              <a:rPr sz="1208" spc="17" dirty="0">
                <a:latin typeface="Century Gothic"/>
                <a:cs typeface="Century Gothic"/>
              </a:rPr>
              <a:t>for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estimated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number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of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infections </a:t>
            </a:r>
            <a:r>
              <a:rPr sz="1208" spc="-78" dirty="0">
                <a:latin typeface="Century Gothic"/>
                <a:cs typeface="Century Gothic"/>
              </a:rPr>
              <a:t>are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shown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in</a:t>
            </a:r>
            <a:r>
              <a:rPr sz="1208" spc="-43" dirty="0">
                <a:latin typeface="Century Gothic"/>
                <a:cs typeface="Century Gothic"/>
              </a:rPr>
              <a:t> the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Appendix.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6569" y="805448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24220" y="805447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36269" y="106386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94434" y="106386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78104" y="1082756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19936" y="1027003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9646" y="76913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47663" y="802870"/>
            <a:ext cx="290067" cy="349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19653" y="76914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2867" y="1851319"/>
            <a:ext cx="10647879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3.1.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dirty="0">
                <a:solidFill>
                  <a:srgbClr val="8C268A"/>
                </a:solidFill>
                <a:latin typeface="Lucida Sans"/>
                <a:cs typeface="Lucida Sans"/>
              </a:rPr>
              <a:t>acute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24" dirty="0">
                <a:solidFill>
                  <a:srgbClr val="8C268A"/>
                </a:solidFill>
                <a:latin typeface="Lucida Sans"/>
                <a:cs typeface="Lucida Sans"/>
              </a:rPr>
              <a:t>C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estimated 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infections*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45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2011–2018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0861" y="2980694"/>
            <a:ext cx="12118290" cy="1862667"/>
          </a:xfrm>
          <a:custGeom>
            <a:avLst/>
            <a:gdLst/>
            <a:ahLst/>
            <a:cxnLst/>
            <a:rect l="l" t="t" r="r" b="b"/>
            <a:pathLst>
              <a:path w="7023100" h="1079500">
                <a:moveTo>
                  <a:pt x="0" y="0"/>
                </a:moveTo>
                <a:lnTo>
                  <a:pt x="7022592" y="0"/>
                </a:lnTo>
                <a:lnTo>
                  <a:pt x="7022592" y="1078991"/>
                </a:lnTo>
                <a:lnTo>
                  <a:pt x="0" y="10789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399035"/>
              </p:ext>
            </p:extLst>
          </p:nvPr>
        </p:nvGraphicFramePr>
        <p:xfrm>
          <a:off x="786150" y="3124228"/>
          <a:ext cx="11838893" cy="1572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64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b="1" spc="-7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2011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2012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2013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98120" algn="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Reported </a:t>
                      </a:r>
                      <a:r>
                        <a:rPr sz="1400" b="1" spc="-15" dirty="0">
                          <a:latin typeface="Tahoma"/>
                          <a:cs typeface="Tahoma"/>
                        </a:rPr>
                        <a:t>cases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1,232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1,778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2,138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2,194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2,436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2,967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3,216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3,621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Estimated</a:t>
                      </a:r>
                      <a:r>
                        <a:rPr sz="1400" b="1" spc="-15" dirty="0">
                          <a:latin typeface="Tahoma"/>
                          <a:cs typeface="Tahoma"/>
                        </a:rPr>
                        <a:t> cases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17,100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24,700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29,700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30,500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33,900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41,200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44,700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50,300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64239" y="5085358"/>
            <a:ext cx="11706312" cy="693081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System</a:t>
            </a:r>
            <a:endParaRPr sz="1208">
              <a:latin typeface="Century Gothic"/>
              <a:cs typeface="Century Gothic"/>
            </a:endParaRP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estimated </a:t>
            </a:r>
            <a:r>
              <a:rPr sz="1208" spc="-17" dirty="0">
                <a:latin typeface="Century Gothic"/>
                <a:cs typeface="Century Gothic"/>
              </a:rPr>
              <a:t>viral </a:t>
            </a:r>
            <a:r>
              <a:rPr sz="1208" spc="-26" dirty="0">
                <a:latin typeface="Century Gothic"/>
                <a:cs typeface="Century Gothic"/>
              </a:rPr>
              <a:t>hepatitis infections </a:t>
            </a:r>
            <a:r>
              <a:rPr sz="1208" spc="-52" dirty="0">
                <a:latin typeface="Century Gothic"/>
                <a:cs typeface="Century Gothic"/>
              </a:rPr>
              <a:t>was determined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7" dirty="0">
                <a:latin typeface="Century Gothic"/>
                <a:cs typeface="Century Gothic"/>
              </a:rPr>
              <a:t>multiplying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reported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43" dirty="0">
                <a:latin typeface="Century Gothic"/>
                <a:cs typeface="Century Gothic"/>
              </a:rPr>
              <a:t>factor </a:t>
            </a:r>
            <a:r>
              <a:rPr sz="1208" spc="-35" dirty="0">
                <a:latin typeface="Century Gothic"/>
                <a:cs typeface="Century Gothic"/>
              </a:rPr>
              <a:t>that </a:t>
            </a:r>
            <a:r>
              <a:rPr sz="1208" spc="-52" dirty="0">
                <a:latin typeface="Century Gothic"/>
                <a:cs typeface="Century Gothic"/>
              </a:rPr>
              <a:t>adjusted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under-ascertainment </a:t>
            </a:r>
            <a:r>
              <a:rPr sz="1208" spc="-104" dirty="0">
                <a:latin typeface="Century Gothic"/>
                <a:cs typeface="Century Gothic"/>
              </a:rPr>
              <a:t>and  </a:t>
            </a:r>
            <a:r>
              <a:rPr sz="1208" spc="-26" dirty="0">
                <a:latin typeface="Century Gothic"/>
                <a:cs typeface="Century Gothic"/>
              </a:rPr>
              <a:t>under-reporting</a:t>
            </a:r>
            <a:r>
              <a:rPr sz="1035" spc="-38" baseline="34722" dirty="0">
                <a:latin typeface="Century Gothic"/>
                <a:cs typeface="Century Gothic"/>
              </a:rPr>
              <a:t>(10)</a:t>
            </a:r>
            <a:r>
              <a:rPr sz="1208" spc="-26" dirty="0">
                <a:latin typeface="Century Gothic"/>
                <a:cs typeface="Century Gothic"/>
              </a:rPr>
              <a:t>.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78" dirty="0">
                <a:latin typeface="Century Gothic"/>
                <a:cs typeface="Century Gothic"/>
              </a:rPr>
              <a:t>95%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bootstrap </a:t>
            </a:r>
            <a:r>
              <a:rPr sz="1208" spc="-86" dirty="0">
                <a:latin typeface="Century Gothic"/>
                <a:cs typeface="Century Gothic"/>
              </a:rPr>
              <a:t>confidence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intervals</a:t>
            </a:r>
            <a:r>
              <a:rPr sz="1208" spc="-43" dirty="0">
                <a:latin typeface="Century Gothic"/>
                <a:cs typeface="Century Gothic"/>
              </a:rPr>
              <a:t> </a:t>
            </a:r>
            <a:r>
              <a:rPr sz="1208" spc="17" dirty="0">
                <a:latin typeface="Century Gothic"/>
                <a:cs typeface="Century Gothic"/>
              </a:rPr>
              <a:t>for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estimated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number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of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infections </a:t>
            </a:r>
            <a:r>
              <a:rPr sz="1208" spc="-78" dirty="0">
                <a:latin typeface="Century Gothic"/>
                <a:cs typeface="Century Gothic"/>
              </a:rPr>
              <a:t>are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shown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in</a:t>
            </a:r>
            <a:r>
              <a:rPr sz="1208" spc="-43" dirty="0">
                <a:latin typeface="Century Gothic"/>
                <a:cs typeface="Century Gothic"/>
              </a:rPr>
              <a:t> the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Appendix.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7794" y="874319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65445" y="874318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77494" y="113274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35659" y="113274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19329" y="1151627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361161" y="1095874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060871" y="838003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088888" y="871741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060878" y="838015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164302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187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Century Gothic</vt:lpstr>
      <vt:lpstr>Lucida Sans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3.1. Number of reported acute hepatitis C cases and estimated infections — United States, 2011–2018</dc:subject>
  <dc:creator>HHS / CDC / DDID / NCHHSTP / DVH</dc:creator>
  <cp:lastModifiedBy>Peterson, Paul (CDC/DDID/NCHHSTP/DVH) (CTR)</cp:lastModifiedBy>
  <cp:revision>2</cp:revision>
  <dcterms:created xsi:type="dcterms:W3CDTF">2020-07-21T17:37:04Z</dcterms:created>
  <dcterms:modified xsi:type="dcterms:W3CDTF">2020-07-27T15:06:02Z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