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n.cdc.gov/nndss/conditions/hepatitis-b-chronic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22264" y="1509591"/>
          <a:ext cx="2748280" cy="779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7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Chronic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800" b="1" spc="-9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60">
                <a:tc>
                  <a:txBody>
                    <a:bodyPr/>
                    <a:lstStyle/>
                    <a:p>
                      <a:pPr marL="56515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2,090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1,421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274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407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1,806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509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683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834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644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391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5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21330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25" dirty="0"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14,207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485401"/>
            <a:ext cx="758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Source: </a:t>
            </a:r>
            <a:r>
              <a:rPr sz="600" spc="-85" dirty="0">
                <a:latin typeface="Century Gothic"/>
                <a:cs typeface="Century Gothic"/>
              </a:rPr>
              <a:t>CDC, </a:t>
            </a:r>
            <a:r>
              <a:rPr sz="600" spc="-35" dirty="0">
                <a:latin typeface="Century Gothic"/>
                <a:cs typeface="Century Gothic"/>
              </a:rPr>
              <a:t>National  </a:t>
            </a:r>
            <a:r>
              <a:rPr sz="600" spc="-25" dirty="0">
                <a:latin typeface="Century Gothic"/>
                <a:cs typeface="Century Gothic"/>
              </a:rPr>
              <a:t>Notifiable </a:t>
            </a:r>
            <a:r>
              <a:rPr sz="600" spc="-20" dirty="0">
                <a:latin typeface="Century Gothic"/>
                <a:cs typeface="Century Gothic"/>
              </a:rPr>
              <a:t>Diseases  </a:t>
            </a:r>
            <a:r>
              <a:rPr sz="600" spc="-30" dirty="0">
                <a:latin typeface="Century Gothic"/>
                <a:cs typeface="Century Gothic"/>
              </a:rPr>
              <a:t>Surveillance</a:t>
            </a:r>
            <a:r>
              <a:rPr sz="600" spc="-45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System.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8407" y="9477019"/>
            <a:ext cx="97599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45" dirty="0">
                <a:latin typeface="Century Gothic"/>
                <a:cs typeface="Century Gothic"/>
              </a:rPr>
              <a:t>—: </a:t>
            </a:r>
            <a:r>
              <a:rPr sz="600" spc="-35" dirty="0">
                <a:latin typeface="Century Gothic"/>
                <a:cs typeface="Century Gothic"/>
              </a:rPr>
              <a:t>No </a:t>
            </a:r>
            <a:r>
              <a:rPr sz="600" spc="-30" dirty="0">
                <a:latin typeface="Century Gothic"/>
                <a:cs typeface="Century Gothic"/>
              </a:rPr>
              <a:t>reported </a:t>
            </a:r>
            <a:r>
              <a:rPr sz="600" spc="-40" dirty="0">
                <a:latin typeface="Century Gothic"/>
                <a:cs typeface="Century Gothic"/>
              </a:rPr>
              <a:t>cases. </a:t>
            </a:r>
            <a:r>
              <a:rPr sz="600" spc="-10" dirty="0">
                <a:latin typeface="Century Gothic"/>
                <a:cs typeface="Century Gothic"/>
              </a:rPr>
              <a:t>The  </a:t>
            </a:r>
            <a:r>
              <a:rPr sz="600" spc="-25" dirty="0">
                <a:latin typeface="Century Gothic"/>
                <a:cs typeface="Century Gothic"/>
              </a:rPr>
              <a:t>reporting </a:t>
            </a:r>
            <a:r>
              <a:rPr sz="600" spc="-15" dirty="0">
                <a:latin typeface="Century Gothic"/>
                <a:cs typeface="Century Gothic"/>
              </a:rPr>
              <a:t>jurisdiction </a:t>
            </a:r>
            <a:r>
              <a:rPr sz="600" spc="-40" dirty="0">
                <a:latin typeface="Century Gothic"/>
                <a:cs typeface="Century Gothic"/>
              </a:rPr>
              <a:t>did</a:t>
            </a:r>
            <a:r>
              <a:rPr sz="600" spc="-130" dirty="0">
                <a:latin typeface="Century Gothic"/>
                <a:cs typeface="Century Gothic"/>
              </a:rPr>
              <a:t> </a:t>
            </a:r>
            <a:r>
              <a:rPr sz="600" spc="-25" dirty="0">
                <a:latin typeface="Century Gothic"/>
                <a:cs typeface="Century Gothic"/>
              </a:rPr>
              <a:t>not  </a:t>
            </a:r>
            <a:r>
              <a:rPr sz="600" spc="-10" dirty="0">
                <a:latin typeface="Century Gothic"/>
                <a:cs typeface="Century Gothic"/>
              </a:rPr>
              <a:t>submit </a:t>
            </a:r>
            <a:r>
              <a:rPr sz="600" spc="-50" dirty="0">
                <a:latin typeface="Century Gothic"/>
                <a:cs typeface="Century Gothic"/>
              </a:rPr>
              <a:t>any </a:t>
            </a:r>
            <a:r>
              <a:rPr sz="600" spc="-40" dirty="0">
                <a:latin typeface="Century Gothic"/>
                <a:cs typeface="Century Gothic"/>
              </a:rPr>
              <a:t>cases </a:t>
            </a:r>
            <a:r>
              <a:rPr sz="600" spc="-20" dirty="0">
                <a:latin typeface="Century Gothic"/>
                <a:cs typeface="Century Gothic"/>
              </a:rPr>
              <a:t>to</a:t>
            </a:r>
            <a:r>
              <a:rPr sz="600" spc="-55" dirty="0">
                <a:latin typeface="Century Gothic"/>
                <a:cs typeface="Century Gothic"/>
              </a:rPr>
              <a:t> </a:t>
            </a:r>
            <a:r>
              <a:rPr sz="600" spc="-85" dirty="0">
                <a:latin typeface="Century Gothic"/>
                <a:cs typeface="Century Gothic"/>
              </a:rPr>
              <a:t>CDC.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1600" y="9491574"/>
            <a:ext cx="495165" cy="3116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US" sz="600" spc="-5" dirty="0">
                <a:latin typeface="Century Gothic"/>
                <a:cs typeface="Century Gothic"/>
              </a:rPr>
              <a:t>U:</a:t>
            </a:r>
            <a:r>
              <a:rPr lang="en-US" sz="600" spc="-100" dirty="0">
                <a:latin typeface="Century Gothic"/>
                <a:cs typeface="Century Gothic"/>
              </a:rPr>
              <a:t> </a:t>
            </a:r>
            <a:r>
              <a:rPr lang="en-US" sz="600" spc="-45" dirty="0">
                <a:latin typeface="Century Gothic"/>
                <a:cs typeface="Century Gothic"/>
              </a:rPr>
              <a:t>Unavailable. </a:t>
            </a: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60" dirty="0">
                <a:latin typeface="Century Gothic"/>
                <a:cs typeface="Century Gothic"/>
              </a:rPr>
              <a:t>data</a:t>
            </a:r>
            <a:r>
              <a:rPr sz="600" spc="-120" dirty="0">
                <a:latin typeface="Century Gothic"/>
                <a:cs typeface="Century Gothic"/>
              </a:rPr>
              <a:t> </a:t>
            </a:r>
            <a:r>
              <a:rPr sz="600" spc="-45" dirty="0">
                <a:latin typeface="Century Gothic"/>
                <a:cs typeface="Century Gothic"/>
              </a:rPr>
              <a:t>are  </a:t>
            </a:r>
            <a:r>
              <a:rPr sz="600" spc="-50" dirty="0">
                <a:latin typeface="Century Gothic"/>
                <a:cs typeface="Century Gothic"/>
              </a:rPr>
              <a:t>unavailable.</a:t>
            </a:r>
            <a:endParaRPr sz="6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7114" y="9474542"/>
            <a:ext cx="10909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* </a:t>
            </a:r>
            <a:r>
              <a:rPr sz="600" spc="15" dirty="0">
                <a:latin typeface="Century Gothic"/>
                <a:cs typeface="Century Gothic"/>
              </a:rPr>
              <a:t>For </a:t>
            </a:r>
            <a:r>
              <a:rPr sz="600" spc="-60" dirty="0">
                <a:latin typeface="Century Gothic"/>
                <a:cs typeface="Century Gothic"/>
              </a:rPr>
              <a:t>case </a:t>
            </a:r>
            <a:r>
              <a:rPr sz="600" spc="-20" dirty="0">
                <a:latin typeface="Century Gothic"/>
                <a:cs typeface="Century Gothic"/>
              </a:rPr>
              <a:t>definition, </a:t>
            </a:r>
            <a:r>
              <a:rPr sz="600" spc="-40" dirty="0">
                <a:latin typeface="Century Gothic"/>
                <a:cs typeface="Century Gothic"/>
              </a:rPr>
              <a:t>see </a:t>
            </a:r>
            <a:r>
              <a:rPr sz="60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 https://wwwn.cdc.gov/nndss/  </a:t>
            </a:r>
            <a:r>
              <a:rPr sz="600" u="sng" spc="-2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conditions/hepatitis-b-chronic/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8255" y="9487198"/>
            <a:ext cx="2048510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25" dirty="0">
                <a:latin typeface="Century Gothic"/>
                <a:cs typeface="Century Gothic"/>
              </a:rPr>
              <a:t>N: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5" dirty="0">
                <a:latin typeface="Century Gothic"/>
                <a:cs typeface="Century Gothic"/>
              </a:rPr>
              <a:t>reportable. </a:t>
            </a: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30" dirty="0">
                <a:latin typeface="Century Gothic"/>
                <a:cs typeface="Century Gothic"/>
              </a:rPr>
              <a:t>disease </a:t>
            </a:r>
            <a:r>
              <a:rPr sz="600" dirty="0">
                <a:latin typeface="Century Gothic"/>
                <a:cs typeface="Century Gothic"/>
              </a:rPr>
              <a:t>or </a:t>
            </a:r>
            <a:r>
              <a:rPr sz="600" spc="-35" dirty="0">
                <a:latin typeface="Century Gothic"/>
                <a:cs typeface="Century Gothic"/>
              </a:rPr>
              <a:t>condition</a:t>
            </a:r>
            <a:endParaRPr sz="6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8255" y="9578638"/>
            <a:ext cx="1325245" cy="22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was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0" dirty="0">
                <a:latin typeface="Century Gothic"/>
                <a:cs typeface="Century Gothic"/>
              </a:rPr>
              <a:t>reportable </a:t>
            </a:r>
            <a:r>
              <a:rPr sz="600" spc="-40" dirty="0">
                <a:latin typeface="Century Gothic"/>
                <a:cs typeface="Century Gothic"/>
              </a:rPr>
              <a:t>by </a:t>
            </a:r>
            <a:r>
              <a:rPr sz="600" spc="-50" dirty="0">
                <a:latin typeface="Century Gothic"/>
                <a:cs typeface="Century Gothic"/>
              </a:rPr>
              <a:t>law, </a:t>
            </a:r>
            <a:r>
              <a:rPr sz="600" spc="-25" dirty="0">
                <a:latin typeface="Century Gothic"/>
                <a:cs typeface="Century Gothic"/>
              </a:rPr>
              <a:t>statue, </a:t>
            </a:r>
            <a:r>
              <a:rPr sz="600" spc="-5" dirty="0">
                <a:latin typeface="Century Gothic"/>
                <a:cs typeface="Century Gothic"/>
              </a:rPr>
              <a:t>or  </a:t>
            </a:r>
            <a:r>
              <a:rPr sz="600" spc="-30" dirty="0">
                <a:latin typeface="Century Gothic"/>
                <a:cs typeface="Century Gothic"/>
              </a:rPr>
              <a:t>regulation </a:t>
            </a:r>
            <a:r>
              <a:rPr sz="600" spc="-5" dirty="0">
                <a:latin typeface="Century Gothic"/>
                <a:cs typeface="Century Gothic"/>
              </a:rPr>
              <a:t>in </a:t>
            </a:r>
            <a:r>
              <a:rPr sz="600" spc="-30" dirty="0">
                <a:latin typeface="Century Gothic"/>
                <a:cs typeface="Century Gothic"/>
              </a:rPr>
              <a:t>the </a:t>
            </a:r>
            <a:r>
              <a:rPr sz="600" spc="-20" dirty="0">
                <a:latin typeface="Century Gothic"/>
                <a:cs typeface="Century Gothic"/>
              </a:rPr>
              <a:t>reporting</a:t>
            </a:r>
            <a:r>
              <a:rPr sz="600" spc="-60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jurisdiction.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201" y="338226"/>
            <a:ext cx="6845934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0">
              <a:lnSpc>
                <a:spcPct val="100000"/>
              </a:lnSpc>
              <a:spcBef>
                <a:spcPts val="100"/>
              </a:spcBef>
              <a:tabLst>
                <a:tab pos="5607050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274320">
              <a:lnSpc>
                <a:spcPct val="107200"/>
              </a:lnSpc>
            </a:pP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14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005E6E"/>
                </a:solidFill>
                <a:latin typeface="Lucida Sans"/>
                <a:cs typeface="Lucida Sans"/>
              </a:rPr>
              <a:t>2.5.</a:t>
            </a:r>
            <a:r>
              <a:rPr sz="1400" b="1" spc="-13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newly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cases*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chronic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65" dirty="0">
                <a:solidFill>
                  <a:srgbClr val="8C268A"/>
                </a:solidFill>
                <a:latin typeface="Lucida Sans"/>
                <a:cs typeface="Lucida Sans"/>
              </a:rPr>
              <a:t>B,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9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A"/>
                </a:solidFill>
                <a:latin typeface="Lucida Sans"/>
                <a:cs typeface="Lucida Sans"/>
              </a:rPr>
              <a:t>state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or 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jurisdiction</a:t>
            </a:r>
            <a:r>
              <a:rPr sz="1400" b="1" spc="-15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201</Words>
  <Application>Microsoft Office PowerPoint</Application>
  <PresentationFormat>Custom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2.5. Number of newly reported cases** of chronic hepatitis B, by state or jurisdiction — United States, 2018</dc:subject>
  <dc:creator>HHS / CDC / DDID / NCHHSTP / DVH</dc:creator>
  <cp:lastModifiedBy>Peterson, Paul (CDC/DDID/NCHHSTP/DVH) (CTR)</cp:lastModifiedBy>
  <cp:revision>1</cp:revision>
  <dcterms:created xsi:type="dcterms:W3CDTF">2020-07-21T17:30:27Z</dcterms:created>
  <dcterms:modified xsi:type="dcterms:W3CDTF">2020-07-21T17:31:50Z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