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3411200" cy="100584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372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974" y="108"/>
      </p:cViewPr>
      <p:guideLst>
        <p:guide orient="horz" pos="2880"/>
        <p:guide pos="372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005840" y="3118104"/>
            <a:ext cx="1139952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011680" y="5632704"/>
            <a:ext cx="93878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70560" y="2313432"/>
            <a:ext cx="5833872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906768" y="2313432"/>
            <a:ext cx="5833872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7/27/2020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7/27/2020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7/27/2020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70560" y="402336"/>
            <a:ext cx="1207008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70560" y="2313432"/>
            <a:ext cx="1207008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559808" y="9354312"/>
            <a:ext cx="4291584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70560" y="9354312"/>
            <a:ext cx="3084576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656064" y="9354312"/>
            <a:ext cx="3084576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788899">
        <a:defRPr>
          <a:latin typeface="+mn-lt"/>
          <a:ea typeface="+mn-ea"/>
          <a:cs typeface="+mn-cs"/>
        </a:defRPr>
      </a:lvl2pPr>
      <a:lvl3pPr marL="1577797">
        <a:defRPr>
          <a:latin typeface="+mn-lt"/>
          <a:ea typeface="+mn-ea"/>
          <a:cs typeface="+mn-cs"/>
        </a:defRPr>
      </a:lvl3pPr>
      <a:lvl4pPr marL="2366696">
        <a:defRPr>
          <a:latin typeface="+mn-lt"/>
          <a:ea typeface="+mn-ea"/>
          <a:cs typeface="+mn-cs"/>
        </a:defRPr>
      </a:lvl4pPr>
      <a:lvl5pPr marL="3155594">
        <a:defRPr>
          <a:latin typeface="+mn-lt"/>
          <a:ea typeface="+mn-ea"/>
          <a:cs typeface="+mn-cs"/>
        </a:defRPr>
      </a:lvl5pPr>
      <a:lvl6pPr marL="3944493">
        <a:defRPr>
          <a:latin typeface="+mn-lt"/>
          <a:ea typeface="+mn-ea"/>
          <a:cs typeface="+mn-cs"/>
        </a:defRPr>
      </a:lvl6pPr>
      <a:lvl7pPr marL="4733392">
        <a:defRPr>
          <a:latin typeface="+mn-lt"/>
          <a:ea typeface="+mn-ea"/>
          <a:cs typeface="+mn-cs"/>
        </a:defRPr>
      </a:lvl7pPr>
      <a:lvl8pPr marL="5522290">
        <a:defRPr>
          <a:latin typeface="+mn-lt"/>
          <a:ea typeface="+mn-ea"/>
          <a:cs typeface="+mn-cs"/>
        </a:defRPr>
      </a:lvl8pPr>
      <a:lvl9pPr marL="6311189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788899">
        <a:defRPr>
          <a:latin typeface="+mn-lt"/>
          <a:ea typeface="+mn-ea"/>
          <a:cs typeface="+mn-cs"/>
        </a:defRPr>
      </a:lvl2pPr>
      <a:lvl3pPr marL="1577797">
        <a:defRPr>
          <a:latin typeface="+mn-lt"/>
          <a:ea typeface="+mn-ea"/>
          <a:cs typeface="+mn-cs"/>
        </a:defRPr>
      </a:lvl3pPr>
      <a:lvl4pPr marL="2366696">
        <a:defRPr>
          <a:latin typeface="+mn-lt"/>
          <a:ea typeface="+mn-ea"/>
          <a:cs typeface="+mn-cs"/>
        </a:defRPr>
      </a:lvl4pPr>
      <a:lvl5pPr marL="3155594">
        <a:defRPr>
          <a:latin typeface="+mn-lt"/>
          <a:ea typeface="+mn-ea"/>
          <a:cs typeface="+mn-cs"/>
        </a:defRPr>
      </a:lvl5pPr>
      <a:lvl6pPr marL="3944493">
        <a:defRPr>
          <a:latin typeface="+mn-lt"/>
          <a:ea typeface="+mn-ea"/>
          <a:cs typeface="+mn-cs"/>
        </a:defRPr>
      </a:lvl6pPr>
      <a:lvl7pPr marL="4733392">
        <a:defRPr>
          <a:latin typeface="+mn-lt"/>
          <a:ea typeface="+mn-ea"/>
          <a:cs typeface="+mn-cs"/>
        </a:defRPr>
      </a:lvl7pPr>
      <a:lvl8pPr marL="5522290">
        <a:defRPr>
          <a:latin typeface="+mn-lt"/>
          <a:ea typeface="+mn-ea"/>
          <a:cs typeface="+mn-cs"/>
        </a:defRPr>
      </a:lvl8pPr>
      <a:lvl9pPr marL="6311189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21339" y="1600200"/>
            <a:ext cx="9784468" cy="786889"/>
          </a:xfrm>
          <a:prstGeom prst="rect">
            <a:avLst/>
          </a:prstGeom>
        </p:spPr>
        <p:txBody>
          <a:bodyPr vert="horz" wrap="square" lIns="0" tIns="21914" rIns="0" bIns="0" rtlCol="0">
            <a:spAutoFit/>
          </a:bodyPr>
          <a:lstStyle/>
          <a:p>
            <a:pPr marL="21914" marR="8766">
              <a:lnSpc>
                <a:spcPct val="107200"/>
              </a:lnSpc>
              <a:spcBef>
                <a:spcPts val="173"/>
              </a:spcBef>
            </a:pPr>
            <a:r>
              <a:rPr sz="2416" b="1" spc="-121" dirty="0">
                <a:solidFill>
                  <a:srgbClr val="005E6E"/>
                </a:solidFill>
                <a:latin typeface="Lucida Sans"/>
                <a:cs typeface="Lucida Sans"/>
              </a:rPr>
              <a:t>Table </a:t>
            </a:r>
            <a:r>
              <a:rPr sz="2416" b="1" spc="17" dirty="0">
                <a:solidFill>
                  <a:srgbClr val="005E6E"/>
                </a:solidFill>
                <a:latin typeface="Lucida Sans"/>
                <a:cs typeface="Lucida Sans"/>
              </a:rPr>
              <a:t>2.3. </a:t>
            </a:r>
            <a:r>
              <a:rPr sz="2416" b="1" spc="-9" dirty="0">
                <a:solidFill>
                  <a:srgbClr val="8C268A"/>
                </a:solidFill>
                <a:latin typeface="Lucida Sans"/>
                <a:cs typeface="Lucida Sans"/>
              </a:rPr>
              <a:t>Reported </a:t>
            </a:r>
            <a:r>
              <a:rPr sz="2416" b="1" spc="-60" dirty="0">
                <a:solidFill>
                  <a:srgbClr val="8C268A"/>
                </a:solidFill>
                <a:latin typeface="Lucida Sans"/>
                <a:cs typeface="Lucida Sans"/>
              </a:rPr>
              <a:t>risk </a:t>
            </a:r>
            <a:r>
              <a:rPr sz="2416" b="1" spc="-86" dirty="0">
                <a:solidFill>
                  <a:srgbClr val="8C268A"/>
                </a:solidFill>
                <a:latin typeface="Lucida Sans"/>
                <a:cs typeface="Lucida Sans"/>
              </a:rPr>
              <a:t>behaviors/exposures† </a:t>
            </a:r>
            <a:r>
              <a:rPr sz="2416" b="1" spc="-69" dirty="0">
                <a:solidFill>
                  <a:srgbClr val="8C268A"/>
                </a:solidFill>
                <a:latin typeface="Lucida Sans"/>
                <a:cs typeface="Lucida Sans"/>
              </a:rPr>
              <a:t>among</a:t>
            </a:r>
            <a:r>
              <a:rPr sz="2416" b="1" spc="-569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2416" b="1" spc="-9" dirty="0">
                <a:solidFill>
                  <a:srgbClr val="8C268A"/>
                </a:solidFill>
                <a:latin typeface="Lucida Sans"/>
                <a:cs typeface="Lucida Sans"/>
              </a:rPr>
              <a:t>reported  </a:t>
            </a:r>
            <a:r>
              <a:rPr sz="2416" b="1" spc="-52" dirty="0">
                <a:solidFill>
                  <a:srgbClr val="8C268A"/>
                </a:solidFill>
                <a:latin typeface="Lucida Sans"/>
                <a:cs typeface="Lucida Sans"/>
              </a:rPr>
              <a:t>cases</a:t>
            </a:r>
            <a:r>
              <a:rPr sz="2416" b="1" spc="-164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2416" b="1" spc="-35">
                <a:solidFill>
                  <a:srgbClr val="8C268A"/>
                </a:solidFill>
                <a:latin typeface="Lucida Sans"/>
                <a:cs typeface="Lucida Sans"/>
              </a:rPr>
              <a:t>of</a:t>
            </a:r>
            <a:r>
              <a:rPr sz="2416" b="1" spc="-19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lang="en-US" sz="2416" b="1" spc="-190">
                <a:solidFill>
                  <a:srgbClr val="8C268A"/>
                </a:solidFill>
                <a:latin typeface="Lucida Sans"/>
                <a:cs typeface="Lucida Sans"/>
              </a:rPr>
              <a:t>acute </a:t>
            </a:r>
            <a:r>
              <a:rPr sz="2416" b="1" spc="-9">
                <a:solidFill>
                  <a:srgbClr val="8C268A"/>
                </a:solidFill>
                <a:latin typeface="Lucida Sans"/>
                <a:cs typeface="Lucida Sans"/>
              </a:rPr>
              <a:t>hepatitis</a:t>
            </a:r>
            <a:r>
              <a:rPr sz="2416" b="1" spc="-155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2416" b="1" spc="129" dirty="0">
                <a:solidFill>
                  <a:srgbClr val="8C268A"/>
                </a:solidFill>
                <a:latin typeface="Lucida Sans"/>
                <a:cs typeface="Lucida Sans"/>
              </a:rPr>
              <a:t>B</a:t>
            </a:r>
            <a:r>
              <a:rPr sz="2416" b="1" spc="-155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2416" b="1" spc="-112" dirty="0">
                <a:solidFill>
                  <a:srgbClr val="8C268A"/>
                </a:solidFill>
                <a:latin typeface="Lucida Sans"/>
                <a:cs typeface="Lucida Sans"/>
              </a:rPr>
              <a:t>—</a:t>
            </a:r>
            <a:r>
              <a:rPr sz="2416" b="1" spc="-155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2416" b="1" spc="-17" dirty="0">
                <a:solidFill>
                  <a:srgbClr val="8C268A"/>
                </a:solidFill>
                <a:latin typeface="Lucida Sans"/>
                <a:cs typeface="Lucida Sans"/>
              </a:rPr>
              <a:t>United</a:t>
            </a:r>
            <a:r>
              <a:rPr sz="2416" b="1" spc="-164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2416" b="1" spc="52" dirty="0">
                <a:solidFill>
                  <a:srgbClr val="8C268A"/>
                </a:solidFill>
                <a:latin typeface="Lucida Sans"/>
                <a:cs typeface="Lucida Sans"/>
              </a:rPr>
              <a:t>States,</a:t>
            </a:r>
            <a:r>
              <a:rPr sz="2416" b="1" spc="-155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2416" b="1" spc="-69" dirty="0">
                <a:solidFill>
                  <a:srgbClr val="8C268A"/>
                </a:solidFill>
                <a:latin typeface="Lucida Sans"/>
                <a:cs typeface="Lucida Sans"/>
              </a:rPr>
              <a:t>2018</a:t>
            </a:r>
            <a:endParaRPr sz="2416" dirty="0">
              <a:latin typeface="Lucida Sans"/>
              <a:cs typeface="Lucida San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534619" y="2582096"/>
            <a:ext cx="10114280" cy="4891144"/>
          </a:xfrm>
          <a:custGeom>
            <a:avLst/>
            <a:gdLst/>
            <a:ahLst/>
            <a:cxnLst/>
            <a:rect l="l" t="t" r="r" b="b"/>
            <a:pathLst>
              <a:path w="5861684" h="2834640">
                <a:moveTo>
                  <a:pt x="0" y="0"/>
                </a:moveTo>
                <a:lnTo>
                  <a:pt x="5861304" y="0"/>
                </a:lnTo>
                <a:lnTo>
                  <a:pt x="5861304" y="2834640"/>
                </a:lnTo>
                <a:lnTo>
                  <a:pt x="0" y="2834640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29998"/>
            </a:srgbClr>
          </a:solidFill>
        </p:spPr>
        <p:txBody>
          <a:bodyPr wrap="square" lIns="0" tIns="0" rIns="0" bIns="0" rtlCol="0"/>
          <a:lstStyle/>
          <a:p>
            <a:endParaRPr sz="3106"/>
          </a:p>
        </p:txBody>
      </p:sp>
      <p:graphicFrame>
        <p:nvGraphicFramePr>
          <p:cNvPr id="4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4611320"/>
              </p:ext>
            </p:extLst>
          </p:nvPr>
        </p:nvGraphicFramePr>
        <p:xfrm>
          <a:off x="1676400" y="2725632"/>
          <a:ext cx="9830497" cy="460713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029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091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091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091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1584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sz="1600" b="1" spc="-25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Risk</a:t>
                      </a:r>
                      <a:r>
                        <a:rPr sz="1600" b="1" spc="-85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1600" b="1" spc="-35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behaviors/exposures</a:t>
                      </a:r>
                      <a:endParaRPr sz="1600">
                        <a:latin typeface="Lucida Sans"/>
                        <a:cs typeface="Lucida Sans"/>
                      </a:endParaRPr>
                    </a:p>
                  </a:txBody>
                  <a:tcPr marL="0" marR="0" marT="136961" marB="0">
                    <a:lnR w="19050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sz="1600" b="1" spc="-25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Risk</a:t>
                      </a:r>
                      <a:r>
                        <a:rPr sz="1600" b="1" spc="-90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1600" b="1" spc="-25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identified*</a:t>
                      </a:r>
                      <a:endParaRPr sz="1600">
                        <a:latin typeface="Lucida Sans"/>
                        <a:cs typeface="Lucida Sans"/>
                      </a:endParaRPr>
                    </a:p>
                  </a:txBody>
                  <a:tcPr marL="0" marR="0" marT="136961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sz="1600" b="1" spc="-30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No risk</a:t>
                      </a:r>
                      <a:r>
                        <a:rPr sz="1600" b="1" spc="-145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1600" b="1" spc="-20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identified</a:t>
                      </a:r>
                      <a:endParaRPr sz="1600">
                        <a:latin typeface="Lucida Sans"/>
                        <a:cs typeface="Lucida Sans"/>
                      </a:endParaRPr>
                    </a:p>
                  </a:txBody>
                  <a:tcPr marL="0" marR="0" marT="136961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sz="1600" b="1" spc="-25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Risk </a:t>
                      </a:r>
                      <a:r>
                        <a:rPr sz="1600" b="1" spc="-5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data</a:t>
                      </a:r>
                      <a:r>
                        <a:rPr sz="1600" b="1" spc="-155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1600" b="1" spc="-40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missing</a:t>
                      </a:r>
                      <a:endParaRPr sz="1600">
                        <a:latin typeface="Lucida Sans"/>
                        <a:cs typeface="Lucida Sans"/>
                      </a:endParaRPr>
                    </a:p>
                  </a:txBody>
                  <a:tcPr marL="0" marR="0" marT="136961" marB="0">
                    <a:lnL w="9525">
                      <a:solidFill>
                        <a:srgbClr val="FFFFFF"/>
                      </a:solidFill>
                      <a:prstDash val="solid"/>
                    </a:lnL>
                    <a:solidFill>
                      <a:srgbClr val="005E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926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600" b="1" spc="-10" dirty="0">
                          <a:latin typeface="Arial"/>
                          <a:cs typeface="Arial"/>
                        </a:rPr>
                        <a:t>Injection 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drug</a:t>
                      </a:r>
                      <a:r>
                        <a:rPr sz="1600" b="1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30" dirty="0">
                          <a:latin typeface="Arial"/>
                          <a:cs typeface="Arial"/>
                        </a:rPr>
                        <a:t>use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78889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1600" b="1" spc="40" dirty="0">
                          <a:latin typeface="Arial"/>
                          <a:cs typeface="Arial"/>
                        </a:rPr>
                        <a:t>549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73411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1600" b="1" spc="40" dirty="0">
                          <a:latin typeface="Arial"/>
                          <a:cs typeface="Arial"/>
                        </a:rPr>
                        <a:t>969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73411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1600" b="1" spc="25" dirty="0">
                          <a:latin typeface="Arial"/>
                          <a:cs typeface="Arial"/>
                        </a:rPr>
                        <a:t>1,804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73411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022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1600" b="1" spc="5" dirty="0">
                          <a:latin typeface="Arial"/>
                          <a:cs typeface="Arial"/>
                        </a:rPr>
                        <a:t>Multiple </a:t>
                      </a:r>
                      <a:r>
                        <a:rPr sz="1600" b="1" spc="-35" dirty="0">
                          <a:latin typeface="Arial"/>
                          <a:cs typeface="Arial"/>
                        </a:rPr>
                        <a:t>sex</a:t>
                      </a:r>
                      <a:r>
                        <a:rPr sz="1600" b="1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5" dirty="0">
                          <a:latin typeface="Arial"/>
                          <a:cs typeface="Arial"/>
                        </a:rPr>
                        <a:t>partners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84368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1600" b="1" spc="40" dirty="0">
                          <a:latin typeface="Arial"/>
                          <a:cs typeface="Arial"/>
                        </a:rPr>
                        <a:t>199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84368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1600" b="1" spc="40" dirty="0">
                          <a:latin typeface="Arial"/>
                          <a:cs typeface="Arial"/>
                        </a:rPr>
                        <a:t>671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84368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1600" b="1" spc="25" dirty="0">
                          <a:latin typeface="Arial"/>
                          <a:cs typeface="Arial"/>
                        </a:rPr>
                        <a:t>2,452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84368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022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1600" b="1" spc="-15" dirty="0">
                          <a:latin typeface="Arial"/>
                          <a:cs typeface="Arial"/>
                        </a:rPr>
                        <a:t>Surgery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84368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1600" b="1" spc="40" dirty="0">
                          <a:latin typeface="Arial"/>
                          <a:cs typeface="Arial"/>
                        </a:rPr>
                        <a:t>117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84368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1600" b="1" spc="40" dirty="0">
                          <a:latin typeface="Arial"/>
                          <a:cs typeface="Arial"/>
                        </a:rPr>
                        <a:t>962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84368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1600" b="1" spc="25" dirty="0">
                          <a:latin typeface="Arial"/>
                          <a:cs typeface="Arial"/>
                        </a:rPr>
                        <a:t>2,243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84368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22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1600" b="1" spc="15" dirty="0">
                          <a:latin typeface="Arial"/>
                          <a:cs typeface="Arial"/>
                        </a:rPr>
                        <a:t>Men 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who </a:t>
                      </a:r>
                      <a:r>
                        <a:rPr sz="1600" b="1" spc="-20" dirty="0">
                          <a:latin typeface="Arial"/>
                          <a:cs typeface="Arial"/>
                        </a:rPr>
                        <a:t>have </a:t>
                      </a:r>
                      <a:r>
                        <a:rPr sz="1600" b="1" spc="-35" dirty="0">
                          <a:latin typeface="Arial"/>
                          <a:cs typeface="Arial"/>
                        </a:rPr>
                        <a:t>sex </a:t>
                      </a:r>
                      <a:r>
                        <a:rPr sz="1600" b="1" spc="10" dirty="0">
                          <a:latin typeface="Arial"/>
                          <a:cs typeface="Arial"/>
                        </a:rPr>
                        <a:t>with 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men</a:t>
                      </a:r>
                      <a:r>
                        <a:rPr sz="1600" b="1" spc="-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b="1" spc="89" baseline="33333" dirty="0">
                          <a:latin typeface="Arial"/>
                          <a:cs typeface="Arial"/>
                        </a:rPr>
                        <a:t>§</a:t>
                      </a:r>
                      <a:endParaRPr sz="1300" baseline="33333">
                        <a:latin typeface="Arial"/>
                        <a:cs typeface="Arial"/>
                      </a:endParaRPr>
                    </a:p>
                  </a:txBody>
                  <a:tcPr marL="0" marR="0" marT="84368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1600" b="1" spc="40" dirty="0">
                          <a:latin typeface="Arial"/>
                          <a:cs typeface="Arial"/>
                        </a:rPr>
                        <a:t>49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84368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1600" b="1" spc="40" dirty="0">
                          <a:latin typeface="Arial"/>
                          <a:cs typeface="Arial"/>
                        </a:rPr>
                        <a:t>353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84368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1600" b="1" spc="25" dirty="0">
                          <a:latin typeface="Arial"/>
                          <a:cs typeface="Arial"/>
                        </a:rPr>
                        <a:t>1,648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84368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022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1600" b="1" spc="-25" dirty="0">
                          <a:latin typeface="Arial"/>
                          <a:cs typeface="Arial"/>
                        </a:rPr>
                        <a:t>Sexual </a:t>
                      </a:r>
                      <a:r>
                        <a:rPr sz="1600" b="1" spc="-10" dirty="0">
                          <a:latin typeface="Arial"/>
                          <a:cs typeface="Arial"/>
                        </a:rPr>
                        <a:t>Contact</a:t>
                      </a:r>
                      <a:r>
                        <a:rPr sz="1600" b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b="1" spc="67" baseline="33333" dirty="0">
                          <a:latin typeface="Arial"/>
                          <a:cs typeface="Arial"/>
                        </a:rPr>
                        <a:t>¶</a:t>
                      </a:r>
                      <a:endParaRPr sz="1300" baseline="33333">
                        <a:latin typeface="Arial"/>
                        <a:cs typeface="Arial"/>
                      </a:endParaRPr>
                    </a:p>
                  </a:txBody>
                  <a:tcPr marL="0" marR="0" marT="84368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1600" b="1" spc="40" dirty="0">
                          <a:latin typeface="Arial"/>
                          <a:cs typeface="Arial"/>
                        </a:rPr>
                        <a:t>42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84368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1600" b="1" spc="40" dirty="0">
                          <a:latin typeface="Arial"/>
                          <a:cs typeface="Arial"/>
                        </a:rPr>
                        <a:t>603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84368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1600" b="1" spc="25" dirty="0">
                          <a:latin typeface="Arial"/>
                          <a:cs typeface="Arial"/>
                        </a:rPr>
                        <a:t>2,677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84368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022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1600" b="1" spc="-10" dirty="0">
                          <a:latin typeface="Arial"/>
                          <a:cs typeface="Arial"/>
                        </a:rPr>
                        <a:t>Needlestick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84368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1600" b="1" spc="40" dirty="0">
                          <a:latin typeface="Arial"/>
                          <a:cs typeface="Arial"/>
                        </a:rPr>
                        <a:t>71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84368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1600" b="1" spc="40" dirty="0">
                          <a:latin typeface="Arial"/>
                          <a:cs typeface="Arial"/>
                        </a:rPr>
                        <a:t>959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84368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1600" b="1" spc="25" dirty="0">
                          <a:latin typeface="Arial"/>
                          <a:cs typeface="Arial"/>
                        </a:rPr>
                        <a:t>2,292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84368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022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1600" b="1" spc="-15" dirty="0">
                          <a:latin typeface="Arial"/>
                          <a:cs typeface="Arial"/>
                        </a:rPr>
                        <a:t>Household 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contact </a:t>
                      </a:r>
                      <a:r>
                        <a:rPr sz="1600" b="1" spc="-15" dirty="0">
                          <a:latin typeface="Arial"/>
                          <a:cs typeface="Arial"/>
                        </a:rPr>
                        <a:t>(non-sexual)</a:t>
                      </a:r>
                      <a:r>
                        <a:rPr sz="1600" b="1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b="1" spc="89" baseline="33333" dirty="0">
                          <a:latin typeface="Arial"/>
                          <a:cs typeface="Arial"/>
                        </a:rPr>
                        <a:t>§</a:t>
                      </a:r>
                      <a:endParaRPr sz="1300" baseline="33333">
                        <a:latin typeface="Arial"/>
                        <a:cs typeface="Arial"/>
                      </a:endParaRPr>
                    </a:p>
                  </a:txBody>
                  <a:tcPr marL="0" marR="0" marT="84368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1600" b="1" spc="40" dirty="0">
                          <a:latin typeface="Arial"/>
                          <a:cs typeface="Arial"/>
                        </a:rPr>
                        <a:t>12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84368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1600" b="1" spc="40" dirty="0">
                          <a:latin typeface="Arial"/>
                          <a:cs typeface="Arial"/>
                        </a:rPr>
                        <a:t>633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84368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1600" b="1" spc="25" dirty="0">
                          <a:latin typeface="Arial"/>
                          <a:cs typeface="Arial"/>
                        </a:rPr>
                        <a:t>2,677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84368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022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1600" b="1" spc="-15" dirty="0">
                          <a:latin typeface="Arial"/>
                          <a:cs typeface="Arial"/>
                        </a:rPr>
                        <a:t>Occupational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84368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1600" b="1" dirty="0">
                          <a:latin typeface="Arial"/>
                          <a:cs typeface="Arial"/>
                        </a:rPr>
                        <a:t>4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84368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1600" b="1" spc="25" dirty="0">
                          <a:latin typeface="Arial"/>
                          <a:cs typeface="Arial"/>
                        </a:rPr>
                        <a:t>1,369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84368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1600" b="1" spc="25" dirty="0">
                          <a:latin typeface="Arial"/>
                          <a:cs typeface="Arial"/>
                        </a:rPr>
                        <a:t>1,949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84368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022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1600" b="1" spc="-35" dirty="0">
                          <a:latin typeface="Arial"/>
                          <a:cs typeface="Arial"/>
                        </a:rPr>
                        <a:t>Dialysis</a:t>
                      </a:r>
                      <a:r>
                        <a:rPr sz="1600" b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10" dirty="0">
                          <a:latin typeface="Arial"/>
                          <a:cs typeface="Arial"/>
                        </a:rPr>
                        <a:t>patient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84368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1600" b="1" spc="40" dirty="0">
                          <a:latin typeface="Arial"/>
                          <a:cs typeface="Arial"/>
                        </a:rPr>
                        <a:t>13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84368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1600" b="1" spc="25" dirty="0">
                          <a:latin typeface="Arial"/>
                          <a:cs typeface="Arial"/>
                        </a:rPr>
                        <a:t>1,022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84368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1600" b="1" spc="25" dirty="0">
                          <a:latin typeface="Arial"/>
                          <a:cs typeface="Arial"/>
                        </a:rPr>
                        <a:t>2,287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84368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022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1600" b="1" spc="-25" dirty="0">
                          <a:latin typeface="Arial"/>
                          <a:cs typeface="Arial"/>
                        </a:rPr>
                        <a:t>Transfusion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84368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1600" b="1" dirty="0">
                          <a:latin typeface="Arial"/>
                          <a:cs typeface="Arial"/>
                        </a:rPr>
                        <a:t>1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84368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1600" b="1" spc="25" dirty="0">
                          <a:latin typeface="Arial"/>
                          <a:cs typeface="Arial"/>
                        </a:rPr>
                        <a:t>1,103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84368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1600" b="1" spc="25" dirty="0">
                          <a:latin typeface="Arial"/>
                          <a:cs typeface="Arial"/>
                        </a:rPr>
                        <a:t>2,218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84368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1623818" y="7606801"/>
            <a:ext cx="9979511" cy="2009916"/>
          </a:xfrm>
          <a:prstGeom prst="rect">
            <a:avLst/>
          </a:prstGeom>
        </p:spPr>
        <p:txBody>
          <a:bodyPr vert="horz" wrap="square" lIns="0" tIns="21914" rIns="0" bIns="0" rtlCol="0">
            <a:spAutoFit/>
          </a:bodyPr>
          <a:lstStyle/>
          <a:p>
            <a:pPr marL="21914">
              <a:spcBef>
                <a:spcPts val="173"/>
              </a:spcBef>
            </a:pPr>
            <a:r>
              <a:rPr sz="1208" spc="-69" dirty="0">
                <a:latin typeface="Century Gothic"/>
                <a:cs typeface="Century Gothic"/>
              </a:rPr>
              <a:t>Source: </a:t>
            </a:r>
            <a:r>
              <a:rPr sz="1208" spc="-173" dirty="0">
                <a:latin typeface="Century Gothic"/>
                <a:cs typeface="Century Gothic"/>
              </a:rPr>
              <a:t>CDC, </a:t>
            </a:r>
            <a:r>
              <a:rPr sz="1208" spc="-69" dirty="0">
                <a:latin typeface="Century Gothic"/>
                <a:cs typeface="Century Gothic"/>
              </a:rPr>
              <a:t>Nationally </a:t>
            </a:r>
            <a:r>
              <a:rPr sz="1208" spc="-60" dirty="0">
                <a:latin typeface="Century Gothic"/>
                <a:cs typeface="Century Gothic"/>
              </a:rPr>
              <a:t>Notifiable </a:t>
            </a:r>
            <a:r>
              <a:rPr sz="1208" spc="-43" dirty="0">
                <a:latin typeface="Century Gothic"/>
                <a:cs typeface="Century Gothic"/>
              </a:rPr>
              <a:t>Diseases </a:t>
            </a:r>
            <a:r>
              <a:rPr sz="1208" spc="-60" dirty="0">
                <a:latin typeface="Century Gothic"/>
                <a:cs typeface="Century Gothic"/>
              </a:rPr>
              <a:t>Surveillance</a:t>
            </a:r>
            <a:r>
              <a:rPr sz="1208" spc="-121" dirty="0">
                <a:latin typeface="Century Gothic"/>
                <a:cs typeface="Century Gothic"/>
              </a:rPr>
              <a:t> </a:t>
            </a:r>
            <a:r>
              <a:rPr sz="1208" spc="-26" dirty="0">
                <a:latin typeface="Century Gothic"/>
                <a:cs typeface="Century Gothic"/>
              </a:rPr>
              <a:t>System</a:t>
            </a:r>
            <a:r>
              <a:rPr lang="en-US" sz="1208" spc="-26" dirty="0">
                <a:latin typeface="Century Gothic"/>
                <a:cs typeface="Century Gothic"/>
              </a:rPr>
              <a:t>.</a:t>
            </a:r>
            <a:endParaRPr sz="1208" dirty="0">
              <a:latin typeface="Century Gothic"/>
              <a:cs typeface="Century Gothic"/>
            </a:endParaRPr>
          </a:p>
          <a:p>
            <a:pPr marL="21914">
              <a:spcBef>
                <a:spcPts val="878"/>
              </a:spcBef>
            </a:pPr>
            <a:r>
              <a:rPr sz="1208" spc="-60" dirty="0">
                <a:latin typeface="Century Gothic"/>
                <a:cs typeface="Century Gothic"/>
              </a:rPr>
              <a:t>*</a:t>
            </a:r>
            <a:r>
              <a:rPr sz="1208" spc="-86" dirty="0">
                <a:latin typeface="Century Gothic"/>
                <a:cs typeface="Century Gothic"/>
              </a:rPr>
              <a:t> </a:t>
            </a:r>
            <a:r>
              <a:rPr sz="1208" spc="-138" dirty="0">
                <a:latin typeface="Century Gothic"/>
                <a:cs typeface="Century Gothic"/>
              </a:rPr>
              <a:t>Case</a:t>
            </a:r>
            <a:r>
              <a:rPr sz="1208" spc="-78" dirty="0">
                <a:latin typeface="Century Gothic"/>
                <a:cs typeface="Century Gothic"/>
              </a:rPr>
              <a:t> </a:t>
            </a:r>
            <a:r>
              <a:rPr sz="1208" spc="-26" dirty="0">
                <a:latin typeface="Century Gothic"/>
                <a:cs typeface="Century Gothic"/>
              </a:rPr>
              <a:t>reports</a:t>
            </a:r>
            <a:r>
              <a:rPr sz="1208" spc="-104" dirty="0">
                <a:latin typeface="Century Gothic"/>
                <a:cs typeface="Century Gothic"/>
              </a:rPr>
              <a:t> </a:t>
            </a:r>
            <a:r>
              <a:rPr sz="1208" spc="-26" dirty="0">
                <a:latin typeface="Century Gothic"/>
                <a:cs typeface="Century Gothic"/>
              </a:rPr>
              <a:t>with</a:t>
            </a:r>
            <a:r>
              <a:rPr sz="1208" spc="-78" dirty="0">
                <a:latin typeface="Century Gothic"/>
                <a:cs typeface="Century Gothic"/>
              </a:rPr>
              <a:t> </a:t>
            </a:r>
            <a:r>
              <a:rPr sz="1208" spc="-95" dirty="0">
                <a:latin typeface="Century Gothic"/>
                <a:cs typeface="Century Gothic"/>
              </a:rPr>
              <a:t>at</a:t>
            </a:r>
            <a:r>
              <a:rPr sz="1208" spc="-86" dirty="0">
                <a:latin typeface="Century Gothic"/>
                <a:cs typeface="Century Gothic"/>
              </a:rPr>
              <a:t> </a:t>
            </a:r>
            <a:r>
              <a:rPr sz="1208" spc="-60" dirty="0">
                <a:latin typeface="Century Gothic"/>
                <a:cs typeface="Century Gothic"/>
              </a:rPr>
              <a:t>least</a:t>
            </a:r>
            <a:r>
              <a:rPr sz="1208" spc="-78" dirty="0">
                <a:latin typeface="Century Gothic"/>
                <a:cs typeface="Century Gothic"/>
              </a:rPr>
              <a:t> </a:t>
            </a:r>
            <a:r>
              <a:rPr sz="1208" spc="-112" dirty="0">
                <a:latin typeface="Century Gothic"/>
                <a:cs typeface="Century Gothic"/>
              </a:rPr>
              <a:t>one</a:t>
            </a:r>
            <a:r>
              <a:rPr sz="1208" spc="-86" dirty="0">
                <a:latin typeface="Century Gothic"/>
                <a:cs typeface="Century Gothic"/>
              </a:rPr>
              <a:t> </a:t>
            </a:r>
            <a:r>
              <a:rPr sz="1208" spc="-43" dirty="0">
                <a:latin typeface="Century Gothic"/>
                <a:cs typeface="Century Gothic"/>
              </a:rPr>
              <a:t>of</a:t>
            </a:r>
            <a:r>
              <a:rPr sz="1208" spc="-121" dirty="0">
                <a:latin typeface="Century Gothic"/>
                <a:cs typeface="Century Gothic"/>
              </a:rPr>
              <a:t> </a:t>
            </a:r>
            <a:r>
              <a:rPr sz="1208" spc="-69" dirty="0">
                <a:latin typeface="Century Gothic"/>
                <a:cs typeface="Century Gothic"/>
              </a:rPr>
              <a:t>the</a:t>
            </a:r>
            <a:r>
              <a:rPr sz="1208" spc="-95" dirty="0">
                <a:latin typeface="Century Gothic"/>
                <a:cs typeface="Century Gothic"/>
              </a:rPr>
              <a:t> </a:t>
            </a:r>
            <a:r>
              <a:rPr sz="1208" spc="-60" dirty="0">
                <a:latin typeface="Century Gothic"/>
                <a:cs typeface="Century Gothic"/>
              </a:rPr>
              <a:t>following</a:t>
            </a:r>
            <a:r>
              <a:rPr sz="1208" spc="-78" dirty="0">
                <a:latin typeface="Century Gothic"/>
                <a:cs typeface="Century Gothic"/>
              </a:rPr>
              <a:t> </a:t>
            </a:r>
            <a:r>
              <a:rPr sz="1208" spc="43" dirty="0">
                <a:latin typeface="Century Gothic"/>
                <a:cs typeface="Century Gothic"/>
              </a:rPr>
              <a:t>risk</a:t>
            </a:r>
            <a:r>
              <a:rPr sz="1208" spc="-104" dirty="0">
                <a:latin typeface="Century Gothic"/>
                <a:cs typeface="Century Gothic"/>
              </a:rPr>
              <a:t> </a:t>
            </a:r>
            <a:r>
              <a:rPr sz="1208" spc="-69" dirty="0">
                <a:latin typeface="Century Gothic"/>
                <a:cs typeface="Century Gothic"/>
              </a:rPr>
              <a:t>behaviors/</a:t>
            </a:r>
            <a:r>
              <a:rPr sz="1208" spc="-78" dirty="0">
                <a:latin typeface="Century Gothic"/>
                <a:cs typeface="Century Gothic"/>
              </a:rPr>
              <a:t> </a:t>
            </a:r>
            <a:r>
              <a:rPr sz="1208" spc="-52" dirty="0">
                <a:latin typeface="Century Gothic"/>
                <a:cs typeface="Century Gothic"/>
              </a:rPr>
              <a:t>exposures</a:t>
            </a:r>
            <a:r>
              <a:rPr sz="1208" spc="-86" dirty="0">
                <a:latin typeface="Century Gothic"/>
                <a:cs typeface="Century Gothic"/>
              </a:rPr>
              <a:t> </a:t>
            </a:r>
            <a:r>
              <a:rPr sz="1208" spc="-69" dirty="0">
                <a:latin typeface="Century Gothic"/>
                <a:cs typeface="Century Gothic"/>
              </a:rPr>
              <a:t>reported</a:t>
            </a:r>
            <a:r>
              <a:rPr sz="1208" spc="-78" dirty="0">
                <a:latin typeface="Century Gothic"/>
                <a:cs typeface="Century Gothic"/>
              </a:rPr>
              <a:t> </a:t>
            </a:r>
            <a:r>
              <a:rPr sz="1208" spc="43" dirty="0">
                <a:latin typeface="Century Gothic"/>
                <a:cs typeface="Century Gothic"/>
              </a:rPr>
              <a:t>6</a:t>
            </a:r>
            <a:r>
              <a:rPr sz="1208" spc="-104" dirty="0">
                <a:latin typeface="Century Gothic"/>
                <a:cs typeface="Century Gothic"/>
              </a:rPr>
              <a:t> </a:t>
            </a:r>
            <a:r>
              <a:rPr sz="1208" spc="-78" dirty="0">
                <a:latin typeface="Century Gothic"/>
                <a:cs typeface="Century Gothic"/>
              </a:rPr>
              <a:t>weeks</a:t>
            </a:r>
            <a:r>
              <a:rPr sz="1208" spc="-95" dirty="0">
                <a:latin typeface="Century Gothic"/>
                <a:cs typeface="Century Gothic"/>
              </a:rPr>
              <a:t> </a:t>
            </a:r>
            <a:r>
              <a:rPr sz="1208" spc="-43" dirty="0">
                <a:latin typeface="Century Gothic"/>
                <a:cs typeface="Century Gothic"/>
              </a:rPr>
              <a:t>to</a:t>
            </a:r>
            <a:r>
              <a:rPr sz="1208" spc="-86" dirty="0">
                <a:latin typeface="Century Gothic"/>
                <a:cs typeface="Century Gothic"/>
              </a:rPr>
              <a:t> </a:t>
            </a:r>
            <a:r>
              <a:rPr sz="1208" spc="43" dirty="0">
                <a:latin typeface="Century Gothic"/>
                <a:cs typeface="Century Gothic"/>
              </a:rPr>
              <a:t>6</a:t>
            </a:r>
            <a:r>
              <a:rPr sz="1208" spc="-78" dirty="0">
                <a:latin typeface="Century Gothic"/>
                <a:cs typeface="Century Gothic"/>
              </a:rPr>
              <a:t> </a:t>
            </a:r>
            <a:r>
              <a:rPr sz="1208" spc="-35" dirty="0">
                <a:latin typeface="Century Gothic"/>
                <a:cs typeface="Century Gothic"/>
              </a:rPr>
              <a:t>months</a:t>
            </a:r>
            <a:r>
              <a:rPr sz="1208" spc="-78" dirty="0">
                <a:latin typeface="Century Gothic"/>
                <a:cs typeface="Century Gothic"/>
              </a:rPr>
              <a:t> </a:t>
            </a:r>
            <a:r>
              <a:rPr sz="1208" spc="-9" dirty="0">
                <a:latin typeface="Century Gothic"/>
                <a:cs typeface="Century Gothic"/>
              </a:rPr>
              <a:t>prior</a:t>
            </a:r>
            <a:r>
              <a:rPr sz="1208" spc="-129" dirty="0">
                <a:latin typeface="Century Gothic"/>
                <a:cs typeface="Century Gothic"/>
              </a:rPr>
              <a:t> </a:t>
            </a:r>
            <a:r>
              <a:rPr sz="1208" spc="-43" dirty="0">
                <a:latin typeface="Century Gothic"/>
                <a:cs typeface="Century Gothic"/>
              </a:rPr>
              <a:t>to</a:t>
            </a:r>
            <a:r>
              <a:rPr sz="1208" spc="-86" dirty="0">
                <a:latin typeface="Century Gothic"/>
                <a:cs typeface="Century Gothic"/>
              </a:rPr>
              <a:t> </a:t>
            </a:r>
            <a:r>
              <a:rPr sz="1208" spc="-60" dirty="0">
                <a:latin typeface="Century Gothic"/>
                <a:cs typeface="Century Gothic"/>
              </a:rPr>
              <a:t>symptom</a:t>
            </a:r>
            <a:r>
              <a:rPr sz="1208" spc="-78" dirty="0">
                <a:latin typeface="Century Gothic"/>
                <a:cs typeface="Century Gothic"/>
              </a:rPr>
              <a:t> </a:t>
            </a:r>
            <a:r>
              <a:rPr sz="1208" spc="-60" dirty="0">
                <a:latin typeface="Century Gothic"/>
                <a:cs typeface="Century Gothic"/>
              </a:rPr>
              <a:t>onset:</a:t>
            </a:r>
            <a:r>
              <a:rPr sz="1208" spc="-78" dirty="0">
                <a:latin typeface="Century Gothic"/>
                <a:cs typeface="Century Gothic"/>
              </a:rPr>
              <a:t> </a:t>
            </a:r>
            <a:r>
              <a:rPr sz="1208" spc="-52" dirty="0">
                <a:latin typeface="Century Gothic"/>
                <a:cs typeface="Century Gothic"/>
              </a:rPr>
              <a:t>1)</a:t>
            </a:r>
            <a:r>
              <a:rPr sz="1208" spc="-86" dirty="0">
                <a:latin typeface="Century Gothic"/>
                <a:cs typeface="Century Gothic"/>
              </a:rPr>
              <a:t> </a:t>
            </a:r>
            <a:r>
              <a:rPr sz="1208" spc="-69" dirty="0">
                <a:latin typeface="Century Gothic"/>
                <a:cs typeface="Century Gothic"/>
              </a:rPr>
              <a:t>injection</a:t>
            </a:r>
            <a:r>
              <a:rPr sz="1208" spc="-78" dirty="0">
                <a:latin typeface="Century Gothic"/>
                <a:cs typeface="Century Gothic"/>
              </a:rPr>
              <a:t> </a:t>
            </a:r>
            <a:r>
              <a:rPr sz="1208" spc="-60" dirty="0">
                <a:latin typeface="Century Gothic"/>
                <a:cs typeface="Century Gothic"/>
              </a:rPr>
              <a:t>drug</a:t>
            </a:r>
            <a:r>
              <a:rPr sz="1208" spc="-86" dirty="0">
                <a:latin typeface="Century Gothic"/>
                <a:cs typeface="Century Gothic"/>
              </a:rPr>
              <a:t> </a:t>
            </a:r>
            <a:r>
              <a:rPr sz="1208" spc="-52" dirty="0">
                <a:latin typeface="Century Gothic"/>
                <a:cs typeface="Century Gothic"/>
              </a:rPr>
              <a:t>use;</a:t>
            </a:r>
            <a:endParaRPr sz="1208" dirty="0">
              <a:latin typeface="Century Gothic"/>
              <a:cs typeface="Century Gothic"/>
            </a:endParaRPr>
          </a:p>
          <a:p>
            <a:pPr marL="21914" marR="8766">
              <a:lnSpc>
                <a:spcPct val="107200"/>
              </a:lnSpc>
            </a:pPr>
            <a:r>
              <a:rPr sz="1208" spc="-52" dirty="0">
                <a:latin typeface="Century Gothic"/>
                <a:cs typeface="Century Gothic"/>
              </a:rPr>
              <a:t>2) multiple </a:t>
            </a:r>
            <a:r>
              <a:rPr sz="1208" spc="-35" dirty="0">
                <a:latin typeface="Century Gothic"/>
                <a:cs typeface="Century Gothic"/>
              </a:rPr>
              <a:t>sex </a:t>
            </a:r>
            <a:r>
              <a:rPr sz="1208" spc="-43" dirty="0">
                <a:latin typeface="Century Gothic"/>
                <a:cs typeface="Century Gothic"/>
              </a:rPr>
              <a:t>partners; </a:t>
            </a:r>
            <a:r>
              <a:rPr sz="1208" spc="-52" dirty="0">
                <a:latin typeface="Century Gothic"/>
                <a:cs typeface="Century Gothic"/>
              </a:rPr>
              <a:t>3) </a:t>
            </a:r>
            <a:r>
              <a:rPr sz="1208" spc="-78" dirty="0">
                <a:latin typeface="Century Gothic"/>
                <a:cs typeface="Century Gothic"/>
              </a:rPr>
              <a:t>underwent </a:t>
            </a:r>
            <a:r>
              <a:rPr sz="1208" spc="-35" dirty="0">
                <a:latin typeface="Century Gothic"/>
                <a:cs typeface="Century Gothic"/>
              </a:rPr>
              <a:t>surgery; </a:t>
            </a:r>
            <a:r>
              <a:rPr sz="1208" spc="-52" dirty="0">
                <a:latin typeface="Century Gothic"/>
                <a:cs typeface="Century Gothic"/>
              </a:rPr>
              <a:t>4) </a:t>
            </a:r>
            <a:r>
              <a:rPr sz="1208" spc="-95" dirty="0">
                <a:latin typeface="Century Gothic"/>
                <a:cs typeface="Century Gothic"/>
              </a:rPr>
              <a:t>men </a:t>
            </a:r>
            <a:r>
              <a:rPr sz="1208" spc="-86" dirty="0">
                <a:latin typeface="Century Gothic"/>
                <a:cs typeface="Century Gothic"/>
              </a:rPr>
              <a:t>who </a:t>
            </a:r>
            <a:r>
              <a:rPr sz="1208" spc="-138" dirty="0">
                <a:latin typeface="Century Gothic"/>
                <a:cs typeface="Century Gothic"/>
              </a:rPr>
              <a:t>have </a:t>
            </a:r>
            <a:r>
              <a:rPr sz="1208" spc="-35" dirty="0">
                <a:latin typeface="Century Gothic"/>
                <a:cs typeface="Century Gothic"/>
              </a:rPr>
              <a:t>sex </a:t>
            </a:r>
            <a:r>
              <a:rPr sz="1208" spc="-26" dirty="0">
                <a:latin typeface="Century Gothic"/>
                <a:cs typeface="Century Gothic"/>
              </a:rPr>
              <a:t>with </a:t>
            </a:r>
            <a:r>
              <a:rPr sz="1208" spc="-78" dirty="0">
                <a:latin typeface="Century Gothic"/>
                <a:cs typeface="Century Gothic"/>
              </a:rPr>
              <a:t>men; </a:t>
            </a:r>
            <a:r>
              <a:rPr sz="1208" spc="-52" dirty="0">
                <a:latin typeface="Century Gothic"/>
                <a:cs typeface="Century Gothic"/>
              </a:rPr>
              <a:t>5) </a:t>
            </a:r>
            <a:r>
              <a:rPr sz="1208" spc="-35">
                <a:latin typeface="Century Gothic"/>
                <a:cs typeface="Century Gothic"/>
              </a:rPr>
              <a:t>sex</a:t>
            </a:r>
            <a:r>
              <a:rPr lang="en-US" sz="1208" spc="-35">
                <a:latin typeface="Century Gothic"/>
                <a:cs typeface="Century Gothic"/>
              </a:rPr>
              <a:t>ual</a:t>
            </a:r>
            <a:r>
              <a:rPr sz="1208" spc="-35">
                <a:latin typeface="Century Gothic"/>
                <a:cs typeface="Century Gothic"/>
              </a:rPr>
              <a:t> </a:t>
            </a:r>
            <a:r>
              <a:rPr sz="1208" spc="-121" dirty="0">
                <a:latin typeface="Century Gothic"/>
                <a:cs typeface="Century Gothic"/>
              </a:rPr>
              <a:t>contact </a:t>
            </a:r>
            <a:r>
              <a:rPr sz="1208" spc="-26" dirty="0">
                <a:latin typeface="Century Gothic"/>
                <a:cs typeface="Century Gothic"/>
              </a:rPr>
              <a:t>with </a:t>
            </a:r>
            <a:r>
              <a:rPr sz="1208" spc="-78" dirty="0">
                <a:latin typeface="Century Gothic"/>
                <a:cs typeface="Century Gothic"/>
              </a:rPr>
              <a:t>suspected/confirmed </a:t>
            </a:r>
            <a:r>
              <a:rPr sz="1208" spc="-52" dirty="0">
                <a:latin typeface="Century Gothic"/>
                <a:cs typeface="Century Gothic"/>
              </a:rPr>
              <a:t>hepatitis </a:t>
            </a:r>
            <a:r>
              <a:rPr sz="1208" spc="104" dirty="0">
                <a:latin typeface="Century Gothic"/>
                <a:cs typeface="Century Gothic"/>
              </a:rPr>
              <a:t>B </a:t>
            </a:r>
            <a:r>
              <a:rPr sz="1208" spc="-112" dirty="0">
                <a:latin typeface="Century Gothic"/>
                <a:cs typeface="Century Gothic"/>
              </a:rPr>
              <a:t>case; </a:t>
            </a:r>
            <a:r>
              <a:rPr sz="1208" spc="-52" dirty="0">
                <a:latin typeface="Century Gothic"/>
                <a:cs typeface="Century Gothic"/>
              </a:rPr>
              <a:t>6) </a:t>
            </a:r>
            <a:r>
              <a:rPr sz="1208" spc="-60" dirty="0">
                <a:latin typeface="Century Gothic"/>
                <a:cs typeface="Century Gothic"/>
              </a:rPr>
              <a:t>sustained  </a:t>
            </a:r>
            <a:r>
              <a:rPr sz="1208" spc="-181" dirty="0">
                <a:latin typeface="Century Gothic"/>
                <a:cs typeface="Century Gothic"/>
              </a:rPr>
              <a:t>a </a:t>
            </a:r>
            <a:r>
              <a:rPr sz="1208" spc="-95" dirty="0">
                <a:latin typeface="Century Gothic"/>
                <a:cs typeface="Century Gothic"/>
              </a:rPr>
              <a:t>percutaneous </a:t>
            </a:r>
            <a:r>
              <a:rPr sz="1208" spc="-17" dirty="0">
                <a:latin typeface="Century Gothic"/>
                <a:cs typeface="Century Gothic"/>
              </a:rPr>
              <a:t>injury; </a:t>
            </a:r>
            <a:r>
              <a:rPr sz="1208" spc="-52" dirty="0">
                <a:latin typeface="Century Gothic"/>
                <a:cs typeface="Century Gothic"/>
              </a:rPr>
              <a:t>7) </a:t>
            </a:r>
            <a:r>
              <a:rPr sz="1208" spc="-78" dirty="0">
                <a:latin typeface="Century Gothic"/>
                <a:cs typeface="Century Gothic"/>
              </a:rPr>
              <a:t>household </a:t>
            </a:r>
            <a:r>
              <a:rPr sz="1208" spc="-121" dirty="0">
                <a:latin typeface="Century Gothic"/>
                <a:cs typeface="Century Gothic"/>
              </a:rPr>
              <a:t>contact </a:t>
            </a:r>
            <a:r>
              <a:rPr sz="1208" spc="-26" dirty="0">
                <a:latin typeface="Century Gothic"/>
                <a:cs typeface="Century Gothic"/>
              </a:rPr>
              <a:t>with </a:t>
            </a:r>
            <a:r>
              <a:rPr sz="1208" spc="-78" dirty="0">
                <a:latin typeface="Century Gothic"/>
                <a:cs typeface="Century Gothic"/>
              </a:rPr>
              <a:t>suspected/confirmed </a:t>
            </a:r>
            <a:r>
              <a:rPr sz="1208" spc="-52" dirty="0">
                <a:latin typeface="Century Gothic"/>
                <a:cs typeface="Century Gothic"/>
              </a:rPr>
              <a:t>hepatitis </a:t>
            </a:r>
            <a:r>
              <a:rPr sz="1208" spc="104" dirty="0">
                <a:latin typeface="Century Gothic"/>
                <a:cs typeface="Century Gothic"/>
              </a:rPr>
              <a:t>B</a:t>
            </a:r>
            <a:r>
              <a:rPr sz="1208" spc="-147" dirty="0">
                <a:latin typeface="Century Gothic"/>
                <a:cs typeface="Century Gothic"/>
              </a:rPr>
              <a:t> </a:t>
            </a:r>
            <a:r>
              <a:rPr sz="1208" spc="-112" dirty="0">
                <a:latin typeface="Century Gothic"/>
                <a:cs typeface="Century Gothic"/>
              </a:rPr>
              <a:t>case; </a:t>
            </a:r>
            <a:r>
              <a:rPr sz="1208" spc="-52" dirty="0">
                <a:latin typeface="Century Gothic"/>
                <a:cs typeface="Century Gothic"/>
              </a:rPr>
              <a:t>8) </a:t>
            </a:r>
            <a:r>
              <a:rPr sz="1208" spc="-121" dirty="0">
                <a:latin typeface="Century Gothic"/>
                <a:cs typeface="Century Gothic"/>
              </a:rPr>
              <a:t>occupational </a:t>
            </a:r>
            <a:r>
              <a:rPr sz="1208" spc="-69" dirty="0">
                <a:latin typeface="Century Gothic"/>
                <a:cs typeface="Century Gothic"/>
              </a:rPr>
              <a:t>exposure </a:t>
            </a:r>
            <a:r>
              <a:rPr sz="1208" spc="-43" dirty="0">
                <a:latin typeface="Century Gothic"/>
                <a:cs typeface="Century Gothic"/>
              </a:rPr>
              <a:t>to </a:t>
            </a:r>
            <a:r>
              <a:rPr sz="1208" spc="-86" dirty="0">
                <a:latin typeface="Century Gothic"/>
                <a:cs typeface="Century Gothic"/>
              </a:rPr>
              <a:t>blood</a:t>
            </a:r>
            <a:r>
              <a:rPr sz="1208" spc="-86">
                <a:latin typeface="Century Gothic"/>
                <a:cs typeface="Century Gothic"/>
              </a:rPr>
              <a:t>; </a:t>
            </a:r>
            <a:r>
              <a:rPr sz="1208" spc="-78">
                <a:latin typeface="Century Gothic"/>
                <a:cs typeface="Century Gothic"/>
              </a:rPr>
              <a:t>9</a:t>
            </a:r>
            <a:r>
              <a:rPr sz="1208" spc="-78" dirty="0">
                <a:latin typeface="Century Gothic"/>
                <a:cs typeface="Century Gothic"/>
              </a:rPr>
              <a:t>) </a:t>
            </a:r>
            <a:r>
              <a:rPr sz="1208" spc="-35" dirty="0">
                <a:latin typeface="Century Gothic"/>
                <a:cs typeface="Century Gothic"/>
              </a:rPr>
              <a:t>dialysis</a:t>
            </a:r>
            <a:r>
              <a:rPr sz="1208" spc="-35">
                <a:latin typeface="Century Gothic"/>
                <a:cs typeface="Century Gothic"/>
              </a:rPr>
              <a:t>; </a:t>
            </a:r>
            <a:r>
              <a:rPr lang="en-US" sz="1208" spc="-60">
                <a:latin typeface="Century Gothic"/>
                <a:cs typeface="Century Gothic"/>
              </a:rPr>
              <a:t>and</a:t>
            </a:r>
            <a:r>
              <a:rPr lang="en-US" sz="1208" spc="-60" dirty="0">
                <a:latin typeface="Century Gothic"/>
                <a:cs typeface="Century Gothic"/>
              </a:rPr>
              <a:t> </a:t>
            </a:r>
            <a:r>
              <a:rPr sz="1208" spc="-60">
                <a:latin typeface="Century Gothic"/>
                <a:cs typeface="Century Gothic"/>
              </a:rPr>
              <a:t>10</a:t>
            </a:r>
            <a:r>
              <a:rPr sz="1208" spc="-60" dirty="0">
                <a:latin typeface="Century Gothic"/>
                <a:cs typeface="Century Gothic"/>
              </a:rPr>
              <a:t>) </a:t>
            </a:r>
            <a:r>
              <a:rPr sz="1208" spc="-26" dirty="0">
                <a:latin typeface="Century Gothic"/>
                <a:cs typeface="Century Gothic"/>
              </a:rPr>
              <a:t>transfusion</a:t>
            </a:r>
            <a:r>
              <a:rPr lang="en-US" sz="1208" spc="-26" dirty="0">
                <a:latin typeface="Century Gothic"/>
                <a:cs typeface="Century Gothic"/>
              </a:rPr>
              <a:t>.</a:t>
            </a:r>
            <a:endParaRPr sz="1208" dirty="0">
              <a:latin typeface="Century Gothic"/>
              <a:cs typeface="Century Gothic"/>
            </a:endParaRPr>
          </a:p>
          <a:p>
            <a:pPr marL="21914">
              <a:spcBef>
                <a:spcPts val="878"/>
              </a:spcBef>
            </a:pPr>
            <a:r>
              <a:rPr sz="1208" spc="-190" dirty="0">
                <a:latin typeface="Century Gothic"/>
                <a:cs typeface="Century Gothic"/>
              </a:rPr>
              <a:t>† </a:t>
            </a:r>
            <a:r>
              <a:rPr sz="1208" spc="-60" dirty="0">
                <a:latin typeface="Century Gothic"/>
                <a:cs typeface="Century Gothic"/>
              </a:rPr>
              <a:t>Reported </a:t>
            </a:r>
            <a:r>
              <a:rPr sz="1208" spc="-86" dirty="0">
                <a:latin typeface="Century Gothic"/>
                <a:cs typeface="Century Gothic"/>
              </a:rPr>
              <a:t>cases </a:t>
            </a:r>
            <a:r>
              <a:rPr sz="1208" spc="-112" dirty="0">
                <a:latin typeface="Century Gothic"/>
                <a:cs typeface="Century Gothic"/>
              </a:rPr>
              <a:t>may </a:t>
            </a:r>
            <a:r>
              <a:rPr sz="1208" spc="-86" dirty="0">
                <a:latin typeface="Century Gothic"/>
                <a:cs typeface="Century Gothic"/>
              </a:rPr>
              <a:t>include </a:t>
            </a:r>
            <a:r>
              <a:rPr sz="1208" spc="-60" dirty="0">
                <a:latin typeface="Century Gothic"/>
                <a:cs typeface="Century Gothic"/>
              </a:rPr>
              <a:t>more </a:t>
            </a:r>
            <a:r>
              <a:rPr sz="1208" spc="-69" dirty="0">
                <a:latin typeface="Century Gothic"/>
                <a:cs typeface="Century Gothic"/>
              </a:rPr>
              <a:t>than </a:t>
            </a:r>
            <a:r>
              <a:rPr sz="1208" spc="-104" dirty="0">
                <a:latin typeface="Century Gothic"/>
                <a:cs typeface="Century Gothic"/>
              </a:rPr>
              <a:t>one </a:t>
            </a:r>
            <a:r>
              <a:rPr sz="1208" spc="43" dirty="0">
                <a:latin typeface="Century Gothic"/>
                <a:cs typeface="Century Gothic"/>
              </a:rPr>
              <a:t>risk</a:t>
            </a:r>
            <a:r>
              <a:rPr sz="1208" spc="-190" dirty="0">
                <a:latin typeface="Century Gothic"/>
                <a:cs typeface="Century Gothic"/>
              </a:rPr>
              <a:t> </a:t>
            </a:r>
            <a:r>
              <a:rPr sz="1208" spc="-78" dirty="0">
                <a:latin typeface="Century Gothic"/>
                <a:cs typeface="Century Gothic"/>
              </a:rPr>
              <a:t>behavior/exposure.</a:t>
            </a:r>
            <a:endParaRPr sz="1208" dirty="0">
              <a:latin typeface="Century Gothic"/>
              <a:cs typeface="Century Gothic"/>
            </a:endParaRPr>
          </a:p>
          <a:p>
            <a:pPr marL="21914">
              <a:spcBef>
                <a:spcPts val="878"/>
              </a:spcBef>
            </a:pPr>
            <a:r>
              <a:rPr sz="1035" spc="26" baseline="34722" dirty="0">
                <a:latin typeface="Century Gothic"/>
                <a:cs typeface="Century Gothic"/>
              </a:rPr>
              <a:t>§</a:t>
            </a:r>
            <a:r>
              <a:rPr sz="1035" spc="52" baseline="34722" dirty="0">
                <a:latin typeface="Century Gothic"/>
                <a:cs typeface="Century Gothic"/>
              </a:rPr>
              <a:t> </a:t>
            </a:r>
            <a:r>
              <a:rPr sz="1208" spc="-95" dirty="0">
                <a:latin typeface="Century Gothic"/>
                <a:cs typeface="Century Gothic"/>
              </a:rPr>
              <a:t>A</a:t>
            </a:r>
            <a:r>
              <a:rPr sz="1208" spc="-129" dirty="0">
                <a:latin typeface="Century Gothic"/>
                <a:cs typeface="Century Gothic"/>
              </a:rPr>
              <a:t> </a:t>
            </a:r>
            <a:r>
              <a:rPr sz="1208" spc="-60" dirty="0">
                <a:latin typeface="Century Gothic"/>
                <a:cs typeface="Century Gothic"/>
              </a:rPr>
              <a:t>total</a:t>
            </a:r>
            <a:r>
              <a:rPr sz="1208" spc="-86" dirty="0">
                <a:latin typeface="Century Gothic"/>
                <a:cs typeface="Century Gothic"/>
              </a:rPr>
              <a:t> </a:t>
            </a:r>
            <a:r>
              <a:rPr sz="1208" spc="-43" dirty="0">
                <a:latin typeface="Century Gothic"/>
                <a:cs typeface="Century Gothic"/>
              </a:rPr>
              <a:t>of</a:t>
            </a:r>
            <a:r>
              <a:rPr sz="1208" spc="-112" dirty="0">
                <a:latin typeface="Century Gothic"/>
                <a:cs typeface="Century Gothic"/>
              </a:rPr>
              <a:t> </a:t>
            </a:r>
            <a:r>
              <a:rPr sz="1208" dirty="0">
                <a:latin typeface="Century Gothic"/>
                <a:cs typeface="Century Gothic"/>
              </a:rPr>
              <a:t>2,050</a:t>
            </a:r>
            <a:r>
              <a:rPr sz="1208" spc="-86" dirty="0">
                <a:latin typeface="Century Gothic"/>
                <a:cs typeface="Century Gothic"/>
              </a:rPr>
              <a:t> </a:t>
            </a:r>
            <a:r>
              <a:rPr sz="1208" spc="-129" dirty="0">
                <a:latin typeface="Century Gothic"/>
                <a:cs typeface="Century Gothic"/>
              </a:rPr>
              <a:t>acute</a:t>
            </a:r>
            <a:r>
              <a:rPr sz="1208" spc="-86" dirty="0">
                <a:latin typeface="Century Gothic"/>
                <a:cs typeface="Century Gothic"/>
              </a:rPr>
              <a:t> </a:t>
            </a:r>
            <a:r>
              <a:rPr sz="1208" spc="-43" dirty="0">
                <a:latin typeface="Century Gothic"/>
                <a:cs typeface="Century Gothic"/>
              </a:rPr>
              <a:t>hepatitis</a:t>
            </a:r>
            <a:r>
              <a:rPr sz="1208" spc="-86" dirty="0">
                <a:latin typeface="Century Gothic"/>
                <a:cs typeface="Century Gothic"/>
              </a:rPr>
              <a:t> </a:t>
            </a:r>
            <a:r>
              <a:rPr sz="1208" spc="104" dirty="0">
                <a:latin typeface="Century Gothic"/>
                <a:cs typeface="Century Gothic"/>
              </a:rPr>
              <a:t>B</a:t>
            </a:r>
            <a:r>
              <a:rPr sz="1208" spc="-86" dirty="0">
                <a:latin typeface="Century Gothic"/>
                <a:cs typeface="Century Gothic"/>
              </a:rPr>
              <a:t> cases</a:t>
            </a:r>
            <a:r>
              <a:rPr sz="1208" spc="-104" dirty="0">
                <a:latin typeface="Century Gothic"/>
                <a:cs typeface="Century Gothic"/>
              </a:rPr>
              <a:t> </a:t>
            </a:r>
            <a:r>
              <a:rPr sz="1208" spc="-86" dirty="0">
                <a:latin typeface="Century Gothic"/>
                <a:cs typeface="Century Gothic"/>
              </a:rPr>
              <a:t>were </a:t>
            </a:r>
            <a:r>
              <a:rPr sz="1208" spc="-60" dirty="0">
                <a:latin typeface="Century Gothic"/>
                <a:cs typeface="Century Gothic"/>
              </a:rPr>
              <a:t>reported</a:t>
            </a:r>
            <a:r>
              <a:rPr sz="1208" spc="-86" dirty="0">
                <a:latin typeface="Century Gothic"/>
                <a:cs typeface="Century Gothic"/>
              </a:rPr>
              <a:t> </a:t>
            </a:r>
            <a:r>
              <a:rPr sz="1208" spc="-112" dirty="0">
                <a:latin typeface="Century Gothic"/>
                <a:cs typeface="Century Gothic"/>
              </a:rPr>
              <a:t>among</a:t>
            </a:r>
            <a:r>
              <a:rPr sz="1208" spc="-86" dirty="0">
                <a:latin typeface="Century Gothic"/>
                <a:cs typeface="Century Gothic"/>
              </a:rPr>
              <a:t> </a:t>
            </a:r>
            <a:r>
              <a:rPr sz="1208" spc="-60" dirty="0">
                <a:latin typeface="Century Gothic"/>
                <a:cs typeface="Century Gothic"/>
              </a:rPr>
              <a:t>males</a:t>
            </a:r>
            <a:r>
              <a:rPr sz="1208" spc="-86" dirty="0">
                <a:latin typeface="Century Gothic"/>
                <a:cs typeface="Century Gothic"/>
              </a:rPr>
              <a:t> </a:t>
            </a:r>
            <a:r>
              <a:rPr sz="1208" spc="-9" dirty="0">
                <a:latin typeface="Century Gothic"/>
                <a:cs typeface="Century Gothic"/>
              </a:rPr>
              <a:t>in</a:t>
            </a:r>
            <a:r>
              <a:rPr sz="1208" spc="-86" dirty="0">
                <a:latin typeface="Century Gothic"/>
                <a:cs typeface="Century Gothic"/>
              </a:rPr>
              <a:t> </a:t>
            </a:r>
            <a:r>
              <a:rPr sz="1208" dirty="0">
                <a:latin typeface="Century Gothic"/>
                <a:cs typeface="Century Gothic"/>
              </a:rPr>
              <a:t>2018.</a:t>
            </a:r>
          </a:p>
          <a:p>
            <a:pPr marL="21914">
              <a:spcBef>
                <a:spcPts val="878"/>
              </a:spcBef>
            </a:pPr>
            <a:r>
              <a:rPr sz="1035" spc="38" baseline="34722" dirty="0">
                <a:latin typeface="Century Gothic"/>
                <a:cs typeface="Century Gothic"/>
              </a:rPr>
              <a:t>¶ </a:t>
            </a:r>
            <a:r>
              <a:rPr sz="1208" spc="-95" dirty="0">
                <a:latin typeface="Century Gothic"/>
                <a:cs typeface="Century Gothic"/>
              </a:rPr>
              <a:t>Cases </a:t>
            </a:r>
            <a:r>
              <a:rPr sz="1208" spc="-26" dirty="0">
                <a:latin typeface="Century Gothic"/>
                <a:cs typeface="Century Gothic"/>
              </a:rPr>
              <a:t>with </a:t>
            </a:r>
            <a:r>
              <a:rPr sz="1208" spc="-60" dirty="0">
                <a:latin typeface="Century Gothic"/>
                <a:cs typeface="Century Gothic"/>
              </a:rPr>
              <a:t>more </a:t>
            </a:r>
            <a:r>
              <a:rPr sz="1208" spc="-69" dirty="0">
                <a:latin typeface="Century Gothic"/>
                <a:cs typeface="Century Gothic"/>
              </a:rPr>
              <a:t>than </a:t>
            </a:r>
            <a:r>
              <a:rPr sz="1208" spc="-104" dirty="0">
                <a:latin typeface="Century Gothic"/>
                <a:cs typeface="Century Gothic"/>
              </a:rPr>
              <a:t>one </a:t>
            </a:r>
            <a:r>
              <a:rPr sz="1208" spc="-78" dirty="0">
                <a:latin typeface="Century Gothic"/>
                <a:cs typeface="Century Gothic"/>
              </a:rPr>
              <a:t>type </a:t>
            </a:r>
            <a:r>
              <a:rPr sz="1208" spc="-43" dirty="0">
                <a:latin typeface="Century Gothic"/>
                <a:cs typeface="Century Gothic"/>
              </a:rPr>
              <a:t>of </a:t>
            </a:r>
            <a:r>
              <a:rPr sz="1208" spc="-112" dirty="0">
                <a:latin typeface="Century Gothic"/>
                <a:cs typeface="Century Gothic"/>
              </a:rPr>
              <a:t>contact </a:t>
            </a:r>
            <a:r>
              <a:rPr sz="1208" spc="-60" dirty="0">
                <a:latin typeface="Century Gothic"/>
                <a:cs typeface="Century Gothic"/>
              </a:rPr>
              <a:t>reported </a:t>
            </a:r>
            <a:r>
              <a:rPr sz="1208" spc="-86" dirty="0">
                <a:latin typeface="Century Gothic"/>
                <a:cs typeface="Century Gothic"/>
              </a:rPr>
              <a:t>were categorized </a:t>
            </a:r>
            <a:r>
              <a:rPr sz="1208" spc="-112" dirty="0">
                <a:latin typeface="Century Gothic"/>
                <a:cs typeface="Century Gothic"/>
              </a:rPr>
              <a:t>according </a:t>
            </a:r>
            <a:r>
              <a:rPr sz="1208" spc="-43" dirty="0">
                <a:latin typeface="Century Gothic"/>
                <a:cs typeface="Century Gothic"/>
              </a:rPr>
              <a:t>to </a:t>
            </a:r>
            <a:r>
              <a:rPr sz="1208" spc="-181" dirty="0">
                <a:latin typeface="Century Gothic"/>
                <a:cs typeface="Century Gothic"/>
              </a:rPr>
              <a:t>a </a:t>
            </a:r>
            <a:r>
              <a:rPr sz="1208" spc="-69" dirty="0">
                <a:latin typeface="Century Gothic"/>
                <a:cs typeface="Century Gothic"/>
              </a:rPr>
              <a:t>hierarchy: </a:t>
            </a:r>
            <a:r>
              <a:rPr sz="1208" spc="-78" dirty="0">
                <a:latin typeface="Century Gothic"/>
                <a:cs typeface="Century Gothic"/>
              </a:rPr>
              <a:t>(1) </a:t>
            </a:r>
            <a:r>
              <a:rPr sz="1208" spc="-60" dirty="0">
                <a:latin typeface="Century Gothic"/>
                <a:cs typeface="Century Gothic"/>
              </a:rPr>
              <a:t>sexual </a:t>
            </a:r>
            <a:r>
              <a:rPr sz="1208" spc="-104" dirty="0">
                <a:latin typeface="Century Gothic"/>
                <a:cs typeface="Century Gothic"/>
              </a:rPr>
              <a:t>contact; </a:t>
            </a:r>
            <a:r>
              <a:rPr sz="1208" spc="-78" dirty="0">
                <a:latin typeface="Century Gothic"/>
                <a:cs typeface="Century Gothic"/>
              </a:rPr>
              <a:t>(2) </a:t>
            </a:r>
            <a:r>
              <a:rPr sz="1208" spc="-69" dirty="0">
                <a:latin typeface="Century Gothic"/>
                <a:cs typeface="Century Gothic"/>
              </a:rPr>
              <a:t>household </a:t>
            </a:r>
            <a:r>
              <a:rPr sz="1208" spc="-112" dirty="0">
                <a:latin typeface="Century Gothic"/>
                <a:cs typeface="Century Gothic"/>
              </a:rPr>
              <a:t>contact</a:t>
            </a:r>
            <a:r>
              <a:rPr sz="1208" spc="-95" dirty="0">
                <a:latin typeface="Century Gothic"/>
                <a:cs typeface="Century Gothic"/>
              </a:rPr>
              <a:t> </a:t>
            </a:r>
            <a:r>
              <a:rPr sz="1208" spc="-69" dirty="0">
                <a:latin typeface="Century Gothic"/>
                <a:cs typeface="Century Gothic"/>
              </a:rPr>
              <a:t>(non-sexual)</a:t>
            </a:r>
            <a:r>
              <a:rPr lang="en-US" sz="1208" spc="-69" dirty="0">
                <a:latin typeface="Century Gothic"/>
                <a:cs typeface="Century Gothic"/>
              </a:rPr>
              <a:t>.</a:t>
            </a:r>
            <a:endParaRPr sz="1208" dirty="0">
              <a:latin typeface="Century Gothic"/>
              <a:cs typeface="Century Gothic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642864" y="635302"/>
            <a:ext cx="2365587" cy="340805"/>
          </a:xfrm>
          <a:prstGeom prst="rect">
            <a:avLst/>
          </a:prstGeom>
        </p:spPr>
        <p:txBody>
          <a:bodyPr vert="horz" wrap="square" lIns="0" tIns="21914" rIns="0" bIns="0" rtlCol="0">
            <a:spAutoFit/>
          </a:bodyPr>
          <a:lstStyle/>
          <a:p>
            <a:pPr marL="21914">
              <a:spcBef>
                <a:spcPts val="173"/>
              </a:spcBef>
            </a:pPr>
            <a:r>
              <a:rPr sz="2071" b="1" spc="164" dirty="0">
                <a:solidFill>
                  <a:srgbClr val="8C268A"/>
                </a:solidFill>
                <a:latin typeface="Trebuchet MS"/>
                <a:cs typeface="Trebuchet MS"/>
              </a:rPr>
              <a:t>VIRAL</a:t>
            </a:r>
            <a:r>
              <a:rPr sz="2071" b="1" spc="-95" dirty="0">
                <a:solidFill>
                  <a:srgbClr val="8C268A"/>
                </a:solidFill>
                <a:latin typeface="Trebuchet MS"/>
                <a:cs typeface="Trebuchet MS"/>
              </a:rPr>
              <a:t> </a:t>
            </a:r>
            <a:r>
              <a:rPr sz="2071" b="1" spc="147" dirty="0">
                <a:solidFill>
                  <a:srgbClr val="8C268A"/>
                </a:solidFill>
                <a:latin typeface="Trebuchet MS"/>
                <a:cs typeface="Trebuchet MS"/>
              </a:rPr>
              <a:t>HEPATITIS</a:t>
            </a:r>
            <a:endParaRPr sz="2071">
              <a:latin typeface="Trebuchet MS"/>
              <a:cs typeface="Trebuchet M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480515" y="635301"/>
            <a:ext cx="2159598" cy="340805"/>
          </a:xfrm>
          <a:prstGeom prst="rect">
            <a:avLst/>
          </a:prstGeom>
        </p:spPr>
        <p:txBody>
          <a:bodyPr vert="horz" wrap="square" lIns="0" tIns="21914" rIns="0" bIns="0" rtlCol="0">
            <a:spAutoFit/>
          </a:bodyPr>
          <a:lstStyle/>
          <a:p>
            <a:pPr marL="21914">
              <a:spcBef>
                <a:spcPts val="173"/>
              </a:spcBef>
            </a:pPr>
            <a:r>
              <a:rPr sz="2071" spc="302" dirty="0">
                <a:solidFill>
                  <a:srgbClr val="005E6E"/>
                </a:solidFill>
                <a:latin typeface="Century Gothic"/>
                <a:cs typeface="Century Gothic"/>
              </a:rPr>
              <a:t>SU</a:t>
            </a:r>
            <a:r>
              <a:rPr sz="2071" spc="276" dirty="0">
                <a:solidFill>
                  <a:srgbClr val="005E6E"/>
                </a:solidFill>
                <a:latin typeface="Century Gothic"/>
                <a:cs typeface="Century Gothic"/>
              </a:rPr>
              <a:t>R</a:t>
            </a:r>
            <a:r>
              <a:rPr sz="2071" spc="138" dirty="0">
                <a:solidFill>
                  <a:srgbClr val="005E6E"/>
                </a:solidFill>
                <a:latin typeface="Century Gothic"/>
                <a:cs typeface="Century Gothic"/>
              </a:rPr>
              <a:t>VEILLANCE</a:t>
            </a:r>
            <a:endParaRPr sz="2071">
              <a:latin typeface="Century Gothic"/>
              <a:cs typeface="Century Gothic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0292564" y="893723"/>
            <a:ext cx="0" cy="89845"/>
          </a:xfrm>
          <a:custGeom>
            <a:avLst/>
            <a:gdLst/>
            <a:ahLst/>
            <a:cxnLst/>
            <a:rect l="l" t="t" r="r" b="b"/>
            <a:pathLst>
              <a:path h="52070">
                <a:moveTo>
                  <a:pt x="0" y="0"/>
                </a:moveTo>
                <a:lnTo>
                  <a:pt x="0" y="51561"/>
                </a:lnTo>
              </a:path>
            </a:pathLst>
          </a:custGeom>
          <a:ln w="10960">
            <a:solidFill>
              <a:srgbClr val="8C268A"/>
            </a:solidFill>
          </a:ln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9" name="object 9"/>
          <p:cNvSpPr/>
          <p:nvPr/>
        </p:nvSpPr>
        <p:spPr>
          <a:xfrm>
            <a:off x="10250729" y="893723"/>
            <a:ext cx="0" cy="89845"/>
          </a:xfrm>
          <a:custGeom>
            <a:avLst/>
            <a:gdLst/>
            <a:ahLst/>
            <a:cxnLst/>
            <a:rect l="l" t="t" r="r" b="b"/>
            <a:pathLst>
              <a:path h="52070">
                <a:moveTo>
                  <a:pt x="0" y="0"/>
                </a:moveTo>
                <a:lnTo>
                  <a:pt x="0" y="51561"/>
                </a:lnTo>
              </a:path>
            </a:pathLst>
          </a:custGeom>
          <a:ln w="10960">
            <a:solidFill>
              <a:srgbClr val="8C268A"/>
            </a:solidFill>
          </a:ln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10" name="object 10"/>
          <p:cNvSpPr/>
          <p:nvPr/>
        </p:nvSpPr>
        <p:spPr>
          <a:xfrm>
            <a:off x="10334399" y="912610"/>
            <a:ext cx="0" cy="70124"/>
          </a:xfrm>
          <a:custGeom>
            <a:avLst/>
            <a:gdLst/>
            <a:ahLst/>
            <a:cxnLst/>
            <a:rect l="l" t="t" r="r" b="b"/>
            <a:pathLst>
              <a:path h="40640">
                <a:moveTo>
                  <a:pt x="0" y="0"/>
                </a:moveTo>
                <a:lnTo>
                  <a:pt x="0" y="40627"/>
                </a:lnTo>
              </a:path>
            </a:pathLst>
          </a:custGeom>
          <a:ln w="10960">
            <a:solidFill>
              <a:srgbClr val="8C268A"/>
            </a:solidFill>
          </a:ln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11" name="object 11"/>
          <p:cNvSpPr/>
          <p:nvPr/>
        </p:nvSpPr>
        <p:spPr>
          <a:xfrm>
            <a:off x="10376231" y="856857"/>
            <a:ext cx="0" cy="126004"/>
          </a:xfrm>
          <a:custGeom>
            <a:avLst/>
            <a:gdLst/>
            <a:ahLst/>
            <a:cxnLst/>
            <a:rect l="l" t="t" r="r" b="b"/>
            <a:pathLst>
              <a:path h="73025">
                <a:moveTo>
                  <a:pt x="0" y="0"/>
                </a:moveTo>
                <a:lnTo>
                  <a:pt x="0" y="72936"/>
                </a:lnTo>
              </a:path>
            </a:pathLst>
          </a:custGeom>
          <a:ln w="10960">
            <a:solidFill>
              <a:srgbClr val="8C268A"/>
            </a:solidFill>
          </a:ln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12" name="object 12"/>
          <p:cNvSpPr/>
          <p:nvPr/>
        </p:nvSpPr>
        <p:spPr>
          <a:xfrm>
            <a:off x="10075941" y="598986"/>
            <a:ext cx="346237" cy="421839"/>
          </a:xfrm>
          <a:custGeom>
            <a:avLst/>
            <a:gdLst/>
            <a:ahLst/>
            <a:cxnLst/>
            <a:rect l="l" t="t" r="r" b="b"/>
            <a:pathLst>
              <a:path w="200660" h="244475">
                <a:moveTo>
                  <a:pt x="121945" y="244055"/>
                </a:moveTo>
                <a:lnTo>
                  <a:pt x="11785" y="244055"/>
                </a:lnTo>
                <a:lnTo>
                  <a:pt x="5257" y="244055"/>
                </a:lnTo>
                <a:lnTo>
                  <a:pt x="0" y="238772"/>
                </a:lnTo>
                <a:lnTo>
                  <a:pt x="0" y="232244"/>
                </a:lnTo>
                <a:lnTo>
                  <a:pt x="0" y="13271"/>
                </a:lnTo>
                <a:lnTo>
                  <a:pt x="0" y="5943"/>
                </a:lnTo>
                <a:lnTo>
                  <a:pt x="5943" y="0"/>
                </a:lnTo>
                <a:lnTo>
                  <a:pt x="13271" y="0"/>
                </a:lnTo>
                <a:lnTo>
                  <a:pt x="186943" y="0"/>
                </a:lnTo>
                <a:lnTo>
                  <a:pt x="194271" y="0"/>
                </a:lnTo>
                <a:lnTo>
                  <a:pt x="200215" y="5943"/>
                </a:lnTo>
                <a:lnTo>
                  <a:pt x="200215" y="13271"/>
                </a:lnTo>
                <a:lnTo>
                  <a:pt x="200215" y="119748"/>
                </a:lnTo>
              </a:path>
            </a:pathLst>
          </a:custGeom>
          <a:ln w="10960">
            <a:solidFill>
              <a:srgbClr val="005E6E"/>
            </a:solidFill>
          </a:ln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13" name="object 13"/>
          <p:cNvSpPr/>
          <p:nvPr/>
        </p:nvSpPr>
        <p:spPr>
          <a:xfrm>
            <a:off x="10103958" y="632724"/>
            <a:ext cx="290067" cy="3499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14" name="object 14"/>
          <p:cNvSpPr/>
          <p:nvPr/>
        </p:nvSpPr>
        <p:spPr>
          <a:xfrm>
            <a:off x="10075948" y="598998"/>
            <a:ext cx="346237" cy="421839"/>
          </a:xfrm>
          <a:custGeom>
            <a:avLst/>
            <a:gdLst/>
            <a:ahLst/>
            <a:cxnLst/>
            <a:rect l="l" t="t" r="r" b="b"/>
            <a:pathLst>
              <a:path w="200660" h="244475">
                <a:moveTo>
                  <a:pt x="78270" y="0"/>
                </a:moveTo>
                <a:lnTo>
                  <a:pt x="188429" y="0"/>
                </a:lnTo>
                <a:lnTo>
                  <a:pt x="194957" y="0"/>
                </a:lnTo>
                <a:lnTo>
                  <a:pt x="200202" y="5283"/>
                </a:lnTo>
                <a:lnTo>
                  <a:pt x="200202" y="11811"/>
                </a:lnTo>
                <a:lnTo>
                  <a:pt x="200202" y="230784"/>
                </a:lnTo>
                <a:lnTo>
                  <a:pt x="200202" y="238112"/>
                </a:lnTo>
                <a:lnTo>
                  <a:pt x="194271" y="244043"/>
                </a:lnTo>
                <a:lnTo>
                  <a:pt x="186944" y="244043"/>
                </a:lnTo>
                <a:lnTo>
                  <a:pt x="13271" y="244043"/>
                </a:lnTo>
                <a:lnTo>
                  <a:pt x="5943" y="244043"/>
                </a:lnTo>
                <a:lnTo>
                  <a:pt x="0" y="238112"/>
                </a:lnTo>
                <a:lnTo>
                  <a:pt x="0" y="230784"/>
                </a:lnTo>
                <a:lnTo>
                  <a:pt x="0" y="124307"/>
                </a:lnTo>
              </a:path>
            </a:pathLst>
          </a:custGeom>
          <a:ln w="10960">
            <a:solidFill>
              <a:srgbClr val="005E6E"/>
            </a:solidFill>
          </a:ln>
        </p:spPr>
        <p:txBody>
          <a:bodyPr wrap="square" lIns="0" tIns="0" rIns="0" bIns="0" rtlCol="0"/>
          <a:lstStyle/>
          <a:p>
            <a:endParaRPr sz="3106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265</Words>
  <Application>Microsoft Office PowerPoint</Application>
  <PresentationFormat>Custom</PresentationFormat>
  <Paragraphs>53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Century Gothic</vt:lpstr>
      <vt:lpstr>Lucida Sans</vt:lpstr>
      <vt:lpstr>Trebuchet MS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Viral Hepatitis Surveillance — United States, 2018 </dc:title>
  <dc:subject>Table 2.3. Reported risk behaviors/exposures among reported cases of hepatitis B — United States, 2018</dc:subject>
  <dc:creator>HHS / CDC / DDID / NCHHSTP / DVH</dc:creator>
  <cp:lastModifiedBy>Peterson, Paul (CDC/DDID/NCHHSTP/DVH) (CTR)</cp:lastModifiedBy>
  <cp:revision>3</cp:revision>
  <dcterms:created xsi:type="dcterms:W3CDTF">2020-07-21T17:28:11Z</dcterms:created>
  <dcterms:modified xsi:type="dcterms:W3CDTF">2020-07-27T21:58:45Z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2020-07-20T00:00:00Z</vt:filetime>
  </property>
  <property fmtid="{D5CDD505-2E9C-101B-9397-08002B2CF9AE}" pid="3" name="Creator">
    <vt:lpwstr>Adobe InDesign 15.1 (Windows)</vt:lpwstr>
  </property>
  <property fmtid="{D5CDD505-2E9C-101B-9397-08002B2CF9AE}" pid="4" name="LastSaved">
    <vt:filetime>2020-07-21T00:00:00Z</vt:filetime>
  </property>
</Properties>
</file>