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7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266253"/>
            <a:ext cx="7013575" cy="8101965"/>
          </a:xfrm>
          <a:custGeom>
            <a:avLst/>
            <a:gdLst/>
            <a:ahLst/>
            <a:cxnLst/>
            <a:rect l="l" t="t" r="r" b="b"/>
            <a:pathLst>
              <a:path w="7013575" h="8101965">
                <a:moveTo>
                  <a:pt x="0" y="0"/>
                </a:moveTo>
                <a:lnTo>
                  <a:pt x="7013448" y="0"/>
                </a:lnTo>
                <a:lnTo>
                  <a:pt x="7013448" y="8101583"/>
                </a:lnTo>
                <a:lnTo>
                  <a:pt x="0" y="81015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n.cdc.gov/nndss/conditions/hepatitis-b-acute/case-definition/2012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1348739"/>
          <a:ext cx="6845300" cy="7937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46237">
                <a:tc rowSpan="2"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State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2014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2015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t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t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Alabama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117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82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Alaska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Arizona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Arkansas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California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160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126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Colorado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Connecticut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latin typeface="Bw Glenn Sans Medium"/>
                          <a:cs typeface="Bw Glenn Sans Medium"/>
                        </a:rPr>
                        <a:t>Delaware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District </a:t>
                      </a:r>
                      <a:r>
                        <a:rPr sz="800" b="1" spc="5" dirty="0">
                          <a:latin typeface="Bw Glenn Sans Medium"/>
                          <a:cs typeface="Bw Glenn Sans Medium"/>
                        </a:rPr>
                        <a:t>of</a:t>
                      </a:r>
                      <a:r>
                        <a:rPr sz="800" b="1" spc="35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Columbia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Florida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313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558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588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617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Georgia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179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Hawaii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Idaho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Illinois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Indiana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126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133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146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169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latin typeface="Bw Glenn Sans Medium"/>
                          <a:cs typeface="Bw Glenn Sans Medium"/>
                        </a:rPr>
                        <a:t>Iowa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Kansas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Kentucky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164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162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236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260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Louisiana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87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87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73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Maine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77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Maryland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Massachusetts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Michigan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61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77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Minnesota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Mississippi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Missouri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Montana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Nebraska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0" dirty="0">
                          <a:latin typeface="Bw Glenn Sans Medium"/>
                          <a:cs typeface="Bw Glenn Sans Medium"/>
                        </a:rPr>
                        <a:t>Nevada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latin typeface="Bw Glenn Sans Medium"/>
                          <a:cs typeface="Bw Glenn Sans Medium"/>
                        </a:rPr>
                        <a:t>Hampshire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latin typeface="Bw Glenn Sans Medium"/>
                          <a:cs typeface="Bw Glenn Sans Medium"/>
                        </a:rPr>
                        <a:t>Jersey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77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85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64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latin typeface="Bw Glenn Sans Medium"/>
                          <a:cs typeface="Bw Glenn Sans Medium"/>
                        </a:rPr>
                        <a:t>Mexico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-5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York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95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80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81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800" b="1" spc="35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165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190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800" b="1" spc="35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Ohio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171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409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299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285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Oklahoma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latin typeface="Bw Glenn Sans Medium"/>
                          <a:cs typeface="Bw Glenn Sans Medium"/>
                        </a:rPr>
                        <a:t>Oregon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Pennsylvania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68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61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69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61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Rhode</a:t>
                      </a:r>
                      <a:r>
                        <a:rPr sz="800" b="1" spc="35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Island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800" b="1" spc="35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800" b="1" spc="35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latin typeface="Bw Glenn Sans Medium"/>
                          <a:cs typeface="Bw Glenn Sans Medium"/>
                        </a:rPr>
                        <a:t>Tennessee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243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204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192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-5" dirty="0">
                          <a:latin typeface="Bw Glenn Sans Medium"/>
                          <a:cs typeface="Bw Glenn Sans Medium"/>
                        </a:rPr>
                        <a:t>Texas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156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Utah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latin typeface="Bw Glenn Sans Medium"/>
                          <a:cs typeface="Bw Glenn Sans Medium"/>
                        </a:rPr>
                        <a:t>Vermont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61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69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61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Washington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34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45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51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latin typeface="Bw Glenn Sans Medium"/>
                          <a:cs typeface="Bw Glenn Sans Medium"/>
                        </a:rPr>
                        <a:t>West</a:t>
                      </a:r>
                      <a:r>
                        <a:rPr sz="800" b="1" spc="10" dirty="0"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186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272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14.7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268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14.6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212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7.3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Wisconsin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4573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15" dirty="0">
                          <a:latin typeface="Bw Glenn Sans Medium"/>
                          <a:cs typeface="Bw Glenn Sans Medium"/>
                        </a:rPr>
                        <a:t>Wyoming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213293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dirty="0">
                          <a:latin typeface="Bw Glenn Sans ExtraBold"/>
                          <a:cs typeface="Bw Glenn Sans ExtraBold"/>
                        </a:rPr>
                        <a:t>Total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2,791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0.9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3,370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1.1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3,218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1.0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3,409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1.1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3,322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Bw Glenn Sans ExtraBold"/>
                          <a:cs typeface="Bw Glenn Sans ExtraBold"/>
                        </a:rPr>
                        <a:t>1.0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9358096"/>
            <a:ext cx="899794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20" dirty="0">
                <a:latin typeface="Lucida Sans"/>
                <a:cs typeface="Lucida Sans"/>
              </a:rPr>
              <a:t>Source: </a:t>
            </a:r>
            <a:r>
              <a:rPr sz="700" spc="-55" dirty="0">
                <a:latin typeface="Lucida Sans"/>
                <a:cs typeface="Lucida Sans"/>
              </a:rPr>
              <a:t>CDC,</a:t>
            </a:r>
            <a:r>
              <a:rPr sz="700" spc="-130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National  </a:t>
            </a:r>
            <a:r>
              <a:rPr sz="700" spc="-20" dirty="0">
                <a:latin typeface="Lucida Sans"/>
                <a:cs typeface="Lucida Sans"/>
              </a:rPr>
              <a:t>No</a:t>
            </a:r>
            <a:r>
              <a:rPr sz="700" spc="-20" dirty="0">
                <a:latin typeface="Century Gothic"/>
                <a:cs typeface="Century Gothic"/>
              </a:rPr>
              <a:t>tifiable </a:t>
            </a:r>
            <a:r>
              <a:rPr sz="700" spc="-15" dirty="0">
                <a:latin typeface="Century Gothic"/>
                <a:cs typeface="Century Gothic"/>
              </a:rPr>
              <a:t>Diseases  </a:t>
            </a:r>
            <a:r>
              <a:rPr sz="700" spc="-20" dirty="0">
                <a:latin typeface="Lucida Sans"/>
                <a:cs typeface="Lucida Sans"/>
              </a:rPr>
              <a:t>Surveillance</a:t>
            </a:r>
            <a:r>
              <a:rPr sz="700" spc="-70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System.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8180" y="9358185"/>
            <a:ext cx="48260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0">
              <a:lnSpc>
                <a:spcPct val="107200"/>
              </a:lnSpc>
              <a:spcBef>
                <a:spcPts val="100"/>
              </a:spcBef>
            </a:pPr>
            <a:r>
              <a:rPr sz="700" spc="-75" dirty="0">
                <a:latin typeface="Lucida Sans"/>
                <a:cs typeface="Lucida Sans"/>
              </a:rPr>
              <a:t>* </a:t>
            </a:r>
            <a:r>
              <a:rPr sz="700" spc="-5" dirty="0">
                <a:latin typeface="Lucida Sans"/>
                <a:cs typeface="Lucida Sans"/>
              </a:rPr>
              <a:t>Rate</a:t>
            </a:r>
            <a:r>
              <a:rPr sz="700" spc="-10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per  </a:t>
            </a:r>
            <a:r>
              <a:rPr sz="700" spc="-35" dirty="0">
                <a:latin typeface="Lucida Sans"/>
                <a:cs typeface="Lucida Sans"/>
              </a:rPr>
              <a:t>100,000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30" dirty="0">
                <a:latin typeface="Lucida Sans"/>
                <a:cs typeface="Lucida Sans"/>
              </a:rPr>
              <a:t>population.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2010" y="9358007"/>
            <a:ext cx="138747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45" dirty="0">
                <a:latin typeface="Lucida Sans"/>
                <a:cs typeface="Lucida Sans"/>
              </a:rPr>
              <a:t>†For </a:t>
            </a:r>
            <a:r>
              <a:rPr sz="700" spc="-20" dirty="0">
                <a:latin typeface="Lucida Sans"/>
                <a:cs typeface="Lucida Sans"/>
              </a:rPr>
              <a:t>case </a:t>
            </a:r>
            <a:r>
              <a:rPr sz="700" spc="-25" dirty="0">
                <a:latin typeface="Lucida Sans"/>
                <a:cs typeface="Lucida Sans"/>
              </a:rPr>
              <a:t>definition </a:t>
            </a:r>
            <a:r>
              <a:rPr sz="700" spc="-20" dirty="0">
                <a:latin typeface="Lucida Sans"/>
                <a:cs typeface="Lucida Sans"/>
              </a:rPr>
              <a:t>see </a:t>
            </a:r>
            <a:r>
              <a:rPr sz="700" spc="-35" dirty="0">
                <a:latin typeface="Lucida Sans"/>
                <a:cs typeface="Lucida Sans"/>
                <a:hlinkClick r:id="rId2"/>
              </a:rPr>
              <a:t>https://  </a:t>
            </a:r>
            <a:r>
              <a:rPr sz="700" spc="-30" dirty="0">
                <a:latin typeface="Lucida Sans"/>
                <a:cs typeface="Lucida Sans"/>
                <a:hlinkClick r:id="rId2"/>
              </a:rPr>
              <a:t>wwwn.cdc.gov/nndss/conditions/  </a:t>
            </a:r>
            <a:r>
              <a:rPr sz="700" spc="-10" dirty="0">
                <a:latin typeface="Lucida Sans"/>
                <a:cs typeface="Lucida Sans"/>
                <a:hlinkClick r:id="rId2"/>
              </a:rPr>
              <a:t>hepatitis-b-acute/case-  </a:t>
            </a:r>
            <a:r>
              <a:rPr sz="700" spc="-35" dirty="0">
                <a:latin typeface="Lucida Sans"/>
                <a:cs typeface="Lucida Sans"/>
                <a:hlinkClick r:id="rId2"/>
              </a:rPr>
              <a:t>definition/2012/</a:t>
            </a:r>
            <a:r>
              <a:rPr lang="en-US" sz="700" spc="-35" dirty="0">
                <a:latin typeface="Lucida Sans"/>
                <a:cs typeface="Lucida Sans"/>
              </a:rPr>
              <a:t>.</a:t>
            </a:r>
            <a:endParaRPr sz="7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2535" y="9368408"/>
            <a:ext cx="251841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  <a:tabLst>
                <a:tab pos="1172210" algn="l"/>
              </a:tabLst>
            </a:pPr>
            <a:r>
              <a:rPr sz="1050" spc="-67" baseline="3968" dirty="0">
                <a:latin typeface="Lucida Sans"/>
                <a:cs typeface="Lucida Sans"/>
              </a:rPr>
              <a:t>—: </a:t>
            </a:r>
            <a:r>
              <a:rPr sz="1050" spc="-30" baseline="3968" dirty="0">
                <a:latin typeface="Lucida Sans"/>
                <a:cs typeface="Lucida Sans"/>
              </a:rPr>
              <a:t>No</a:t>
            </a:r>
            <a:r>
              <a:rPr sz="1050" spc="-60" baseline="3968" dirty="0">
                <a:latin typeface="Lucida Sans"/>
                <a:cs typeface="Lucida Sans"/>
              </a:rPr>
              <a:t> </a:t>
            </a:r>
            <a:r>
              <a:rPr sz="1050" spc="-22" baseline="3968" dirty="0">
                <a:latin typeface="Lucida Sans"/>
                <a:cs typeface="Lucida Sans"/>
              </a:rPr>
              <a:t>reported</a:t>
            </a:r>
            <a:r>
              <a:rPr sz="1050" spc="-60" baseline="3968" dirty="0">
                <a:latin typeface="Lucida Sans"/>
                <a:cs typeface="Lucida Sans"/>
              </a:rPr>
              <a:t> </a:t>
            </a:r>
            <a:r>
              <a:rPr sz="1050" spc="-37" baseline="3968" dirty="0">
                <a:latin typeface="Lucida Sans"/>
                <a:cs typeface="Lucida Sans"/>
              </a:rPr>
              <a:t>cases.	</a:t>
            </a:r>
            <a:r>
              <a:rPr sz="700" spc="-35" dirty="0">
                <a:latin typeface="Lucida Sans"/>
                <a:cs typeface="Lucida Sans"/>
              </a:rPr>
              <a:t>N:</a:t>
            </a:r>
            <a:r>
              <a:rPr sz="700" spc="-6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Not</a:t>
            </a:r>
            <a:r>
              <a:rPr sz="700" spc="-60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reportable.</a:t>
            </a:r>
            <a:r>
              <a:rPr sz="700" spc="-75" dirty="0">
                <a:latin typeface="Lucida Sans"/>
                <a:cs typeface="Lucida Sans"/>
              </a:rPr>
              <a:t> </a:t>
            </a:r>
            <a:r>
              <a:rPr sz="700" spc="-30" dirty="0">
                <a:latin typeface="Lucida Sans"/>
                <a:cs typeface="Lucida Sans"/>
              </a:rPr>
              <a:t>The</a:t>
            </a:r>
            <a:r>
              <a:rPr sz="700" spc="-6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disease</a:t>
            </a:r>
            <a:r>
              <a:rPr sz="700" spc="-6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or  </a:t>
            </a:r>
            <a:r>
              <a:rPr sz="1050" spc="-44" baseline="3968" dirty="0">
                <a:latin typeface="Lucida Sans"/>
                <a:cs typeface="Lucida Sans"/>
              </a:rPr>
              <a:t>The </a:t>
            </a:r>
            <a:r>
              <a:rPr sz="1050" spc="-30" baseline="3968" dirty="0">
                <a:latin typeface="Lucida Sans"/>
                <a:cs typeface="Lucida Sans"/>
              </a:rPr>
              <a:t>reporting</a:t>
            </a:r>
            <a:r>
              <a:rPr sz="1050" spc="-44" baseline="3968" dirty="0">
                <a:latin typeface="Lucida Sans"/>
                <a:cs typeface="Lucida Sans"/>
              </a:rPr>
              <a:t> jurisdiction	</a:t>
            </a:r>
            <a:r>
              <a:rPr sz="700" spc="-25" dirty="0">
                <a:latin typeface="Lucida Sans"/>
                <a:cs typeface="Lucida Sans"/>
              </a:rPr>
              <a:t>condition </a:t>
            </a:r>
            <a:r>
              <a:rPr sz="700" spc="-10" dirty="0">
                <a:latin typeface="Lucida Sans"/>
                <a:cs typeface="Lucida Sans"/>
              </a:rPr>
              <a:t>was </a:t>
            </a:r>
            <a:r>
              <a:rPr sz="700" spc="-15" dirty="0">
                <a:latin typeface="Lucida Sans"/>
                <a:cs typeface="Lucida Sans"/>
              </a:rPr>
              <a:t>not reportable by  </a:t>
            </a:r>
            <a:r>
              <a:rPr sz="1050" spc="-37" baseline="3968" dirty="0">
                <a:latin typeface="Lucida Sans"/>
                <a:cs typeface="Lucida Sans"/>
              </a:rPr>
              <a:t>did </a:t>
            </a:r>
            <a:r>
              <a:rPr sz="1050" spc="-22" baseline="3968" dirty="0">
                <a:latin typeface="Lucida Sans"/>
                <a:cs typeface="Lucida Sans"/>
              </a:rPr>
              <a:t>not </a:t>
            </a:r>
            <a:r>
              <a:rPr sz="1050" spc="-37" baseline="3968" dirty="0">
                <a:latin typeface="Lucida Sans"/>
                <a:cs typeface="Lucida Sans"/>
              </a:rPr>
              <a:t>submit</a:t>
            </a:r>
            <a:r>
              <a:rPr sz="1050" spc="-127" baseline="3968" dirty="0">
                <a:latin typeface="Lucida Sans"/>
                <a:cs typeface="Lucida Sans"/>
              </a:rPr>
              <a:t> </a:t>
            </a:r>
            <a:r>
              <a:rPr sz="1050" spc="-30" baseline="3968" dirty="0">
                <a:latin typeface="Lucida Sans"/>
                <a:cs typeface="Lucida Sans"/>
              </a:rPr>
              <a:t>any</a:t>
            </a:r>
            <a:r>
              <a:rPr sz="1050" spc="-75" baseline="3968" dirty="0">
                <a:latin typeface="Lucida Sans"/>
                <a:cs typeface="Lucida Sans"/>
              </a:rPr>
              <a:t> </a:t>
            </a:r>
            <a:r>
              <a:rPr sz="1050" spc="-30" baseline="3968" dirty="0">
                <a:latin typeface="Lucida Sans"/>
                <a:cs typeface="Lucida Sans"/>
              </a:rPr>
              <a:t>cases	</a:t>
            </a:r>
            <a:r>
              <a:rPr sz="700" spc="-30" dirty="0">
                <a:latin typeface="Lucida Sans"/>
                <a:cs typeface="Lucida Sans"/>
              </a:rPr>
              <a:t>law, </a:t>
            </a:r>
            <a:r>
              <a:rPr sz="700" spc="-20" dirty="0">
                <a:latin typeface="Lucida Sans"/>
                <a:cs typeface="Lucida Sans"/>
              </a:rPr>
              <a:t>statue, </a:t>
            </a:r>
            <a:r>
              <a:rPr sz="700" spc="-15" dirty="0">
                <a:latin typeface="Lucida Sans"/>
                <a:cs typeface="Lucida Sans"/>
              </a:rPr>
              <a:t>or </a:t>
            </a:r>
            <a:r>
              <a:rPr sz="700" spc="-25" dirty="0">
                <a:latin typeface="Lucida Sans"/>
                <a:cs typeface="Lucida Sans"/>
              </a:rPr>
              <a:t>regulation </a:t>
            </a:r>
            <a:r>
              <a:rPr sz="700" spc="-35" dirty="0">
                <a:latin typeface="Lucida Sans"/>
                <a:cs typeface="Lucida Sans"/>
              </a:rPr>
              <a:t>in </a:t>
            </a:r>
            <a:r>
              <a:rPr sz="700" spc="-15" dirty="0">
                <a:latin typeface="Lucida Sans"/>
                <a:cs typeface="Lucida Sans"/>
              </a:rPr>
              <a:t>the  </a:t>
            </a:r>
            <a:r>
              <a:rPr sz="1050" spc="-22" baseline="3968" dirty="0">
                <a:latin typeface="Lucida Sans"/>
                <a:cs typeface="Lucida Sans"/>
              </a:rPr>
              <a:t>to</a:t>
            </a:r>
            <a:r>
              <a:rPr sz="1050" spc="-67" baseline="3968" dirty="0">
                <a:latin typeface="Lucida Sans"/>
                <a:cs typeface="Lucida Sans"/>
              </a:rPr>
              <a:t> </a:t>
            </a:r>
            <a:r>
              <a:rPr sz="1050" spc="-82" baseline="3968" dirty="0">
                <a:latin typeface="Lucida Sans"/>
                <a:cs typeface="Lucida Sans"/>
              </a:rPr>
              <a:t>CDC.	</a:t>
            </a:r>
            <a:r>
              <a:rPr sz="700" spc="-20" dirty="0">
                <a:latin typeface="Lucida Sans"/>
                <a:cs typeface="Lucida Sans"/>
              </a:rPr>
              <a:t>reporting</a:t>
            </a:r>
            <a:r>
              <a:rPr sz="700" spc="-50" dirty="0">
                <a:latin typeface="Lucida Sans"/>
                <a:cs typeface="Lucida Sans"/>
              </a:rPr>
              <a:t> </a:t>
            </a:r>
            <a:r>
              <a:rPr sz="700" spc="-30" dirty="0">
                <a:latin typeface="Lucida Sans"/>
                <a:cs typeface="Lucida Sans"/>
              </a:rPr>
              <a:t>jurisdiction.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46349" y="9368494"/>
            <a:ext cx="615315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25" dirty="0">
                <a:latin typeface="Lucida Sans"/>
                <a:cs typeface="Lucida Sans"/>
              </a:rPr>
              <a:t>U:</a:t>
            </a:r>
            <a:r>
              <a:rPr sz="700" spc="-135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Unavailable.  </a:t>
            </a:r>
            <a:r>
              <a:rPr sz="700" spc="-30" dirty="0">
                <a:latin typeface="Lucida Sans"/>
                <a:cs typeface="Lucida Sans"/>
              </a:rPr>
              <a:t>The </a:t>
            </a:r>
            <a:r>
              <a:rPr sz="700" spc="-15" dirty="0">
                <a:latin typeface="Lucida Sans"/>
                <a:cs typeface="Lucida Sans"/>
              </a:rPr>
              <a:t>data </a:t>
            </a:r>
            <a:r>
              <a:rPr sz="700" spc="-20" dirty="0">
                <a:latin typeface="Lucida Sans"/>
                <a:cs typeface="Lucida Sans"/>
              </a:rPr>
              <a:t>are  </a:t>
            </a:r>
            <a:r>
              <a:rPr sz="700" spc="-30" dirty="0">
                <a:latin typeface="Lucida Sans"/>
                <a:cs typeface="Lucida Sans"/>
              </a:rPr>
              <a:t>unavailable.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338226"/>
            <a:ext cx="6898005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60" dirty="0">
                <a:solidFill>
                  <a:srgbClr val="8C268A"/>
                </a:solidFill>
                <a:latin typeface="Bw Glenn Sans Bold"/>
                <a:cs typeface="Bw Glenn Sans Bold"/>
              </a:rPr>
              <a:t>VIRA</a:t>
            </a:r>
            <a:r>
              <a:rPr sz="1200" b="1" dirty="0">
                <a:solidFill>
                  <a:srgbClr val="8C268A"/>
                </a:solidFill>
                <a:latin typeface="Bw Glenn Sans Bold"/>
                <a:cs typeface="Bw Glenn Sans Bold"/>
              </a:rPr>
              <a:t>L</a:t>
            </a:r>
            <a:r>
              <a:rPr sz="1200" b="1" spc="85" dirty="0">
                <a:solidFill>
                  <a:srgbClr val="8C268A"/>
                </a:solidFill>
                <a:latin typeface="Bw Glenn Sans Bold"/>
                <a:cs typeface="Bw Glenn Sans Bold"/>
              </a:rPr>
              <a:t> </a:t>
            </a:r>
            <a:r>
              <a:rPr sz="1200" b="1" spc="60" dirty="0">
                <a:solidFill>
                  <a:srgbClr val="8C268A"/>
                </a:solidFill>
                <a:latin typeface="Bw Glenn Sans Bold"/>
                <a:cs typeface="Bw Glenn Sans Bold"/>
              </a:rPr>
              <a:t>HE</a:t>
            </a:r>
            <a:r>
              <a:rPr sz="1200" b="1" spc="10" dirty="0">
                <a:solidFill>
                  <a:srgbClr val="8C268A"/>
                </a:solidFill>
                <a:latin typeface="Bw Glenn Sans Bold"/>
                <a:cs typeface="Bw Glenn Sans Bold"/>
              </a:rPr>
              <a:t>P</a:t>
            </a:r>
            <a:r>
              <a:rPr sz="1200" b="1" spc="-20" dirty="0">
                <a:solidFill>
                  <a:srgbClr val="8C268A"/>
                </a:solidFill>
                <a:latin typeface="Bw Glenn Sans Bold"/>
                <a:cs typeface="Bw Glenn Sans Bold"/>
              </a:rPr>
              <a:t>A</a:t>
            </a:r>
            <a:r>
              <a:rPr sz="1200" b="1" spc="60" dirty="0">
                <a:solidFill>
                  <a:srgbClr val="8C268A"/>
                </a:solidFill>
                <a:latin typeface="Bw Glenn Sans Bold"/>
                <a:cs typeface="Bw Glenn Sans Bold"/>
              </a:rPr>
              <a:t>TITI</a:t>
            </a:r>
            <a:r>
              <a:rPr sz="1200" b="1" dirty="0">
                <a:solidFill>
                  <a:srgbClr val="8C268A"/>
                </a:solidFill>
                <a:latin typeface="Bw Glenn Sans Bold"/>
                <a:cs typeface="Bw Glenn Sans Bold"/>
              </a:rPr>
              <a:t>S	</a:t>
            </a:r>
            <a:r>
              <a:rPr sz="1200" spc="135" dirty="0">
                <a:solidFill>
                  <a:srgbClr val="005E6E"/>
                </a:solidFill>
                <a:latin typeface="Lucida Sans"/>
                <a:cs typeface="Lucida Sans"/>
              </a:rPr>
              <a:t>SU</a:t>
            </a:r>
            <a:r>
              <a:rPr sz="1200" spc="114" dirty="0">
                <a:solidFill>
                  <a:srgbClr val="005E6E"/>
                </a:solidFill>
                <a:latin typeface="Lucida Sans"/>
                <a:cs typeface="Lucida Sans"/>
              </a:rPr>
              <a:t>R</a:t>
            </a:r>
            <a:r>
              <a:rPr sz="1200" spc="85" dirty="0">
                <a:solidFill>
                  <a:srgbClr val="005E6E"/>
                </a:solidFill>
                <a:latin typeface="Lucida Sans"/>
                <a:cs typeface="Lucida Sans"/>
              </a:rPr>
              <a:t>VEILLANCE</a:t>
            </a:r>
            <a:endParaRPr sz="12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691515">
              <a:lnSpc>
                <a:spcPct val="109800"/>
              </a:lnSpc>
            </a:pPr>
            <a:r>
              <a:rPr sz="1400" b="1" spc="-5" dirty="0">
                <a:solidFill>
                  <a:srgbClr val="005E6E"/>
                </a:solidFill>
                <a:latin typeface="Bw Glenn Sans ExtraBold"/>
                <a:cs typeface="Bw Glenn Sans ExtraBold"/>
              </a:rPr>
              <a:t>Table </a:t>
            </a:r>
            <a:r>
              <a:rPr sz="1400" b="1" spc="15" dirty="0">
                <a:solidFill>
                  <a:srgbClr val="005E6E"/>
                </a:solidFill>
                <a:latin typeface="Bw Glenn Sans ExtraBold"/>
                <a:cs typeface="Bw Glenn Sans ExtraBold"/>
              </a:rPr>
              <a:t>2.1. </a:t>
            </a:r>
            <a:r>
              <a:rPr sz="1400" b="1" spc="20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Number </a:t>
            </a:r>
            <a:r>
              <a:rPr sz="1400" b="1" spc="15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and </a:t>
            </a:r>
            <a:r>
              <a:rPr sz="1400" b="1" spc="20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rate* </a:t>
            </a:r>
            <a:r>
              <a:rPr sz="1400" b="1" spc="10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20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reported cases†of acute hepatitis </a:t>
            </a:r>
            <a:r>
              <a:rPr sz="1400" b="1" spc="10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B, </a:t>
            </a:r>
            <a:r>
              <a:rPr sz="1400" b="1" spc="25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by  </a:t>
            </a:r>
            <a:r>
              <a:rPr sz="1400" b="1" spc="20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state </a:t>
            </a:r>
            <a:r>
              <a:rPr sz="1400" b="1" spc="10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or </a:t>
            </a:r>
            <a:r>
              <a:rPr sz="1400" b="1" spc="20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jurisdiction </a:t>
            </a:r>
            <a:r>
              <a:rPr sz="1400" b="1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— </a:t>
            </a:r>
            <a:r>
              <a:rPr sz="1400" b="1" spc="20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United States,</a:t>
            </a:r>
            <a:r>
              <a:rPr sz="1400" b="1" spc="185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A"/>
                </a:solidFill>
                <a:latin typeface="Bw Glenn Sans ExtraBold"/>
                <a:cs typeface="Bw Glenn Sans ExtraBold"/>
              </a:rPr>
              <a:t>2014–2018</a:t>
            </a:r>
            <a:endParaRPr sz="1400">
              <a:latin typeface="Bw Glenn Sans ExtraBold"/>
              <a:cs typeface="Bw Glenn Sans Extra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733</Words>
  <Application>Microsoft Office PowerPoint</Application>
  <PresentationFormat>Custom</PresentationFormat>
  <Paragraphs>597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Bw Glenn Sans Bold</vt:lpstr>
      <vt:lpstr>Bw Glenn Sans ExtraBold</vt:lpstr>
      <vt:lpstr>Bw Glenn Sans Medium</vt:lpstr>
      <vt:lpstr>Calibri</vt:lpstr>
      <vt:lpstr>Century Gothic</vt:lpstr>
      <vt:lpstr>Lucida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2.1. Number and rate* of reported cases† of acute hepatitis B, by state or jurisdiction ― United States, 2014–2018</dc:subject>
  <dc:creator>HHS / CDC / DDID / NCHHSTP / DVH</dc:creator>
  <cp:lastModifiedBy>Peterson, Paul (CDC/DDID/NCHHSTP/DVH) (CTR)</cp:lastModifiedBy>
  <cp:revision>1</cp:revision>
  <dcterms:created xsi:type="dcterms:W3CDTF">2020-07-27T13:48:46Z</dcterms:created>
  <dcterms:modified xsi:type="dcterms:W3CDTF">2020-07-27T13:51:12Z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2020-07-27T00:00:00Z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2020-07-27T00:00:00Z</vt:filetime>
  </property>
</Properties>
</file>