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620" y="11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7242" y="1660476"/>
            <a:ext cx="11325012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2.3.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lang="en-US" sz="2416" b="1" spc="-86">
                <a:solidFill>
                  <a:srgbClr val="8C268A"/>
                </a:solidFill>
                <a:latin typeface="Tahoma"/>
                <a:cs typeface="Tahoma"/>
              </a:rPr>
              <a:t>acute </a:t>
            </a:r>
            <a:r>
              <a:rPr sz="2416" b="1" spc="17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26" dirty="0">
                <a:solidFill>
                  <a:srgbClr val="8C268A"/>
                </a:solidFill>
                <a:latin typeface="Tahoma"/>
                <a:cs typeface="Tahoma"/>
              </a:rPr>
              <a:t>state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or</a:t>
            </a:r>
            <a:r>
              <a:rPr sz="2416" b="1" spc="-147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jurisdiction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2018</a:t>
            </a:r>
            <a:endParaRPr sz="2416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6400" y="2667000"/>
            <a:ext cx="9821451" cy="6317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1676399" y="9303634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22169" y="68347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59820" y="68347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71869" y="94189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30034" y="94189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413704" y="96078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55536" y="90503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55246" y="64716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83263" y="680898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55253" y="64717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946" y="1861372"/>
            <a:ext cx="11325012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2.3.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26" dirty="0">
                <a:solidFill>
                  <a:srgbClr val="8C268A"/>
                </a:solidFill>
                <a:latin typeface="Tahoma"/>
                <a:cs typeface="Tahoma"/>
              </a:rPr>
              <a:t>state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or</a:t>
            </a:r>
            <a:r>
              <a:rPr sz="2416" b="1" spc="-147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jurisdiction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35911" y="3285465"/>
            <a:ext cx="9261836" cy="3850242"/>
          </a:xfrm>
          <a:custGeom>
            <a:avLst/>
            <a:gdLst/>
            <a:ahLst/>
            <a:cxnLst/>
            <a:rect l="l" t="t" r="r" b="b"/>
            <a:pathLst>
              <a:path w="5367655" h="2231390">
                <a:moveTo>
                  <a:pt x="0" y="0"/>
                </a:moveTo>
                <a:lnTo>
                  <a:pt x="5367528" y="0"/>
                </a:lnTo>
                <a:lnTo>
                  <a:pt x="5367528" y="2231136"/>
                </a:lnTo>
                <a:lnTo>
                  <a:pt x="0" y="22311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771186"/>
              </p:ext>
            </p:extLst>
          </p:nvPr>
        </p:nvGraphicFramePr>
        <p:xfrm>
          <a:off x="1981200" y="3429000"/>
          <a:ext cx="8978053" cy="3665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153">
                <a:tc>
                  <a:txBody>
                    <a:bodyPr/>
                    <a:lstStyle/>
                    <a:p>
                      <a:pPr marL="183515" marR="137160" indent="-43815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1400" b="1" spc="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olor 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546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635" marR="148590" indent="-95250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Cases/100,000 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Population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54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4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States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2191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9B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400" b="1" spc="50" dirty="0">
                          <a:latin typeface="Arial"/>
                          <a:cs typeface="Arial"/>
                        </a:rPr>
                        <a:t>0-0.3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2717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AZ,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CA, 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CT,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HI,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ID,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IL,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MN,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MO,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MT, NE,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NH,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NM,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NY,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ND,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OK,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SD,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WI,</a:t>
                      </a:r>
                      <a:r>
                        <a:rPr sz="1400" b="1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WY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2717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B909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&gt;0.3-0.6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45" dirty="0">
                          <a:latin typeface="Arial"/>
                          <a:cs typeface="Arial"/>
                        </a:rPr>
                        <a:t>CO,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IA,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KS,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OR,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PA, TX,</a:t>
                      </a:r>
                      <a:r>
                        <a:rPr sz="1400" b="1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VT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13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&gt;0.6-0.9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AK,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DE,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MD,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MA,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MI,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NV,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NJ,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SC,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VA,</a:t>
                      </a:r>
                      <a:r>
                        <a:rPr sz="1400" b="1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WA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D414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&gt;0.9-2.0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AL,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AR,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GA,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LA,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MS,</a:t>
                      </a:r>
                      <a:r>
                        <a:rPr sz="1400" b="1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UT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A252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&gt;2.0-7.3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FL,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IN, 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KY,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ME,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NC,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OH, TN,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WV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76767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15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Available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DC,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RI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967176" y="7155646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0873" y="884372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18524" y="884371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30573" y="1142793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88738" y="1142793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72408" y="1161680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14240" y="1105927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13950" y="84805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41967" y="881794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13957" y="848068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55767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178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2.3. Rates of reported hepatitis B, by state or jurisdiction — United States, 2018</dc:subject>
  <dc:creator>HHS / CDC / DDID / NCHHSTP / DVH</dc:creator>
  <cp:lastModifiedBy>Peterson, Paul (CDC/DDID/NCHHSTP/DVH) (CTR)</cp:lastModifiedBy>
  <cp:revision>2</cp:revision>
  <dcterms:created xsi:type="dcterms:W3CDTF">2020-07-21T17:13:58Z</dcterms:created>
  <dcterms:modified xsi:type="dcterms:W3CDTF">2020-07-27T13:56:06Z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