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34112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2082" y="108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4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4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6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2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2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6064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4189" y="1632137"/>
            <a:ext cx="11745757" cy="393896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416" b="1" spc="-9" dirty="0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005E6E"/>
                </a:solidFill>
                <a:latin typeface="Tahoma"/>
                <a:cs typeface="Tahoma"/>
              </a:rPr>
              <a:t>1.5.</a:t>
            </a:r>
            <a:r>
              <a:rPr sz="2416" b="1" spc="-78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Rates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35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121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reported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sz="2416" b="1" spc="-129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A,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sz="2416" b="1" spc="-129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Tahoma"/>
                <a:cs typeface="Tahoma"/>
              </a:rPr>
              <a:t>sex</a:t>
            </a:r>
            <a:r>
              <a:rPr sz="2416" b="1" spc="-121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12" dirty="0">
                <a:solidFill>
                  <a:srgbClr val="8C268A"/>
                </a:solidFill>
                <a:latin typeface="Tahoma"/>
                <a:cs typeface="Tahoma"/>
              </a:rPr>
              <a:t>—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United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9" dirty="0">
                <a:solidFill>
                  <a:srgbClr val="8C268A"/>
                </a:solidFill>
                <a:latin typeface="Tahoma"/>
                <a:cs typeface="Tahoma"/>
              </a:rPr>
              <a:t>States,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43" dirty="0">
                <a:solidFill>
                  <a:srgbClr val="8C268A"/>
                </a:solidFill>
                <a:latin typeface="Tahoma"/>
                <a:cs typeface="Tahoma"/>
              </a:rPr>
              <a:t>2003–2018</a:t>
            </a:r>
            <a:endParaRPr sz="2416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08715" y="2514600"/>
            <a:ext cx="11793770" cy="59740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9" name="object 9"/>
          <p:cNvSpPr txBox="1"/>
          <p:nvPr/>
        </p:nvSpPr>
        <p:spPr>
          <a:xfrm>
            <a:off x="808715" y="8843334"/>
            <a:ext cx="4376171" cy="208013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9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System.</a:t>
            </a:r>
            <a:endParaRPr sz="1208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79117" y="628752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16768" y="628751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328817" y="887173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286982" y="887173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370652" y="906060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412484" y="850307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112194" y="592436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140211" y="626174"/>
            <a:ext cx="290067" cy="349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112201" y="592448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1272" y="1612985"/>
            <a:ext cx="11745757" cy="393896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416" b="1" spc="-9" dirty="0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005E6E"/>
                </a:solidFill>
                <a:latin typeface="Tahoma"/>
                <a:cs typeface="Tahoma"/>
              </a:rPr>
              <a:t>1.5.</a:t>
            </a:r>
            <a:r>
              <a:rPr sz="2416" b="1" spc="-78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Rates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35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121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reported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sz="2416" b="1" spc="-129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A,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sz="2416" b="1" spc="-129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Tahoma"/>
                <a:cs typeface="Tahoma"/>
              </a:rPr>
              <a:t>sex</a:t>
            </a:r>
            <a:r>
              <a:rPr sz="2416" b="1" spc="-121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12" dirty="0">
                <a:solidFill>
                  <a:srgbClr val="8C268A"/>
                </a:solidFill>
                <a:latin typeface="Tahoma"/>
                <a:cs typeface="Tahoma"/>
              </a:rPr>
              <a:t>—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United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9" dirty="0">
                <a:solidFill>
                  <a:srgbClr val="8C268A"/>
                </a:solidFill>
                <a:latin typeface="Tahoma"/>
                <a:cs typeface="Tahoma"/>
              </a:rPr>
              <a:t>States,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43" dirty="0">
                <a:solidFill>
                  <a:srgbClr val="8C268A"/>
                </a:solidFill>
                <a:latin typeface="Tahoma"/>
                <a:cs typeface="Tahoma"/>
              </a:rPr>
              <a:t>2003–2018</a:t>
            </a:r>
            <a:endParaRPr sz="2416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0747" y="2642813"/>
            <a:ext cx="12118290" cy="1767342"/>
          </a:xfrm>
          <a:custGeom>
            <a:avLst/>
            <a:gdLst/>
            <a:ahLst/>
            <a:cxnLst/>
            <a:rect l="l" t="t" r="r" b="b"/>
            <a:pathLst>
              <a:path w="7023100" h="1024254">
                <a:moveTo>
                  <a:pt x="0" y="0"/>
                </a:moveTo>
                <a:lnTo>
                  <a:pt x="7022592" y="0"/>
                </a:lnTo>
                <a:lnTo>
                  <a:pt x="7022592" y="1024127"/>
                </a:lnTo>
                <a:lnTo>
                  <a:pt x="0" y="1024127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61034"/>
              </p:ext>
            </p:extLst>
          </p:nvPr>
        </p:nvGraphicFramePr>
        <p:xfrm>
          <a:off x="816036" y="2786345"/>
          <a:ext cx="11827937" cy="14791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9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Sex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10" dirty="0">
                          <a:latin typeface="Tahoma"/>
                          <a:cs typeface="Tahoma"/>
                        </a:rPr>
                        <a:t>Male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2.8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2.1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4.7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Female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2.4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3.0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794121" y="4427467"/>
            <a:ext cx="4376171" cy="208013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9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System.</a:t>
            </a:r>
            <a:endParaRPr sz="1208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96200" y="609600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33851" y="609599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345900" y="868021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304065" y="868021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387735" y="886908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429567" y="831155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129277" y="573284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157294" y="607022"/>
            <a:ext cx="290067" cy="349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129284" y="573296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  <p:extLst>
      <p:ext uri="{BB962C8B-B14F-4D97-AF65-F5344CB8AC3E}">
        <p14:creationId xmlns:p14="http://schemas.microsoft.com/office/powerpoint/2010/main" val="271027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109</Words>
  <Application>Microsoft Office PowerPoint</Application>
  <PresentationFormat>Custom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Century Gothic</vt:lpstr>
      <vt:lpstr>Tahoma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Figure 1.5. Rates of reported hepatitis A, by sex — United States, 2003–2018</dc:subject>
  <dc:creator>HHS / CDC / DDID / NCHHSTP / DVH</dc:creator>
  <cp:lastModifiedBy>Peterson, Paul (CDC/DDID/NCHHSTP/DVH) (CTR)</cp:lastModifiedBy>
  <cp:revision>1</cp:revision>
  <dcterms:created xsi:type="dcterms:W3CDTF">2020-07-21T16:53:08Z</dcterms:created>
  <dcterms:modified xsi:type="dcterms:W3CDTF">2020-07-21T16:54:42Z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