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097280"/>
            <a:ext cx="6857999" cy="84997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91434" y="8940596"/>
            <a:ext cx="1370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75">
                <a:latin typeface="Century Gothic"/>
                <a:cs typeface="Century Gothic"/>
              </a:rPr>
              <a:t>US </a:t>
            </a:r>
            <a:r>
              <a:rPr dirty="0" sz="1000" spc="-70">
                <a:latin typeface="Century Gothic"/>
                <a:cs typeface="Century Gothic"/>
              </a:rPr>
              <a:t>Average </a:t>
            </a:r>
            <a:r>
              <a:rPr dirty="0" sz="1000">
                <a:latin typeface="Century Gothic"/>
                <a:cs typeface="Century Gothic"/>
              </a:rPr>
              <a:t>(2018): </a:t>
            </a:r>
            <a:r>
              <a:rPr dirty="0" sz="1000" spc="-65" b="1">
                <a:latin typeface="Century Gothic"/>
                <a:cs typeface="Century Gothic"/>
              </a:rPr>
              <a:t>3</a:t>
            </a:r>
            <a:r>
              <a:rPr dirty="0" sz="1000" spc="-160" b="1">
                <a:latin typeface="Century Gothic"/>
                <a:cs typeface="Century Gothic"/>
              </a:rPr>
              <a:t> </a:t>
            </a:r>
            <a:r>
              <a:rPr dirty="0" sz="1000" spc="-50" b="1">
                <a:latin typeface="Century Gothic"/>
                <a:cs typeface="Century Gothic"/>
              </a:rPr>
              <a:t>.8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9614661"/>
            <a:ext cx="253619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30">
                <a:latin typeface="Century Gothic"/>
                <a:cs typeface="Century Gothic"/>
              </a:rPr>
              <a:t>Source: </a:t>
            </a:r>
            <a:r>
              <a:rPr dirty="0" sz="700" spc="-90">
                <a:latin typeface="Century Gothic"/>
                <a:cs typeface="Century Gothic"/>
              </a:rPr>
              <a:t>CDC, </a:t>
            </a:r>
            <a:r>
              <a:rPr dirty="0" sz="700" spc="-30">
                <a:latin typeface="Century Gothic"/>
                <a:cs typeface="Century Gothic"/>
              </a:rPr>
              <a:t>National </a:t>
            </a:r>
            <a:r>
              <a:rPr dirty="0" sz="700" spc="-20">
                <a:latin typeface="Century Gothic"/>
                <a:cs typeface="Century Gothic"/>
              </a:rPr>
              <a:t>Notifiable </a:t>
            </a:r>
            <a:r>
              <a:rPr dirty="0" sz="700" spc="-15">
                <a:latin typeface="Century Gothic"/>
                <a:cs typeface="Century Gothic"/>
              </a:rPr>
              <a:t>Diseases </a:t>
            </a:r>
            <a:r>
              <a:rPr dirty="0" sz="700" spc="-25">
                <a:latin typeface="Century Gothic"/>
                <a:cs typeface="Century Gothic"/>
              </a:rPr>
              <a:t>Surveillance</a:t>
            </a:r>
            <a:r>
              <a:rPr dirty="0" sz="700" spc="5">
                <a:latin typeface="Century Gothic"/>
                <a:cs typeface="Century Gothic"/>
              </a:rPr>
              <a:t> </a:t>
            </a:r>
            <a:r>
              <a:rPr dirty="0" sz="700" spc="-5"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38226"/>
            <a:ext cx="6898005" cy="693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dirty="0" sz="1200" spc="105" b="1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dirty="0" sz="1200" spc="45" b="1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dirty="0" sz="1200" spc="-5" b="1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dirty="0" sz="1200" spc="125" b="1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dirty="0" sz="1200" spc="70" b="1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dirty="0" sz="1200" spc="45" b="1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dirty="0" sz="1200" spc="80" b="1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dirty="0" sz="1200" spc="25" b="1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dirty="0" sz="1200" b="1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dirty="0" sz="1200" spc="175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dirty="0" sz="1200" spc="16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dirty="0" sz="1200" spc="8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15" b="1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dirty="0" sz="1400" spc="-75" b="1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dirty="0" sz="1400" spc="-45" b="1">
                <a:solidFill>
                  <a:srgbClr val="005E6E"/>
                </a:solidFill>
                <a:latin typeface="Tahoma"/>
                <a:cs typeface="Tahoma"/>
              </a:rPr>
              <a:t>1.2.</a:t>
            </a:r>
            <a:r>
              <a:rPr dirty="0" sz="1400" spc="-75" b="1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dirty="0" sz="1400" spc="-15" b="1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dirty="0" sz="1400" spc="-75" b="1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dirty="0" sz="1400" spc="10" b="1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dirty="0" sz="1400" spc="-100" b="1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dirty="0" sz="1400" spc="-5" b="1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dirty="0" sz="1400" spc="-75" b="1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dirty="0" sz="1400" spc="-5" b="1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dirty="0" sz="1400" spc="-105" b="1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dirty="0" sz="1400" spc="-5" b="1">
                <a:solidFill>
                  <a:srgbClr val="8C268A"/>
                </a:solidFill>
                <a:latin typeface="Tahoma"/>
                <a:cs typeface="Tahoma"/>
              </a:rPr>
              <a:t>A,</a:t>
            </a:r>
            <a:r>
              <a:rPr dirty="0" sz="1400" spc="-70" b="1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dirty="0" sz="1400" spc="-20" b="1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dirty="0" sz="1400" spc="-100" b="1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8C268A"/>
                </a:solidFill>
                <a:latin typeface="Tahoma"/>
                <a:cs typeface="Tahoma"/>
              </a:rPr>
              <a:t>state</a:t>
            </a:r>
            <a:r>
              <a:rPr dirty="0" sz="1400" spc="-75" b="1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dirty="0" sz="1400" spc="65" b="1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dirty="0" sz="1400" spc="-75" b="1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dirty="0" sz="1400" spc="-10" b="1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dirty="0" sz="1400" spc="-75" b="1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dirty="0" sz="1400" spc="-5" b="1">
                <a:solidFill>
                  <a:srgbClr val="8C268A"/>
                </a:solidFill>
                <a:latin typeface="Tahoma"/>
                <a:cs typeface="Tahoma"/>
              </a:rPr>
              <a:t>States,</a:t>
            </a:r>
            <a:r>
              <a:rPr dirty="0" sz="1400" spc="-70" b="1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dirty="0" sz="1400" spc="-40" b="1">
                <a:solidFill>
                  <a:srgbClr val="8C268A"/>
                </a:solidFill>
                <a:latin typeface="Tahoma"/>
                <a:cs typeface="Tahoma"/>
              </a:rPr>
              <a:t>2017–2018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w="0"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HHS / CDC / DDID / NCHHSTP / DVH</dc:creator>
  <dc:subject>Figure 1.2. Rates of reported hepatitis A, by state — United States, 2017–2018</dc:subject>
  <dc:title>Viral Hepatitis Surveillance — United States, 2018 </dc:title>
  <dcterms:created xsi:type="dcterms:W3CDTF">2020-07-21T16:24:28Z</dcterms:created>
  <dcterms:modified xsi:type="dcterms:W3CDTF">2020-07-21T16:24:28Z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