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00FF"/>
    <a:srgbClr val="8A343D"/>
    <a:srgbClr val="7CA295"/>
    <a:srgbClr val="993300"/>
    <a:srgbClr val="800000"/>
    <a:srgbClr val="FF9900"/>
    <a:srgbClr val="FF9933"/>
    <a:srgbClr val="9933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947" autoAdjust="0"/>
  </p:normalViewPr>
  <p:slideViewPr>
    <p:cSldViewPr>
      <p:cViewPr varScale="1">
        <p:scale>
          <a:sx n="67" d="100"/>
          <a:sy n="67" d="100"/>
        </p:scale>
        <p:origin x="36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-27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97484276729561"/>
          <c:y val="3.168543372754519E-2"/>
          <c:w val="0.81530488376452948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7CA295"/>
            </a:solidFill>
          </c:spPr>
          <c:invertIfNegative val="0"/>
          <c:dLbls>
            <c:dLbl>
              <c:idx val="0"/>
              <c:layout>
                <c:manualLayout>
                  <c:x val="6.9354611923509561E-4"/>
                  <c:y val="-3.004616463074328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6B0-42BE-8402-4D3186F5EE6C}"/>
                </c:ext>
              </c:extLst>
            </c:dLbl>
            <c:dLbl>
              <c:idx val="3"/>
              <c:layout>
                <c:manualLayout>
                  <c:x val="-3.7912448443944507E-3"/>
                  <c:y val="6.01017926204253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6B0-42BE-8402-4D3186F5EE6C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6B0-42BE-8402-4D3186F5EE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FFC000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Injection-drug user</c:v>
                </c:pt>
                <c:pt idx="1">
                  <c:v>Sexual contact</c:v>
                </c:pt>
                <c:pt idx="2">
                  <c:v>Men who have sex
with men¶</c:v>
                </c:pt>
                <c:pt idx="3">
                  <c:v>Multiple sex partners</c:v>
                </c:pt>
                <c:pt idx="4">
                  <c:v>Household contact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472</c:v>
                </c:pt>
                <c:pt idx="1">
                  <c:v>28</c:v>
                </c:pt>
                <c:pt idx="2">
                  <c:v>9</c:v>
                </c:pt>
                <c:pt idx="3">
                  <c:v>143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B0-42BE-8402-4D3186F5EE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Lbl>
              <c:idx val="2"/>
              <c:layout>
                <c:manualLayout>
                  <c:x val="-2.584481627296588E-3"/>
                  <c:y val="9.0145591411433957E-3"/>
                </c:manualLayout>
              </c:layout>
              <c:numFmt formatCode="#,##0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>
                      <a:solidFill>
                        <a:srgbClr val="FFC000"/>
                      </a:solidFill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6B0-42BE-8402-4D3186F5EE6C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6B0-42BE-8402-4D3186F5EE6C}"/>
                </c:ext>
              </c:extLst>
            </c:dLbl>
            <c:numFmt formatCode="#,##0" sourceLinked="0"/>
            <c:spPr>
              <a:ln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Injection-drug user</c:v>
                </c:pt>
                <c:pt idx="1">
                  <c:v>Sexual contact</c:v>
                </c:pt>
                <c:pt idx="2">
                  <c:v>Men who have sex
with men¶</c:v>
                </c:pt>
                <c:pt idx="3">
                  <c:v>Multiple sex partners</c:v>
                </c:pt>
                <c:pt idx="4">
                  <c:v>Household contact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899</c:v>
                </c:pt>
                <c:pt idx="1">
                  <c:v>635</c:v>
                </c:pt>
                <c:pt idx="2">
                  <c:v>95</c:v>
                </c:pt>
                <c:pt idx="3">
                  <c:v>339</c:v>
                </c:pt>
                <c:pt idx="4">
                  <c:v>659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6B0-42BE-8402-4D3186F5EE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00FF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Injection-drug user</c:v>
                </c:pt>
                <c:pt idx="1">
                  <c:v>Sexual contact</c:v>
                </c:pt>
                <c:pt idx="2">
                  <c:v>Men who have sex
with men¶</c:v>
                </c:pt>
                <c:pt idx="3">
                  <c:v>Multiple sex partners</c:v>
                </c:pt>
                <c:pt idx="4">
                  <c:v>Household contact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1847</c:v>
                </c:pt>
                <c:pt idx="1">
                  <c:v>2555</c:v>
                </c:pt>
                <c:pt idx="2">
                  <c:v>1853</c:v>
                </c:pt>
                <c:pt idx="3">
                  <c:v>2736</c:v>
                </c:pt>
                <c:pt idx="4">
                  <c:v>2555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6B0-42BE-8402-4D3186F5EE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72068152"/>
        <c:axId val="272067760"/>
      </c:barChart>
      <c:valAx>
        <c:axId val="272067760"/>
        <c:scaling>
          <c:orientation val="minMax"/>
          <c:min val="0"/>
        </c:scaling>
        <c:delete val="0"/>
        <c:axPos val="t"/>
        <c:majorGridlines/>
        <c:numFmt formatCode="#,##0" sourceLinked="0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>
                <a:solidFill>
                  <a:srgbClr val="FFC000"/>
                </a:solidFill>
              </a:defRPr>
            </a:pPr>
            <a:endParaRPr lang="en-US"/>
          </a:p>
        </c:txPr>
        <c:crossAx val="272068152"/>
        <c:crosses val="autoZero"/>
        <c:crossBetween val="between"/>
      </c:valAx>
      <c:catAx>
        <c:axId val="272068152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rgbClr val="FFC000"/>
                </a:solidFill>
              </a:defRPr>
            </a:pPr>
            <a:endParaRPr lang="en-US"/>
          </a:p>
        </c:txPr>
        <c:crossAx val="272067760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rgbClr val="FFC000"/>
          </a:solidFill>
        </a:ln>
      </c:spPr>
    </c:plotArea>
    <c:legend>
      <c:legendPos val="r"/>
      <c:layout>
        <c:manualLayout>
          <c:xMode val="edge"/>
          <c:yMode val="edge"/>
          <c:x val="0.81231533558305202"/>
          <c:y val="0.37928858726009496"/>
          <c:w val="0.14155371203599551"/>
          <c:h val="0.22389127065166756"/>
        </c:manualLayout>
      </c:layout>
      <c:overlay val="1"/>
      <c:txPr>
        <a:bodyPr/>
        <a:lstStyle/>
        <a:p>
          <a:pPr>
            <a:defRPr>
              <a:solidFill>
                <a:srgbClr val="FFC000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123FD44-8CB9-42DF-8FBC-4A426F377608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7A9522-B737-4338-8F9E-88DAC7C78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67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237490" marR="457200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Figure 3.6a presents reported risk exposures/behaviors for acute hepatitis B during the incubation period, 2 weeks to 6 months prior to onset of symptoms.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Of the 1,371 case reports that included information about injection-drug use, 34.4% (n=472) indicated use of injection drugs.</a:t>
            </a:r>
            <a:endParaRPr lang="en-US" sz="11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Of the 663 case reports that included information about sexual contact, 4.2% (n=28) indicated sexual contact with a person with confirmed or suspected hepatitis B.</a:t>
            </a:r>
            <a:endParaRPr lang="en-US" sz="11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Of the 104 case reports from males that included information about sexual preference/practices, 8.7% (n=9) indicated sex with another man. </a:t>
            </a:r>
            <a:endParaRPr lang="en-US" sz="11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Of the 482 case reports that had information about number of sex partners, 29.7% (n=143) indicated having ≥2 sex partners.</a:t>
            </a:r>
            <a:endParaRPr lang="en-US" sz="11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</a:pPr>
            <a:r>
              <a:rPr lang="en-US" sz="120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Of the 663 case reports that included information about household contact, 0.6% (n=4) indicated household contact with a person with confirmed or suspected hepatitis B.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5339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1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4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22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7534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6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0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8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2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5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8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7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2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C58C-A9CE-4728-9BEE-099A3B8F4A99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506437" y="311443"/>
            <a:ext cx="82296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3.6a. Acute hepatitis B reports*, </a:t>
            </a:r>
            <a:b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by risk exposure/behavior</a:t>
            </a:r>
            <a:r>
              <a:rPr lang="en-US" sz="2400" b="1" baseline="3000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†</a:t>
            </a:r>
            <a:r>
              <a:rPr lang="en-US" sz="24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— United States, 2016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28600" y="5640130"/>
            <a:ext cx="6934200" cy="913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000" b="0" dirty="0" smtClean="0">
                <a:solidFill>
                  <a:schemeClr val="bg2"/>
                </a:solidFill>
                <a:latin typeface="+mn-lt"/>
              </a:rPr>
              <a:t>*A total of </a:t>
            </a:r>
            <a:r>
              <a:rPr lang="en-US" sz="1000" dirty="0" smtClean="0">
                <a:solidFill>
                  <a:schemeClr val="bg2"/>
                </a:solidFill>
              </a:rPr>
              <a:t>3,218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</a:rPr>
              <a:t> case-reports of acute hepatitis B were received in 2016.</a:t>
            </a: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000" b="0" baseline="30000" dirty="0" smtClean="0">
                <a:solidFill>
                  <a:schemeClr val="bg2"/>
                </a:solidFill>
                <a:latin typeface="+mn-lt"/>
                <a:cs typeface="Arial" charset="0"/>
              </a:rPr>
              <a:t>†</a:t>
            </a:r>
            <a:r>
              <a:rPr lang="en-US" sz="1000" b="0" baseline="300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</a:rPr>
              <a:t>More than one risk exposure/behavior may be indicated on each case-report.</a:t>
            </a: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000" dirty="0">
                <a:solidFill>
                  <a:schemeClr val="bg2"/>
                </a:solidFill>
              </a:rPr>
              <a:t>§ No risk data reported.</a:t>
            </a: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000" dirty="0">
                <a:solidFill>
                  <a:schemeClr val="bg2"/>
                </a:solidFill>
              </a:rPr>
              <a:t>¶A total of </a:t>
            </a:r>
            <a:r>
              <a:rPr lang="en-US" sz="1000" dirty="0" smtClean="0">
                <a:solidFill>
                  <a:schemeClr val="bg2"/>
                </a:solidFill>
              </a:rPr>
              <a:t>1,957 </a:t>
            </a:r>
            <a:r>
              <a:rPr lang="en-US" sz="1000" dirty="0">
                <a:solidFill>
                  <a:schemeClr val="bg2"/>
                </a:solidFill>
              </a:rPr>
              <a:t>acute hepatitis B cases were reported among males in </a:t>
            </a:r>
            <a:r>
              <a:rPr lang="en-US" sz="1000" dirty="0" smtClean="0">
                <a:solidFill>
                  <a:schemeClr val="bg2"/>
                </a:solidFill>
              </a:rPr>
              <a:t>2016.</a:t>
            </a:r>
            <a:endParaRPr lang="en-US" sz="1000" dirty="0">
              <a:solidFill>
                <a:schemeClr val="bg2"/>
              </a:solidFill>
            </a:endParaRP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4621237" y="5495144"/>
            <a:ext cx="14747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Number of cases</a:t>
            </a:r>
          </a:p>
        </p:txBody>
      </p:sp>
      <p:graphicFrame>
        <p:nvGraphicFramePr>
          <p:cNvPr id="51" name="Chart 50"/>
          <p:cNvGraphicFramePr/>
          <p:nvPr>
            <p:extLst>
              <p:ext uri="{D42A27DB-BD31-4B8C-83A1-F6EECF244321}">
                <p14:modId xmlns:p14="http://schemas.microsoft.com/office/powerpoint/2010/main" val="1891222020"/>
              </p:ext>
            </p:extLst>
          </p:nvPr>
        </p:nvGraphicFramePr>
        <p:xfrm>
          <a:off x="354037" y="1270000"/>
          <a:ext cx="8534400" cy="4226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5141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9751</TotalTime>
  <Words>100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Times New Roman</vt:lpstr>
      <vt:lpstr>Office Theme</vt:lpstr>
      <vt:lpstr>Figure 3.6a. Acute hepatitis B reports*,  by risk exposure/behavior† — United States, 2016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CDC User</dc:creator>
  <cp:lastModifiedBy>Peterson, Paul (CDC/OID/NCHHSTP) (CTR)</cp:lastModifiedBy>
  <cp:revision>121</cp:revision>
  <cp:lastPrinted>2017-05-31T16:05:35Z</cp:lastPrinted>
  <dcterms:created xsi:type="dcterms:W3CDTF">2014-11-24T22:15:53Z</dcterms:created>
  <dcterms:modified xsi:type="dcterms:W3CDTF">2018-06-05T14:50:01Z</dcterms:modified>
</cp:coreProperties>
</file>