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handoutMasterIdLst>
    <p:handoutMasterId r:id="rId4"/>
  </p:handoutMasterIdLst>
  <p:sldIdLst>
    <p:sldId id="296" r:id="rId2"/>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0000"/>
    <a:srgbClr val="FBB0A3"/>
    <a:srgbClr val="FF00FF"/>
    <a:srgbClr val="00CCFF"/>
    <a:srgbClr val="9E5ECE"/>
    <a:srgbClr val="488DB8"/>
    <a:srgbClr val="022C5E"/>
    <a:srgbClr val="FFFF99"/>
    <a:srgbClr val="5AA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78402" autoAdjust="0"/>
  </p:normalViewPr>
  <p:slideViewPr>
    <p:cSldViewPr>
      <p:cViewPr varScale="1">
        <p:scale>
          <a:sx n="72" d="100"/>
          <a:sy n="72" d="100"/>
        </p:scale>
        <p:origin x="1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0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3.18</c:v>
                </c:pt>
                <c:pt idx="1">
                  <c:v>2.2599999999999998</c:v>
                </c:pt>
                <c:pt idx="2">
                  <c:v>1.77</c:v>
                </c:pt>
                <c:pt idx="3">
                  <c:v>1.86</c:v>
                </c:pt>
                <c:pt idx="4">
                  <c:v>1.42</c:v>
                </c:pt>
                <c:pt idx="5">
                  <c:v>1.07</c:v>
                </c:pt>
                <c:pt idx="6">
                  <c:v>0.66</c:v>
                </c:pt>
                <c:pt idx="7">
                  <c:v>0.51</c:v>
                </c:pt>
                <c:pt idx="8">
                  <c:v>0.31</c:v>
                </c:pt>
                <c:pt idx="9">
                  <c:v>0.31</c:v>
                </c:pt>
                <c:pt idx="10">
                  <c:v>0.18</c:v>
                </c:pt>
                <c:pt idx="11">
                  <c:v>0.15</c:v>
                </c:pt>
                <c:pt idx="12">
                  <c:v>0.14000000000000001</c:v>
                </c:pt>
                <c:pt idx="13">
                  <c:v>0.1</c:v>
                </c:pt>
                <c:pt idx="14">
                  <c:v>0.12</c:v>
                </c:pt>
                <c:pt idx="15">
                  <c:v>0.12</c:v>
                </c:pt>
              </c:numCache>
            </c:numRef>
          </c:val>
          <c:smooth val="0"/>
          <c:extLst>
            <c:ext xmlns:c16="http://schemas.microsoft.com/office/drawing/2014/chart" uri="{C3380CC4-5D6E-409C-BE32-E72D297353CC}">
              <c16:uniqueId val="{00000000-F4D9-431C-A3CB-3A2D6B6619E2}"/>
            </c:ext>
          </c:extLst>
        </c:ser>
        <c:ser>
          <c:idx val="1"/>
          <c:order val="1"/>
          <c:tx>
            <c:strRef>
              <c:f>Sheet1!$C$1</c:f>
              <c:strCache>
                <c:ptCount val="1"/>
                <c:pt idx="0">
                  <c:v>10-19 yrs</c:v>
                </c:pt>
              </c:strCache>
            </c:strRef>
          </c:tx>
          <c:spPr>
            <a:ln>
              <a:solidFill>
                <a:schemeClr val="accent4"/>
              </a:solidFill>
            </a:ln>
          </c:spPr>
          <c:marker>
            <c:symbol val="diamond"/>
            <c:size val="9"/>
            <c:spPr>
              <a:solidFill>
                <a:schemeClr val="accent4"/>
              </a:solidFill>
              <a:ln>
                <a:solidFill>
                  <a:schemeClr val="accent4"/>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3.11</c:v>
                </c:pt>
                <c:pt idx="1">
                  <c:v>2.3199999999999998</c:v>
                </c:pt>
                <c:pt idx="2">
                  <c:v>2.2000000000000002</c:v>
                </c:pt>
                <c:pt idx="3">
                  <c:v>2</c:v>
                </c:pt>
                <c:pt idx="4">
                  <c:v>1.59</c:v>
                </c:pt>
                <c:pt idx="5">
                  <c:v>1.27</c:v>
                </c:pt>
                <c:pt idx="6">
                  <c:v>0.94</c:v>
                </c:pt>
                <c:pt idx="7">
                  <c:v>0.78</c:v>
                </c:pt>
                <c:pt idx="8">
                  <c:v>0.56999999999999995</c:v>
                </c:pt>
                <c:pt idx="9">
                  <c:v>0.49</c:v>
                </c:pt>
                <c:pt idx="10">
                  <c:v>0.41</c:v>
                </c:pt>
                <c:pt idx="11">
                  <c:v>0.4</c:v>
                </c:pt>
                <c:pt idx="12">
                  <c:v>0.33</c:v>
                </c:pt>
                <c:pt idx="13">
                  <c:v>0.27</c:v>
                </c:pt>
                <c:pt idx="14">
                  <c:v>0.23</c:v>
                </c:pt>
                <c:pt idx="15">
                  <c:v>0.31</c:v>
                </c:pt>
              </c:numCache>
            </c:numRef>
          </c:val>
          <c:smooth val="0"/>
          <c:extLst>
            <c:ext xmlns:c16="http://schemas.microsoft.com/office/drawing/2014/chart" uri="{C3380CC4-5D6E-409C-BE32-E72D297353CC}">
              <c16:uniqueId val="{00000001-F4D9-431C-A3CB-3A2D6B6619E2}"/>
            </c:ext>
          </c:extLst>
        </c:ser>
        <c:ser>
          <c:idx val="2"/>
          <c:order val="2"/>
          <c:tx>
            <c:strRef>
              <c:f>Sheet1!$D$1</c:f>
              <c:strCache>
                <c:ptCount val="1"/>
                <c:pt idx="0">
                  <c:v>20-29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Sheet1!$D$2:$D$17</c:f>
              <c:numCache>
                <c:formatCode>General</c:formatCode>
                <c:ptCount val="16"/>
                <c:pt idx="0">
                  <c:v>4.78</c:v>
                </c:pt>
                <c:pt idx="1">
                  <c:v>4.0599999999999996</c:v>
                </c:pt>
                <c:pt idx="2">
                  <c:v>3.45</c:v>
                </c:pt>
                <c:pt idx="3">
                  <c:v>2.3199999999999998</c:v>
                </c:pt>
                <c:pt idx="4">
                  <c:v>1.95</c:v>
                </c:pt>
                <c:pt idx="5">
                  <c:v>1.55</c:v>
                </c:pt>
                <c:pt idx="6">
                  <c:v>1.37</c:v>
                </c:pt>
                <c:pt idx="7">
                  <c:v>1.03</c:v>
                </c:pt>
                <c:pt idx="8">
                  <c:v>0.96</c:v>
                </c:pt>
                <c:pt idx="9">
                  <c:v>0.81</c:v>
                </c:pt>
                <c:pt idx="10">
                  <c:v>0.64</c:v>
                </c:pt>
                <c:pt idx="11">
                  <c:v>0.69</c:v>
                </c:pt>
                <c:pt idx="12">
                  <c:v>0.68</c:v>
                </c:pt>
                <c:pt idx="13">
                  <c:v>0.55000000000000004</c:v>
                </c:pt>
                <c:pt idx="14">
                  <c:v>0.64</c:v>
                </c:pt>
                <c:pt idx="15">
                  <c:v>0.87</c:v>
                </c:pt>
              </c:numCache>
            </c:numRef>
          </c:val>
          <c:smooth val="0"/>
          <c:extLst>
            <c:ext xmlns:c16="http://schemas.microsoft.com/office/drawing/2014/chart" uri="{C3380CC4-5D6E-409C-BE32-E72D297353CC}">
              <c16:uniqueId val="{00000002-F4D9-431C-A3CB-3A2D6B6619E2}"/>
            </c:ext>
          </c:extLst>
        </c:ser>
        <c:ser>
          <c:idx val="3"/>
          <c:order val="3"/>
          <c:tx>
            <c:strRef>
              <c:f>Sheet1!$E$1</c:f>
              <c:strCache>
                <c:ptCount val="1"/>
                <c:pt idx="0">
                  <c:v>30-39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Sheet1!$E$2:$E$17</c:f>
              <c:numCache>
                <c:formatCode>General</c:formatCode>
                <c:ptCount val="16"/>
                <c:pt idx="0">
                  <c:v>5.52</c:v>
                </c:pt>
                <c:pt idx="1">
                  <c:v>4.1500000000000004</c:v>
                </c:pt>
                <c:pt idx="2">
                  <c:v>2.81</c:v>
                </c:pt>
                <c:pt idx="3">
                  <c:v>1.81</c:v>
                </c:pt>
                <c:pt idx="4">
                  <c:v>1.53</c:v>
                </c:pt>
                <c:pt idx="5">
                  <c:v>1.21</c:v>
                </c:pt>
                <c:pt idx="6">
                  <c:v>1.17</c:v>
                </c:pt>
                <c:pt idx="7">
                  <c:v>0.94</c:v>
                </c:pt>
                <c:pt idx="8">
                  <c:v>0.77</c:v>
                </c:pt>
                <c:pt idx="9">
                  <c:v>0.57999999999999996</c:v>
                </c:pt>
                <c:pt idx="10">
                  <c:v>0.51</c:v>
                </c:pt>
                <c:pt idx="11">
                  <c:v>0.51</c:v>
                </c:pt>
                <c:pt idx="12">
                  <c:v>0.74</c:v>
                </c:pt>
                <c:pt idx="13">
                  <c:v>0.5</c:v>
                </c:pt>
                <c:pt idx="14">
                  <c:v>0.56000000000000005</c:v>
                </c:pt>
                <c:pt idx="15">
                  <c:v>0.92</c:v>
                </c:pt>
              </c:numCache>
            </c:numRef>
          </c:val>
          <c:smooth val="0"/>
          <c:extLst>
            <c:ext xmlns:c16="http://schemas.microsoft.com/office/drawing/2014/chart" uri="{C3380CC4-5D6E-409C-BE32-E72D297353CC}">
              <c16:uniqueId val="{00000003-F4D9-431C-A3CB-3A2D6B6619E2}"/>
            </c:ext>
          </c:extLst>
        </c:ser>
        <c:ser>
          <c:idx val="4"/>
          <c:order val="4"/>
          <c:tx>
            <c:strRef>
              <c:f>Sheet1!$F$1</c:f>
              <c:strCache>
                <c:ptCount val="1"/>
                <c:pt idx="0">
                  <c:v>40-49 yrs</c:v>
                </c:pt>
              </c:strCache>
            </c:strRef>
          </c:tx>
          <c:spPr>
            <a:ln>
              <a:solidFill>
                <a:schemeClr val="accent3"/>
              </a:solidFill>
            </a:ln>
          </c:spPr>
          <c:marker>
            <c:symbol val="square"/>
            <c:size val="8"/>
            <c:spPr>
              <a:solidFill>
                <a:schemeClr val="accent3"/>
              </a:solidFill>
              <a:ln>
                <a:solidFill>
                  <a:schemeClr val="accent3"/>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Sheet1!$F$2:$F$17</c:f>
              <c:numCache>
                <c:formatCode>General</c:formatCode>
                <c:ptCount val="16"/>
                <c:pt idx="0">
                  <c:v>3.75</c:v>
                </c:pt>
                <c:pt idx="1">
                  <c:v>3.26</c:v>
                </c:pt>
                <c:pt idx="2">
                  <c:v>2.7</c:v>
                </c:pt>
                <c:pt idx="3">
                  <c:v>1.57</c:v>
                </c:pt>
                <c:pt idx="4">
                  <c:v>1.33</c:v>
                </c:pt>
                <c:pt idx="5">
                  <c:v>1.21</c:v>
                </c:pt>
                <c:pt idx="6">
                  <c:v>0.95</c:v>
                </c:pt>
                <c:pt idx="7">
                  <c:v>0.86</c:v>
                </c:pt>
                <c:pt idx="8">
                  <c:v>0.62</c:v>
                </c:pt>
                <c:pt idx="9">
                  <c:v>0.46</c:v>
                </c:pt>
                <c:pt idx="10">
                  <c:v>0.39</c:v>
                </c:pt>
                <c:pt idx="11">
                  <c:v>0.47</c:v>
                </c:pt>
                <c:pt idx="12">
                  <c:v>0.64</c:v>
                </c:pt>
                <c:pt idx="13">
                  <c:v>0.34</c:v>
                </c:pt>
                <c:pt idx="14">
                  <c:v>0.4</c:v>
                </c:pt>
                <c:pt idx="15">
                  <c:v>0.82</c:v>
                </c:pt>
              </c:numCache>
            </c:numRef>
          </c:val>
          <c:smooth val="0"/>
          <c:extLst>
            <c:ext xmlns:c16="http://schemas.microsoft.com/office/drawing/2014/chart" uri="{C3380CC4-5D6E-409C-BE32-E72D297353CC}">
              <c16:uniqueId val="{00000004-F4D9-431C-A3CB-3A2D6B6619E2}"/>
            </c:ext>
          </c:extLst>
        </c:ser>
        <c:ser>
          <c:idx val="5"/>
          <c:order val="5"/>
          <c:tx>
            <c:strRef>
              <c:f>Sheet1!$G$1</c:f>
              <c:strCache>
                <c:ptCount val="1"/>
                <c:pt idx="0">
                  <c:v>50-59 yrs</c:v>
                </c:pt>
              </c:strCache>
            </c:strRef>
          </c:tx>
          <c:spPr>
            <a:ln>
              <a:solidFill>
                <a:srgbClr val="00CCFF"/>
              </a:solidFill>
            </a:ln>
          </c:spPr>
          <c:marker>
            <c:symbol val="circle"/>
            <c:size val="9"/>
            <c:spPr>
              <a:solidFill>
                <a:srgbClr val="00CCFF"/>
              </a:solidFill>
              <a:ln>
                <a:solidFill>
                  <a:srgbClr val="00CC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Sheet1!$G$2:$G$17</c:f>
              <c:numCache>
                <c:formatCode>General</c:formatCode>
                <c:ptCount val="16"/>
                <c:pt idx="0">
                  <c:v>2.95</c:v>
                </c:pt>
                <c:pt idx="1">
                  <c:v>2.4900000000000002</c:v>
                </c:pt>
                <c:pt idx="2">
                  <c:v>2.6</c:v>
                </c:pt>
                <c:pt idx="3">
                  <c:v>1.66</c:v>
                </c:pt>
                <c:pt idx="4">
                  <c:v>1.42</c:v>
                </c:pt>
                <c:pt idx="5">
                  <c:v>1.07</c:v>
                </c:pt>
                <c:pt idx="6">
                  <c:v>0.9</c:v>
                </c:pt>
                <c:pt idx="7">
                  <c:v>0.86</c:v>
                </c:pt>
                <c:pt idx="8">
                  <c:v>0.55000000000000004</c:v>
                </c:pt>
                <c:pt idx="9">
                  <c:v>0.47</c:v>
                </c:pt>
                <c:pt idx="10">
                  <c:v>0.42</c:v>
                </c:pt>
                <c:pt idx="11">
                  <c:v>0.56000000000000005</c:v>
                </c:pt>
                <c:pt idx="12">
                  <c:v>0.64</c:v>
                </c:pt>
                <c:pt idx="13">
                  <c:v>0.41</c:v>
                </c:pt>
                <c:pt idx="14">
                  <c:v>0.47</c:v>
                </c:pt>
                <c:pt idx="15">
                  <c:v>0.68</c:v>
                </c:pt>
              </c:numCache>
            </c:numRef>
          </c:val>
          <c:smooth val="0"/>
          <c:extLst>
            <c:ext xmlns:c16="http://schemas.microsoft.com/office/drawing/2014/chart" uri="{C3380CC4-5D6E-409C-BE32-E72D297353CC}">
              <c16:uniqueId val="{00000005-F4D9-431C-A3CB-3A2D6B6619E2}"/>
            </c:ext>
          </c:extLst>
        </c:ser>
        <c:ser>
          <c:idx val="6"/>
          <c:order val="6"/>
          <c:tx>
            <c:strRef>
              <c:f>Sheet1!$H$1</c:f>
              <c:strCache>
                <c:ptCount val="1"/>
                <c:pt idx="0">
                  <c:v>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Sheet1!$H$2:$H$17</c:f>
              <c:numCache>
                <c:formatCode>General</c:formatCode>
                <c:ptCount val="16"/>
                <c:pt idx="0">
                  <c:v>2.35</c:v>
                </c:pt>
                <c:pt idx="1">
                  <c:v>2.5499999999999998</c:v>
                </c:pt>
                <c:pt idx="2">
                  <c:v>2.63</c:v>
                </c:pt>
                <c:pt idx="3">
                  <c:v>2.0699999999999998</c:v>
                </c:pt>
                <c:pt idx="4">
                  <c:v>1.35</c:v>
                </c:pt>
                <c:pt idx="5">
                  <c:v>1.03</c:v>
                </c:pt>
                <c:pt idx="6">
                  <c:v>0.93</c:v>
                </c:pt>
                <c:pt idx="7">
                  <c:v>0.92</c:v>
                </c:pt>
                <c:pt idx="8">
                  <c:v>0.68</c:v>
                </c:pt>
                <c:pt idx="9">
                  <c:v>0.59</c:v>
                </c:pt>
                <c:pt idx="10">
                  <c:v>0.5</c:v>
                </c:pt>
                <c:pt idx="11">
                  <c:v>0.59</c:v>
                </c:pt>
                <c:pt idx="12">
                  <c:v>0.66</c:v>
                </c:pt>
                <c:pt idx="13">
                  <c:v>0.47</c:v>
                </c:pt>
                <c:pt idx="14">
                  <c:v>0.53</c:v>
                </c:pt>
                <c:pt idx="15">
                  <c:v>0.6</c:v>
                </c:pt>
              </c:numCache>
            </c:numRef>
          </c:val>
          <c:smooth val="0"/>
          <c:extLst>
            <c:ext xmlns:c16="http://schemas.microsoft.com/office/drawing/2014/chart" uri="{C3380CC4-5D6E-409C-BE32-E72D297353CC}">
              <c16:uniqueId val="{00000006-F4D9-431C-A3CB-3A2D6B6619E2}"/>
            </c:ext>
          </c:extLst>
        </c:ser>
        <c:dLbls>
          <c:showLegendKey val="0"/>
          <c:showVal val="0"/>
          <c:showCatName val="0"/>
          <c:showSerName val="0"/>
          <c:showPercent val="0"/>
          <c:showBubbleSize val="0"/>
        </c:dLbls>
        <c:marker val="1"/>
        <c:smooth val="0"/>
        <c:axId val="238777048"/>
        <c:axId val="238777440"/>
      </c:lineChart>
      <c:catAx>
        <c:axId val="238777048"/>
        <c:scaling>
          <c:orientation val="minMax"/>
        </c:scaling>
        <c:delete val="0"/>
        <c:axPos val="b"/>
        <c:title>
          <c:tx>
            <c:rich>
              <a:bodyPr/>
              <a:lstStyle/>
              <a:p>
                <a:pPr>
                  <a:defRPr sz="1600" b="0">
                    <a:solidFill>
                      <a:schemeClr val="bg2"/>
                    </a:solidFill>
                    <a:latin typeface="Calibri" panose="020F0502020204030204" pitchFamily="34" charset="0"/>
                  </a:defRPr>
                </a:pPr>
                <a:r>
                  <a:rPr lang="en-US" sz="1600" b="0" dirty="0" smtClean="0">
                    <a:solidFill>
                      <a:schemeClr val="bg2"/>
                    </a:solidFill>
                    <a:latin typeface="Calibri" panose="020F0502020204030204" pitchFamily="34" charset="0"/>
                  </a:rPr>
                  <a:t>Year</a:t>
                </a:r>
                <a:endParaRPr lang="en-US" sz="1600" b="0" dirty="0">
                  <a:solidFill>
                    <a:schemeClr val="bg2"/>
                  </a:solidFill>
                  <a:latin typeface="Calibri" panose="020F0502020204030204" pitchFamily="34" charset="0"/>
                </a:endParaRPr>
              </a:p>
            </c:rich>
          </c:tx>
          <c:layout/>
          <c:overlay val="0"/>
        </c:title>
        <c:numFmt formatCode="General" sourceLinked="1"/>
        <c:majorTickMark val="out"/>
        <c:minorTickMark val="none"/>
        <c:tickLblPos val="nextTo"/>
        <c:txPr>
          <a:bodyPr rot="-1860000"/>
          <a:lstStyle/>
          <a:p>
            <a:pPr>
              <a:defRPr sz="1400">
                <a:solidFill>
                  <a:schemeClr val="bg2"/>
                </a:solidFill>
                <a:latin typeface="Calibri" panose="020F0502020204030204" pitchFamily="34" charset="0"/>
              </a:defRPr>
            </a:pPr>
            <a:endParaRPr lang="en-US"/>
          </a:p>
        </c:txPr>
        <c:crossAx val="238777440"/>
        <c:crosses val="autoZero"/>
        <c:auto val="1"/>
        <c:lblAlgn val="ctr"/>
        <c:lblOffset val="100"/>
        <c:tickLblSkip val="3"/>
        <c:noMultiLvlLbl val="0"/>
      </c:catAx>
      <c:valAx>
        <c:axId val="238777440"/>
        <c:scaling>
          <c:orientation val="minMax"/>
        </c:scaling>
        <c:delete val="0"/>
        <c:axPos val="l"/>
        <c:title>
          <c:tx>
            <c:rich>
              <a:bodyPr rot="-5400000" vert="horz"/>
              <a:lstStyle/>
              <a:p>
                <a:pPr>
                  <a:defRPr sz="1600">
                    <a:latin typeface="Calibri" panose="020F0502020204030204" pitchFamily="34" charset="0"/>
                  </a:defRPr>
                </a:pPr>
                <a:r>
                  <a:rPr lang="en-US" sz="1600" b="0" i="0" baseline="0" dirty="0" smtClean="0">
                    <a:effectLst/>
                    <a:latin typeface="Calibri" panose="020F0502020204030204" pitchFamily="34" charset="0"/>
                  </a:rPr>
                  <a:t>Reported cases/100,000 population                     </a:t>
                </a:r>
                <a:endParaRPr lang="en-US" sz="1600" dirty="0">
                  <a:effectLst/>
                  <a:latin typeface="Calibri" panose="020F0502020204030204" pitchFamily="34" charset="0"/>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latin typeface="Calibri" panose="020F0502020204030204" pitchFamily="34" charset="0"/>
              </a:defRPr>
            </a:pPr>
            <a:endParaRPr lang="en-US"/>
          </a:p>
        </c:txPr>
        <c:crossAx val="238777048"/>
        <c:crosses val="autoZero"/>
        <c:crossBetween val="midCat"/>
      </c:valAx>
    </c:plotArea>
    <c:legend>
      <c:legendPos val="r"/>
      <c:layout>
        <c:manualLayout>
          <c:xMode val="edge"/>
          <c:yMode val="edge"/>
          <c:x val="0.67674561349122697"/>
          <c:y val="7.1964906670930084E-2"/>
          <c:w val="0.12690950048566763"/>
          <c:h val="0.42099884088093048"/>
        </c:manualLayout>
      </c:layout>
      <c:overlay val="0"/>
      <c:txPr>
        <a:bodyPr/>
        <a:lstStyle/>
        <a:p>
          <a:pPr>
            <a:defRPr sz="1600" b="0" u="none">
              <a:solidFill>
                <a:schemeClr val="bg2"/>
              </a:solidFill>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smtClean="0"/>
            </a:lvl1pPr>
          </a:lstStyle>
          <a:p>
            <a:pPr>
              <a:defRPr/>
            </a:pPr>
            <a:fld id="{62F3CAEC-39C7-40F8-99B5-F518E6398476}" type="datetimeFigureOut">
              <a:rPr lang="en-US"/>
              <a:pPr>
                <a:defRPr/>
              </a:pPr>
              <a:t>6/5/2018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smtClean="0"/>
            </a:lvl1pPr>
          </a:lstStyle>
          <a:p>
            <a:pPr>
              <a:defRPr/>
            </a:pPr>
            <a:fld id="{8D63A9B1-16ED-499D-92BF-65F2F9F3AD2E}" type="slidenum">
              <a:rPr lang="en-US"/>
              <a:pPr>
                <a:defRPr/>
              </a:pPr>
              <a:t>‹#›</a:t>
            </a:fld>
            <a:endParaRPr lang="en-US" dirty="0"/>
          </a:p>
        </p:txBody>
      </p:sp>
    </p:spTree>
    <p:extLst>
      <p:ext uri="{BB962C8B-B14F-4D97-AF65-F5344CB8AC3E}">
        <p14:creationId xmlns:p14="http://schemas.microsoft.com/office/powerpoint/2010/main" val="4007376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vl1pPr>
          </a:lstStyle>
          <a:p>
            <a:pPr>
              <a:defRPr/>
            </a:pPr>
            <a:endParaRPr lang="en-US" dirty="0"/>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vl1pPr>
          </a:lstStyle>
          <a:p>
            <a:pPr>
              <a:defRPr/>
            </a:pPr>
            <a:endParaRPr lang="en-US" dirty="0"/>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BF2162EA-B22B-4C65-8CF4-41453BBF4B54}" type="slidenum">
              <a:rPr lang="en-US"/>
              <a:pPr>
                <a:defRPr/>
              </a:pPr>
              <a:t>‹#›</a:t>
            </a:fld>
            <a:endParaRPr lang="en-US" dirty="0"/>
          </a:p>
        </p:txBody>
      </p:sp>
    </p:spTree>
    <p:extLst>
      <p:ext uri="{BB962C8B-B14F-4D97-AF65-F5344CB8AC3E}">
        <p14:creationId xmlns:p14="http://schemas.microsoft.com/office/powerpoint/2010/main" val="8812051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Rates of reported hepatitis A reached a low point in 2014 for all age groups except those aged 10–19 years, for which the low point occurred in 2015. Rates increased for all age groups from 2015 through 2016, except for those aged 0–9 whose rates remained stable.</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tabLst>
                <a:tab pos="521335" algn="l"/>
              </a:tabLst>
            </a:pPr>
            <a:r>
              <a:rPr lang="en-US" sz="1200" smtClean="0">
                <a:effectLst/>
                <a:latin typeface="Times New Roman" panose="02020603050405020304" pitchFamily="18" charset="0"/>
                <a:ea typeface="Times New Roman" panose="02020603050405020304" pitchFamily="18" charset="0"/>
              </a:rPr>
              <a:t>When comparing the 2016 hepatitis A rates of all age groups, persons aged 20–29 years and 30–39 years had the highest rate (0.9 cases per 100,000 population) and persons aged 0–9 years had the lowest rate (0.1 cases per 100,000 population).</a:t>
            </a:r>
            <a:endParaRPr lang="en-US" sz="1200" kern="1200" dirty="0" smtClean="0">
              <a:solidFill>
                <a:schemeClr val="tx1"/>
              </a:solidFill>
              <a:effectLst/>
              <a:latin typeface="Arial" charset="0"/>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2722129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Rectangle 10"/>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8" name="Rectangle 7"/>
          <p:cNvSpPr/>
          <p:nvPr/>
        </p:nvSpPr>
        <p:spPr>
          <a:xfrm>
            <a:off x="1371600" y="4432012"/>
            <a:ext cx="6400800" cy="292388"/>
          </a:xfrm>
          <a:prstGeom prst="rect">
            <a:avLst/>
          </a:prstGeom>
        </p:spPr>
        <p:txBody>
          <a:bodyPr wrap="square">
            <a:spAutoFit/>
          </a:bodyPr>
          <a:lstStyle/>
          <a:p>
            <a:pPr lvl="0"/>
            <a:r>
              <a:rPr lang="en-US" sz="1300" b="0" dirty="0" smtClean="0">
                <a:solidFill>
                  <a:schemeClr val="tx2"/>
                </a:solidFill>
                <a:latin typeface="+mj-lt"/>
              </a:rPr>
              <a:t>For more information please contact Centers for Disease Control and Prevention</a:t>
            </a:r>
          </a:p>
        </p:txBody>
      </p:sp>
      <p:sp>
        <p:nvSpPr>
          <p:cNvPr id="13" name="Rectangle 12"/>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4" name="Rectangle 13"/>
          <p:cNvSpPr/>
          <p:nvPr/>
        </p:nvSpPr>
        <p:spPr>
          <a:xfrm>
            <a:off x="1371600" y="5421868"/>
            <a:ext cx="5943600" cy="369332"/>
          </a:xfrm>
          <a:prstGeom prst="rect">
            <a:avLst/>
          </a:prstGeom>
        </p:spPr>
        <p:txBody>
          <a:bodyPr wrap="square">
            <a:spAutoFit/>
          </a:bodyPr>
          <a:lstStyle/>
          <a:p>
            <a:pPr lvl="0"/>
            <a:r>
              <a:rPr lang="en-US" sz="900" b="0" dirty="0" smtClean="0">
                <a:solidFill>
                  <a:schemeClr val="tx2"/>
                </a:solidFill>
                <a:latin typeface="+mj-lt"/>
              </a:rPr>
              <a:t>The findings</a:t>
            </a:r>
            <a:r>
              <a:rPr lang="en-US" sz="900" b="0" baseline="0" dirty="0" smtClean="0">
                <a:solidFill>
                  <a:schemeClr val="tx2"/>
                </a:solidFill>
                <a:latin typeface="+mj-lt"/>
              </a:rPr>
              <a:t> and conclusions in this report are those of the authors and do not necessarily represent the official position of the Centers for Disease Control and Prevention.</a:t>
            </a:r>
            <a:endParaRPr lang="en-US" sz="900" b="0" dirty="0" smtClean="0">
              <a:solidFill>
                <a:schemeClr val="tx2"/>
              </a:solidFill>
              <a:latin typeface="+mj-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latin typeface="Calibri" panose="020F0502020204030204" pitchFamily="34" charset="0"/>
                <a:cs typeface="Arial" charset="0"/>
              </a:rPr>
              <a:t>Figure 2.2. Incidence of </a:t>
            </a:r>
            <a:r>
              <a:rPr lang="en-US" sz="2400" b="1" dirty="0" smtClean="0">
                <a:ln w="11430"/>
                <a:solidFill>
                  <a:srgbClr val="FFC000"/>
                </a:solidFill>
                <a:latin typeface="Calibri" panose="020F0502020204030204" pitchFamily="34" charset="0"/>
                <a:cs typeface="Arial" charset="0"/>
              </a:rPr>
              <a:t>hepatitis </a:t>
            </a:r>
            <a:r>
              <a:rPr lang="en-US" sz="2400" b="1" dirty="0">
                <a:ln w="11430"/>
                <a:solidFill>
                  <a:srgbClr val="FFC000"/>
                </a:solidFill>
                <a:latin typeface="Calibri" panose="020F0502020204030204" pitchFamily="34" charset="0"/>
                <a:cs typeface="Arial" charset="0"/>
              </a:rPr>
              <a:t>A,</a:t>
            </a:r>
            <a:br>
              <a:rPr lang="en-US" sz="2400" b="1" dirty="0">
                <a:ln w="11430"/>
                <a:solidFill>
                  <a:srgbClr val="FFC000"/>
                </a:solidFill>
                <a:latin typeface="Calibri" panose="020F0502020204030204" pitchFamily="34" charset="0"/>
                <a:cs typeface="Arial" charset="0"/>
              </a:rPr>
            </a:br>
            <a:r>
              <a:rPr lang="en-US" sz="2400" b="1" dirty="0">
                <a:ln w="11430"/>
                <a:solidFill>
                  <a:srgbClr val="FFC000"/>
                </a:solidFill>
                <a:latin typeface="Calibri" panose="020F0502020204030204" pitchFamily="34" charset="0"/>
                <a:cs typeface="Arial" charset="0"/>
              </a:rPr>
              <a:t> by age group — United States, </a:t>
            </a:r>
            <a:r>
              <a:rPr lang="en-US" sz="2400" b="1" dirty="0" smtClean="0">
                <a:ln w="11430"/>
                <a:solidFill>
                  <a:srgbClr val="FFC000"/>
                </a:solidFill>
                <a:latin typeface="Calibri" panose="020F0502020204030204" pitchFamily="34" charset="0"/>
                <a:cs typeface="Arial" charset="0"/>
              </a:rPr>
              <a:t>2001–2016</a:t>
            </a:r>
            <a:endParaRPr lang="en-US" sz="2400" b="1" dirty="0">
              <a:ln w="11430"/>
              <a:solidFill>
                <a:srgbClr val="FFC000"/>
              </a:solidFill>
              <a:latin typeface="Calibri" panose="020F0502020204030204" pitchFamily="34" charset="0"/>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a:t>
            </a:r>
            <a:r>
              <a:rPr lang="en-US" sz="1000" b="0" dirty="0">
                <a:solidFill>
                  <a:schemeClr val="bg2"/>
                </a:solidFill>
                <a:latin typeface="Calibri" panose="020F0502020204030204" pitchFamily="34" charset="0"/>
                <a:cs typeface="Arial" charset="0"/>
              </a:rPr>
              <a:t>Surveillance</a:t>
            </a:r>
            <a:r>
              <a:rPr lang="en-US" sz="1000" b="0" dirty="0">
                <a:solidFill>
                  <a:schemeClr val="bg2"/>
                </a:solidFill>
                <a:latin typeface="+mn-lt"/>
                <a:cs typeface="Arial" charset="0"/>
              </a:rPr>
              <a:t> System (</a:t>
            </a:r>
            <a:r>
              <a:rPr lang="en-US" sz="1000" b="0" dirty="0">
                <a:solidFill>
                  <a:schemeClr val="bg2"/>
                </a:solidFill>
                <a:latin typeface="Calibri" panose="020F0502020204030204" pitchFamily="34" charset="0"/>
                <a:cs typeface="Arial" charset="0"/>
              </a:rPr>
              <a:t>NNDSS</a:t>
            </a:r>
            <a:r>
              <a:rPr lang="en-US" sz="1000" b="0" dirty="0">
                <a:solidFill>
                  <a:schemeClr val="bg2"/>
                </a:solidFill>
                <a:latin typeface="+mn-lt"/>
                <a:cs typeface="Arial" charset="0"/>
              </a:rPr>
              <a:t>)</a:t>
            </a:r>
          </a:p>
        </p:txBody>
      </p:sp>
      <p:graphicFrame>
        <p:nvGraphicFramePr>
          <p:cNvPr id="3" name="Chart 2"/>
          <p:cNvGraphicFramePr/>
          <p:nvPr>
            <p:extLst>
              <p:ext uri="{D42A27DB-BD31-4B8C-83A1-F6EECF244321}">
                <p14:modId xmlns:p14="http://schemas.microsoft.com/office/powerpoint/2010/main" val="2328717410"/>
              </p:ext>
            </p:extLst>
          </p:nvPr>
        </p:nvGraphicFramePr>
        <p:xfrm>
          <a:off x="381000" y="1367710"/>
          <a:ext cx="9677400" cy="4880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3500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NCHHSTP_PPT_dark(">
  <a:themeElements>
    <a:clrScheme name="NCBDD Dark PPT Colors">
      <a:dk1>
        <a:srgbClr val="FFC000"/>
      </a:dk1>
      <a:lt1>
        <a:srgbClr val="0F56DC"/>
      </a:lt1>
      <a:dk2>
        <a:srgbClr val="FFFFFF"/>
      </a:dk2>
      <a:lt2>
        <a:srgbClr val="FFFFFF"/>
      </a:lt2>
      <a:accent1>
        <a:srgbClr val="7CA295"/>
      </a:accent1>
      <a:accent2>
        <a:srgbClr val="8A343D"/>
      </a:accent2>
      <a:accent3>
        <a:srgbClr val="6639B7"/>
      </a:accent3>
      <a:accent4>
        <a:srgbClr val="D47B22"/>
      </a:accent4>
      <a:accent5>
        <a:srgbClr val="EAAB00"/>
      </a:accent5>
      <a:accent6>
        <a:srgbClr val="7F7F7F"/>
      </a:accent6>
      <a:hlink>
        <a:srgbClr val="007D57"/>
      </a:hlink>
      <a:folHlink>
        <a:srgbClr val="FFFF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tpblue</Template>
  <TotalTime>15429</TotalTime>
  <Words>121</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Courier New</vt:lpstr>
      <vt:lpstr>Myriad Web Pro</vt:lpstr>
      <vt:lpstr>Symbol</vt:lpstr>
      <vt:lpstr>Times New Roman</vt:lpstr>
      <vt:lpstr>Wingdings</vt:lpstr>
      <vt:lpstr>NCHHSTP_PPT_dark(</vt:lpstr>
      <vt:lpstr>Figure 2.2. Incidence of hepatitis A,  by age group — United States, 2001–2016</vt:lpstr>
    </vt:vector>
  </TitlesOfParts>
  <Company>ITSO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hdn0</dc:creator>
  <cp:lastModifiedBy>Peterson, Paul (CDC/OID/NCHHSTP) (CTR)</cp:lastModifiedBy>
  <cp:revision>597</cp:revision>
  <cp:lastPrinted>2017-05-31T17:10:40Z</cp:lastPrinted>
  <dcterms:created xsi:type="dcterms:W3CDTF">2010-03-26T18:21:29Z</dcterms:created>
  <dcterms:modified xsi:type="dcterms:W3CDTF">2018-06-05T15:04:07Z</dcterms:modified>
</cp:coreProperties>
</file>