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4713</c:v>
                </c:pt>
                <c:pt idx="7">
                  <c:v>4519</c:v>
                </c:pt>
                <c:pt idx="8">
                  <c:v>4029</c:v>
                </c:pt>
                <c:pt idx="9">
                  <c:v>3371</c:v>
                </c:pt>
                <c:pt idx="10">
                  <c:v>3350</c:v>
                </c:pt>
                <c:pt idx="11">
                  <c:v>2903</c:v>
                </c:pt>
                <c:pt idx="12">
                  <c:v>2895</c:v>
                </c:pt>
                <c:pt idx="13">
                  <c:v>3050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633976"/>
        <c:axId val="120321208"/>
      </c:lineChart>
      <c:catAx>
        <c:axId val="121633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20321208"/>
        <c:crosses val="autoZero"/>
        <c:auto val="1"/>
        <c:lblAlgn val="ctr"/>
        <c:lblOffset val="100"/>
        <c:tickLblSkip val="2"/>
        <c:noMultiLvlLbl val="0"/>
      </c:catAx>
      <c:valAx>
        <c:axId val="1203212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216339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  <c:pt idx="13">
                  <c:v>0.03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9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1.19</c:v>
                </c:pt>
                <c:pt idx="10">
                  <c:v>1.1100000000000001</c:v>
                </c:pt>
                <c:pt idx="11">
                  <c:v>0.98</c:v>
                </c:pt>
                <c:pt idx="12">
                  <c:v>0.89</c:v>
                </c:pt>
                <c:pt idx="13">
                  <c:v>0.75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</c:v>
                </c:pt>
                <c:pt idx="10">
                  <c:v>2.33</c:v>
                </c:pt>
                <c:pt idx="11">
                  <c:v>2.0099999999999998</c:v>
                </c:pt>
                <c:pt idx="12">
                  <c:v>2.17</c:v>
                </c:pt>
                <c:pt idx="13">
                  <c:v>2.42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2.1800000000000002</c:v>
                </c:pt>
                <c:pt idx="10">
                  <c:v>2.02</c:v>
                </c:pt>
                <c:pt idx="11">
                  <c:v>1.87</c:v>
                </c:pt>
                <c:pt idx="12">
                  <c:v>1.9</c:v>
                </c:pt>
                <c:pt idx="13">
                  <c:v>2.11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1.38</c:v>
                </c:pt>
                <c:pt idx="10">
                  <c:v>1.46</c:v>
                </c:pt>
                <c:pt idx="11">
                  <c:v>1.0900000000000001</c:v>
                </c:pt>
                <c:pt idx="12">
                  <c:v>1.1399999999999999</c:v>
                </c:pt>
                <c:pt idx="13">
                  <c:v>1.1399999999999999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&gt; 60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Sheet1!$G$2:$G$15</c:f>
              <c:numCache>
                <c:formatCode>General</c:formatCode>
                <c:ptCount val="14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0.67</c:v>
                </c:pt>
                <c:pt idx="10">
                  <c:v>0.7</c:v>
                </c:pt>
                <c:pt idx="11">
                  <c:v>0.52</c:v>
                </c:pt>
                <c:pt idx="12">
                  <c:v>0.4</c:v>
                </c:pt>
                <c:pt idx="13">
                  <c:v>0.44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43800"/>
        <c:axId val="217553384"/>
      </c:lineChart>
      <c:catAx>
        <c:axId val="147843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17553384"/>
        <c:crosses val="autoZero"/>
        <c:auto val="1"/>
        <c:lblAlgn val="ctr"/>
        <c:lblOffset val="100"/>
        <c:tickLblSkip val="2"/>
        <c:noMultiLvlLbl val="0"/>
      </c:catAx>
      <c:valAx>
        <c:axId val="217553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9933"/>
                    </a:solidFill>
                  </a:defRPr>
                </a:pPr>
                <a:r>
                  <a:rPr lang="en-US" sz="16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6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478438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12690950048566763"/>
          <c:h val="0.42099884088093048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3.6</c:v>
                </c:pt>
                <c:pt idx="1">
                  <c:v>3.48</c:v>
                </c:pt>
                <c:pt idx="2">
                  <c:v>3.45</c:v>
                </c:pt>
                <c:pt idx="3">
                  <c:v>3.19</c:v>
                </c:pt>
                <c:pt idx="4">
                  <c:v>2.67</c:v>
                </c:pt>
                <c:pt idx="5">
                  <c:v>2.29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1.35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  <c:pt idx="13">
                  <c:v>1.21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0.98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  <c:pt idx="13">
                  <c:v>0.73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554168"/>
        <c:axId val="217554560"/>
      </c:lineChart>
      <c:catAx>
        <c:axId val="217554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217554560"/>
        <c:crosses val="autoZero"/>
        <c:auto val="1"/>
        <c:lblAlgn val="ctr"/>
        <c:lblOffset val="100"/>
        <c:tickLblSkip val="2"/>
        <c:noMultiLvlLbl val="0"/>
      </c:catAx>
      <c:valAx>
        <c:axId val="217554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7554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3.37</c:v>
                </c:pt>
                <c:pt idx="1">
                  <c:v>3.43</c:v>
                </c:pt>
                <c:pt idx="2">
                  <c:v>5.43</c:v>
                </c:pt>
                <c:pt idx="3">
                  <c:v>2.75</c:v>
                </c:pt>
                <c:pt idx="4">
                  <c:v>1.5</c:v>
                </c:pt>
                <c:pt idx="5">
                  <c:v>1.57</c:v>
                </c:pt>
                <c:pt idx="6">
                  <c:v>1.55</c:v>
                </c:pt>
                <c:pt idx="7">
                  <c:v>1.44</c:v>
                </c:pt>
                <c:pt idx="8">
                  <c:v>1.77</c:v>
                </c:pt>
                <c:pt idx="9">
                  <c:v>1.02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  <c:pt idx="13">
                  <c:v>0.69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3.81</c:v>
                </c:pt>
                <c:pt idx="1">
                  <c:v>2.96</c:v>
                </c:pt>
                <c:pt idx="2">
                  <c:v>2.02</c:v>
                </c:pt>
                <c:pt idx="3">
                  <c:v>1.61</c:v>
                </c:pt>
                <c:pt idx="4">
                  <c:v>1.33</c:v>
                </c:pt>
                <c:pt idx="5">
                  <c:v>1.28</c:v>
                </c:pt>
                <c:pt idx="6">
                  <c:v>1.25</c:v>
                </c:pt>
                <c:pt idx="7">
                  <c:v>0.95</c:v>
                </c:pt>
                <c:pt idx="8">
                  <c:v>0.75</c:v>
                </c:pt>
                <c:pt idx="9">
                  <c:v>0.68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  <c:pt idx="13">
                  <c:v>0.33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4.51</c:v>
                </c:pt>
                <c:pt idx="1">
                  <c:v>4.16</c:v>
                </c:pt>
                <c:pt idx="2">
                  <c:v>3.77</c:v>
                </c:pt>
                <c:pt idx="3">
                  <c:v>3.46</c:v>
                </c:pt>
                <c:pt idx="4">
                  <c:v>2.92</c:v>
                </c:pt>
                <c:pt idx="5">
                  <c:v>2.96</c:v>
                </c:pt>
                <c:pt idx="6">
                  <c:v>2.31</c:v>
                </c:pt>
                <c:pt idx="7">
                  <c:v>2.3199999999999998</c:v>
                </c:pt>
                <c:pt idx="8">
                  <c:v>2.19</c:v>
                </c:pt>
                <c:pt idx="9">
                  <c:v>1.66</c:v>
                </c:pt>
                <c:pt idx="10">
                  <c:v>1.7</c:v>
                </c:pt>
                <c:pt idx="11">
                  <c:v>1.37</c:v>
                </c:pt>
                <c:pt idx="12">
                  <c:v>1.1100000000000001</c:v>
                </c:pt>
                <c:pt idx="13">
                  <c:v>0.95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1.22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  <c:pt idx="13">
                  <c:v>0.92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1.95</c:v>
                </c:pt>
                <c:pt idx="1">
                  <c:v>1.77</c:v>
                </c:pt>
                <c:pt idx="2">
                  <c:v>1.53</c:v>
                </c:pt>
                <c:pt idx="3">
                  <c:v>1.06</c:v>
                </c:pt>
                <c:pt idx="4">
                  <c:v>0.97</c:v>
                </c:pt>
                <c:pt idx="5">
                  <c:v>1.1200000000000001</c:v>
                </c:pt>
                <c:pt idx="6">
                  <c:v>1.1299999999999999</c:v>
                </c:pt>
                <c:pt idx="7">
                  <c:v>0.96</c:v>
                </c:pt>
                <c:pt idx="8">
                  <c:v>0.8</c:v>
                </c:pt>
                <c:pt idx="9">
                  <c:v>0.66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  <c:pt idx="13">
                  <c:v>0.38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764416"/>
        <c:axId val="216764808"/>
      </c:lineChart>
      <c:catAx>
        <c:axId val="216764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16764808"/>
        <c:crosses val="autoZero"/>
        <c:auto val="1"/>
        <c:lblAlgn val="ctr"/>
        <c:lblOffset val="100"/>
        <c:tickLblSkip val="2"/>
        <c:noMultiLvlLbl val="0"/>
      </c:catAx>
      <c:valAx>
        <c:axId val="216764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1676441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CA295"/>
              </a:solidFill>
            </c:spPr>
          </c:dPt>
          <c:dPt>
            <c:idx val="2"/>
            <c:bubble3D val="0"/>
            <c:spPr>
              <a:solidFill>
                <a:srgbClr val="8A343D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687</c:v>
                </c:pt>
                <c:pt idx="1">
                  <c:v>1149</c:v>
                </c:pt>
                <c:pt idx="2">
                  <c:v>1214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332</c:v>
                </c:pt>
                <c:pt idx="1">
                  <c:v>48</c:v>
                </c:pt>
                <c:pt idx="2">
                  <c:v>45</c:v>
                </c:pt>
                <c:pt idx="3">
                  <c:v>174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1096</c:v>
                </c:pt>
                <c:pt idx="1">
                  <c:v>917</c:v>
                </c:pt>
                <c:pt idx="2">
                  <c:v>122</c:v>
                </c:pt>
                <c:pt idx="3">
                  <c:v>491</c:v>
                </c:pt>
                <c:pt idx="4">
                  <c:v>958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1622</c:v>
                </c:pt>
                <c:pt idx="1">
                  <c:v>2085</c:v>
                </c:pt>
                <c:pt idx="2">
                  <c:v>1706</c:v>
                </c:pt>
                <c:pt idx="3">
                  <c:v>2385</c:v>
                </c:pt>
                <c:pt idx="4">
                  <c:v>2085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9866288"/>
        <c:axId val="219865896"/>
      </c:barChart>
      <c:valAx>
        <c:axId val="219865896"/>
        <c:scaling>
          <c:orientation val="minMax"/>
          <c:max val="25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19866288"/>
        <c:crosses val="autoZero"/>
        <c:crossBetween val="between"/>
      </c:valAx>
      <c:catAx>
        <c:axId val="21986628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986589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11</c:v>
                </c:pt>
                <c:pt idx="3">
                  <c:v>147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1576</c:v>
                </c:pt>
                <c:pt idx="1">
                  <c:v>1216</c:v>
                </c:pt>
                <c:pt idx="2">
                  <c:v>1482</c:v>
                </c:pt>
                <c:pt idx="3">
                  <c:v>1335</c:v>
                </c:pt>
                <c:pt idx="4">
                  <c:v>1297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1473</c:v>
                </c:pt>
                <c:pt idx="1">
                  <c:v>1833</c:v>
                </c:pt>
                <c:pt idx="2">
                  <c:v>1557</c:v>
                </c:pt>
                <c:pt idx="3">
                  <c:v>1568</c:v>
                </c:pt>
                <c:pt idx="4">
                  <c:v>1692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9106344"/>
        <c:axId val="219105952"/>
      </c:barChart>
      <c:valAx>
        <c:axId val="219105952"/>
        <c:scaling>
          <c:orientation val="minMax"/>
          <c:max val="20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19106344"/>
        <c:crosses val="autoZero"/>
        <c:crossBetween val="between"/>
      </c:valAx>
      <c:catAx>
        <c:axId val="21910634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9105952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acute hepatitis B decreased by 62%, from 8,036 in 2000 to 3,050 in 2013.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Acute hepatitis B cases increased by 5.4% from 2012-2013.</a:t>
            </a: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2003-2011, rates of acute hepatitis B declined among all age groups.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2011-2013, rates of acute hepatitis B increased among the 30-39 year and 40-49 year age groups but remained steady among the other age groups.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rates were highest for persons aged 30–39 years (2.42 cases/100,000 population); the lowest rates were among children and adolescents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years (0.03 cases/100,000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incidence rate of acute hepatitis B remained higher for males than for females, the gap narrowed from 2002-2013.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Incidence rates of acute hepatitis B decreased for both males and females from 2000-2012, but slightly increased from 2012-2013 for both.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the rate for males was approximately 1.7 times higher than that for females (1.21 cases and 0.73 cases per 100,000 population, respectively).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2000-2013, the rate of acute hepatitis B declined among all racial/ethnic populations, except for a 58.3% increase among American Indians/Alaska Natives from 2001-2002 and a 10.8% increase among non-Hispanic Whites from 2012-2013.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the rate of acute hepatitis B was lowest among Asians/Pacific Islanders (0.33 cases per 100,000 population) and highest for non-Hispanic Blacks (0.95 cases per 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3,050 case-reports of acute hepatitis B received by CDC during 2013, a total of 1,214 (40%) did not include a response (i.e., a “yes” or “no” response to any of the questions about risk exposures and behaviors) to enable assessment of risk exposures or behaviors.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1,836 case-reports that had risk exposure/behavior information: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1,149 (62.6%) indicated no risk exposure/behavior for acute hepatitis B.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687 (37.4%) indicated at least one risk exposure/behavior for acute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394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3.6a presents reported risk exposures/behaviors for hepatitis B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1,428 case-reports that included information about injection-drug use, 23.2% (n=332)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965 case-reports that included information about sexual contact, 5.0% (n=48) indicated sexual contact with a person with confirmed or suspected hepatitis B.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167 case-reports from males that included information about sexual preference/practices, 26.9% (n=45)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665 case-reports that had information about number of sex partners, 26.2% (n=174) indicated having ≥2 sex partners.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965 case-reports that included information about household contact, 0.7% (n=7) indicated household contact with someone with confirmed or suspected hepatitis 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3.6b presents reported risk exposures/behaviors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1,577 case-reports that included information about occupational exposures, 0.1% (n=1)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1,217 case-reports that included information about receipt of dialysis or kidney transplant, 0.1% (n=1)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1,493 case-reports that included information about receipt of blood transfusion, 0.7% (n=11) indicated patient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1,482 case-reports that included information about surgery, 9.9% (n=147) indicated having surgery.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1,358 case-reports that included information about needle stick injury, 4.5% (n=61) indicated having an accidental needle stick/puncture.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3.1. Reported number of acute hepatitis B cases —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16261636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3.2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38854566"/>
              </p:ext>
            </p:extLst>
          </p:nvPr>
        </p:nvGraphicFramePr>
        <p:xfrm>
          <a:off x="381000" y="1367710"/>
          <a:ext cx="96774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3.3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39532843"/>
              </p:ext>
            </p:extLst>
          </p:nvPr>
        </p:nvGraphicFramePr>
        <p:xfrm>
          <a:off x="609600" y="1607979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3.4. 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race/ethnicity 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97023393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3.5.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Availability of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exposures/behaviors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associated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with acute hepatitis B </a:t>
            </a:r>
            <a:r>
              <a:rPr lang="en-US" sz="18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376632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3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3,050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case-reports of acute hepatitis B were received in 2013.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10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A total of 1,873  acute hepatitis B cases were reported among males in 2013.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449056172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2013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3,050 case reports of hepatitis B were received in 2013.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3394376194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990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Figure 3.1. Reported number of acute hepatitis B cases — United States, 2000–2013</vt:lpstr>
      <vt:lpstr>Figure 3.2. Incidence of acute hepatitis B,  by age group — United States, 2000–2013</vt:lpstr>
      <vt:lpstr>Figure 3.3. Incidence of acute hepatitis B,   by sex — United States, 2000–2013</vt:lpstr>
      <vt:lpstr>Figure 3.4. Incidence of acute hepatitis B,  by race/ethnicity — United States, 2000–2013</vt:lpstr>
      <vt:lpstr>Figure 3.5. Availability of risk exposures/behaviors associated with acute hepatitis B — United States, 2013</vt:lpstr>
      <vt:lpstr>Figure 3.6a. Acute hepatitis B reports*,  by risk exposure/behavior† — United States, 2013</vt:lpstr>
      <vt:lpstr>Figure 3.6b. Acute hepatitis B reports*,  by risk exposure/behavior†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31</cp:revision>
  <dcterms:created xsi:type="dcterms:W3CDTF">2014-11-24T22:15:53Z</dcterms:created>
  <dcterms:modified xsi:type="dcterms:W3CDTF">2015-04-23T14:04:38Z</dcterms:modified>
</cp:coreProperties>
</file>