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3"/>
  </p:notesMasterIdLst>
  <p:handoutMasterIdLst>
    <p:handoutMasterId r:id="rId4"/>
  </p:handoutMasterIdLst>
  <p:sldIdLst>
    <p:sldId id="288" r:id="rId2"/>
  </p:sldIdLst>
  <p:sldSz cx="9144000" cy="6858000" type="screen4x3"/>
  <p:notesSz cx="7010400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22C5E"/>
    <a:srgbClr val="F2A596"/>
    <a:srgbClr val="5AA545"/>
    <a:srgbClr val="E8ED1F"/>
    <a:srgbClr val="18BA20"/>
    <a:srgbClr val="6AB69E"/>
    <a:srgbClr val="488DB8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718" autoAdjust="0"/>
    <p:restoredTop sz="62594" autoAdjust="0"/>
  </p:normalViewPr>
  <p:slideViewPr>
    <p:cSldViewPr>
      <p:cViewPr varScale="1">
        <p:scale>
          <a:sx n="68" d="100"/>
          <a:sy n="68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chemeClr val="accent1"/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</c:spPr>
          <c:dPt>
            <c:idx val="0"/>
            <c:bubble3D val="0"/>
            <c:spPr>
              <a:solidFill>
                <a:schemeClr val="tx1"/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c:spPr>
          </c:dPt>
          <c:dPt>
            <c:idx val="2"/>
            <c:bubble3D val="0"/>
            <c:spPr>
              <a:solidFill>
                <a:schemeClr val="accent2"/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c:spPr>
          </c:dPt>
          <c:dLbls>
            <c:spPr>
              <a:noFill/>
              <a:ln>
                <a:noFill/>
              </a:ln>
            </c:spPr>
            <c:txPr>
              <a:bodyPr/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0"/>
          </c:dLbls>
          <c:cat>
            <c:strRef>
              <c:f>Sheet1!$A$2:$A$4</c:f>
              <c:strCache>
                <c:ptCount val="3"/>
                <c:pt idx="0">
                  <c:v>Risk identified*</c:v>
                </c:pt>
                <c:pt idx="1">
                  <c:v>No risk identified</c:v>
                </c:pt>
                <c:pt idx="2">
                  <c:v>Risk data missing 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682</c:v>
                </c:pt>
                <c:pt idx="1">
                  <c:v>368</c:v>
                </c:pt>
                <c:pt idx="2">
                  <c:v>728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202"/>
      </c:pieChart>
    </c:plotArea>
    <c:legend>
      <c:legendPos val="r"/>
      <c:layout/>
      <c:overlay val="0"/>
    </c:legend>
    <c:plotVisOnly val="1"/>
    <c:dispBlanksAs val="gap"/>
    <c:showDLblsOverMax val="0"/>
  </c:chart>
  <c:spPr>
    <a:scene3d>
      <a:camera prst="orthographicFront"/>
      <a:lightRig rig="threePt" dir="t"/>
    </a:scene3d>
    <a:sp3d>
      <a:bevelT/>
    </a:sp3d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21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9" y="0"/>
            <a:ext cx="3038475" cy="4621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1086E256-2126-4DE5-AAF4-7F421B5FFAC6}" type="datetimeFigureOut">
              <a:rPr lang="en-US"/>
              <a:pPr>
                <a:defRPr/>
              </a:pPr>
              <a:t>8/25/2014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772378"/>
            <a:ext cx="3038475" cy="4621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9" y="8772378"/>
            <a:ext cx="3038475" cy="4621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6B038FD7-CD25-414F-9901-900948F6F7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5518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38475" cy="462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9" y="0"/>
            <a:ext cx="3038475" cy="462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5388" y="692150"/>
            <a:ext cx="4619625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387768"/>
            <a:ext cx="5607050" cy="4155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772378"/>
            <a:ext cx="3038475" cy="462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9" y="8772378"/>
            <a:ext cx="3038475" cy="462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fld id="{C2C9161E-7DF2-4454-994B-BCD73C0062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5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Of the 1,778 case reports of acute hepatitis C received by CDC during 2012, 728 (40.9%) did not include a response (i.e., a “yes” or “no” response to any of the questions about risk behaviors and exposures) to enable assessment of risk behaviors or exposures.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Of 1,050 case reports that had risk factor/exposure information:</a:t>
            </a:r>
          </a:p>
          <a:p>
            <a:pPr marL="628650" lvl="1" indent="-171450">
              <a:buFont typeface="Courier New" panose="02070309020205020404" pitchFamily="49" charset="0"/>
              <a:buChar char="o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368 (35%) indicated no risk behaviors/exposures for hepatitis C virus infection.</a:t>
            </a:r>
          </a:p>
          <a:p>
            <a:pPr marL="628650" lvl="1" indent="-171450">
              <a:buFont typeface="Courier New" panose="02070309020205020404" pitchFamily="49" charset="0"/>
              <a:buChar char="o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682 (65%) indicated at least one risk behavior/exposure in the 2 weeks to 6 months prior to illness onset.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Of the 682 who reported risk information: </a:t>
            </a:r>
          </a:p>
          <a:p>
            <a:pPr marL="628650" lvl="1" indent="-171450">
              <a:buFont typeface="Courier New" panose="02070309020205020404" pitchFamily="49" charset="0"/>
              <a:buChar char="o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513 (75%) indicated injection drug use risk (Figure 4.6a).</a:t>
            </a:r>
          </a:p>
          <a:p>
            <a:pPr marL="628650" lvl="1" indent="-171450">
              <a:buFont typeface="Courier New" panose="02070309020205020404" pitchFamily="49" charset="0"/>
              <a:buChar char="o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86 (13%) indicated recent surgery.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C9161E-7DF2-4454-994B-BCD73C0062EF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Presenters Name – Myriad Pro, Bold, 20pt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z="1800" dirty="0" smtClean="0"/>
              <a:t>Title of Presenter –Myriad Pro, 18pt</a:t>
            </a:r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Title of Event</a:t>
            </a:r>
          </a:p>
          <a:p>
            <a:pPr lvl="0"/>
            <a:r>
              <a:rPr lang="en-US" sz="1800" dirty="0" smtClean="0"/>
              <a:t>Date of Event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Title of Presentation – Myriad Pro</a:t>
            </a:r>
            <a:br>
              <a:rPr lang="en-US" dirty="0" smtClean="0"/>
            </a:br>
            <a:r>
              <a:rPr lang="en-US" dirty="0" smtClean="0"/>
              <a:t> Bold, Shadow 28pt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ata Slide (for content heavy tables and chart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Bad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Presenters Name – Myriad Pro, Bold, 20pt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z="1800" dirty="0" smtClean="0"/>
              <a:t>Title of Presenter –Myriad Pro, 18pt</a:t>
            </a:r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Title of Event</a:t>
            </a:r>
          </a:p>
          <a:p>
            <a:pPr lvl="0"/>
            <a:r>
              <a:rPr lang="en-US" sz="1800" dirty="0" smtClean="0"/>
              <a:t>Date of Event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Title of Presentation – Myriad Pro</a:t>
            </a:r>
            <a:br>
              <a:rPr lang="en-US" dirty="0" smtClean="0"/>
            </a:br>
            <a:r>
              <a:rPr lang="en-US" dirty="0" smtClean="0"/>
              <a:t> Bold, Shadow 28pt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 Bad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6705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3800"/>
              </a:lnSpc>
              <a:defRPr sz="3600" b="1" cap="all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Section Header</a:t>
            </a:r>
            <a:br>
              <a:rPr lang="en-US" dirty="0" smtClean="0"/>
            </a:br>
            <a:r>
              <a:rPr lang="en-US" dirty="0" smtClean="0"/>
              <a:t>Myriad Pro, bold, shadow, 36pt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ts val="22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Subhead – Myriad Pro, 20pt</a:t>
            </a:r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Header – Myriad Pro, bold, shadow, 20pt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75050" y="273051"/>
            <a:ext cx="5111750" cy="5518150"/>
          </a:xfrm>
          <a:prstGeom prst="rect">
            <a:avLst/>
          </a:prstGeom>
        </p:spPr>
        <p:txBody>
          <a:bodyPr anchor="ctr" anchorCtr="0"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1"/>
            <a:ext cx="3008313" cy="43560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Paragraph of type</a:t>
            </a:r>
          </a:p>
          <a:p>
            <a:pPr lvl="0"/>
            <a:r>
              <a:rPr lang="en-US" dirty="0" smtClean="0"/>
              <a:t>Myriad Pro, 14pt</a:t>
            </a:r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Photo Title – Myriad Pro, Bold, Shadow, 20pt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ln w="25400">
            <a:solidFill>
              <a:schemeClr val="bg2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Caption or credits for photo – Myriad Pro, 14pt</a:t>
            </a:r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1981200"/>
            <a:ext cx="6400800" cy="2057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Closing– Myriad Pro, Bold, 28pt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371600" y="4706034"/>
            <a:ext cx="594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1600 Clifton Road NE, Atlanta, GA 30333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Telephone, 1-800-CDC-INFO (232-4636)/TTY: 1-888-232-6348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E-mail: cdcinfo@cdc.gov 	Web: www.cdc.gov</a:t>
            </a:r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371600" y="4432012"/>
            <a:ext cx="6400800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300" b="0" dirty="0" smtClean="0">
                <a:solidFill>
                  <a:schemeClr val="tx2"/>
                </a:solidFill>
                <a:latin typeface="+mj-lt"/>
              </a:rPr>
              <a:t>For more information please contact Centers for Disease Control and Prevention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371600" y="4706034"/>
            <a:ext cx="594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1600 Clifton Road NE, Atlanta, GA 30333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Telephone, 1-800-CDC-INFO (232-4636)/TTY: 1-888-232-6348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E-mail: cdcinfo@cdc.gov 	Web: www.cdc.gov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371600" y="5421868"/>
            <a:ext cx="5943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900" b="0" dirty="0" smtClean="0">
                <a:solidFill>
                  <a:schemeClr val="tx2"/>
                </a:solidFill>
                <a:latin typeface="+mj-lt"/>
              </a:rPr>
              <a:t>The findings</a:t>
            </a:r>
            <a:r>
              <a:rPr lang="en-US" sz="900" b="0" baseline="0" dirty="0" smtClean="0">
                <a:solidFill>
                  <a:schemeClr val="tx2"/>
                </a:solidFill>
                <a:latin typeface="+mj-lt"/>
              </a:rPr>
              <a:t> and conclusions in this report are those of the authors and do not necessarily represent the official position of the Centers for Disease Control and Prevention.</a:t>
            </a:r>
            <a:endParaRPr lang="en-US" sz="900" b="0" dirty="0" smtClean="0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1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"/>
          <p:cNvSpPr>
            <a:spLocks noGrp="1"/>
          </p:cNvSpPr>
          <p:nvPr>
            <p:ph type="title"/>
          </p:nvPr>
        </p:nvSpPr>
        <p:spPr>
          <a:xfrm>
            <a:off x="304800" y="457200"/>
            <a:ext cx="8534400" cy="1066800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lnSpc>
                <a:spcPts val="3200"/>
              </a:lnSpc>
            </a:pPr>
            <a:r>
              <a:rPr lang="en-US" sz="2400" cap="none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Figure 4.5. Availability of information </a:t>
            </a:r>
            <a:r>
              <a:rPr lang="en-US" sz="2400" cap="none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on risk </a:t>
            </a:r>
            <a:r>
              <a:rPr lang="en-US" sz="2400" cap="none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exposures/behaviors associated with acute hepatitis C — United States, </a:t>
            </a:r>
            <a:r>
              <a:rPr lang="en-US" sz="2400" cap="none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2012</a:t>
            </a:r>
            <a:endParaRPr lang="en-US" sz="2400" b="1" cap="none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cs typeface="Arial" charset="0"/>
            </a:endParaRPr>
          </a:p>
        </p:txBody>
      </p:sp>
      <p:sp>
        <p:nvSpPr>
          <p:cNvPr id="23" name="Rectangle 4"/>
          <p:cNvSpPr>
            <a:spLocks noChangeArrowheads="1"/>
          </p:cNvSpPr>
          <p:nvPr/>
        </p:nvSpPr>
        <p:spPr bwMode="auto">
          <a:xfrm>
            <a:off x="533400" y="5943600"/>
            <a:ext cx="78486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Source: National </a:t>
            </a:r>
            <a:r>
              <a:rPr lang="en-US" sz="1000" b="0" dirty="0" err="1">
                <a:solidFill>
                  <a:schemeClr val="bg2"/>
                </a:solidFill>
                <a:latin typeface="+mn-lt"/>
                <a:cs typeface="Arial" charset="0"/>
              </a:rPr>
              <a:t>Notifiable</a:t>
            </a:r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 Diseases Surveillance System (NNDSS)</a:t>
            </a:r>
          </a:p>
        </p:txBody>
      </p:sp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262612719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609600" y="5181600"/>
            <a:ext cx="792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" indent="-57150"/>
            <a:r>
              <a:rPr lang="en-US" sz="900" dirty="0" smtClean="0">
                <a:solidFill>
                  <a:schemeClr val="bg2"/>
                </a:solidFill>
              </a:rPr>
              <a:t>*Includes case reports indicating the presence of at least one of the following risks 6 weeks to 6 months prior to onset of acute, symptomatic hepatitis C:  1) using injection drugs; 2) having sexual contact with suspected/confirmed hepatitis C patient; 3) being a man who has sex with men; 4) having multiple sex partners concurrently; 5) having household contact with suspected/confirmed hepatitis C patient; 6) having had occupational exposure to blood; 7) being a hemodialysis patient; 8) having received a blood transfusion; 9)  having sustained a percutaneous injury; and 10) having undergone surgery.</a:t>
            </a:r>
            <a:endParaRPr lang="en-US" sz="900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CHHSTP_PPT_dark(">
  <a:themeElements>
    <a:clrScheme name="NCBDD Dark PPT Colors">
      <a:dk1>
        <a:srgbClr val="FFC000"/>
      </a:dk1>
      <a:lt1>
        <a:srgbClr val="0F56DC"/>
      </a:lt1>
      <a:dk2>
        <a:srgbClr val="FFFFFF"/>
      </a:dk2>
      <a:lt2>
        <a:srgbClr val="FFFFFF"/>
      </a:lt2>
      <a:accent1>
        <a:srgbClr val="7CA295"/>
      </a:accent1>
      <a:accent2>
        <a:srgbClr val="8A343D"/>
      </a:accent2>
      <a:accent3>
        <a:srgbClr val="6639B7"/>
      </a:accent3>
      <a:accent4>
        <a:srgbClr val="D47B22"/>
      </a:accent4>
      <a:accent5>
        <a:srgbClr val="EAAB00"/>
      </a:accent5>
      <a:accent6>
        <a:srgbClr val="7F7F7F"/>
      </a:accent6>
      <a:hlink>
        <a:srgbClr val="007D57"/>
      </a:hlink>
      <a:folHlink>
        <a:srgbClr val="FFFFFF"/>
      </a:folHlink>
    </a:clrScheme>
    <a:fontScheme name="CDC Myriad Web Pro">
      <a:majorFont>
        <a:latin typeface="Myriad Web Pro"/>
        <a:ea typeface=""/>
        <a:cs typeface=""/>
      </a:majorFont>
      <a:minorFont>
        <a:latin typeface="Myriad Web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12476</TotalTime>
  <Words>277</Words>
  <Application>Microsoft Office PowerPoint</Application>
  <PresentationFormat>On-screen Show (4:3)</PresentationFormat>
  <Paragraphs>11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NCHHSTP_PPT_dark(</vt:lpstr>
      <vt:lpstr>Figure 4.5. Availability of information on risk exposures/behaviors associated with acute hepatitis C — United States, 2012</vt:lpstr>
    </vt:vector>
  </TitlesOfParts>
  <Company>ITSO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hdn0</dc:creator>
  <cp:lastModifiedBy>CDC User</cp:lastModifiedBy>
  <cp:revision>353</cp:revision>
  <cp:lastPrinted>2013-03-26T13:45:08Z</cp:lastPrinted>
  <dcterms:created xsi:type="dcterms:W3CDTF">2010-03-26T18:21:29Z</dcterms:created>
  <dcterms:modified xsi:type="dcterms:W3CDTF">2014-08-25T17:56:43Z</dcterms:modified>
</cp:coreProperties>
</file>