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8" d="100"/>
          <a:sy n="7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dPt>
            <c:idx val="5"/>
            <c:bubble3D val="0"/>
            <c:spPr>
              <a:ln cap="flat">
                <a:solidFill>
                  <a:schemeClr val="bg2"/>
                </a:solidFill>
                <a:prstDash val="solid"/>
              </a:ln>
            </c:spPr>
          </c:dPt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3.03</c:v>
                </c:pt>
                <c:pt idx="1">
                  <c:v>4.7300000000000004</c:v>
                </c:pt>
                <c:pt idx="2">
                  <c:v>3.24</c:v>
                </c:pt>
                <c:pt idx="3">
                  <c:v>1.17</c:v>
                </c:pt>
                <c:pt idx="4">
                  <c:v>0.63</c:v>
                </c:pt>
                <c:pt idx="5">
                  <c:v>0.48</c:v>
                </c:pt>
                <c:pt idx="6">
                  <c:v>0.47</c:v>
                </c:pt>
                <c:pt idx="7">
                  <c:v>0.53</c:v>
                </c:pt>
                <c:pt idx="8">
                  <c:v>0.61</c:v>
                </c:pt>
                <c:pt idx="9">
                  <c:v>0.28999999999999998</c:v>
                </c:pt>
                <c:pt idx="10">
                  <c:v>0.23</c:v>
                </c:pt>
                <c:pt idx="11">
                  <c:v>0.65</c:v>
                </c:pt>
                <c:pt idx="12">
                  <c:v>0.23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2.11</c:v>
                </c:pt>
                <c:pt idx="1">
                  <c:v>2.02</c:v>
                </c:pt>
                <c:pt idx="2">
                  <c:v>2.11</c:v>
                </c:pt>
                <c:pt idx="3">
                  <c:v>1.9</c:v>
                </c:pt>
                <c:pt idx="4">
                  <c:v>2.85</c:v>
                </c:pt>
                <c:pt idx="5">
                  <c:v>1.66</c:v>
                </c:pt>
                <c:pt idx="6">
                  <c:v>1.42</c:v>
                </c:pt>
                <c:pt idx="7">
                  <c:v>1.08</c:v>
                </c:pt>
                <c:pt idx="8">
                  <c:v>1.27</c:v>
                </c:pt>
                <c:pt idx="9">
                  <c:v>1.03</c:v>
                </c:pt>
                <c:pt idx="10">
                  <c:v>0.97</c:v>
                </c:pt>
                <c:pt idx="11">
                  <c:v>0.84</c:v>
                </c:pt>
                <c:pt idx="12">
                  <c:v>0.59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4.0999999999999996</c:v>
                </c:pt>
                <c:pt idx="1">
                  <c:v>2.5299999999999998</c:v>
                </c:pt>
                <c:pt idx="2">
                  <c:v>1.98</c:v>
                </c:pt>
                <c:pt idx="3">
                  <c:v>1.52</c:v>
                </c:pt>
                <c:pt idx="4">
                  <c:v>0.96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  <c:pt idx="12">
                  <c:v>0.24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1.0900000000000001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  <c:pt idx="12">
                  <c:v>0.38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9.77</c:v>
                </c:pt>
                <c:pt idx="1">
                  <c:v>5.01</c:v>
                </c:pt>
                <c:pt idx="2">
                  <c:v>4.01</c:v>
                </c:pt>
                <c:pt idx="3">
                  <c:v>2.79</c:v>
                </c:pt>
                <c:pt idx="4">
                  <c:v>2.75</c:v>
                </c:pt>
                <c:pt idx="5">
                  <c:v>2.76</c:v>
                </c:pt>
                <c:pt idx="6">
                  <c:v>2.3199999999999998</c:v>
                </c:pt>
                <c:pt idx="7">
                  <c:v>1.43</c:v>
                </c:pt>
                <c:pt idx="8">
                  <c:v>1.02</c:v>
                </c:pt>
                <c:pt idx="9">
                  <c:v>0.83</c:v>
                </c:pt>
                <c:pt idx="10">
                  <c:v>0.7</c:v>
                </c:pt>
                <c:pt idx="11">
                  <c:v>0.53</c:v>
                </c:pt>
                <c:pt idx="12">
                  <c:v>0.49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6448"/>
        <c:axId val="7018752"/>
      </c:lineChart>
      <c:catAx>
        <c:axId val="7016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328157786759423"/>
              <c:y val="0.940837277260882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7018752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7018752"/>
        <c:scaling>
          <c:orientation val="minMax"/>
          <c:max val="1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297805557810434E-3"/>
              <c:y val="6.78651472439370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70164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305481346082963"/>
          <c:y val="1.9823697336638087E-2"/>
          <c:w val="0.43741071428572054"/>
          <c:h val="0.50595410925195627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2000-2007, rates of hepatitis A among Hispanics were generally higher than those of other racial/ethnic populations.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rate of hepatitis A among Hispanics was 0.49 cases per 100,000 population, the lowest rate recorded for this group since 2000.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Although rates of acute hepatitis A among Asian/Pacific Islanders have continued to decline, from 2008-2012, this group had a higher rate of hepatitis A compared with other racial/ethnic groups; in 2012, the rate among Asian/Pacific Islanders was 0.59 per 100,000 population.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533400"/>
            <a:ext cx="85344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2.4.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race/ethnicity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026369"/>
              </p:ext>
            </p:extLst>
          </p:nvPr>
        </p:nvGraphicFramePr>
        <p:xfrm>
          <a:off x="457200" y="1447800"/>
          <a:ext cx="8208344" cy="459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230779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3409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16406</TotalTime>
  <Words>116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2.4.  Incidence of acute hepatitis A, by race/ethnicity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518</cp:revision>
  <cp:lastPrinted>2012-04-16T17:55:55Z</cp:lastPrinted>
  <dcterms:created xsi:type="dcterms:W3CDTF">2010-03-26T18:21:29Z</dcterms:created>
  <dcterms:modified xsi:type="dcterms:W3CDTF">2014-08-25T17:49:49Z</dcterms:modified>
</cp:coreProperties>
</file>