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8"/>
  </p:notesMasterIdLst>
  <p:handoutMasterIdLst>
    <p:handoutMasterId r:id="rId19"/>
  </p:handoutMasterIdLst>
  <p:sldIdLst>
    <p:sldId id="273" r:id="rId3"/>
    <p:sldId id="257" r:id="rId4"/>
    <p:sldId id="258" r:id="rId5"/>
    <p:sldId id="264" r:id="rId6"/>
    <p:sldId id="265" r:id="rId7"/>
    <p:sldId id="259" r:id="rId8"/>
    <p:sldId id="266" r:id="rId9"/>
    <p:sldId id="261" r:id="rId10"/>
    <p:sldId id="271" r:id="rId11"/>
    <p:sldId id="262" r:id="rId12"/>
    <p:sldId id="263" r:id="rId13"/>
    <p:sldId id="267" r:id="rId14"/>
    <p:sldId id="268" r:id="rId15"/>
    <p:sldId id="269" r:id="rId16"/>
    <p:sldId id="272"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coppock" initials="ac" lastIdx="1" clrIdx="0"/>
  <p:cmAuthor id="1" name="CDC User" initials="CU"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13" autoAdjust="0"/>
  </p:normalViewPr>
  <p:slideViewPr>
    <p:cSldViewPr>
      <p:cViewPr varScale="1">
        <p:scale>
          <a:sx n="65" d="100"/>
          <a:sy n="65" d="100"/>
        </p:scale>
        <p:origin x="1962" y="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69" d="100"/>
          <a:sy n="69" d="100"/>
        </p:scale>
        <p:origin x="-279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446DF50-BD7C-48FC-90D7-8AF65FFD5EAD}" type="datetimeFigureOut">
              <a:rPr lang="en-US" smtClean="0"/>
              <a:t>4/20/2018</a:t>
            </a:fld>
            <a:endParaRPr lang="es-E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AC208A-83F2-473A-BE77-347F2339A0AA}" type="slidenum">
              <a:rPr lang="en-US" smtClean="0"/>
              <a:t>‹#›</a:t>
            </a:fld>
            <a:endParaRPr lang="es-ES"/>
          </a:p>
        </p:txBody>
      </p:sp>
    </p:spTree>
    <p:extLst>
      <p:ext uri="{BB962C8B-B14F-4D97-AF65-F5344CB8AC3E}">
        <p14:creationId xmlns:p14="http://schemas.microsoft.com/office/powerpoint/2010/main" val="1086915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A576117-41C5-4EB4-AB0A-513A1C792E3F}" type="datetimeFigureOut">
              <a:rPr lang="en-US" smtClean="0"/>
              <a:pPr/>
              <a:t>4/20/2018</a:t>
            </a:fld>
            <a:endParaRPr lang="es-E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60FA2B5-83C2-4866-95C5-6E8B6C0A97F6}" type="slidenum">
              <a:rPr lang="en-US" smtClean="0"/>
              <a:pPr/>
              <a:t>‹#›</a:t>
            </a:fld>
            <a:endParaRPr lang="es-ES"/>
          </a:p>
        </p:txBody>
      </p:sp>
    </p:spTree>
    <p:extLst>
      <p:ext uri="{BB962C8B-B14F-4D97-AF65-F5344CB8AC3E}">
        <p14:creationId xmlns:p14="http://schemas.microsoft.com/office/powerpoint/2010/main" val="55468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dc.gov/ActEarl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*Saludo*</a:t>
            </a:r>
          </a:p>
          <a:p>
            <a:endParaRPr lang="es-ES" dirty="0" smtClean="0"/>
          </a:p>
          <a:p>
            <a:r>
              <a:rPr lang="es-ES" dirty="0" smtClean="0"/>
              <a:t>Hoy quisiera hablar acerca de cómo ayudar a su hijo a que aprenda y crezca al reconocer los asombrosos indicadores del desarrollo.</a:t>
            </a:r>
          </a:p>
          <a:p>
            <a:endParaRPr lang="es-ES" baseline="0" dirty="0" smtClean="0"/>
          </a:p>
          <a:p>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solidFill>
                  <a:prstClr val="black"/>
                </a:solidFill>
              </a:rPr>
              <a:pPr/>
              <a:t>1</a:t>
            </a:fld>
            <a:endParaRPr lang="es-ES">
              <a:solidFill>
                <a:prstClr val="black"/>
              </a:solidFill>
            </a:endParaRPr>
          </a:p>
        </p:txBody>
      </p:sp>
    </p:spTree>
    <p:extLst>
      <p:ext uri="{BB962C8B-B14F-4D97-AF65-F5344CB8AC3E}">
        <p14:creationId xmlns:p14="http://schemas.microsoft.com/office/powerpoint/2010/main" val="588522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Este recurso para papás y mamás incluye todas las listas de control de los CDC para niños desde los 2 meses hasta los 5 años, y actividades para que usted pueda ayudar a su hijo a aprender y crecer. También provee espacio para que pueda escribir las preguntas importantes que quiera hacerle al médico en el próximo chequeo de rutina de su hijo. Todo esto en un cuadernillo colorido y lo suficientemente pequeño ¡para que quepa en el bolso o cartera de la mamá o el bolsillo de atrás del pantalón del papá!</a:t>
            </a:r>
          </a:p>
          <a:p>
            <a:endParaRPr lang="es-ES" baseline="0" dirty="0" smtClean="0"/>
          </a:p>
          <a:p>
            <a:r>
              <a:rPr lang="es-ES" dirty="0" smtClean="0"/>
              <a:t>Es algo que vale la pena, así que úselo para dar seguimiento a los indicadores del desarrollo de su hijo a lo largo de sus primeros años de vida.</a:t>
            </a:r>
            <a:r>
              <a:rPr lang="es-ES" baseline="0" dirty="0" smtClean="0"/>
              <a:t> </a:t>
            </a:r>
            <a:r>
              <a:rPr lang="es-ES" dirty="0" smtClean="0"/>
              <a:t>Es un recurso práctico para llevar a todos los chequeos de rutina de su hijo.</a:t>
            </a:r>
          </a:p>
          <a:p>
            <a:endParaRPr lang="es-ES" baseline="0" dirty="0" smtClean="0"/>
          </a:p>
          <a:p>
            <a:r>
              <a:rPr lang="es-ES" dirty="0" smtClean="0"/>
              <a:t>Cuando esté en casa, manténgalo a mano y revise las actividades que menciona para que saque nuevas ideas para la hora de jugar.</a:t>
            </a:r>
          </a:p>
          <a:p>
            <a:endParaRPr lang="es-ES" baseline="0" dirty="0" smtClean="0"/>
          </a:p>
          <a:p>
            <a:r>
              <a:rPr lang="es-ES" sz="1200" dirty="0" smtClean="0">
                <a:solidFill>
                  <a:srgbClr val="000000"/>
                </a:solidFill>
                <a:effectLst/>
                <a:latin typeface="+mn-lt"/>
              </a:rPr>
              <a:t>Obtenga una copia GRATUITA del cuadernillo “Indicadores del desarrollo” al solicitar el kit para padres en nuestra página de materiales gratuitos: </a:t>
            </a:r>
            <a:r>
              <a:rPr lang="es-ES" sz="1200" u="sng" dirty="0" smtClean="0">
                <a:solidFill>
                  <a:srgbClr val="000000"/>
                </a:solidFill>
                <a:effectLst/>
                <a:latin typeface="+mn-lt"/>
                <a:hlinkClick r:id="rId3"/>
              </a:rPr>
              <a:t>www.cdc.gov/ActEarly</a:t>
            </a:r>
            <a:r>
              <a:rPr lang="es-ES" sz="1200" u="sng" dirty="0" smtClean="0">
                <a:solidFill>
                  <a:srgbClr val="000000"/>
                </a:solidFill>
                <a:effectLst/>
                <a:latin typeface="+mn-lt"/>
              </a:rPr>
              <a:t>. </a:t>
            </a:r>
            <a:r>
              <a:rPr lang="es-ES" dirty="0" smtClean="0"/>
              <a:t>Cuando visite este sitio, obtenga una copia para un amigo(a). ¡Es un FABULOSO regalo para bebés!</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10</a:t>
            </a:fld>
            <a:endParaRPr lang="es-ES"/>
          </a:p>
        </p:txBody>
      </p:sp>
    </p:spTree>
    <p:extLst>
      <p:ext uri="{BB962C8B-B14F-4D97-AF65-F5344CB8AC3E}">
        <p14:creationId xmlns:p14="http://schemas.microsoft.com/office/powerpoint/2010/main" val="1117866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El kit para padres contiene un cuadernillo de “Indicadores del desarrollo” y una tabla de crecimiento como la que aparece aquí, GRATUITOS. Cuelgue la tabla de crecimiento en su casa. Es un gran recordatorio para que se fije en todos los asombrosos indicadores del desarrollo mientras su hijo vaya creciendo. Mida la estatura de su hijo y revise los indicadores antes de cada chequeo de rutina. Será una buena manera de practicar para cuando midan al niño durante las visitas al médico y un buen recordatorio para que usted comparta los indicadores con el enfermero o doctor.</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11</a:t>
            </a:fld>
            <a:endParaRPr lang="es-ES"/>
          </a:p>
        </p:txBody>
      </p:sp>
    </p:spTree>
    <p:extLst>
      <p:ext uri="{BB962C8B-B14F-4D97-AF65-F5344CB8AC3E}">
        <p14:creationId xmlns:p14="http://schemas.microsoft.com/office/powerpoint/2010/main" val="2585590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Dar seguimiento a los indicadores del desarrollo es un muy buen primer paso para ayudar a su hijo a aprender y crecer, pero ¡hay más cosas que usted puede hacer! Asegúrese de darle un vistazo a las actividades que aparecen en el cuadernillo de “Indicadores del desarrollo”. Estas incluyen muchas ideas entretenidas sobre cómo puede fomentar el aprendizaje y desarrollo de su hijo.</a:t>
            </a:r>
            <a:endParaRPr lang="es-ES" i="0" baseline="0" dirty="0" smtClean="0"/>
          </a:p>
          <a:p>
            <a:endParaRPr lang="es-ES" i="0" baseline="0" dirty="0" smtClean="0"/>
          </a:p>
          <a:p>
            <a:r>
              <a:rPr lang="es-ES" i="0" baseline="0" dirty="0" smtClean="0"/>
              <a:t>También puede ser útil para hacerse el hábito de hablar con las personas que cuidan regularmente a su hijo, tales como las de la guardería o el educador de la primera infancia, o quizá incluso los abuelos o amigos cercanos.  Comparta las listas de control con ellos y pregúnteles qué indicadores ven en su hijo o si tienen preguntas acerca del desarrollo del niño que usted pueda hacerle al médico.</a:t>
            </a:r>
          </a:p>
          <a:p>
            <a:endParaRPr lang="es-ES" i="0" baseline="0" dirty="0" smtClean="0"/>
          </a:p>
          <a:p>
            <a:r>
              <a:rPr lang="es-ES" i="0" baseline="0" dirty="0" smtClean="0"/>
              <a:t>Pero sobre todo, la manera más importante en que puede ayudar a su hijo a aprender y crecer es REACCIONANDO PRONTO si alguna vez tiene una preocupación acerca de cómo su niño juega, aprende, habla, actúa o se mueve.</a:t>
            </a:r>
            <a:endParaRPr lang="es-ES" i="1" baseline="0" dirty="0" smtClean="0"/>
          </a:p>
          <a:p>
            <a:endParaRPr lang="es-ES" i="1"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12</a:t>
            </a:fld>
            <a:endParaRPr lang="es-ES"/>
          </a:p>
        </p:txBody>
      </p:sp>
    </p:spTree>
    <p:extLst>
      <p:ext uri="{BB962C8B-B14F-4D97-AF65-F5344CB8AC3E}">
        <p14:creationId xmlns:p14="http://schemas.microsoft.com/office/powerpoint/2010/main" val="323286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solidFill>
                  <a:srgbClr val="FF0000"/>
                </a:solidFill>
              </a:rPr>
              <a:t>Reaccionar pronto significa fijarse en el desarrollo de su hijo con mayor profundidad para ver si está bien encaminado o si necesita un poco de ayuda. Recuerde: el momento en que los niños alcanzan los indicadores varía un poco, pero la mayoría sigue una tendencia común. </a:t>
            </a:r>
            <a:r>
              <a:rPr lang="es-ES" dirty="0" smtClean="0"/>
              <a:t>Usted conoce a su hijo mejor que nadie. Utilice estas herramientas como guía y si usted o una de las personas que cuidan a su hijo tiene alguna vez una preocupación acerca de su desarrollo, dígasela al médico del niño. Puede ser útil llevar la lista de control de los indicadores al médico y preguntar sobre una evaluación del desarrollo.</a:t>
            </a:r>
            <a:endParaRPr lang="es-ES" dirty="0"/>
          </a:p>
          <a:p>
            <a:endParaRPr lang="es-ES" dirty="0"/>
          </a:p>
          <a:p>
            <a:r>
              <a:rPr lang="es-ES" dirty="0" smtClean="0"/>
              <a:t>Si usted o el médico todavía están preocupados, pídale al doctor que lo refiera a un especialista que pueda examinar más detenidamente a su hijo Y llame al 1-800-CDC-INFO para obtener la información del grupo que provee en su estado los servicios que su hijo podría necesitar. Todos los estados ofrecen servicios gratuitos o a bajo costo para ayudar a los niños con retrasos en el desarrollo. A menudo, estos servicios incluyen la enseñanza y la práctica de destrezas como usar palabras para comunicarse, jugar con juguetes o mantener el equilibrio y caminar.</a:t>
            </a:r>
          </a:p>
          <a:p>
            <a:endParaRPr lang="es-ES" baseline="0" dirty="0" smtClean="0"/>
          </a:p>
          <a:p>
            <a:r>
              <a:rPr lang="es-ES" dirty="0" smtClean="0"/>
              <a:t>Esta terapia adicional, junto con su amor y apoyo, pueden ayudar a su hijo a aprender y crecer para que esté lo más listo posible cuando sea el momento de entrar a la escuela. Mientras más temprano su hijo comience a recibir esta ayuda extra, más tiempo tendrá para practicar las destrezas que le sean difíciles.</a:t>
            </a:r>
          </a:p>
          <a:p>
            <a:endParaRPr lang="es-ES" baseline="0" dirty="0" smtClean="0"/>
          </a:p>
          <a:p>
            <a:r>
              <a:rPr lang="es-ES" dirty="0" smtClean="0"/>
              <a:t>¡No espere! Reaccionar pronto requiere de un esfuerzo adicional, pero ¡puede hacer una gran diferencia a la hora de obtener la ayuda que su hijo pueda necesitar!</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13</a:t>
            </a:fld>
            <a:endParaRPr lang="es-ES"/>
          </a:p>
        </p:txBody>
      </p:sp>
    </p:spTree>
    <p:extLst>
      <p:ext uri="{BB962C8B-B14F-4D97-AF65-F5344CB8AC3E}">
        <p14:creationId xmlns:p14="http://schemas.microsoft.com/office/powerpoint/2010/main" val="2758330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 estas alturas, esperamos que usted haya aprendido:</a:t>
            </a:r>
          </a:p>
          <a:p>
            <a:pPr marL="171450" indent="-171450">
              <a:buFont typeface="Arial" pitchFamily="34" charset="0"/>
              <a:buChar char="•"/>
            </a:pPr>
            <a:r>
              <a:rPr lang="es-ES" dirty="0" smtClean="0"/>
              <a:t>lo que son los indicadores del desarrollo y por qué estar pendiente de ellos es tan importante;</a:t>
            </a:r>
          </a:p>
          <a:p>
            <a:pPr marL="171450" indent="-171450">
              <a:buFont typeface="Arial" pitchFamily="34" charset="0"/>
              <a:buChar char="•"/>
            </a:pPr>
            <a:r>
              <a:rPr lang="es-ES" dirty="0" smtClean="0"/>
              <a:t>dónde puede encontrar recursos gratuitos, incluidos materiales para dar seguimiento a los indicadores e ideas acerca de cómo puede ayudar a su hijo a aprender y crecer, y</a:t>
            </a:r>
          </a:p>
          <a:p>
            <a:pPr marL="171450" indent="-171450">
              <a:buFont typeface="Arial" pitchFamily="34" charset="0"/>
              <a:buChar char="•"/>
            </a:pPr>
            <a:r>
              <a:rPr lang="es-ES" dirty="0" smtClean="0"/>
              <a:t>qué hacer si alguna vez tiene una preocupación sobre el desarrollo de </a:t>
            </a:r>
            <a:r>
              <a:rPr lang="es-ES" smtClean="0"/>
              <a:t>su hijo.</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14</a:t>
            </a:fld>
            <a:endParaRPr lang="es-ES"/>
          </a:p>
        </p:txBody>
      </p:sp>
    </p:spTree>
    <p:extLst>
      <p:ext uri="{BB962C8B-B14F-4D97-AF65-F5344CB8AC3E}">
        <p14:creationId xmlns:p14="http://schemas.microsoft.com/office/powerpoint/2010/main" val="2802372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¡Ayude a su hijo a aprender y crecer al reconocer cada asombroso indicador del desarrollo!</a:t>
            </a:r>
          </a:p>
          <a:p>
            <a:endParaRPr lang="es-ES" baseline="0" dirty="0" smtClean="0"/>
          </a:p>
          <a:p>
            <a:r>
              <a:rPr lang="es-ES" dirty="0" smtClean="0"/>
              <a:t>Aprenda los signos y reaccione pronto.</a:t>
            </a:r>
          </a:p>
          <a:p>
            <a:endParaRPr lang="es-ES" baseline="0" dirty="0" smtClean="0"/>
          </a:p>
          <a:p>
            <a:r>
              <a:rPr lang="es-ES" dirty="0" smtClean="0"/>
              <a:t>Para imprimir o solicitar materiales gratuitos, incluidos los que se mencionan en esta presentación y más, visite www.cdc.gov/ActEarly o llame al 1-800 CDC-INFO.</a:t>
            </a:r>
          </a:p>
          <a:p>
            <a:endParaRPr lang="es-ES" baseline="0" dirty="0" smtClean="0"/>
          </a:p>
          <a:p>
            <a:r>
              <a:rPr lang="es-ES" dirty="0" smtClean="0"/>
              <a:t>¡Gracias!</a:t>
            </a:r>
          </a:p>
        </p:txBody>
      </p:sp>
      <p:sp>
        <p:nvSpPr>
          <p:cNvPr id="4" name="Slide Number Placeholder 3"/>
          <p:cNvSpPr>
            <a:spLocks noGrp="1"/>
          </p:cNvSpPr>
          <p:nvPr>
            <p:ph type="sldNum" sz="quarter" idx="10"/>
          </p:nvPr>
        </p:nvSpPr>
        <p:spPr/>
        <p:txBody>
          <a:bodyPr/>
          <a:lstStyle/>
          <a:p>
            <a:fld id="{260FA2B5-83C2-4866-95C5-6E8B6C0A97F6}" type="slidenum">
              <a:rPr lang="en-US" smtClean="0">
                <a:solidFill>
                  <a:prstClr val="black"/>
                </a:solidFill>
              </a:rPr>
              <a:pPr/>
              <a:t>15</a:t>
            </a:fld>
            <a:endParaRPr lang="es-ES">
              <a:solidFill>
                <a:prstClr val="black"/>
              </a:solidFill>
            </a:endParaRPr>
          </a:p>
        </p:txBody>
      </p:sp>
    </p:spTree>
    <p:extLst>
      <p:ext uri="{BB962C8B-B14F-4D97-AF65-F5344CB8AC3E}">
        <p14:creationId xmlns:p14="http://schemas.microsoft.com/office/powerpoint/2010/main" val="268397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Usted aprenderá qué son los indicadores del desarrollo y por qué es importante fijarse en ellos en su hijo pequeño; aprenderá que hay recursos gratuitos para ayudarlo a reconocer estos indicadores y vigilar su evolución; y aprenderá que ¡hay cosas importantes que puede hacer para ayudar a su hijo a aprender y crecer!</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2</a:t>
            </a:fld>
            <a:endParaRPr lang="es-ES"/>
          </a:p>
        </p:txBody>
      </p:sp>
    </p:spTree>
    <p:extLst>
      <p:ext uri="{BB962C8B-B14F-4D97-AF65-F5344CB8AC3E}">
        <p14:creationId xmlns:p14="http://schemas.microsoft.com/office/powerpoint/2010/main" val="169622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Los indicadores del desarrollo son las cosas que la mayoría de los niños pueden hacer a una edad determinada en términos de cómo juegan, aprenden, hablan, actúan y se mueven. Cosas como un bebé de 6 meses que reacciona cuando lo llaman por su nombre; uno de 12 meses que dice "adiós" con la mano; uno de 18 meses que señala un avión en el cielo; o uno de 2 años que habla con frases cortas. Estos son solo unos pocos ejemplos de muchos asombrosos indicadores del desarrollo que ofrecen pistas importantes acerca del desarrollo de un niño. Todos los niños se desarrollan a su propio ritmo. Algunos alcanzan los indicadores un poco más tarde o temprano, pero la mayoría de los niños lo hace alrededor de la misma edad.</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3</a:t>
            </a:fld>
            <a:endParaRPr lang="es-ES"/>
          </a:p>
        </p:txBody>
      </p:sp>
    </p:spTree>
    <p:extLst>
      <p:ext uri="{BB962C8B-B14F-4D97-AF65-F5344CB8AC3E}">
        <p14:creationId xmlns:p14="http://schemas.microsoft.com/office/powerpoint/2010/main" val="3048830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Estar pendiente de los indicadores del desarrollo es fácil y ¡puede ser muy entretenido! Dar seguimiento a los indicadores del desarrollo que su hijo ha alcanzado, y los que todavía está intentando alcanzar, es realmente importante. Lo puede ayudar a entender mejor las capacidades de su hijo y le da una idea más clara de lo que debe esperar a medida que él aprende y crece. También lo puede ayudar a estar seguro de que su hijo se está desarrollando bien para su edad y provee información importante para compartir con el médico del niño en cada chequeo.</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4</a:t>
            </a:fld>
            <a:endParaRPr lang="es-ES"/>
          </a:p>
        </p:txBody>
      </p:sp>
    </p:spTree>
    <p:extLst>
      <p:ext uri="{BB962C8B-B14F-4D97-AF65-F5344CB8AC3E}">
        <p14:creationId xmlns:p14="http://schemas.microsoft.com/office/powerpoint/2010/main" val="3610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Y quizá lo más importante es que dar seguimiento a los indicadores de su hijo le da a USTED la oportunidad de detectar signos tempranos de un posible problema en el desarrollo para que su hijo tenga LAS MEJORES probabilidades de recibir la ayuda que necesite y el futuro más brillante posible.</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5</a:t>
            </a:fld>
            <a:endParaRPr lang="es-ES"/>
          </a:p>
        </p:txBody>
      </p:sp>
    </p:spTree>
    <p:extLst>
      <p:ext uri="{BB962C8B-B14F-4D97-AF65-F5344CB8AC3E}">
        <p14:creationId xmlns:p14="http://schemas.microsoft.com/office/powerpoint/2010/main" val="81305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Para ayudar, los CDC —que son las siglas en inglés de los Centros para el Control y la Prevención de Enfermedades— a través de su programa "Aprenda los Signos. Reaccione Pronto", disponen de materiales gratuitos y fáciles de usar para dar seguimiento a los indicadores del desarrollo, así como otra información importante acerca del desarrollo durante los primeros años de vida. A continuación, le mostraré algunos de estos materiales y le daré ideas de cómo usarlos.</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6</a:t>
            </a:fld>
            <a:endParaRPr lang="es-ES"/>
          </a:p>
        </p:txBody>
      </p:sp>
    </p:spTree>
    <p:extLst>
      <p:ext uri="{BB962C8B-B14F-4D97-AF65-F5344CB8AC3E}">
        <p14:creationId xmlns:p14="http://schemas.microsoft.com/office/powerpoint/2010/main" val="2893467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El programa de los CDC “Aprenda los Signos. Reaccione Pronto" ofrece listas de control de indicadores gratuitas, por edad, a partir de los 2 meses y hasta los 5 años. Hay una para cada edad en la que se recomienda hacerle un chequeo de rutina al niño. Las listas incluyen indicadores en 4 áreas de desarrollo para ayudarlo a usted a reconocer </a:t>
            </a:r>
            <a:r>
              <a:rPr lang="en-US" dirty="0" smtClean="0"/>
              <a:t>¡</a:t>
            </a:r>
            <a:r>
              <a:rPr lang="es-ES" dirty="0" smtClean="0"/>
              <a:t>cada asombroso indicador del desarrollo!  También destacan algunas cosas importantes en las que hay que fijarse y que pueden ser motivo de preocupación, y le dicen cómo reaccionar pronto si alguna vez nota esos signos. Lo mejor de todo es que las listas de control de indicadores están disponibles en este momento en www.cdc.gov/milestones, así que puede empezar a dar seguimiento a los indicadores del desarrollo de su hijo ¡hoy mismo!</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7</a:t>
            </a:fld>
            <a:endParaRPr lang="es-ES"/>
          </a:p>
        </p:txBody>
      </p:sp>
    </p:spTree>
    <p:extLst>
      <p:ext uri="{BB962C8B-B14F-4D97-AF65-F5344CB8AC3E}">
        <p14:creationId xmlns:p14="http://schemas.microsoft.com/office/powerpoint/2010/main" val="446503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Aquí hay un par de ideas de cómo usted puede dar seguimiento a los indicadores de su hijo usando las listas de control de indicadores:</a:t>
            </a:r>
          </a:p>
          <a:p>
            <a:r>
              <a:rPr lang="es-ES" dirty="0" smtClean="0"/>
              <a:t>-Ponga una copia de la lista de control en la puerta de su nevera y ¡marque los indicadores a medida que los vaya reconociendo. Cuando su hijo tenga la edad suficiente para ayudar, ¡haga que él marque el indicador con una estrella o carita feliz!</a:t>
            </a:r>
          </a:p>
          <a:p>
            <a:r>
              <a:rPr lang="es-ES" dirty="0" smtClean="0"/>
              <a:t>O</a:t>
            </a:r>
          </a:p>
          <a:p>
            <a:r>
              <a:rPr lang="es-ES" dirty="0" smtClean="0"/>
              <a:t>-Hágase un recordatorio para completar la lista de control uno o dos días antes de cada chequeo de rutina de su hijo.</a:t>
            </a:r>
          </a:p>
          <a:p>
            <a:endParaRPr lang="es-ES" baseline="0" dirty="0" smtClean="0"/>
          </a:p>
          <a:p>
            <a:r>
              <a:rPr lang="es-ES" dirty="0" smtClean="0"/>
              <a:t>Sea como sea, asegúrese de llevar la lista de control a todos los chequeos de rutina de su hijo. Es importante que le diga al enfermero o al médico los indicadores del desarrollo que su hijo haya alcanzado y aquellos que todavía está intentado alcanzar.</a:t>
            </a:r>
          </a:p>
          <a:p>
            <a:endParaRPr lang="es-ES" baseline="0" dirty="0" smtClean="0"/>
          </a:p>
          <a:p>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8</a:t>
            </a:fld>
            <a:endParaRPr lang="es-ES"/>
          </a:p>
        </p:txBody>
      </p:sp>
    </p:spTree>
    <p:extLst>
      <p:ext uri="{BB962C8B-B14F-4D97-AF65-F5344CB8AC3E}">
        <p14:creationId xmlns:p14="http://schemas.microsoft.com/office/powerpoint/2010/main" val="2648237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Ahora veamos el cuadernillo de los Indicadores del desarrollo. Este es un ejemplo.</a:t>
            </a:r>
            <a:endParaRPr lang="es-ES" dirty="0"/>
          </a:p>
        </p:txBody>
      </p:sp>
      <p:sp>
        <p:nvSpPr>
          <p:cNvPr id="4" name="Slide Number Placeholder 3"/>
          <p:cNvSpPr>
            <a:spLocks noGrp="1"/>
          </p:cNvSpPr>
          <p:nvPr>
            <p:ph type="sldNum" sz="quarter" idx="10"/>
          </p:nvPr>
        </p:nvSpPr>
        <p:spPr/>
        <p:txBody>
          <a:bodyPr/>
          <a:lstStyle/>
          <a:p>
            <a:fld id="{260FA2B5-83C2-4866-95C5-6E8B6C0A97F6}" type="slidenum">
              <a:rPr lang="en-US" smtClean="0"/>
              <a:pPr/>
              <a:t>9</a:t>
            </a:fld>
            <a:endParaRPr lang="es-ES"/>
          </a:p>
        </p:txBody>
      </p:sp>
    </p:spTree>
    <p:extLst>
      <p:ext uri="{BB962C8B-B14F-4D97-AF65-F5344CB8AC3E}">
        <p14:creationId xmlns:p14="http://schemas.microsoft.com/office/powerpoint/2010/main" val="1865877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4600"/>
            <a:ext cx="6477000" cy="1470025"/>
          </a:xfrm>
          <a:prstGeom prst="rect">
            <a:avLst/>
          </a:prstGeom>
        </p:spPr>
        <p:txBody>
          <a:bodyPr>
            <a:noAutofit/>
          </a:bodyPr>
          <a:lstStyle>
            <a:lvl1pPr algn="ctr">
              <a:defRPr lang="en-US" sz="4000" kern="1200" dirty="0">
                <a:solidFill>
                  <a:srgbClr val="7C609E"/>
                </a:solidFill>
                <a:latin typeface="Arial"/>
                <a:ea typeface="+mn-ea"/>
                <a:cs typeface="+mn-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219200" y="4267200"/>
            <a:ext cx="6477000" cy="1143000"/>
          </a:xfrm>
          <a:prstGeom prst="rect">
            <a:avLst/>
          </a:prstGeom>
        </p:spPr>
        <p:txBody>
          <a:bodyPr/>
          <a:lstStyle>
            <a:lvl1pPr marL="0" indent="0" algn="ctr">
              <a:buNone/>
              <a:defRPr>
                <a:solidFill>
                  <a:schemeClr val="tx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descr="Milestone Header.jpg"/>
          <p:cNvPicPr>
            <a:picLocks noChangeAspect="1"/>
          </p:cNvPicPr>
          <p:nvPr/>
        </p:nvPicPr>
        <p:blipFill>
          <a:blip r:embed="rId2" cstate="email"/>
          <a:srcRect l="644" t="2564"/>
          <a:stretch>
            <a:fillRect/>
          </a:stretch>
        </p:blipFill>
        <p:spPr>
          <a:xfrm>
            <a:off x="0" y="0"/>
            <a:ext cx="9144001" cy="2250769"/>
          </a:xfrm>
          <a:prstGeom prst="rect">
            <a:avLst/>
          </a:prstGeom>
        </p:spPr>
      </p:pic>
      <p:sp>
        <p:nvSpPr>
          <p:cNvPr id="13" name="Rectangle 12"/>
          <p:cNvSpPr/>
          <p:nvPr/>
        </p:nvSpPr>
        <p:spPr>
          <a:xfrm>
            <a:off x="0" y="5715000"/>
            <a:ext cx="9144000" cy="1143000"/>
          </a:xfrm>
          <a:prstGeom prst="rect">
            <a:avLst/>
          </a:prstGeom>
          <a:solidFill>
            <a:srgbClr val="A1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57150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4200" y="5864225"/>
            <a:ext cx="2895600" cy="8445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l">
              <a:defRPr sz="4000">
                <a:latin typeface="Century Gothic" pitchFamily="34" charset="0"/>
              </a:defRPr>
            </a:lvl1pPr>
          </a:lstStyle>
          <a:p>
            <a:pPr>
              <a:spcBef>
                <a:spcPct val="0"/>
              </a:spcBef>
              <a:defRPr/>
            </a:pPr>
            <a:r>
              <a:rPr lang="es-ES" dirty="0" smtClean="0">
                <a:solidFill>
                  <a:prstClr val="black"/>
                </a:solidFill>
                <a:latin typeface="Arial"/>
              </a:rPr>
              <a:t>Click to edit Master title style</a:t>
            </a:r>
            <a:endParaRPr lang="es-ES" dirty="0">
              <a:solidFill>
                <a:prstClr val="black"/>
              </a:solidFill>
              <a:latin typeface="Arial"/>
              <a:ea typeface="+mj-ea"/>
              <a:cs typeface="+mj-cs"/>
            </a:endParaRPr>
          </a:p>
        </p:txBody>
      </p:sp>
    </p:spTree>
    <p:extLst>
      <p:ext uri="{BB962C8B-B14F-4D97-AF65-F5344CB8AC3E}">
        <p14:creationId xmlns:p14="http://schemas.microsoft.com/office/powerpoint/2010/main" val="188430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l">
              <a:defRPr sz="4000">
                <a:latin typeface="Century Gothic" pitchFamily="34" charset="0"/>
              </a:defRPr>
            </a:lvl1pPr>
          </a:lstStyle>
          <a:p>
            <a:pPr>
              <a:spcBef>
                <a:spcPct val="0"/>
              </a:spcBef>
              <a:defRPr/>
            </a:pPr>
            <a:r>
              <a:rPr lang="es-ES" dirty="0" smtClean="0">
                <a:solidFill>
                  <a:prstClr val="black"/>
                </a:solidFill>
                <a:latin typeface="Arial"/>
              </a:rPr>
              <a:t>Click to edit Master title style</a:t>
            </a:r>
            <a:endParaRPr lang="es-ES" dirty="0">
              <a:solidFill>
                <a:prstClr val="black"/>
              </a:solidFill>
              <a:latin typeface="Arial"/>
              <a:ea typeface="+mj-ea"/>
              <a:cs typeface="+mj-cs"/>
            </a:endParaRPr>
          </a:p>
        </p:txBody>
      </p:sp>
    </p:spTree>
    <p:extLst>
      <p:ext uri="{BB962C8B-B14F-4D97-AF65-F5344CB8AC3E}">
        <p14:creationId xmlns:p14="http://schemas.microsoft.com/office/powerpoint/2010/main" val="3253085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371600"/>
            <a:ext cx="8229600" cy="4525963"/>
          </a:xfrm>
          <a:prstGeom prst="rect">
            <a:avLst/>
          </a:prstGeom>
        </p:spPr>
        <p:txBody>
          <a:bodyPr/>
          <a:lstStyle>
            <a:lvl1pPr>
              <a:buClr>
                <a:srgbClr val="927AAE"/>
              </a:buClr>
              <a:defRPr>
                <a:latin typeface="Arial"/>
              </a:defRPr>
            </a:lvl1pPr>
            <a:lvl2pPr>
              <a:buClr>
                <a:srgbClr val="927AAE"/>
              </a:buClr>
              <a:defRPr>
                <a:latin typeface="Arial"/>
              </a:defRPr>
            </a:lvl2pPr>
            <a:lvl3pPr>
              <a:buClr>
                <a:srgbClr val="927AAE"/>
              </a:buClr>
              <a:defRPr>
                <a:latin typeface="Arial"/>
              </a:defRPr>
            </a:lvl3pPr>
            <a:lvl4pPr>
              <a:buClr>
                <a:srgbClr val="927AAE"/>
              </a:buClr>
              <a:defRPr>
                <a:latin typeface="Arial"/>
              </a:defRPr>
            </a:lvl4pPr>
            <a:lvl5pPr>
              <a:buClr>
                <a:srgbClr val="927AAE"/>
              </a:buClr>
              <a:buFont typeface="Arial" pitchFamily="34" charset="0"/>
              <a:buChar char="•"/>
              <a:defRPr>
                <a:latin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p:nvCxnSpPr>
        <p:spPr>
          <a:xfrm>
            <a:off x="0" y="10668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5" name="Rectangle 4"/>
          <p:cNvSpPr/>
          <p:nvPr/>
        </p:nvSpPr>
        <p:spPr>
          <a:xfrm>
            <a:off x="0" y="6324600"/>
            <a:ext cx="9144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a:off x="0" y="63246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7" name="Rectangle 6"/>
          <p:cNvSpPr/>
          <p:nvPr/>
        </p:nvSpPr>
        <p:spPr>
          <a:xfrm>
            <a:off x="2209800" y="6096000"/>
            <a:ext cx="4724400" cy="457200"/>
          </a:xfrm>
          <a:prstGeom prst="rect">
            <a:avLst/>
          </a:prstGeom>
          <a:solidFill>
            <a:srgbClr val="7C609E"/>
          </a:solidFill>
          <a:ln>
            <a:solidFill>
              <a:srgbClr val="7C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prstClr val="white"/>
                </a:solidFill>
                <a:latin typeface="Arial"/>
              </a:rPr>
              <a:t>Aprenda los Signos. Reaccione Pronto.</a:t>
            </a:r>
            <a:endParaRPr lang="es-ES" sz="2000" dirty="0">
              <a:solidFill>
                <a:prstClr val="white"/>
              </a:solidFill>
              <a:latin typeface="Arial"/>
            </a:endParaRPr>
          </a:p>
        </p:txBody>
      </p:sp>
      <p:sp>
        <p:nvSpPr>
          <p:cNvPr id="8" name="TextBox 7"/>
          <p:cNvSpPr txBox="1"/>
          <p:nvPr/>
        </p:nvSpPr>
        <p:spPr>
          <a:xfrm>
            <a:off x="2438400" y="6550223"/>
            <a:ext cx="4267200" cy="307777"/>
          </a:xfrm>
          <a:prstGeom prst="rect">
            <a:avLst/>
          </a:prstGeom>
          <a:noFill/>
        </p:spPr>
        <p:txBody>
          <a:bodyPr wrap="square" rtlCol="0">
            <a:spAutoFit/>
          </a:bodyPr>
          <a:lstStyle/>
          <a:p>
            <a:pPr algn="ctr"/>
            <a:r>
              <a:rPr lang="es-ES" sz="1400" dirty="0" smtClean="0">
                <a:solidFill>
                  <a:srgbClr val="7C609E"/>
                </a:solidFill>
                <a:latin typeface="Arial"/>
              </a:rPr>
              <a:t>www.cdc.gov/pronto</a:t>
            </a:r>
            <a:endParaRPr lang="es-ES" sz="1400" dirty="0">
              <a:solidFill>
                <a:srgbClr val="7C609E"/>
              </a:solidFill>
              <a:latin typeface="Arial"/>
            </a:endParaRPr>
          </a:p>
        </p:txBody>
      </p:sp>
      <p:sp>
        <p:nvSpPr>
          <p:cNvPr id="9" name="Slide Number Placeholder 3"/>
          <p:cNvSpPr txBox="1">
            <a:spLocks/>
          </p:cNvSpPr>
          <p:nvPr/>
        </p:nvSpPr>
        <p:spPr>
          <a:xfrm>
            <a:off x="6781800" y="6416675"/>
            <a:ext cx="2133600" cy="365125"/>
          </a:xfrm>
          <a:prstGeom prst="rect">
            <a:avLst/>
          </a:prstGeom>
        </p:spPr>
        <p:txBody>
          <a:bodyPr vert="horz" lIns="91440" tIns="45720" rIns="91440" bIns="45720" rtlCol="0" anchor="ctr"/>
          <a:lstStyle/>
          <a:p>
            <a:pPr algn="r">
              <a:defRPr/>
            </a:pPr>
            <a:fld id="{697CC132-B607-4BE8-8588-0D82C7C149A1}" type="slidenum">
              <a:rPr lang="en-US" sz="1200" smtClean="0">
                <a:solidFill>
                  <a:prstClr val="black">
                    <a:tint val="75000"/>
                  </a:prstClr>
                </a:solidFill>
              </a:rPr>
              <a:pPr algn="r">
                <a:defRPr/>
              </a:pPr>
              <a:t>‹#›</a:t>
            </a:fld>
            <a:endParaRPr lang="es-ES" sz="1200" dirty="0">
              <a:solidFill>
                <a:prstClr val="black">
                  <a:tint val="75000"/>
                </a:prstClr>
              </a:solidFill>
            </a:endParaRPr>
          </a:p>
        </p:txBody>
      </p:sp>
    </p:spTree>
    <p:extLst>
      <p:ext uri="{BB962C8B-B14F-4D97-AF65-F5344CB8AC3E}">
        <p14:creationId xmlns:p14="http://schemas.microsoft.com/office/powerpoint/2010/main" val="48137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371600"/>
            <a:ext cx="4038600" cy="4525963"/>
          </a:xfrm>
          <a:prstGeom prst="rect">
            <a:avLst/>
          </a:prstGeom>
        </p:spPr>
        <p:txBody>
          <a:bodyPr/>
          <a:lstStyle>
            <a:lvl1pPr>
              <a:buClr>
                <a:srgbClr val="927AAE"/>
              </a:buClr>
              <a:defRPr sz="2800">
                <a:latin typeface="Arial"/>
              </a:defRPr>
            </a:lvl1pPr>
            <a:lvl2pPr>
              <a:buClr>
                <a:srgbClr val="927AAE"/>
              </a:buClr>
              <a:defRPr sz="2400">
                <a:latin typeface="Arial"/>
              </a:defRPr>
            </a:lvl2pPr>
            <a:lvl3pPr>
              <a:buClr>
                <a:srgbClr val="927AAE"/>
              </a:buClr>
              <a:defRPr sz="2000">
                <a:latin typeface="Arial"/>
              </a:defRPr>
            </a:lvl3pPr>
            <a:lvl4pPr>
              <a:buClr>
                <a:srgbClr val="927AAE"/>
              </a:buClr>
              <a:defRPr sz="1800">
                <a:latin typeface="Arial"/>
              </a:defRPr>
            </a:lvl4pPr>
            <a:lvl5pPr>
              <a:buClr>
                <a:srgbClr val="927AAE"/>
              </a:buClr>
              <a:buFont typeface="Arial" pitchFamily="34" charset="0"/>
              <a:buChar char="•"/>
              <a:defRPr sz="1800">
                <a:latin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sz="half" idx="13"/>
          </p:nvPr>
        </p:nvSpPr>
        <p:spPr>
          <a:xfrm>
            <a:off x="4648200" y="1371600"/>
            <a:ext cx="4038600" cy="4525963"/>
          </a:xfrm>
          <a:prstGeom prst="rect">
            <a:avLst/>
          </a:prstGeom>
        </p:spPr>
        <p:txBody>
          <a:bodyPr/>
          <a:lstStyle>
            <a:lvl1pPr>
              <a:buClr>
                <a:srgbClr val="927AAE"/>
              </a:buClr>
              <a:defRPr sz="2800">
                <a:solidFill>
                  <a:srgbClr val="000000"/>
                </a:solidFill>
                <a:latin typeface="Arial"/>
              </a:defRPr>
            </a:lvl1pPr>
            <a:lvl2pPr>
              <a:buClr>
                <a:srgbClr val="927AAE"/>
              </a:buClr>
              <a:defRPr sz="2400">
                <a:solidFill>
                  <a:srgbClr val="000000"/>
                </a:solidFill>
                <a:latin typeface="Arial"/>
              </a:defRPr>
            </a:lvl2pPr>
            <a:lvl3pPr>
              <a:buClr>
                <a:srgbClr val="927AAE"/>
              </a:buClr>
              <a:defRPr sz="2000">
                <a:solidFill>
                  <a:srgbClr val="000000"/>
                </a:solidFill>
                <a:latin typeface="Arial"/>
              </a:defRPr>
            </a:lvl3pPr>
            <a:lvl4pPr>
              <a:buClr>
                <a:srgbClr val="927AAE"/>
              </a:buClr>
              <a:defRPr sz="1800">
                <a:solidFill>
                  <a:srgbClr val="000000"/>
                </a:solidFill>
                <a:latin typeface="Arial"/>
              </a:defRPr>
            </a:lvl4pPr>
            <a:lvl5pPr>
              <a:buClr>
                <a:srgbClr val="927AAE"/>
              </a:buClr>
              <a:buFont typeface="Arial" pitchFamily="34" charset="0"/>
              <a:buChar char="•"/>
              <a:defRPr sz="1800">
                <a:solidFill>
                  <a:srgbClr val="000000"/>
                </a:solidFill>
                <a:latin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5" name="Straight Connector 4"/>
          <p:cNvCxnSpPr/>
          <p:nvPr/>
        </p:nvCxnSpPr>
        <p:spPr>
          <a:xfrm>
            <a:off x="0" y="10668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6" name="Rectangle 5"/>
          <p:cNvSpPr/>
          <p:nvPr/>
        </p:nvSpPr>
        <p:spPr>
          <a:xfrm>
            <a:off x="0" y="6324600"/>
            <a:ext cx="9144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Connector 6"/>
          <p:cNvCxnSpPr/>
          <p:nvPr/>
        </p:nvCxnSpPr>
        <p:spPr>
          <a:xfrm>
            <a:off x="0" y="63246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8" name="Rectangle 7"/>
          <p:cNvSpPr/>
          <p:nvPr/>
        </p:nvSpPr>
        <p:spPr>
          <a:xfrm>
            <a:off x="2209800" y="6096000"/>
            <a:ext cx="4648200" cy="457200"/>
          </a:xfrm>
          <a:prstGeom prst="rect">
            <a:avLst/>
          </a:prstGeom>
          <a:solidFill>
            <a:srgbClr val="7C609E"/>
          </a:solidFill>
          <a:ln>
            <a:solidFill>
              <a:srgbClr val="7C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prstClr val="white"/>
                </a:solidFill>
                <a:latin typeface="Arial"/>
              </a:rPr>
              <a:t>Aprenda los Signos. Reaccione Pronto.</a:t>
            </a:r>
            <a:endParaRPr lang="es-ES" sz="2000" dirty="0">
              <a:solidFill>
                <a:prstClr val="white"/>
              </a:solidFill>
              <a:latin typeface="Arial"/>
            </a:endParaRPr>
          </a:p>
        </p:txBody>
      </p:sp>
      <p:sp>
        <p:nvSpPr>
          <p:cNvPr id="9" name="TextBox 8"/>
          <p:cNvSpPr txBox="1"/>
          <p:nvPr/>
        </p:nvSpPr>
        <p:spPr>
          <a:xfrm>
            <a:off x="2438400" y="6550223"/>
            <a:ext cx="4267200" cy="307777"/>
          </a:xfrm>
          <a:prstGeom prst="rect">
            <a:avLst/>
          </a:prstGeom>
          <a:noFill/>
        </p:spPr>
        <p:txBody>
          <a:bodyPr wrap="square" rtlCol="0">
            <a:spAutoFit/>
          </a:bodyPr>
          <a:lstStyle/>
          <a:p>
            <a:pPr algn="ctr"/>
            <a:r>
              <a:rPr lang="es-ES" sz="1400" dirty="0" smtClean="0">
                <a:solidFill>
                  <a:srgbClr val="7C609E"/>
                </a:solidFill>
                <a:latin typeface="Arial"/>
              </a:rPr>
              <a:t>www.cdc.gov/pronto</a:t>
            </a:r>
            <a:endParaRPr lang="es-ES" sz="1400" dirty="0">
              <a:solidFill>
                <a:srgbClr val="7C609E"/>
              </a:solidFill>
              <a:latin typeface="Arial"/>
            </a:endParaRPr>
          </a:p>
        </p:txBody>
      </p:sp>
      <p:sp>
        <p:nvSpPr>
          <p:cNvPr id="10" name="Slide Number Placeholder 3"/>
          <p:cNvSpPr txBox="1">
            <a:spLocks/>
          </p:cNvSpPr>
          <p:nvPr/>
        </p:nvSpPr>
        <p:spPr>
          <a:xfrm>
            <a:off x="6781800" y="6416675"/>
            <a:ext cx="2133600" cy="365125"/>
          </a:xfrm>
          <a:prstGeom prst="rect">
            <a:avLst/>
          </a:prstGeom>
        </p:spPr>
        <p:txBody>
          <a:bodyPr vert="horz" lIns="91440" tIns="45720" rIns="91440" bIns="45720" rtlCol="0" anchor="ctr"/>
          <a:lstStyle/>
          <a:p>
            <a:pPr algn="r">
              <a:defRPr/>
            </a:pPr>
            <a:fld id="{697CC132-B607-4BE8-8588-0D82C7C149A1}" type="slidenum">
              <a:rPr lang="en-US" sz="1200" smtClean="0">
                <a:solidFill>
                  <a:prstClr val="black">
                    <a:tint val="75000"/>
                  </a:prstClr>
                </a:solidFill>
              </a:rPr>
              <a:pPr algn="r">
                <a:defRPr/>
              </a:pPr>
              <a:t>‹#›</a:t>
            </a:fld>
            <a:endParaRPr lang="es-ES" sz="1200" dirty="0">
              <a:solidFill>
                <a:prstClr val="black">
                  <a:tint val="75000"/>
                </a:prstClr>
              </a:solidFill>
            </a:endParaRPr>
          </a:p>
        </p:txBody>
      </p:sp>
    </p:spTree>
    <p:extLst>
      <p:ext uri="{BB962C8B-B14F-4D97-AF65-F5344CB8AC3E}">
        <p14:creationId xmlns:p14="http://schemas.microsoft.com/office/powerpoint/2010/main" val="341807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905000" y="914400"/>
            <a:ext cx="6629400" cy="3886200"/>
          </a:xfrm>
          <a:prstGeom prst="rect">
            <a:avLst/>
          </a:prstGeom>
        </p:spPr>
        <p:txBody>
          <a:bodyPr/>
          <a:lstStyle>
            <a:lvl1pPr marL="0" indent="0" algn="ctr">
              <a:buNone/>
              <a:defRPr baseline="0">
                <a:solidFill>
                  <a:srgbClr val="7C609E"/>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sidebar.jpg"/>
          <p:cNvPicPr>
            <a:picLocks noChangeAspect="1"/>
          </p:cNvPicPr>
          <p:nvPr/>
        </p:nvPicPr>
        <p:blipFill>
          <a:blip r:embed="rId2" cstate="print"/>
          <a:stretch>
            <a:fillRect/>
          </a:stretch>
        </p:blipFill>
        <p:spPr>
          <a:xfrm>
            <a:off x="24495" y="0"/>
            <a:ext cx="1423305" cy="5641696"/>
          </a:xfrm>
          <a:prstGeom prst="rect">
            <a:avLst/>
          </a:prstGeom>
        </p:spPr>
      </p:pic>
      <p:sp>
        <p:nvSpPr>
          <p:cNvPr id="8" name="Rectangle 7"/>
          <p:cNvSpPr/>
          <p:nvPr/>
        </p:nvSpPr>
        <p:spPr>
          <a:xfrm>
            <a:off x="0" y="5715000"/>
            <a:ext cx="9144000" cy="1143000"/>
          </a:xfrm>
          <a:prstGeom prst="rect">
            <a:avLst/>
          </a:prstGeom>
          <a:solidFill>
            <a:srgbClr val="A1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0" y="57150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5550" y="5715000"/>
            <a:ext cx="4152900" cy="1211263"/>
          </a:xfrm>
          <a:prstGeom prst="rect">
            <a:avLst/>
          </a:prstGeom>
        </p:spPr>
      </p:pic>
    </p:spTree>
    <p:extLst>
      <p:ext uri="{BB962C8B-B14F-4D97-AF65-F5344CB8AC3E}">
        <p14:creationId xmlns:p14="http://schemas.microsoft.com/office/powerpoint/2010/main" val="3576543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44E856-BF4C-417D-9846-2079FF1512CC}" type="datetimeFigureOut">
              <a:rPr lang="en-US" smtClean="0">
                <a:solidFill>
                  <a:prstClr val="black"/>
                </a:solidFill>
              </a:rPr>
              <a:pPr/>
              <a:t>4/20/2018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80CCB6-F4F8-4144-AB69-C7FB609BBF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9223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844E856-BF4C-417D-9846-2079FF1512CC}" type="datetimeFigureOut">
              <a:rPr lang="en-US" smtClean="0">
                <a:solidFill>
                  <a:prstClr val="black"/>
                </a:solidFill>
              </a:rPr>
              <a:pPr/>
              <a:t>4/20/2018</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680CCB6-F4F8-4144-AB69-C7FB609BBF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7630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l">
              <a:defRPr sz="4000">
                <a:latin typeface="Century Gothic"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smtClean="0">
                <a:ln>
                  <a:noFill/>
                </a:ln>
                <a:solidFill>
                  <a:schemeClr val="tx1"/>
                </a:solidFill>
                <a:effectLst/>
                <a:uLnTx/>
                <a:uFillTx/>
                <a:latin typeface="Arial"/>
              </a:rPr>
              <a:t>Click to edit Master title style</a:t>
            </a:r>
            <a:endParaRPr kumimoji="0" lang="es-ES" sz="4000" b="0" i="0" u="none" strike="noStrike" kern="1200" cap="none" spc="0" normalizeH="0" baseline="0" noProof="0" dirty="0">
              <a:ln>
                <a:noFill/>
              </a:ln>
              <a:solidFill>
                <a:schemeClr val="tx1"/>
              </a:solidFill>
              <a:effectLst/>
              <a:uLnTx/>
              <a:uFillTx/>
              <a:latin typeface="Arial"/>
              <a:ea typeface="+mj-ea"/>
              <a:cs typeface="+mj-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l">
              <a:defRPr sz="4000">
                <a:latin typeface="Century Gothic"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smtClean="0">
                <a:ln>
                  <a:noFill/>
                </a:ln>
                <a:solidFill>
                  <a:schemeClr val="tx1"/>
                </a:solidFill>
                <a:effectLst/>
                <a:uLnTx/>
                <a:uFillTx/>
                <a:latin typeface="Arial"/>
              </a:rPr>
              <a:t>Click to edit Master title style</a:t>
            </a:r>
            <a:endParaRPr kumimoji="0" lang="es-ES" sz="4000" b="0" i="0" u="none" strike="noStrike" kern="1200" cap="none" spc="0" normalizeH="0" baseline="0" noProof="0" dirty="0">
              <a:ln>
                <a:noFill/>
              </a:ln>
              <a:solidFill>
                <a:schemeClr val="tx1"/>
              </a:solidFill>
              <a:effectLst/>
              <a:uLnTx/>
              <a:uFillTx/>
              <a:latin typeface="Arial"/>
              <a:ea typeface="+mj-ea"/>
              <a:cs typeface="+mj-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371600"/>
            <a:ext cx="8229600" cy="4525963"/>
          </a:xfrm>
          <a:prstGeom prst="rect">
            <a:avLst/>
          </a:prstGeom>
        </p:spPr>
        <p:txBody>
          <a:bodyPr/>
          <a:lstStyle>
            <a:lvl1pPr>
              <a:buClr>
                <a:srgbClr val="927AAE"/>
              </a:buClr>
              <a:defRPr>
                <a:latin typeface="Arial"/>
              </a:defRPr>
            </a:lvl1pPr>
            <a:lvl2pPr>
              <a:buClr>
                <a:srgbClr val="927AAE"/>
              </a:buClr>
              <a:defRPr>
                <a:latin typeface="Arial"/>
              </a:defRPr>
            </a:lvl2pPr>
            <a:lvl3pPr>
              <a:buClr>
                <a:srgbClr val="927AAE"/>
              </a:buClr>
              <a:defRPr>
                <a:latin typeface="Arial"/>
              </a:defRPr>
            </a:lvl3pPr>
            <a:lvl4pPr>
              <a:buClr>
                <a:srgbClr val="927AAE"/>
              </a:buClr>
              <a:defRPr>
                <a:latin typeface="Arial"/>
              </a:defRPr>
            </a:lvl4pPr>
            <a:lvl5pPr>
              <a:buClr>
                <a:srgbClr val="927AAE"/>
              </a:buClr>
              <a:buFont typeface="Arial" pitchFamily="34" charset="0"/>
              <a:buChar char="•"/>
              <a:defRPr>
                <a:latin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p:nvCxnSpPr>
        <p:spPr>
          <a:xfrm>
            <a:off x="0" y="10668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5" name="Rectangle 4"/>
          <p:cNvSpPr/>
          <p:nvPr/>
        </p:nvSpPr>
        <p:spPr>
          <a:xfrm>
            <a:off x="0" y="6324600"/>
            <a:ext cx="9144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0" y="63246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7" name="Rectangle 6"/>
          <p:cNvSpPr/>
          <p:nvPr/>
        </p:nvSpPr>
        <p:spPr>
          <a:xfrm>
            <a:off x="2209800" y="6096000"/>
            <a:ext cx="4724400" cy="457200"/>
          </a:xfrm>
          <a:prstGeom prst="rect">
            <a:avLst/>
          </a:prstGeom>
          <a:solidFill>
            <a:srgbClr val="7C609E"/>
          </a:solidFill>
          <a:ln>
            <a:solidFill>
              <a:srgbClr val="7C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latin typeface="Arial"/>
              </a:rPr>
              <a:t>Aprenda los Signos. Reaccione Pronto.</a:t>
            </a:r>
            <a:endParaRPr lang="es-ES" sz="2000" dirty="0">
              <a:latin typeface="Arial"/>
            </a:endParaRPr>
          </a:p>
        </p:txBody>
      </p:sp>
      <p:sp>
        <p:nvSpPr>
          <p:cNvPr id="8" name="TextBox 7"/>
          <p:cNvSpPr txBox="1"/>
          <p:nvPr/>
        </p:nvSpPr>
        <p:spPr>
          <a:xfrm>
            <a:off x="2438400" y="6550223"/>
            <a:ext cx="4267200" cy="307777"/>
          </a:xfrm>
          <a:prstGeom prst="rect">
            <a:avLst/>
          </a:prstGeom>
          <a:noFill/>
        </p:spPr>
        <p:txBody>
          <a:bodyPr wrap="square" rtlCol="0">
            <a:spAutoFit/>
          </a:bodyPr>
          <a:lstStyle/>
          <a:p>
            <a:pPr algn="ctr"/>
            <a:r>
              <a:rPr lang="es-ES" sz="1400" dirty="0" smtClean="0">
                <a:solidFill>
                  <a:srgbClr val="7C609E"/>
                </a:solidFill>
                <a:latin typeface="Arial"/>
              </a:rPr>
              <a:t>www.cdc.gov/pronto</a:t>
            </a:r>
            <a:endParaRPr lang="es-ES" sz="1400" dirty="0">
              <a:solidFill>
                <a:srgbClr val="7C609E"/>
              </a:solidFill>
              <a:latin typeface="Arial"/>
            </a:endParaRPr>
          </a:p>
        </p:txBody>
      </p:sp>
      <p:sp>
        <p:nvSpPr>
          <p:cNvPr id="9" name="Slide Number Placeholder 3"/>
          <p:cNvSpPr txBox="1">
            <a:spLocks/>
          </p:cNvSpPr>
          <p:nvPr/>
        </p:nvSpPr>
        <p:spPr>
          <a:xfrm>
            <a:off x="6781800" y="64166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97CC132-B607-4BE8-8588-0D82C7C149A1}"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371600"/>
            <a:ext cx="4038600" cy="4525963"/>
          </a:xfrm>
          <a:prstGeom prst="rect">
            <a:avLst/>
          </a:prstGeom>
        </p:spPr>
        <p:txBody>
          <a:bodyPr/>
          <a:lstStyle>
            <a:lvl1pPr>
              <a:buClr>
                <a:srgbClr val="927AAE"/>
              </a:buClr>
              <a:defRPr sz="2800">
                <a:latin typeface="Arial"/>
              </a:defRPr>
            </a:lvl1pPr>
            <a:lvl2pPr>
              <a:buClr>
                <a:srgbClr val="927AAE"/>
              </a:buClr>
              <a:defRPr sz="2400">
                <a:latin typeface="Arial"/>
              </a:defRPr>
            </a:lvl2pPr>
            <a:lvl3pPr>
              <a:buClr>
                <a:srgbClr val="927AAE"/>
              </a:buClr>
              <a:defRPr sz="2000">
                <a:latin typeface="Arial"/>
              </a:defRPr>
            </a:lvl3pPr>
            <a:lvl4pPr>
              <a:buClr>
                <a:srgbClr val="927AAE"/>
              </a:buClr>
              <a:defRPr sz="1800">
                <a:latin typeface="Arial"/>
              </a:defRPr>
            </a:lvl4pPr>
            <a:lvl5pPr>
              <a:buClr>
                <a:srgbClr val="927AAE"/>
              </a:buClr>
              <a:buFont typeface="Arial" pitchFamily="34" charset="0"/>
              <a:buChar char="•"/>
              <a:defRPr sz="1800">
                <a:latin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sz="half" idx="13"/>
          </p:nvPr>
        </p:nvSpPr>
        <p:spPr>
          <a:xfrm>
            <a:off x="4648200" y="1371600"/>
            <a:ext cx="4038600" cy="4525963"/>
          </a:xfrm>
          <a:prstGeom prst="rect">
            <a:avLst/>
          </a:prstGeom>
        </p:spPr>
        <p:txBody>
          <a:bodyPr/>
          <a:lstStyle>
            <a:lvl1pPr>
              <a:buClr>
                <a:srgbClr val="927AAE"/>
              </a:buClr>
              <a:defRPr sz="2800">
                <a:solidFill>
                  <a:srgbClr val="000000"/>
                </a:solidFill>
                <a:latin typeface="Arial"/>
              </a:defRPr>
            </a:lvl1pPr>
            <a:lvl2pPr>
              <a:buClr>
                <a:srgbClr val="927AAE"/>
              </a:buClr>
              <a:defRPr sz="2400">
                <a:solidFill>
                  <a:srgbClr val="000000"/>
                </a:solidFill>
                <a:latin typeface="Arial"/>
              </a:defRPr>
            </a:lvl2pPr>
            <a:lvl3pPr>
              <a:buClr>
                <a:srgbClr val="927AAE"/>
              </a:buClr>
              <a:defRPr sz="2000">
                <a:solidFill>
                  <a:srgbClr val="000000"/>
                </a:solidFill>
                <a:latin typeface="Arial"/>
              </a:defRPr>
            </a:lvl3pPr>
            <a:lvl4pPr>
              <a:buClr>
                <a:srgbClr val="927AAE"/>
              </a:buClr>
              <a:defRPr sz="1800">
                <a:solidFill>
                  <a:srgbClr val="000000"/>
                </a:solidFill>
                <a:latin typeface="Arial"/>
              </a:defRPr>
            </a:lvl4pPr>
            <a:lvl5pPr>
              <a:buClr>
                <a:srgbClr val="927AAE"/>
              </a:buClr>
              <a:buFont typeface="Arial" pitchFamily="34" charset="0"/>
              <a:buChar char="•"/>
              <a:defRPr sz="1800">
                <a:solidFill>
                  <a:srgbClr val="000000"/>
                </a:solidFill>
                <a:latin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5" name="Straight Connector 4"/>
          <p:cNvCxnSpPr/>
          <p:nvPr/>
        </p:nvCxnSpPr>
        <p:spPr>
          <a:xfrm>
            <a:off x="0" y="10668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6" name="Rectangle 5"/>
          <p:cNvSpPr/>
          <p:nvPr/>
        </p:nvSpPr>
        <p:spPr>
          <a:xfrm>
            <a:off x="0" y="6324600"/>
            <a:ext cx="9144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3246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8" name="Rectangle 7"/>
          <p:cNvSpPr/>
          <p:nvPr/>
        </p:nvSpPr>
        <p:spPr>
          <a:xfrm>
            <a:off x="2209800" y="6096000"/>
            <a:ext cx="4648200" cy="457200"/>
          </a:xfrm>
          <a:prstGeom prst="rect">
            <a:avLst/>
          </a:prstGeom>
          <a:solidFill>
            <a:srgbClr val="7C609E"/>
          </a:solidFill>
          <a:ln>
            <a:solidFill>
              <a:srgbClr val="7C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latin typeface="Arial"/>
              </a:rPr>
              <a:t>Aprenda los Signos. Reaccione Pronto.</a:t>
            </a:r>
            <a:endParaRPr lang="es-ES" sz="2000" dirty="0">
              <a:latin typeface="Arial"/>
            </a:endParaRPr>
          </a:p>
        </p:txBody>
      </p:sp>
      <p:sp>
        <p:nvSpPr>
          <p:cNvPr id="9" name="TextBox 8"/>
          <p:cNvSpPr txBox="1"/>
          <p:nvPr/>
        </p:nvSpPr>
        <p:spPr>
          <a:xfrm>
            <a:off x="2438400" y="6550223"/>
            <a:ext cx="4267200" cy="307777"/>
          </a:xfrm>
          <a:prstGeom prst="rect">
            <a:avLst/>
          </a:prstGeom>
          <a:noFill/>
        </p:spPr>
        <p:txBody>
          <a:bodyPr wrap="square" rtlCol="0">
            <a:spAutoFit/>
          </a:bodyPr>
          <a:lstStyle/>
          <a:p>
            <a:pPr algn="ctr"/>
            <a:r>
              <a:rPr lang="es-ES" sz="1400" dirty="0" smtClean="0">
                <a:solidFill>
                  <a:srgbClr val="7C609E"/>
                </a:solidFill>
                <a:latin typeface="Arial"/>
              </a:rPr>
              <a:t>www.cdc.gov/pronto</a:t>
            </a:r>
            <a:endParaRPr lang="es-ES" sz="1400" dirty="0">
              <a:solidFill>
                <a:srgbClr val="7C609E"/>
              </a:solidFill>
              <a:latin typeface="Arial"/>
            </a:endParaRPr>
          </a:p>
        </p:txBody>
      </p:sp>
      <p:sp>
        <p:nvSpPr>
          <p:cNvPr id="10" name="Slide Number Placeholder 3"/>
          <p:cNvSpPr txBox="1">
            <a:spLocks/>
          </p:cNvSpPr>
          <p:nvPr/>
        </p:nvSpPr>
        <p:spPr>
          <a:xfrm>
            <a:off x="6781800" y="64166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97CC132-B607-4BE8-8588-0D82C7C149A1}"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905000" y="914400"/>
            <a:ext cx="6629400" cy="3886200"/>
          </a:xfrm>
          <a:prstGeom prst="rect">
            <a:avLst/>
          </a:prstGeom>
        </p:spPr>
        <p:txBody>
          <a:bodyPr/>
          <a:lstStyle>
            <a:lvl1pPr marL="0" indent="0" algn="ctr">
              <a:buNone/>
              <a:defRPr baseline="0">
                <a:solidFill>
                  <a:srgbClr val="7C609E"/>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sidebar.jpg"/>
          <p:cNvPicPr>
            <a:picLocks noChangeAspect="1"/>
          </p:cNvPicPr>
          <p:nvPr/>
        </p:nvPicPr>
        <p:blipFill>
          <a:blip r:embed="rId2" cstate="print"/>
          <a:stretch>
            <a:fillRect/>
          </a:stretch>
        </p:blipFill>
        <p:spPr>
          <a:xfrm>
            <a:off x="24495" y="0"/>
            <a:ext cx="1423305" cy="5641696"/>
          </a:xfrm>
          <a:prstGeom prst="rect">
            <a:avLst/>
          </a:prstGeom>
        </p:spPr>
      </p:pic>
      <p:sp>
        <p:nvSpPr>
          <p:cNvPr id="8" name="Rectangle 7"/>
          <p:cNvSpPr/>
          <p:nvPr/>
        </p:nvSpPr>
        <p:spPr>
          <a:xfrm>
            <a:off x="0" y="5715000"/>
            <a:ext cx="9144000" cy="1143000"/>
          </a:xfrm>
          <a:prstGeom prst="rect">
            <a:avLst/>
          </a:prstGeom>
          <a:solidFill>
            <a:srgbClr val="A1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57150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67990" y="5364162"/>
            <a:ext cx="3162300" cy="922338"/>
          </a:xfrm>
          <a:prstGeom prst="rect">
            <a:avLst/>
          </a:prstGeom>
          <a:ln>
            <a:solidFill>
              <a:schemeClr val="accent4">
                <a:lumMod val="60000"/>
                <a:lumOff val="40000"/>
              </a:schemeClr>
            </a:solid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44E856-BF4C-417D-9846-2079FF1512CC}" type="datetimeFigureOut">
              <a:rPr lang="en-US" smtClean="0"/>
              <a:pPr/>
              <a:t>4/20/2018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80CCB6-F4F8-4144-AB69-C7FB609BBF88}" type="slidenum">
              <a:rPr lang="en-US" smtClean="0"/>
              <a:pPr/>
              <a:t>‹#›</a:t>
            </a:fld>
            <a:endParaRPr lang="en-US"/>
          </a:p>
        </p:txBody>
      </p:sp>
    </p:spTree>
    <p:extLst>
      <p:ext uri="{BB962C8B-B14F-4D97-AF65-F5344CB8AC3E}">
        <p14:creationId xmlns:p14="http://schemas.microsoft.com/office/powerpoint/2010/main" val="3978192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844E856-BF4C-417D-9846-2079FF1512CC}" type="datetimeFigureOut">
              <a:rPr lang="en-US" smtClean="0"/>
              <a:pPr/>
              <a:t>4/20/2018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680CCB6-F4F8-4144-AB69-C7FB609BBF88}" type="slidenum">
              <a:rPr lang="en-US" smtClean="0"/>
              <a:pPr/>
              <a:t>‹#›</a:t>
            </a:fld>
            <a:endParaRPr lang="en-US"/>
          </a:p>
        </p:txBody>
      </p:sp>
    </p:spTree>
    <p:extLst>
      <p:ext uri="{BB962C8B-B14F-4D97-AF65-F5344CB8AC3E}">
        <p14:creationId xmlns:p14="http://schemas.microsoft.com/office/powerpoint/2010/main" val="3420582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4600"/>
            <a:ext cx="6477000" cy="1470025"/>
          </a:xfrm>
          <a:prstGeom prst="rect">
            <a:avLst/>
          </a:prstGeom>
        </p:spPr>
        <p:txBody>
          <a:bodyPr>
            <a:noAutofit/>
          </a:bodyPr>
          <a:lstStyle>
            <a:lvl1pPr algn="ctr">
              <a:defRPr lang="en-US" sz="4000" kern="1200" dirty="0">
                <a:solidFill>
                  <a:srgbClr val="7C609E"/>
                </a:solidFill>
                <a:latin typeface="Arial"/>
                <a:ea typeface="+mn-ea"/>
                <a:cs typeface="+mn-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219200" y="4267200"/>
            <a:ext cx="6477000" cy="1143000"/>
          </a:xfrm>
          <a:prstGeom prst="rect">
            <a:avLst/>
          </a:prstGeom>
        </p:spPr>
        <p:txBody>
          <a:bodyPr/>
          <a:lstStyle>
            <a:lvl1pPr marL="0" indent="0" algn="ctr">
              <a:buNone/>
              <a:defRPr>
                <a:solidFill>
                  <a:schemeClr val="tx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descr="Milestone Header.jpg"/>
          <p:cNvPicPr>
            <a:picLocks noChangeAspect="1"/>
          </p:cNvPicPr>
          <p:nvPr/>
        </p:nvPicPr>
        <p:blipFill>
          <a:blip r:embed="rId2" cstate="email"/>
          <a:srcRect l="644" t="2564"/>
          <a:stretch>
            <a:fillRect/>
          </a:stretch>
        </p:blipFill>
        <p:spPr>
          <a:xfrm>
            <a:off x="0" y="0"/>
            <a:ext cx="9144001" cy="2250769"/>
          </a:xfrm>
          <a:prstGeom prst="rect">
            <a:avLst/>
          </a:prstGeom>
        </p:spPr>
      </p:pic>
      <p:sp>
        <p:nvSpPr>
          <p:cNvPr id="13" name="Rectangle 12"/>
          <p:cNvSpPr/>
          <p:nvPr/>
        </p:nvSpPr>
        <p:spPr>
          <a:xfrm>
            <a:off x="0" y="5715000"/>
            <a:ext cx="9144000" cy="1143000"/>
          </a:xfrm>
          <a:prstGeom prst="rect">
            <a:avLst/>
          </a:prstGeom>
          <a:solidFill>
            <a:srgbClr val="A1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p:nvPr/>
        </p:nvCxnSpPr>
        <p:spPr>
          <a:xfrm>
            <a:off x="0" y="57150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5550" y="5715000"/>
            <a:ext cx="4152900" cy="1211263"/>
          </a:xfrm>
          <a:prstGeom prst="rect">
            <a:avLst/>
          </a:prstGeom>
        </p:spPr>
      </p:pic>
    </p:spTree>
    <p:extLst>
      <p:ext uri="{BB962C8B-B14F-4D97-AF65-F5344CB8AC3E}">
        <p14:creationId xmlns:p14="http://schemas.microsoft.com/office/powerpoint/2010/main" val="18063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2239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0.pn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4.xml"/><Relationship Id="rId7" Type="http://schemas.openxmlformats.org/officeDocument/2006/relationships/image" Target="../media/image15.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886200"/>
            <a:ext cx="7620000" cy="1470025"/>
          </a:xfrm>
        </p:spPr>
        <p:txBody>
          <a:bodyPr>
            <a:noAutofit/>
          </a:bodyPr>
          <a:lstStyle/>
          <a:p>
            <a:r>
              <a:rPr lang="es-ES" sz="2800" dirty="0" smtClean="0">
                <a:solidFill>
                  <a:schemeClr val="tx1"/>
                </a:solidFill>
              </a:rPr>
              <a:t>¡Ayude a su hijo a aprender y crecer al reconocer los asombrosos indicadores del desarrollo!</a:t>
            </a:r>
            <a:endParaRPr lang="es-ES" sz="2800" dirty="0">
              <a:solidFill>
                <a:schemeClr val="tx1"/>
              </a:solidFill>
            </a:endParaRPr>
          </a:p>
        </p:txBody>
      </p:sp>
      <p:sp>
        <p:nvSpPr>
          <p:cNvPr id="3" name="Subtitle 2"/>
          <p:cNvSpPr>
            <a:spLocks noGrp="1"/>
          </p:cNvSpPr>
          <p:nvPr>
            <p:ph type="subTitle" idx="1"/>
          </p:nvPr>
        </p:nvSpPr>
        <p:spPr>
          <a:xfrm>
            <a:off x="1066800" y="2590800"/>
            <a:ext cx="7010400" cy="1524000"/>
          </a:xfrm>
        </p:spPr>
        <p:txBody>
          <a:bodyPr/>
          <a:lstStyle/>
          <a:p>
            <a:r>
              <a:rPr lang="es-ES" sz="4000" dirty="0" smtClean="0">
                <a:solidFill>
                  <a:srgbClr val="7C609E"/>
                </a:solidFill>
              </a:rPr>
              <a:t>“Aprenda los Signos. Reaccione Pronto.”</a:t>
            </a:r>
            <a:endParaRPr lang="es-ES" sz="4000" dirty="0">
              <a:solidFill>
                <a:srgbClr val="7C609E"/>
              </a:solidFill>
            </a:endParaRPr>
          </a:p>
        </p:txBody>
      </p:sp>
      <p:pic>
        <p:nvPicPr>
          <p:cNvPr id="4" name="Milestones_SPAN_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4876800"/>
            <a:ext cx="609600" cy="609600"/>
          </a:xfrm>
          <a:prstGeom prst="rect">
            <a:avLst/>
          </a:prstGeom>
        </p:spPr>
      </p:pic>
    </p:spTree>
    <p:extLst>
      <p:ext uri="{BB962C8B-B14F-4D97-AF65-F5344CB8AC3E}">
        <p14:creationId xmlns:p14="http://schemas.microsoft.com/office/powerpoint/2010/main" val="689463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dirty="0" smtClean="0"/>
              <a:t>Cuadernillo “Indicadores del desarrollo”</a:t>
            </a:r>
            <a:endParaRPr lang="es-ES" sz="3600" dirty="0"/>
          </a:p>
        </p:txBody>
      </p:sp>
      <p:sp>
        <p:nvSpPr>
          <p:cNvPr id="3" name="Content Placeholder 2"/>
          <p:cNvSpPr>
            <a:spLocks noGrp="1"/>
          </p:cNvSpPr>
          <p:nvPr>
            <p:ph idx="1"/>
          </p:nvPr>
        </p:nvSpPr>
        <p:spPr>
          <a:xfrm>
            <a:off x="381000" y="1143000"/>
            <a:ext cx="8229600" cy="4525963"/>
          </a:xfrm>
        </p:spPr>
        <p:txBody>
          <a:bodyPr>
            <a:noAutofit/>
          </a:bodyPr>
          <a:lstStyle/>
          <a:p>
            <a:pPr marL="0" indent="0">
              <a:buNone/>
            </a:pPr>
            <a:r>
              <a:rPr lang="es-ES" sz="2400" dirty="0" smtClean="0"/>
              <a:t>Incluye:</a:t>
            </a:r>
          </a:p>
          <a:p>
            <a:r>
              <a:rPr lang="es-ES" sz="2000" dirty="0" smtClean="0"/>
              <a:t>Listas de control completas para niños desde los 2 meses hasta los 5 años.</a:t>
            </a:r>
          </a:p>
          <a:p>
            <a:r>
              <a:rPr lang="es-ES" sz="2000" dirty="0" smtClean="0"/>
              <a:t>Actividades para ayudar a su hijo a aprender y crecer.</a:t>
            </a:r>
          </a:p>
          <a:p>
            <a:r>
              <a:rPr lang="es-ES" sz="2000" dirty="0" smtClean="0"/>
              <a:t>Espacio para escribir las preguntas que quiera hacerle al médico.</a:t>
            </a:r>
          </a:p>
          <a:p>
            <a:pPr marL="0" indent="0">
              <a:buNone/>
            </a:pPr>
            <a:endParaRPr lang="es-ES" sz="1100" dirty="0" smtClean="0"/>
          </a:p>
          <a:p>
            <a:pPr marL="0" indent="0">
              <a:buNone/>
            </a:pPr>
            <a:r>
              <a:rPr lang="es-ES" sz="2400" dirty="0" smtClean="0"/>
              <a:t>Cómo usarlo:</a:t>
            </a:r>
          </a:p>
          <a:p>
            <a:r>
              <a:rPr lang="es-ES" sz="2000" dirty="0" smtClean="0"/>
              <a:t>Un recurso para mantener y usar a lo largo de los primeros años de vida de su hijo.</a:t>
            </a:r>
          </a:p>
          <a:p>
            <a:r>
              <a:rPr lang="es-ES" sz="2000" dirty="0" smtClean="0"/>
              <a:t>Haga las actividades mientras el niño juegue.</a:t>
            </a:r>
          </a:p>
          <a:p>
            <a:r>
              <a:rPr lang="es-ES" sz="2000" dirty="0" smtClean="0"/>
              <a:t>Llévelo a todos los chequeos de rutina de su hijo.</a:t>
            </a:r>
            <a:endParaRPr lang="es-ES" sz="2000" dirty="0"/>
          </a:p>
        </p:txBody>
      </p:sp>
      <p:pic>
        <p:nvPicPr>
          <p:cNvPr id="4" name="Milestones_SPAN_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1355592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Tabla de crecimiento</a:t>
            </a:r>
            <a:endParaRPr lang="es-ES" dirty="0"/>
          </a:p>
        </p:txBody>
      </p:sp>
      <p:pic>
        <p:nvPicPr>
          <p:cNvPr id="3" name="Milestones_SPAN_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15000"/>
            <a:ext cx="609600" cy="609600"/>
          </a:xfrm>
          <a:prstGeom prst="rect">
            <a:avLst/>
          </a:prstGeom>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240752"/>
            <a:ext cx="1321141" cy="472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99557">
            <a:off x="2937365" y="1826539"/>
            <a:ext cx="5038725" cy="3552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807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Ayude a su hijo a aprender y crecer</a:t>
            </a:r>
            <a:endParaRPr lang="es-ES" dirty="0"/>
          </a:p>
        </p:txBody>
      </p:sp>
      <p:sp>
        <p:nvSpPr>
          <p:cNvPr id="3" name="Content Placeholder 2"/>
          <p:cNvSpPr>
            <a:spLocks noGrp="1"/>
          </p:cNvSpPr>
          <p:nvPr>
            <p:ph idx="1"/>
          </p:nvPr>
        </p:nvSpPr>
        <p:spPr/>
        <p:txBody>
          <a:bodyPr/>
          <a:lstStyle/>
          <a:p>
            <a:r>
              <a:rPr lang="es-ES" sz="2600" dirty="0" smtClean="0"/>
              <a:t>Dar seguimiento a los indicadores del desarrollo es un muy buen primer paso.</a:t>
            </a:r>
          </a:p>
          <a:p>
            <a:r>
              <a:rPr lang="es-ES" sz="2600" dirty="0" smtClean="0"/>
              <a:t>Haga las actividades para ayudar a su hijo a aprender y crecer.</a:t>
            </a:r>
          </a:p>
          <a:p>
            <a:r>
              <a:rPr lang="es-ES" sz="2600" dirty="0" smtClean="0"/>
              <a:t>Hable con otros proveedores de atención médica acerca de los indicadores que ellos vean en su hijo.</a:t>
            </a:r>
          </a:p>
          <a:p>
            <a:r>
              <a:rPr lang="es-ES" sz="2600" dirty="0" smtClean="0"/>
              <a:t>Hable con el médico de su hijo sobre los progresos del niño y qué debe esperar a continuación.</a:t>
            </a:r>
          </a:p>
          <a:p>
            <a:r>
              <a:rPr lang="es-ES" sz="2600" dirty="0" smtClean="0"/>
              <a:t>Reaccione pronto si alguna vez tiene una preocupación.</a:t>
            </a:r>
            <a:endParaRPr lang="es-ES" sz="2600" dirty="0"/>
          </a:p>
        </p:txBody>
      </p:sp>
      <p:pic>
        <p:nvPicPr>
          <p:cNvPr id="4" name="Milestones_SPAN_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766351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Reaccione pronto</a:t>
            </a:r>
            <a:endParaRPr lang="es-ES" dirty="0"/>
          </a:p>
        </p:txBody>
      </p:sp>
      <p:sp>
        <p:nvSpPr>
          <p:cNvPr id="3" name="Content Placeholder 2"/>
          <p:cNvSpPr>
            <a:spLocks noGrp="1"/>
          </p:cNvSpPr>
          <p:nvPr>
            <p:ph idx="1"/>
          </p:nvPr>
        </p:nvSpPr>
        <p:spPr/>
        <p:txBody>
          <a:bodyPr/>
          <a:lstStyle/>
          <a:p>
            <a:r>
              <a:rPr lang="es-ES" sz="2800" dirty="0"/>
              <a:t>Usted conoce a su hijo mejor que nadie.</a:t>
            </a:r>
          </a:p>
          <a:p>
            <a:r>
              <a:rPr lang="es-ES" sz="2800" dirty="0"/>
              <a:t>Dígale sus preocupaciones al médico.</a:t>
            </a:r>
          </a:p>
          <a:p>
            <a:r>
              <a:rPr lang="es-ES" sz="2800" dirty="0"/>
              <a:t>Pida que lo remitan a un especialista Y llame al 1-800-CDC-INFO para que lo contacten con servicios de ayuda.</a:t>
            </a:r>
          </a:p>
          <a:p>
            <a:r>
              <a:rPr lang="es-ES" sz="2800" dirty="0" smtClean="0"/>
              <a:t>Todos los estados ofrecen servicios que pueden proporcionarle ayuda.</a:t>
            </a:r>
          </a:p>
          <a:p>
            <a:r>
              <a:rPr lang="es-ES" sz="2800" dirty="0" smtClean="0"/>
              <a:t>No espere.</a:t>
            </a:r>
            <a:endParaRPr lang="es-ES" sz="2800" dirty="0"/>
          </a:p>
        </p:txBody>
      </p:sp>
      <p:pic>
        <p:nvPicPr>
          <p:cNvPr id="4" name="Milestones_SPAN_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2324754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¡Recuerde!</a:t>
            </a:r>
            <a:endParaRPr lang="es-ES" dirty="0"/>
          </a:p>
        </p:txBody>
      </p:sp>
      <p:sp>
        <p:nvSpPr>
          <p:cNvPr id="3" name="Content Placeholder 2"/>
          <p:cNvSpPr>
            <a:spLocks noGrp="1"/>
          </p:cNvSpPr>
          <p:nvPr>
            <p:ph idx="1"/>
          </p:nvPr>
        </p:nvSpPr>
        <p:spPr>
          <a:xfrm>
            <a:off x="304800" y="1371600"/>
            <a:ext cx="4648200" cy="4525963"/>
          </a:xfrm>
        </p:spPr>
        <p:txBody>
          <a:bodyPr/>
          <a:lstStyle/>
          <a:p>
            <a:r>
              <a:rPr lang="es-ES" sz="2600" dirty="0"/>
              <a:t>Es importante estar pendiente de los indicadores del desarrollo.</a:t>
            </a:r>
          </a:p>
          <a:p>
            <a:r>
              <a:rPr lang="es-ES" sz="2600" dirty="0"/>
              <a:t>Hay recursos de ayuda gratuitos.</a:t>
            </a:r>
          </a:p>
          <a:p>
            <a:r>
              <a:rPr lang="es-ES" sz="2600" dirty="0"/>
              <a:t>Hay cosas que usted puede hacer para ayudar a su hijo a aprender y crecer.</a:t>
            </a:r>
          </a:p>
          <a:p>
            <a:r>
              <a:rPr lang="es-ES" sz="2600" dirty="0" smtClean="0"/>
              <a:t>Reaccionar pronto puede hacer una gran diferencia.</a:t>
            </a:r>
            <a:endParaRPr lang="es-ES" sz="2600" dirty="0"/>
          </a:p>
          <a:p>
            <a:endParaRPr lang="es-ES" dirty="0"/>
          </a:p>
          <a:p>
            <a:endParaRPr lang="es-ES" dirty="0"/>
          </a:p>
        </p:txBody>
      </p:sp>
      <p:sp>
        <p:nvSpPr>
          <p:cNvPr id="4" name="TextBox 3"/>
          <p:cNvSpPr txBox="1"/>
          <p:nvPr/>
        </p:nvSpPr>
        <p:spPr>
          <a:xfrm>
            <a:off x="5486400" y="4876798"/>
            <a:ext cx="2914948" cy="276999"/>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Juega a imitar a los grandes.</a:t>
            </a:r>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087" t="11080" r="21661"/>
          <a:stretch/>
        </p:blipFill>
        <p:spPr bwMode="auto">
          <a:xfrm>
            <a:off x="5475514" y="1512097"/>
            <a:ext cx="2914948" cy="336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Milestones_SPAN_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1473865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type="subTitle" idx="1"/>
          </p:nvPr>
        </p:nvSpPr>
        <p:spPr>
          <a:xfrm>
            <a:off x="2057400" y="914400"/>
            <a:ext cx="6324600" cy="3886200"/>
          </a:xfrm>
        </p:spPr>
        <p:txBody>
          <a:bodyPr/>
          <a:lstStyle/>
          <a:p>
            <a:pPr marL="0" indent="0" algn="ctr">
              <a:buNone/>
            </a:pPr>
            <a:r>
              <a:rPr lang="es-ES" sz="2800" dirty="0" smtClean="0"/>
              <a:t>¡Ayude a su hijo a aprender y crecer al reconocer cada asombroso indicador del desarrollo!</a:t>
            </a:r>
            <a:r>
              <a:rPr dirty="0"/>
              <a:t/>
            </a:r>
            <a:br>
              <a:rPr dirty="0"/>
            </a:br>
            <a:endParaRPr lang="es-ES" sz="2800" dirty="0" smtClean="0"/>
          </a:p>
          <a:p>
            <a:pPr marL="0" indent="0" algn="ctr">
              <a:buNone/>
            </a:pPr>
            <a:r>
              <a:rPr lang="es-ES" sz="2800" dirty="0" smtClean="0"/>
              <a:t>Visite hoy mismo www.cdc.gov/pronto</a:t>
            </a:r>
            <a:r>
              <a:rPr lang="es-ES" dirty="0" smtClean="0"/>
              <a:t>.</a:t>
            </a:r>
          </a:p>
          <a:p>
            <a:pPr marL="0" indent="0" algn="ctr">
              <a:buNone/>
            </a:pPr>
            <a:endParaRPr lang="es-ES" sz="2800" dirty="0"/>
          </a:p>
          <a:p>
            <a:pPr marL="0" indent="0" algn="ctr">
              <a:buNone/>
            </a:pPr>
            <a:r>
              <a:rPr lang="es-ES" sz="2400" dirty="0">
                <a:solidFill>
                  <a:schemeClr val="bg1">
                    <a:lumMod val="65000"/>
                  </a:schemeClr>
                </a:solidFill>
              </a:rPr>
              <a:t>“Aprenda los Signos. Reaccione </a:t>
            </a:r>
            <a:r>
              <a:rPr lang="es-ES" sz="2400" dirty="0" smtClean="0">
                <a:solidFill>
                  <a:schemeClr val="bg1">
                    <a:lumMod val="65000"/>
                  </a:schemeClr>
                </a:solidFill>
              </a:rPr>
              <a:t>Pronto.”</a:t>
            </a:r>
            <a:endParaRPr lang="es-ES" sz="2400" dirty="0">
              <a:solidFill>
                <a:schemeClr val="bg1">
                  <a:lumMod val="65000"/>
                </a:schemeClr>
              </a:solidFill>
            </a:endParaRPr>
          </a:p>
          <a:p>
            <a:pPr marL="0" indent="0" algn="ctr">
              <a:buNone/>
            </a:pPr>
            <a:endParaRPr lang="es-ES" dirty="0"/>
          </a:p>
        </p:txBody>
      </p:sp>
      <p:pic>
        <p:nvPicPr>
          <p:cNvPr id="7" name="Milestones_SPAN_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5021580"/>
            <a:ext cx="609600" cy="609600"/>
          </a:xfrm>
          <a:prstGeom prst="rect">
            <a:avLst/>
          </a:prstGeom>
        </p:spPr>
      </p:pic>
    </p:spTree>
    <p:extLst>
      <p:ext uri="{BB962C8B-B14F-4D97-AF65-F5344CB8AC3E}">
        <p14:creationId xmlns:p14="http://schemas.microsoft.com/office/powerpoint/2010/main" val="3858345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Usted aprenderá:</a:t>
            </a:r>
            <a:endParaRPr lang="es-ES" dirty="0"/>
          </a:p>
        </p:txBody>
      </p:sp>
      <p:sp>
        <p:nvSpPr>
          <p:cNvPr id="3" name="Content Placeholder 2"/>
          <p:cNvSpPr>
            <a:spLocks noGrp="1"/>
          </p:cNvSpPr>
          <p:nvPr>
            <p:ph idx="1"/>
          </p:nvPr>
        </p:nvSpPr>
        <p:spPr>
          <a:xfrm>
            <a:off x="359229" y="1295400"/>
            <a:ext cx="8229600" cy="4572000"/>
          </a:xfrm>
        </p:spPr>
        <p:txBody>
          <a:bodyPr/>
          <a:lstStyle/>
          <a:p>
            <a:r>
              <a:rPr lang="es-ES" sz="2400" dirty="0" smtClean="0"/>
              <a:t>Que es importante estar pendiente de los indicadores del desarrollo.</a:t>
            </a:r>
          </a:p>
          <a:p>
            <a:r>
              <a:rPr lang="es-ES" sz="2400" dirty="0" smtClean="0"/>
              <a:t>Acerca de recursos de ayuda gratuitos.</a:t>
            </a:r>
          </a:p>
          <a:p>
            <a:r>
              <a:rPr lang="es-ES" sz="2400" dirty="0" smtClean="0"/>
              <a:t>Cosas que puede hacer para ayudar a su hijo a aprender y crecer.</a:t>
            </a:r>
          </a:p>
          <a:p>
            <a:endParaRPr lang="es-ES" dirty="0"/>
          </a:p>
        </p:txBody>
      </p:sp>
      <p:pic>
        <p:nvPicPr>
          <p:cNvPr id="5122" name="Picture 2" descr="G:\Clients\CDC\Autism Awareness Campaign\2004-2012 contracts\Collateral &amp; Advertising Materials\2008 Photo shoots\Walden Images\_DSC2050.jpg"/>
          <p:cNvPicPr>
            <a:picLocks noChangeAspect="1" noChangeArrowheads="1"/>
          </p:cNvPicPr>
          <p:nvPr/>
        </p:nvPicPr>
        <p:blipFill>
          <a:blip r:embed="rId5" cstate="print"/>
          <a:srcRect l="3226" t="3226"/>
          <a:stretch>
            <a:fillRect/>
          </a:stretch>
        </p:blipFill>
        <p:spPr bwMode="auto">
          <a:xfrm>
            <a:off x="533400" y="3746080"/>
            <a:ext cx="2286000" cy="1524000"/>
          </a:xfrm>
          <a:prstGeom prst="rect">
            <a:avLst/>
          </a:prstGeom>
          <a:ln>
            <a:noFill/>
          </a:ln>
          <a:effectLst/>
        </p:spPr>
      </p:pic>
      <p:sp>
        <p:nvSpPr>
          <p:cNvPr id="4" name="TextBox 3"/>
          <p:cNvSpPr txBox="1"/>
          <p:nvPr/>
        </p:nvSpPr>
        <p:spPr>
          <a:xfrm>
            <a:off x="533400" y="5257800"/>
            <a:ext cx="2286000" cy="461665"/>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latin typeface="Arial" pitchFamily="34" charset="0"/>
              </a:rPr>
              <a:t>Usa las cosas correctamente (vaso).</a:t>
            </a:r>
            <a:endParaRPr lang="es-ES" sz="1200" dirty="0">
              <a:latin typeface="Arial" pitchFamily="34" charset="0"/>
              <a:cs typeface="Arial" pitchFamily="34" charset="0"/>
            </a:endParaRPr>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1029" y="3733800"/>
            <a:ext cx="2286000" cy="152086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331029" y="5254660"/>
            <a:ext cx="2286000" cy="461665"/>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Baja las escaleras agarrándose.</a:t>
            </a:r>
            <a:endParaRPr lang="es-ES" dirty="0"/>
          </a:p>
        </p:txBody>
      </p:sp>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3733800"/>
            <a:ext cx="2277286" cy="15151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261846" y="5241829"/>
            <a:ext cx="2272554" cy="276999"/>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Se viste y desviste solo.</a:t>
            </a:r>
          </a:p>
        </p:txBody>
      </p:sp>
      <p:pic>
        <p:nvPicPr>
          <p:cNvPr id="10" name="Milestones_SPAN_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3981732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3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s-ES" dirty="0" smtClean="0"/>
              <a:t>¿Qué son los indicadores del desarrollo?</a:t>
            </a:r>
            <a:endParaRPr lang="es-ES" dirty="0"/>
          </a:p>
        </p:txBody>
      </p:sp>
      <p:sp>
        <p:nvSpPr>
          <p:cNvPr id="3" name="Content Placeholder 2"/>
          <p:cNvSpPr>
            <a:spLocks noGrp="1"/>
          </p:cNvSpPr>
          <p:nvPr>
            <p:ph idx="1"/>
          </p:nvPr>
        </p:nvSpPr>
        <p:spPr>
          <a:xfrm>
            <a:off x="381000" y="1371600"/>
            <a:ext cx="4800600" cy="4525963"/>
          </a:xfrm>
        </p:spPr>
        <p:txBody>
          <a:bodyPr/>
          <a:lstStyle/>
          <a:p>
            <a:r>
              <a:rPr lang="es-ES" sz="2400" dirty="0" smtClean="0"/>
              <a:t>Son las cosas que la mayoría de los niños pueden hacer a una edad determinada.</a:t>
            </a:r>
          </a:p>
          <a:p>
            <a:pPr lvl="1"/>
            <a:r>
              <a:rPr lang="es-ES" sz="2000" dirty="0" smtClean="0"/>
              <a:t>La manera en que un niño juega, aprende, habla, actúa y se mueve.</a:t>
            </a:r>
          </a:p>
          <a:p>
            <a:r>
              <a:rPr lang="es-ES" sz="2400" dirty="0" smtClean="0"/>
              <a:t>Ofrecen pistas importantes acerca del desarrollo de su hijo.</a:t>
            </a:r>
            <a:endParaRPr lang="es-ES" sz="2400" dirty="0"/>
          </a:p>
        </p:txBody>
      </p:sp>
      <p:sp>
        <p:nvSpPr>
          <p:cNvPr id="4" name="TextBox 3"/>
          <p:cNvSpPr txBox="1"/>
          <p:nvPr/>
        </p:nvSpPr>
        <p:spPr>
          <a:xfrm>
            <a:off x="5253902" y="4985657"/>
            <a:ext cx="3509098" cy="276999"/>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Señala un avión en el cielo.</a:t>
            </a:r>
            <a:endParaRPr lang="es-ES" dirty="0"/>
          </a:p>
        </p:txBody>
      </p:sp>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160" t="9465"/>
          <a:stretch/>
        </p:blipFill>
        <p:spPr bwMode="auto">
          <a:xfrm>
            <a:off x="5253902" y="1658983"/>
            <a:ext cx="3509098" cy="331143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Milestones_SPAN_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73477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9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
            <a:ext cx="8839200" cy="1188720"/>
          </a:xfrm>
        </p:spPr>
        <p:txBody>
          <a:bodyPr/>
          <a:lstStyle/>
          <a:p>
            <a:r>
              <a:rPr lang="es-ES" sz="3200" dirty="0" smtClean="0"/>
              <a:t>Dar seguimiento a los indicadores del desarrollo de su hijo</a:t>
            </a:r>
            <a:endParaRPr lang="es-ES" sz="3200" dirty="0"/>
          </a:p>
        </p:txBody>
      </p:sp>
      <p:sp>
        <p:nvSpPr>
          <p:cNvPr id="3" name="Content Placeholder 2"/>
          <p:cNvSpPr>
            <a:spLocks noGrp="1"/>
          </p:cNvSpPr>
          <p:nvPr>
            <p:ph idx="1"/>
          </p:nvPr>
        </p:nvSpPr>
        <p:spPr/>
        <p:txBody>
          <a:bodyPr>
            <a:normAutofit/>
          </a:bodyPr>
          <a:lstStyle/>
          <a:p>
            <a:r>
              <a:rPr lang="es-ES" sz="2800" dirty="0" smtClean="0"/>
              <a:t>Fijarse en los indicadores del desarrollo es fácil, entretenido y realmente importante.</a:t>
            </a:r>
          </a:p>
          <a:p>
            <a:r>
              <a:rPr lang="es-ES" sz="2800" dirty="0" smtClean="0"/>
              <a:t>Seguir la evolución de los indicadores del desarrollo a través del tiempo:</a:t>
            </a:r>
          </a:p>
          <a:p>
            <a:pPr lvl="1"/>
            <a:r>
              <a:rPr lang="es-ES" sz="2400" dirty="0" smtClean="0"/>
              <a:t>lo ayuda a entender a su hijo y a saber qué debe esperar;</a:t>
            </a:r>
          </a:p>
          <a:p>
            <a:pPr lvl="1"/>
            <a:r>
              <a:rPr lang="es-ES" sz="2400" dirty="0" smtClean="0"/>
              <a:t>lo ayuda a estar seguro de que su hijo se está desarrollando bien para su edad;</a:t>
            </a:r>
          </a:p>
          <a:p>
            <a:pPr lvl="1"/>
            <a:r>
              <a:rPr lang="es-ES" sz="2400" dirty="0" smtClean="0"/>
              <a:t>provee información importante para compartir con el médico de su hijo en cada chequeo.</a:t>
            </a:r>
          </a:p>
        </p:txBody>
      </p:sp>
      <p:pic>
        <p:nvPicPr>
          <p:cNvPr id="4" name="Milestones_SPAN_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2094442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lstStyle/>
          <a:p>
            <a:r>
              <a:rPr lang="es-ES" sz="3600" dirty="0" smtClean="0"/>
              <a:t>Dar seguimiento a los indicadores del desarrollo es importante</a:t>
            </a:r>
            <a:endParaRPr lang="es-ES" sz="3600" dirty="0"/>
          </a:p>
        </p:txBody>
      </p:sp>
      <p:sp>
        <p:nvSpPr>
          <p:cNvPr id="3" name="Content Placeholder 2"/>
          <p:cNvSpPr>
            <a:spLocks noGrp="1"/>
          </p:cNvSpPr>
          <p:nvPr>
            <p:ph idx="1"/>
          </p:nvPr>
        </p:nvSpPr>
        <p:spPr>
          <a:xfrm>
            <a:off x="381000" y="1600200"/>
            <a:ext cx="4191000" cy="4297363"/>
          </a:xfrm>
        </p:spPr>
        <p:txBody>
          <a:bodyPr/>
          <a:lstStyle/>
          <a:p>
            <a:pPr marL="0" lvl="1" indent="0">
              <a:buNone/>
            </a:pPr>
            <a:r>
              <a:rPr lang="es-ES" sz="2400" dirty="0" smtClean="0"/>
              <a:t>Dar seguimiento a los indicadores de su hijo le da a usted la oportunidad de detectar signos tempranos de posibles problemas en el desarrollo para que su hijo tenga las mejores probabilidades de recibir la ayuda que necesite.</a:t>
            </a:r>
            <a:endParaRPr lang="es-ES" sz="2400" dirty="0"/>
          </a:p>
          <a:p>
            <a:endParaRPr lang="es-ES" dirty="0"/>
          </a:p>
        </p:txBody>
      </p:sp>
      <p:pic>
        <p:nvPicPr>
          <p:cNvPr id="10" name="Picture 9" descr="Untitled-1.png"/>
          <p:cNvPicPr>
            <a:picLocks noChangeAspect="1"/>
          </p:cNvPicPr>
          <p:nvPr/>
        </p:nvPicPr>
        <p:blipFill>
          <a:blip r:embed="rId5" cstate="print"/>
          <a:srcRect t="4348"/>
          <a:stretch>
            <a:fillRect/>
          </a:stretch>
        </p:blipFill>
        <p:spPr>
          <a:xfrm>
            <a:off x="4724400" y="1828800"/>
            <a:ext cx="4019627" cy="3352800"/>
          </a:xfrm>
          <a:prstGeom prst="rect">
            <a:avLst/>
          </a:prstGeom>
          <a:ln>
            <a:noFill/>
          </a:ln>
          <a:effectLst/>
        </p:spPr>
      </p:pic>
      <p:sp>
        <p:nvSpPr>
          <p:cNvPr id="4" name="TextBox 3"/>
          <p:cNvSpPr txBox="1"/>
          <p:nvPr/>
        </p:nvSpPr>
        <p:spPr>
          <a:xfrm>
            <a:off x="4724401" y="5060576"/>
            <a:ext cx="4019626" cy="276999"/>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Gatea</a:t>
            </a:r>
          </a:p>
        </p:txBody>
      </p:sp>
      <p:pic>
        <p:nvPicPr>
          <p:cNvPr id="6" name="Milestones_SPAN_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2720231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lstStyle/>
          <a:p>
            <a:r>
              <a:rPr lang="es-ES" sz="3200" dirty="0" smtClean="0"/>
              <a:t>Materiales gratuitos para dar seguimiento </a:t>
            </a:r>
            <a:br>
              <a:rPr lang="es-ES" sz="3200" dirty="0" smtClean="0"/>
            </a:br>
            <a:r>
              <a:rPr lang="es-ES" sz="3200" dirty="0" smtClean="0"/>
              <a:t>a los indicadores</a:t>
            </a:r>
            <a:endParaRPr lang="es-ES" sz="3200" dirty="0"/>
          </a:p>
        </p:txBody>
      </p:sp>
      <p:sp>
        <p:nvSpPr>
          <p:cNvPr id="3" name="Content Placeholder 2"/>
          <p:cNvSpPr>
            <a:spLocks noGrp="1"/>
          </p:cNvSpPr>
          <p:nvPr>
            <p:ph idx="1"/>
          </p:nvPr>
        </p:nvSpPr>
        <p:spPr>
          <a:xfrm>
            <a:off x="381000" y="1165199"/>
            <a:ext cx="4572000" cy="4525963"/>
          </a:xfrm>
        </p:spPr>
        <p:txBody>
          <a:bodyPr/>
          <a:lstStyle/>
          <a:p>
            <a:r>
              <a:rPr lang="es-ES" sz="2400" dirty="0" smtClean="0"/>
              <a:t>Creados por el programa de los CDC “Aprenda los Signos. Reacciones Pronto".</a:t>
            </a:r>
          </a:p>
          <a:p>
            <a:r>
              <a:rPr lang="es-ES" sz="2400" dirty="0" smtClean="0"/>
              <a:t>Gratuitos y fáciles de usar.</a:t>
            </a:r>
          </a:p>
          <a:p>
            <a:r>
              <a:rPr lang="es-ES" sz="2400" dirty="0" smtClean="0"/>
              <a:t>Amplia variedad de materiales para dar seguimiento a los indicadores del desarrollo.</a:t>
            </a:r>
          </a:p>
        </p:txBody>
      </p:sp>
      <p:pic>
        <p:nvPicPr>
          <p:cNvPr id="8194" name="Picture 2" descr="G:\Clients\CDC\Autism Awareness Campaign\2004-2012 contracts\Collateral &amp; Advertising Materials\2008 Photo shoots\Walden Images\_DSC2758.jpg"/>
          <p:cNvPicPr>
            <a:picLocks noChangeAspect="1" noChangeArrowheads="1"/>
          </p:cNvPicPr>
          <p:nvPr/>
        </p:nvPicPr>
        <p:blipFill>
          <a:blip r:embed="rId5" cstate="print"/>
          <a:srcRect l="1786" t="2679"/>
          <a:stretch>
            <a:fillRect/>
          </a:stretch>
        </p:blipFill>
        <p:spPr bwMode="auto">
          <a:xfrm>
            <a:off x="5120759" y="3533001"/>
            <a:ext cx="1799438" cy="1188720"/>
          </a:xfrm>
          <a:prstGeom prst="rect">
            <a:avLst/>
          </a:prstGeom>
          <a:ln>
            <a:noFill/>
          </a:ln>
          <a:effectLst/>
        </p:spPr>
      </p:pic>
      <p:pic>
        <p:nvPicPr>
          <p:cNvPr id="8195" name="Picture 3" descr="G:\Clients\CDC\Autism Awareness Campaign\2004-2012 contracts\Collateral &amp; Advertising Materials\2008 Photo shoots\Walden Images\_DSC3618.jpg"/>
          <p:cNvPicPr>
            <a:picLocks noChangeAspect="1" noChangeArrowheads="1"/>
          </p:cNvPicPr>
          <p:nvPr/>
        </p:nvPicPr>
        <p:blipFill>
          <a:blip r:embed="rId6" cstate="print"/>
          <a:srcRect l="1709" t="2564"/>
          <a:stretch>
            <a:fillRect/>
          </a:stretch>
        </p:blipFill>
        <p:spPr bwMode="auto">
          <a:xfrm>
            <a:off x="5105400" y="1534547"/>
            <a:ext cx="1798722" cy="1188720"/>
          </a:xfrm>
          <a:prstGeom prst="rect">
            <a:avLst/>
          </a:prstGeom>
          <a:ln>
            <a:noFill/>
          </a:ln>
          <a:effectLst/>
        </p:spPr>
      </p:pic>
      <p:sp>
        <p:nvSpPr>
          <p:cNvPr id="4" name="TextBox 3"/>
          <p:cNvSpPr txBox="1"/>
          <p:nvPr/>
        </p:nvSpPr>
        <p:spPr>
          <a:xfrm>
            <a:off x="5105399" y="2694801"/>
            <a:ext cx="1814797" cy="461665"/>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Construye torres de bloques.</a:t>
            </a:r>
          </a:p>
        </p:txBody>
      </p:sp>
      <p:sp>
        <p:nvSpPr>
          <p:cNvPr id="6" name="TextBox 5"/>
          <p:cNvSpPr txBox="1"/>
          <p:nvPr/>
        </p:nvSpPr>
        <p:spPr>
          <a:xfrm>
            <a:off x="5120759" y="4676001"/>
            <a:ext cx="1799437" cy="461665"/>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Coopera con sus amigos.</a:t>
            </a:r>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4913" y="2121673"/>
            <a:ext cx="1786687"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204914" y="3310393"/>
            <a:ext cx="1786686" cy="461665"/>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Estudia objetos al golpearlos.</a:t>
            </a:r>
          </a:p>
        </p:txBody>
      </p:sp>
      <p:pic>
        <p:nvPicPr>
          <p:cNvPr id="307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4913" y="4214227"/>
            <a:ext cx="1786366" cy="118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195043" y="5402733"/>
            <a:ext cx="1796236" cy="276999"/>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a:solidFill>
                  <a:schemeClr val="dk1"/>
                </a:solidFill>
                <a:latin typeface="Arial"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Trepa bien.</a:t>
            </a:r>
          </a:p>
        </p:txBody>
      </p:sp>
      <p:pic>
        <p:nvPicPr>
          <p:cNvPr id="9" name="Milestones_SPAN_0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608288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9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Listas de control de indicadores</a:t>
            </a:r>
            <a:endParaRPr lang="es-ES" dirty="0"/>
          </a:p>
        </p:txBody>
      </p:sp>
      <p:sp>
        <p:nvSpPr>
          <p:cNvPr id="6" name="Content Placeholder 5"/>
          <p:cNvSpPr>
            <a:spLocks noGrp="1"/>
          </p:cNvSpPr>
          <p:nvPr>
            <p:ph sz="half" idx="13"/>
          </p:nvPr>
        </p:nvSpPr>
        <p:spPr/>
        <p:txBody>
          <a:bodyPr/>
          <a:lstStyle/>
          <a:p>
            <a:r>
              <a:rPr lang="es-ES" sz="2400" dirty="0" smtClean="0"/>
              <a:t>Listas de control por edad a partir de los 2 meses y hasta los 5 años.</a:t>
            </a:r>
          </a:p>
          <a:p>
            <a:r>
              <a:rPr lang="es-ES" sz="2400" dirty="0" smtClean="0"/>
              <a:t>Enumeran los indicadores en 4 áreas de desarrollo.</a:t>
            </a:r>
          </a:p>
          <a:p>
            <a:r>
              <a:rPr lang="es-ES" sz="2400" dirty="0" smtClean="0"/>
              <a:t>Identifican los motivos de celebración o preocupación.</a:t>
            </a:r>
            <a:endParaRPr lang="es-ES" sz="2400" b="1" dirty="0"/>
          </a:p>
        </p:txBody>
      </p:sp>
      <p:pic>
        <p:nvPicPr>
          <p:cNvPr id="3" name="Milestones_SPAN_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15000"/>
            <a:ext cx="609600" cy="609600"/>
          </a:xfrm>
          <a:prstGeom prst="rect">
            <a:avLst/>
          </a:prstGeom>
        </p:spPr>
      </p:pic>
      <p:sp>
        <p:nvSpPr>
          <p:cNvPr id="4" name="Content Placeholder 3"/>
          <p:cNvSpPr>
            <a:spLocks noGrp="1"/>
          </p:cNvSpPr>
          <p:nvPr>
            <p:ph sz="half" idx="1"/>
          </p:nvPr>
        </p:nvSpPr>
        <p:spPr/>
        <p:txBody>
          <a:bodyPr/>
          <a:lstStyle/>
          <a:p>
            <a:endParaRPr lang="en-US"/>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293" y="1371600"/>
            <a:ext cx="3514413"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7884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143000"/>
          </a:xfrm>
        </p:spPr>
        <p:txBody>
          <a:bodyPr>
            <a:noAutofit/>
          </a:bodyPr>
          <a:lstStyle/>
          <a:p>
            <a:r>
              <a:rPr lang="es-ES" sz="3600" dirty="0" smtClean="0"/>
              <a:t>Cómo usar la lista de control de indicadores</a:t>
            </a:r>
          </a:p>
        </p:txBody>
      </p:sp>
      <p:sp>
        <p:nvSpPr>
          <p:cNvPr id="3" name="Content Placeholder 2"/>
          <p:cNvSpPr>
            <a:spLocks noGrp="1"/>
          </p:cNvSpPr>
          <p:nvPr>
            <p:ph idx="1"/>
          </p:nvPr>
        </p:nvSpPr>
        <p:spPr/>
        <p:txBody>
          <a:bodyPr/>
          <a:lstStyle/>
          <a:p>
            <a:r>
              <a:rPr lang="es-ES" sz="2800" dirty="0" smtClean="0"/>
              <a:t>Ponga una copia en la puerta de su nevera y marque los indicadores a medida que su hijo los vaya alcanzando.</a:t>
            </a:r>
          </a:p>
          <a:p>
            <a:r>
              <a:rPr lang="es-ES" sz="2800" dirty="0" smtClean="0"/>
              <a:t>Complete la lista de control antes de cada chequeo de rutina y llévesela al médico.</a:t>
            </a:r>
          </a:p>
          <a:p>
            <a:endParaRPr lang="es-ES" dirty="0"/>
          </a:p>
        </p:txBody>
      </p:sp>
      <p:pic>
        <p:nvPicPr>
          <p:cNvPr id="4" name="Milestones_SPAN_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1645591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143000"/>
          </a:xfrm>
        </p:spPr>
        <p:txBody>
          <a:bodyPr/>
          <a:lstStyle/>
          <a:p>
            <a:r>
              <a:rPr lang="es-ES" sz="3600" dirty="0" smtClean="0"/>
              <a:t>Cuadernillo “Indicadores del desarrollo”</a:t>
            </a:r>
            <a:endParaRPr lang="es-ES" sz="3600" dirty="0"/>
          </a:p>
        </p:txBody>
      </p:sp>
      <p:pic>
        <p:nvPicPr>
          <p:cNvPr id="3" name="Milestones_SPAN_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15000"/>
            <a:ext cx="609600" cy="609600"/>
          </a:xfrm>
          <a:prstGeom prst="rect">
            <a:avLst/>
          </a:prstGeom>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762">
            <a:off x="3180924" y="1547680"/>
            <a:ext cx="5766558" cy="4022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83736">
            <a:off x="352477" y="1416280"/>
            <a:ext cx="2866427" cy="4031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062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LTSAE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TSAE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3487</TotalTime>
  <Words>2419</Words>
  <Application>Microsoft Office PowerPoint</Application>
  <PresentationFormat>On-screen Show (4:3)</PresentationFormat>
  <Paragraphs>134</Paragraphs>
  <Slides>15</Slides>
  <Notes>15</Notes>
  <HiddenSlides>0</HiddenSlides>
  <MMClips>15</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15</vt:i4>
      </vt:variant>
    </vt:vector>
  </HeadingPairs>
  <TitlesOfParts>
    <vt:vector size="19" baseType="lpstr">
      <vt:lpstr>Arial</vt:lpstr>
      <vt:lpstr>Calibri</vt:lpstr>
      <vt:lpstr>LTSAE_New</vt:lpstr>
      <vt:lpstr>1_LTSAE_New</vt:lpstr>
      <vt:lpstr>¡Ayude a su hijo a aprender y crecer al reconocer los asombrosos indicadores del desarrollo!</vt:lpstr>
      <vt:lpstr>Usted aprenderá:</vt:lpstr>
      <vt:lpstr>¿Qué son los indicadores del desarrollo?</vt:lpstr>
      <vt:lpstr>Dar seguimiento a los indicadores del desarrollo de su hijo</vt:lpstr>
      <vt:lpstr>Dar seguimiento a los indicadores del desarrollo es importante</vt:lpstr>
      <vt:lpstr>Materiales gratuitos para dar seguimiento  a los indicadores</vt:lpstr>
      <vt:lpstr>Listas de control de indicadores</vt:lpstr>
      <vt:lpstr>Cómo usar la lista de control de indicadores</vt:lpstr>
      <vt:lpstr>Cuadernillo “Indicadores del desarrollo”</vt:lpstr>
      <vt:lpstr>Cuadernillo “Indicadores del desarrollo”</vt:lpstr>
      <vt:lpstr>Tabla de crecimiento</vt:lpstr>
      <vt:lpstr>Ayude a su hijo a aprender y crecer</vt:lpstr>
      <vt:lpstr>Reaccione pronto</vt:lpstr>
      <vt:lpstr>¡Recuerde!</vt:lpstr>
      <vt:lpstr>PowerPoint Presentation</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CDC User</dc:creator>
  <cp:lastModifiedBy>Slaughter, Karnesha (CDC/ONDIEH/NCBDDD)</cp:lastModifiedBy>
  <cp:revision>151</cp:revision>
  <cp:lastPrinted>2013-02-06T16:46:14Z</cp:lastPrinted>
  <dcterms:created xsi:type="dcterms:W3CDTF">2012-11-30T16:23:47Z</dcterms:created>
  <dcterms:modified xsi:type="dcterms:W3CDTF">2018-04-20T12:54:50Z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