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864" r:id="rId3"/>
    <p:sldMasterId id="2147483912" r:id="rId4"/>
    <p:sldMasterId id="2147483940" r:id="rId5"/>
    <p:sldMasterId id="2147483954" r:id="rId6"/>
    <p:sldMasterId id="2147483982" r:id="rId7"/>
    <p:sldMasterId id="2147483997" r:id="rId8"/>
    <p:sldMasterId id="2147484011" r:id="rId9"/>
    <p:sldMasterId id="2147484025" r:id="rId10"/>
  </p:sldMasterIdLst>
  <p:notesMasterIdLst>
    <p:notesMasterId r:id="rId117"/>
  </p:notesMasterIdLst>
  <p:handoutMasterIdLst>
    <p:handoutMasterId r:id="rId118"/>
  </p:handoutMasterIdLst>
  <p:sldIdLst>
    <p:sldId id="426" r:id="rId11"/>
    <p:sldId id="355" r:id="rId12"/>
    <p:sldId id="703" r:id="rId13"/>
    <p:sldId id="552" r:id="rId14"/>
    <p:sldId id="357" r:id="rId15"/>
    <p:sldId id="433" r:id="rId16"/>
    <p:sldId id="557" r:id="rId17"/>
    <p:sldId id="718" r:id="rId18"/>
    <p:sldId id="559" r:id="rId19"/>
    <p:sldId id="680" r:id="rId20"/>
    <p:sldId id="256" r:id="rId21"/>
    <p:sldId id="537" r:id="rId22"/>
    <p:sldId id="652" r:id="rId23"/>
    <p:sldId id="679" r:id="rId24"/>
    <p:sldId id="641" r:id="rId25"/>
    <p:sldId id="647" r:id="rId26"/>
    <p:sldId id="662" r:id="rId27"/>
    <p:sldId id="650" r:id="rId28"/>
    <p:sldId id="663" r:id="rId29"/>
    <p:sldId id="658" r:id="rId30"/>
    <p:sldId id="653" r:id="rId31"/>
    <p:sldId id="665" r:id="rId32"/>
    <p:sldId id="644" r:id="rId33"/>
    <p:sldId id="645" r:id="rId34"/>
    <p:sldId id="750" r:id="rId35"/>
    <p:sldId id="646" r:id="rId36"/>
    <p:sldId id="626" r:id="rId37"/>
    <p:sldId id="634" r:id="rId38"/>
    <p:sldId id="654" r:id="rId39"/>
    <p:sldId id="667" r:id="rId40"/>
    <p:sldId id="655" r:id="rId41"/>
    <p:sldId id="640" r:id="rId42"/>
    <p:sldId id="715" r:id="rId43"/>
    <p:sldId id="610" r:id="rId44"/>
    <p:sldId id="432" r:id="rId45"/>
    <p:sldId id="762" r:id="rId46"/>
    <p:sldId id="768" r:id="rId47"/>
    <p:sldId id="666" r:id="rId48"/>
    <p:sldId id="713" r:id="rId49"/>
    <p:sldId id="767" r:id="rId50"/>
    <p:sldId id="348" r:id="rId51"/>
    <p:sldId id="578" r:id="rId52"/>
    <p:sldId id="575" r:id="rId53"/>
    <p:sldId id="361" r:id="rId54"/>
    <p:sldId id="362" r:id="rId55"/>
    <p:sldId id="682" r:id="rId56"/>
    <p:sldId id="581" r:id="rId57"/>
    <p:sldId id="576" r:id="rId58"/>
    <p:sldId id="577" r:id="rId59"/>
    <p:sldId id="773" r:id="rId60"/>
    <p:sldId id="583" r:id="rId61"/>
    <p:sldId id="420" r:id="rId62"/>
    <p:sldId id="765" r:id="rId63"/>
    <p:sldId id="584" r:id="rId64"/>
    <p:sldId id="500" r:id="rId65"/>
    <p:sldId id="501" r:id="rId66"/>
    <p:sldId id="502" r:id="rId67"/>
    <p:sldId id="602" r:id="rId68"/>
    <p:sldId id="421" r:id="rId69"/>
    <p:sldId id="770" r:id="rId70"/>
    <p:sldId id="771" r:id="rId71"/>
    <p:sldId id="769" r:id="rId72"/>
    <p:sldId id="729" r:id="rId73"/>
    <p:sldId id="726" r:id="rId74"/>
    <p:sldId id="727" r:id="rId75"/>
    <p:sldId id="774" r:id="rId76"/>
    <p:sldId id="778" r:id="rId77"/>
    <p:sldId id="775" r:id="rId78"/>
    <p:sldId id="779" r:id="rId79"/>
    <p:sldId id="780" r:id="rId80"/>
    <p:sldId id="422" r:id="rId81"/>
    <p:sldId id="590" r:id="rId82"/>
    <p:sldId id="603" r:id="rId83"/>
    <p:sldId id="781" r:id="rId84"/>
    <p:sldId id="782" r:id="rId85"/>
    <p:sldId id="783" r:id="rId86"/>
    <p:sldId id="784" r:id="rId87"/>
    <p:sldId id="785" r:id="rId88"/>
    <p:sldId id="786" r:id="rId89"/>
    <p:sldId id="424" r:id="rId90"/>
    <p:sldId id="595" r:id="rId91"/>
    <p:sldId id="683" r:id="rId92"/>
    <p:sldId id="730" r:id="rId93"/>
    <p:sldId id="597" r:id="rId94"/>
    <p:sldId id="605" r:id="rId95"/>
    <p:sldId id="379" r:id="rId96"/>
    <p:sldId id="772" r:id="rId97"/>
    <p:sldId id="381" r:id="rId98"/>
    <p:sldId id="739" r:id="rId99"/>
    <p:sldId id="394" r:id="rId100"/>
    <p:sldId id="389" r:id="rId101"/>
    <p:sldId id="390" r:id="rId102"/>
    <p:sldId id="391" r:id="rId103"/>
    <p:sldId id="787" r:id="rId104"/>
    <p:sldId id="397" r:id="rId105"/>
    <p:sldId id="395" r:id="rId106"/>
    <p:sldId id="749" r:id="rId107"/>
    <p:sldId id="410" r:id="rId108"/>
    <p:sldId id="757" r:id="rId109"/>
    <p:sldId id="756" r:id="rId110"/>
    <p:sldId id="413" r:id="rId111"/>
    <p:sldId id="414" r:id="rId112"/>
    <p:sldId id="673" r:id="rId113"/>
    <p:sldId id="674" r:id="rId114"/>
    <p:sldId id="675" r:id="rId115"/>
    <p:sldId id="760" r:id="rId1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CCFFFF"/>
    <a:srgbClr val="FF66CC"/>
    <a:srgbClr val="FFCCCC"/>
    <a:srgbClr val="800080"/>
    <a:srgbClr val="CCFFCC"/>
    <a:srgbClr val="FF00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2" autoAdjust="0"/>
    <p:restoredTop sz="80639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88"/>
    </p:cViewPr>
  </p:sorterViewPr>
  <p:notesViewPr>
    <p:cSldViewPr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225" y="8534400"/>
            <a:ext cx="61928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ctr" defTabSz="931863">
              <a:defRPr sz="1200" b="1"/>
            </a:lvl1pPr>
          </a:lstStyle>
          <a:p>
            <a:r>
              <a:rPr lang="en-US" sz="1100" dirty="0" smtClean="0">
                <a:latin typeface="+mn-lt"/>
              </a:rPr>
              <a:t>Introduction to Contact Investigation Process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fld id="{203FA231-FCBB-4F4D-BD7D-9BBEA482B5FB}" type="slidenum">
              <a:rPr lang="en-US" sz="110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01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9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37E34664-6B4B-4804-A0AC-D912E985B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9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Explain</a:t>
            </a:r>
            <a:r>
              <a:rPr lang="en-US" baseline="0" dirty="0" smtClean="0"/>
              <a:t> that this session will be an overview of the contact investigation (CI) process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Reiterate that this session has a lot of didactic information and participants are encouraged to ask questions to keep it engaging</a:t>
            </a:r>
          </a:p>
          <a:p>
            <a:pPr>
              <a:buFont typeface="Arial" pitchFamily="34" charset="0"/>
              <a:buChar char="•"/>
            </a:pPr>
            <a:r>
              <a:rPr lang="en-US" b="1" i="1" u="sng" baseline="0" dirty="0" smtClean="0"/>
              <a:t>Note to facilitator</a:t>
            </a:r>
            <a:r>
              <a:rPr lang="en-US" b="1" i="1" baseline="0" dirty="0" smtClean="0"/>
              <a:t>: </a:t>
            </a:r>
            <a:r>
              <a:rPr lang="en-US" b="0" i="1" baseline="0" dirty="0" smtClean="0"/>
              <a:t>Assess participant’s knowledge level regarding the concepts presented in this session and skip or discuss concepts more in-depth as needed. Additionally,  you can engage the more experienced participants by having them help explain concepts to participants with less experience.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1" dirty="0" smtClean="0"/>
              <a:t>Ask participants </a:t>
            </a:r>
            <a:r>
              <a:rPr lang="en-US" dirty="0" smtClean="0"/>
              <a:t>to share</a:t>
            </a:r>
            <a:r>
              <a:rPr lang="en-US" baseline="0" dirty="0" smtClean="0"/>
              <a:t> their successful CI examples and any barriers they have faced conducting CIs</a:t>
            </a:r>
            <a:r>
              <a:rPr lang="en-US" i="1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1" dirty="0" smtClean="0"/>
              <a:t>Time: 5</a:t>
            </a:r>
            <a:r>
              <a:rPr lang="en-US" i="1" baseline="0" dirty="0" smtClean="0"/>
              <a:t> -10 </a:t>
            </a:r>
            <a:r>
              <a:rPr lang="en-US" i="1" dirty="0" smtClean="0"/>
              <a:t>minutes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</a:t>
            </a:r>
            <a:r>
              <a:rPr lang="en-US" baseline="0" dirty="0" smtClean="0"/>
              <a:t> slide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16409-548C-4B7F-A94C-933834C92C53}" type="slidenum">
              <a:rPr lang="en-US" smtClean="0"/>
              <a:pPr/>
              <a:t>101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3B1F3-A37F-44D5-8B09-126E2CD5096F}" type="slidenum">
              <a:rPr lang="en-US" smtClean="0"/>
              <a:pPr/>
              <a:t>102</a:t>
            </a:fld>
            <a:endParaRPr lang="en-US" dirty="0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3AFD91D-F44C-4A40-ACAB-FDCD37D13D8C}" type="slidenum">
              <a:rPr lang="en-US" sz="1200"/>
              <a:pPr algn="r" defTabSz="931863"/>
              <a:t>102</a:t>
            </a:fld>
            <a:endParaRPr lang="en-US" sz="1200" dirty="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Emphasize that second case needs to be considered for CI based on policy and guidelines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EE233-EFD9-4479-BFC2-017C901AC797}" type="slidenum">
              <a:rPr lang="en-US" smtClean="0"/>
              <a:pPr/>
              <a:t>104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Mention that collection and use of data is crucial for assessing and evaluation the CI activities; however this course will not go over the how to analyze and evaluate the activities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EE233-EFD9-4479-BFC2-017C901AC797}" type="slidenum">
              <a:rPr lang="en-US" smtClean="0"/>
              <a:pPr/>
              <a:t>105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evaluating CI activities can help identify areas that need improvement and motivate</a:t>
            </a:r>
            <a:r>
              <a:rPr lang="en-US" baseline="0" dirty="0" smtClean="0"/>
              <a:t> people </a:t>
            </a:r>
            <a:r>
              <a:rPr lang="en-US" dirty="0" smtClean="0"/>
              <a:t>to</a:t>
            </a:r>
            <a:r>
              <a:rPr lang="en-US" baseline="0" dirty="0" smtClean="0"/>
              <a:t> do a better a job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Mention that TB Programs, NTIP, and cohort review activities will also inform the evaluation process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baseline="0" dirty="0" smtClean="0"/>
              <a:t> Ask participants </a:t>
            </a:r>
            <a:r>
              <a:rPr lang="en-US" baseline="0" dirty="0" smtClean="0"/>
              <a:t>for answer to the review question</a:t>
            </a:r>
          </a:p>
          <a:p>
            <a:pPr>
              <a:buFont typeface="Arial" pitchFamily="34" charset="0"/>
              <a:buChar char="•"/>
            </a:pPr>
            <a:r>
              <a:rPr lang="en-US" b="1" i="1" u="sng" baseline="0" dirty="0" smtClean="0"/>
              <a:t>Note to facilitator</a:t>
            </a:r>
            <a:r>
              <a:rPr lang="en-US" b="1" i="1" baseline="0" dirty="0" smtClean="0"/>
              <a:t>: </a:t>
            </a:r>
          </a:p>
          <a:p>
            <a:pPr>
              <a:buFont typeface="Arial" pitchFamily="34" charset="0"/>
              <a:buNone/>
            </a:pPr>
            <a:r>
              <a:rPr lang="en-US" b="0" i="1" baseline="0" dirty="0" smtClean="0"/>
              <a:t>Answer to review question: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Review existing information about the case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Determine an initial estimate for the infectious period and estimate the degree of infectiousness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Interview the case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Review information and develop a plan for the investigation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Refine the infectious period and degree of infectiousness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Prioritize contacts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Conduct field visits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Conduct contact assessments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Determine whether to expand or conclude an  investigation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Evaluate the contact investigation activities 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1" baseline="0" dirty="0" smtClean="0"/>
              <a:t>Ask participants </a:t>
            </a:r>
            <a:r>
              <a:rPr lang="en-US" baseline="0" dirty="0" smtClean="0"/>
              <a:t>if they have any questions regarding the information that was presented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Explain that this</a:t>
            </a:r>
            <a:r>
              <a:rPr lang="en-US" baseline="0" dirty="0" smtClean="0"/>
              <a:t> section will cover the basic core concepts and skills required for conducting CIs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Explain that effective interviewing skills</a:t>
            </a:r>
            <a:r>
              <a:rPr lang="en-US" baseline="0" dirty="0" smtClean="0"/>
              <a:t> will be the focus of the rest of the training; however, it is important to ensure that participants understand the basic core TB concepts before working on a 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Emphasize</a:t>
            </a:r>
            <a:r>
              <a:rPr lang="en-US" baseline="0" dirty="0" smtClean="0"/>
              <a:t> that TB is transmitted person-to-person, and every person with TB disease was at some point a contact of someone else who had TB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</a:t>
            </a:r>
            <a:r>
              <a:rPr lang="en-US" baseline="0" dirty="0" smtClean="0"/>
              <a:t>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**Animated</a:t>
            </a:r>
            <a:r>
              <a:rPr lang="en-US" i="1" baseline="0" dirty="0" smtClean="0"/>
              <a:t> slide**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1" baseline="0" dirty="0" smtClean="0"/>
              <a:t>Ask participants </a:t>
            </a:r>
            <a:r>
              <a:rPr lang="en-US" i="0" baseline="0" dirty="0" smtClean="0"/>
              <a:t>what factors influence transmission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1" baseline="0" dirty="0" smtClean="0"/>
              <a:t>Click</a:t>
            </a:r>
            <a:r>
              <a:rPr lang="en-US" i="0" baseline="0" dirty="0" smtClean="0"/>
              <a:t> to display slide content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i="1" u="sng" baseline="0" dirty="0" smtClean="0"/>
              <a:t>Note to facilitator</a:t>
            </a:r>
            <a:r>
              <a:rPr lang="en-US" b="1" i="1" u="none" baseline="0" dirty="0" smtClean="0"/>
              <a:t>: </a:t>
            </a:r>
            <a:r>
              <a:rPr lang="en-US" b="0" i="1" u="none" baseline="0" dirty="0" smtClean="0"/>
              <a:t> sl</a:t>
            </a:r>
            <a:r>
              <a:rPr lang="en-US" i="1" baseline="0" dirty="0" smtClean="0"/>
              <a:t>ides 17-19 discuss each of these factors in depth</a:t>
            </a:r>
          </a:p>
          <a:p>
            <a:pPr>
              <a:buFont typeface="Arial" pitchFamily="34" charset="0"/>
              <a:buNone/>
            </a:pPr>
            <a:endParaRPr lang="en-US" i="0" baseline="0" dirty="0" smtClean="0"/>
          </a:p>
          <a:p>
            <a:pPr>
              <a:buFont typeface="Arial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E89A9-802D-404E-8C1F-97B4A05EC3C8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Emphasize the presence</a:t>
            </a:r>
            <a:r>
              <a:rPr lang="en-US" baseline="0" dirty="0" smtClean="0"/>
              <a:t> of a cough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**Animated slide**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Review slide content</a:t>
            </a:r>
          </a:p>
          <a:p>
            <a:pPr>
              <a:buFont typeface="Arial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Explain that granuloma (white</a:t>
            </a:r>
            <a:r>
              <a:rPr lang="en-US" baseline="0" dirty="0" smtClean="0"/>
              <a:t> dots in picture) keep bacilli under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Explain that TB</a:t>
            </a:r>
            <a:r>
              <a:rPr lang="en-US" baseline="0" dirty="0" smtClean="0"/>
              <a:t> of the lungs is referred to as “pulmonary TB”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Explain that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TB disease that occurs in places other than the lungs, is referred to as “extrapulmonary TB.” These other areas may include lymph nodes, pleura, the brain, the kidneys, or the bones; most types of extrapulmonary TB are not infectious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</a:t>
            </a:r>
            <a:r>
              <a:rPr lang="en-US" baseline="0" dirty="0" smtClean="0"/>
              <a:t> slide content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i="1" baseline="0" dirty="0" smtClean="0"/>
              <a:t>Ask participants </a:t>
            </a:r>
            <a:r>
              <a:rPr lang="en-US" i="0" baseline="0" dirty="0" smtClean="0"/>
              <a:t>what symptoms they see most often in their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  <a:endParaRPr lang="en-US" dirty="0" smtClean="0">
              <a:latin typeface="Arial" charset="0"/>
            </a:endParaRPr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A93E70-E44F-418A-AAE8-462A45FE25A4}" type="slidenum">
              <a:rPr lang="en-US" sz="1200">
                <a:latin typeface="Times New Roman" pitchFamily="18" charset="0"/>
              </a:rPr>
              <a:pPr algn="r"/>
              <a:t>27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Emphasize that detecting LTBI early is a key goal of CIs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203780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850741-CBD1-4082-8651-5BAB2D9B4E80}" type="slidenum">
              <a:rPr lang="en-US" sz="1200">
                <a:latin typeface="Times New Roman" pitchFamily="18" charset="0"/>
              </a:rPr>
              <a:pPr algn="r"/>
              <a:t>28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the four</a:t>
            </a:r>
            <a:r>
              <a:rPr lang="en-US" baseline="0" dirty="0" smtClean="0"/>
              <a:t> p</a:t>
            </a:r>
            <a:r>
              <a:rPr lang="en-US" dirty="0" smtClean="0"/>
              <a:t>riority TB control</a:t>
            </a:r>
            <a:r>
              <a:rPr lang="en-US" baseline="0" dirty="0" smtClean="0"/>
              <a:t> activities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Mention that #2 (contact investigation) is the focus of this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Mention that there are self-study modules available from the CDC regarding effective interviewing skills for CI. These materials can be accessed via the CDC website (www.cdc.gov/tb)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Mention the rest of the course will focus on building these 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142640-1160-4BF8-8057-F8BED6370886}" type="slidenum">
              <a:rPr lang="en-US" sz="1200">
                <a:latin typeface="Times New Roman" pitchFamily="18" charset="0"/>
              </a:rPr>
              <a:pPr algn="r"/>
              <a:t>32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simplicity is best; information can be limited to contact priority, contact information, TST/IGRA result, treatment status, etc.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each program has its own system of collecting data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Emphasize that it is important to safeguard this information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i="1" u="sng" baseline="0" dirty="0" smtClean="0"/>
              <a:t>Note to facilitator</a:t>
            </a:r>
            <a:r>
              <a:rPr lang="en-US" sz="1200" b="0" i="1" u="none" baseline="0" dirty="0" smtClean="0"/>
              <a:t>: R</a:t>
            </a:r>
            <a:r>
              <a:rPr lang="en-US" sz="1200" b="0" i="1" baseline="0" dirty="0" smtClean="0"/>
              <a:t>eplace appendix D sample form with specific state/local form and briefly discuss the key elements of the CI form with participants</a:t>
            </a:r>
            <a:endParaRPr lang="en-US" sz="1200" b="1" i="1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0" i="1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142640-1160-4BF8-8057-F8BED6370886}" type="slidenum">
              <a:rPr lang="en-US" sz="1200">
                <a:latin typeface="Times New Roman" pitchFamily="18" charset="0"/>
              </a:rPr>
              <a:pPr algn="r"/>
              <a:t>33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Review</a:t>
            </a:r>
            <a:r>
              <a:rPr lang="en-US" sz="1200" b="0" baseline="0" dirty="0" smtClean="0"/>
              <a:t> slide content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Explain that confirmed means that the case has been confirmed by culture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a full CI means that the entire CI process should be completed (i.e., Steps 1-10)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“all other suspect cases” may include those who are AFB negative or have non-cavitary TB disease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contacts at high-risk for progressing to TB disease includes children younger than 5 years of age and immunocompromised persons (e.g., people living with HIV/AIDS)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a positive AFB smear and a negative NAA test indicates </a:t>
            </a:r>
            <a:r>
              <a:rPr lang="en-US" sz="1200" dirty="0" smtClean="0"/>
              <a:t>non-TB mycobacteria (NTM).</a:t>
            </a:r>
            <a:r>
              <a:rPr lang="en-US" sz="1200" baseline="0" dirty="0" smtClean="0"/>
              <a:t> NTM do not spread</a:t>
            </a:r>
            <a:r>
              <a:rPr lang="en-US" sz="1200" dirty="0" smtClean="0"/>
              <a:t> person to person so</a:t>
            </a:r>
            <a:r>
              <a:rPr lang="en-US" sz="1200" baseline="0" dirty="0" smtClean="0"/>
              <a:t> a CI is not necessary</a:t>
            </a:r>
            <a:endParaRPr lang="en-US" sz="120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Explain that c</a:t>
            </a:r>
            <a:r>
              <a:rPr lang="en-US" sz="1200" dirty="0" smtClean="0"/>
              <a:t>hildren</a:t>
            </a:r>
            <a:r>
              <a:rPr lang="en-US" sz="1200" baseline="0" dirty="0" smtClean="0"/>
              <a:t> under 10 years of age are less likely to transmit disease because they generally produce less sputum when they cough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Explain that a source case investigation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conducted to find the source of transmission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 that source case investigations will be covered in special circumstances on Day 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11066-BE53-4D9B-A58A-4C0A68C4152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Explain</a:t>
            </a:r>
            <a:r>
              <a:rPr lang="en-US" b="0" baseline="0" dirty="0" smtClean="0"/>
              <a:t> to participants that</a:t>
            </a:r>
            <a:r>
              <a:rPr lang="en-US" b="0" dirty="0" smtClean="0"/>
              <a:t> a</a:t>
            </a:r>
            <a:r>
              <a:rPr lang="en-US" dirty="0" smtClean="0"/>
              <a:t>lthough cases with negative</a:t>
            </a:r>
            <a:r>
              <a:rPr lang="en-US" baseline="0" dirty="0" smtClean="0"/>
              <a:t> sputum smears are thought to be less infectious, transmission is still possible and CIs should still be conducted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1B9949-255B-4145-A760-89152F79C9AA}" type="slidenum">
              <a:rPr lang="en-US" sz="1200">
                <a:latin typeface="Times New Roman" pitchFamily="18" charset="0"/>
              </a:rPr>
              <a:pPr algn="r"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Emphasize</a:t>
            </a:r>
            <a:r>
              <a:rPr lang="en-US" baseline="0" dirty="0" smtClean="0"/>
              <a:t> that CIs are one of the highest priorities for controlling TB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i="1" dirty="0" smtClean="0"/>
              <a:t>**Animated slide**</a:t>
            </a:r>
          </a:p>
          <a:p>
            <a:pPr>
              <a:buFont typeface="Arial" pitchFamily="34" charset="0"/>
              <a:buChar char="•"/>
            </a:pPr>
            <a:r>
              <a:rPr lang="en-US" i="0" dirty="0" smtClean="0"/>
              <a:t> </a:t>
            </a:r>
            <a:r>
              <a:rPr lang="en-US" i="1" dirty="0" smtClean="0"/>
              <a:t>Ask</a:t>
            </a:r>
            <a:r>
              <a:rPr lang="en-US" i="1" baseline="0" dirty="0" smtClean="0"/>
              <a:t> </a:t>
            </a:r>
            <a:r>
              <a:rPr lang="en-US" i="1" dirty="0" smtClean="0"/>
              <a:t>participants</a:t>
            </a:r>
            <a:r>
              <a:rPr lang="en-US" i="1" baseline="0" dirty="0" smtClean="0"/>
              <a:t> </a:t>
            </a:r>
            <a:r>
              <a:rPr lang="en-US" baseline="0" dirty="0" smtClean="0"/>
              <a:t>why it is important to promptly start a CI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1" baseline="0" dirty="0" smtClean="0"/>
              <a:t> Click </a:t>
            </a:r>
            <a:r>
              <a:rPr lang="en-US" baseline="0" dirty="0" smtClean="0"/>
              <a:t>to display slide text and r</a:t>
            </a:r>
            <a:r>
              <a:rPr lang="en-US" dirty="0" smtClean="0"/>
              <a:t>eview slide content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Have</a:t>
            </a:r>
            <a:r>
              <a:rPr lang="en-US" baseline="0" dirty="0" smtClean="0"/>
              <a:t> participants refer to </a:t>
            </a:r>
            <a:r>
              <a:rPr lang="en-US" dirty="0" smtClean="0"/>
              <a:t>Appendix E</a:t>
            </a: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Have participants work in groups at their table or individually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Review the answers as a group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Time:10 minutes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Stress that this is an overview of the CI process; but that the main focus of the training course is on interviewing skills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Emphasize that although TB contact investigations do not always follow a set sequence of steps, an effective investigation will use a systematic process that includes the following 10 steps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i="1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 to facilitator</a:t>
            </a: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rest of the presentation goes over each of these steps in-depth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336EDF-7EB6-4CFC-857D-4CE577962BEA}" type="slidenum">
              <a:rPr lang="en-US" sz="1200">
                <a:latin typeface="Times New Roman" pitchFamily="18" charset="0"/>
              </a:rPr>
              <a:pPr algn="r"/>
              <a:t>47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336EDF-7EB6-4CFC-857D-4CE577962BEA}" type="slidenum">
              <a:rPr lang="en-US" sz="1200">
                <a:latin typeface="Times New Roman" pitchFamily="18" charset="0"/>
              </a:rPr>
              <a:pPr algn="r"/>
              <a:t>48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i="1" baseline="0" dirty="0" smtClean="0"/>
              <a:t>**Animated slide**</a:t>
            </a:r>
          </a:p>
          <a:p>
            <a:pPr>
              <a:buFont typeface="Arial" pitchFamily="34" charset="0"/>
              <a:buChar char="•"/>
            </a:pPr>
            <a:r>
              <a:rPr lang="en-US" i="1" baseline="0" dirty="0" smtClean="0"/>
              <a:t> Ask participants </a:t>
            </a:r>
            <a:r>
              <a:rPr lang="en-US" baseline="0" dirty="0" smtClean="0"/>
              <a:t>what kind of information they should collect before initial interview</a:t>
            </a:r>
          </a:p>
          <a:p>
            <a:pPr>
              <a:buFont typeface="Arial" pitchFamily="34" charset="0"/>
              <a:buChar char="•"/>
            </a:pPr>
            <a:r>
              <a:rPr lang="en-US" i="1" baseline="0" dirty="0" smtClean="0"/>
              <a:t> Click</a:t>
            </a:r>
            <a:r>
              <a:rPr lang="en-US" baseline="0" dirty="0" smtClean="0"/>
              <a:t> to display text and 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b="1" i="1" baseline="0" dirty="0" smtClean="0"/>
              <a:t> </a:t>
            </a:r>
            <a:r>
              <a:rPr lang="en-US" b="1" i="1" u="sng" baseline="0" dirty="0" smtClean="0"/>
              <a:t>Note to facilitator</a:t>
            </a:r>
            <a:r>
              <a:rPr lang="en-US" b="0" i="1" u="none" baseline="0" dirty="0" smtClean="0"/>
              <a:t>: </a:t>
            </a:r>
            <a:r>
              <a:rPr lang="en-US" i="1" baseline="0" dirty="0" smtClean="0"/>
              <a:t>List of information to collect continues on to next slide (slide 49)</a:t>
            </a:r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D1ADDD-373A-4604-957A-C4ADBBF66BA5}" type="slidenum">
              <a:rPr lang="en-US" sz="1200">
                <a:latin typeface="Times New Roman" pitchFamily="18" charset="0"/>
              </a:rPr>
              <a:pPr algn="r"/>
              <a:t>49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</a:t>
            </a:r>
            <a:r>
              <a:rPr lang="en-US" i="1" dirty="0" smtClean="0"/>
              <a:t>Animated slide**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Display slide text and review slide content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Acknowledge</a:t>
            </a:r>
            <a:r>
              <a:rPr lang="en-US" baseline="0" dirty="0" smtClean="0"/>
              <a:t> that TB genotype information will not likely be available during the initial interview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b="1" baseline="0" dirty="0" smtClean="0"/>
          </a:p>
          <a:p>
            <a:pPr>
              <a:buFont typeface="Arial" pitchFamily="34" charset="0"/>
              <a:buNone/>
            </a:pPr>
            <a:endParaRPr lang="en-US" i="1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FF0000"/>
                </a:solidFill>
              </a:rPr>
              <a:t>Emphasize that a CI is not simply identifying contacts; it also entails assessing contacts for LTBI or TB disease, and following them through completion of treatment, as necessary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03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336EDF-7EB6-4CFC-857D-4CE577962BEA}" type="slidenum">
              <a:rPr lang="en-US" sz="1200">
                <a:latin typeface="Times New Roman" pitchFamily="18" charset="0"/>
              </a:rPr>
              <a:pPr algn="r"/>
              <a:t>51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Note that the medical record should be the first thing the interviewer</a:t>
            </a:r>
            <a:r>
              <a:rPr lang="en-US" baseline="0" dirty="0" smtClean="0"/>
              <a:t> consults before the interview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Emphasize that this</a:t>
            </a:r>
            <a:r>
              <a:rPr lang="en-US" baseline="0" dirty="0" smtClean="0"/>
              <a:t> is an estimate of when the case was infectious, not exact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Explain that the need </a:t>
            </a:r>
            <a:r>
              <a:rPr lang="en-US" dirty="0" smtClean="0"/>
              <a:t>for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TST or IGRA will be discussed during the assessment and management of TB contacts section of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4D05F-A1D4-44D9-8A7D-851DB84C102D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sz="1600" b="1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DECB5-3C85-4677-822A-79668BD98206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Point out that it is important to di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stinguish between the end of the infectious period </a:t>
            </a: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biologically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vs. </a:t>
            </a:r>
            <a:r>
              <a:rPr lang="en-US" sz="1200" u="non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</a:t>
            </a: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contact investigation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purposes. If a person is effectively isolated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they are not likely having physical contact with additional contacts, even if they are still biologically infectious. This is sometimes referred to as “contact break”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Ask participants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what criteria they use in their jurisdiction for ending a case’s infectious period. Criteria may vary among jurisdictions</a:t>
            </a:r>
            <a:endParaRPr lang="en-US" sz="1200" i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Have</a:t>
            </a:r>
            <a:r>
              <a:rPr lang="en-US" baseline="0" dirty="0" smtClean="0"/>
              <a:t> participants refer to </a:t>
            </a:r>
            <a:r>
              <a:rPr lang="en-US" dirty="0" smtClean="0"/>
              <a:t>Appendix F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Have participants work in groups at their table or individually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Review the answers as a group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Time: 10 minutes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Ask participants  </a:t>
            </a:r>
            <a:r>
              <a:rPr lang="en-US" dirty="0" smtClean="0"/>
              <a:t>if they can think of other people who may be potential contacts that are</a:t>
            </a:r>
            <a:r>
              <a:rPr lang="en-US" baseline="0" dirty="0" smtClean="0"/>
              <a:t> not </a:t>
            </a:r>
            <a:r>
              <a:rPr lang="en-US" dirty="0" smtClean="0"/>
              <a:t>listed</a:t>
            </a:r>
            <a:r>
              <a:rPr lang="en-US" baseline="0" dirty="0" smtClean="0"/>
              <a:t> on this slide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Additional examples could include: schools, churches, bars, and senior centers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1" dirty="0" smtClean="0"/>
              <a:t>**Animated</a:t>
            </a:r>
            <a:r>
              <a:rPr lang="en-US" i="1" baseline="0" dirty="0" smtClean="0"/>
              <a:t> slide**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 display “Why” question and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  Explain that </a:t>
            </a:r>
            <a:r>
              <a:rPr lang="en-US" sz="1200" i="0" baseline="0" dirty="0" smtClean="0">
                <a:solidFill>
                  <a:schemeClr val="tx2"/>
                </a:solidFill>
              </a:rPr>
              <a:t>de</a:t>
            </a:r>
            <a:r>
              <a:rPr lang="en-US" sz="1200" i="0" dirty="0" smtClean="0">
                <a:solidFill>
                  <a:schemeClr val="accent2"/>
                </a:solidFill>
              </a:rPr>
              <a:t>tails on how to effectively identify</a:t>
            </a:r>
            <a:r>
              <a:rPr lang="en-US" sz="1200" i="0" baseline="0" dirty="0" smtClean="0">
                <a:solidFill>
                  <a:schemeClr val="accent2"/>
                </a:solidFill>
              </a:rPr>
              <a:t> contacts</a:t>
            </a:r>
            <a:r>
              <a:rPr lang="en-US" sz="1200" i="0" dirty="0" smtClean="0">
                <a:solidFill>
                  <a:schemeClr val="accent2"/>
                </a:solidFill>
              </a:rPr>
              <a:t> will be covered later in the course</a:t>
            </a:r>
            <a:endParaRPr lang="en-US" sz="1200" i="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84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EC684-75C5-4CDE-B5BD-EEE1D88C9F28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Explain that all of this information</a:t>
            </a:r>
            <a:r>
              <a:rPr lang="en-US" baseline="0" dirty="0" smtClean="0"/>
              <a:t> will be covered more in-depth during the Day 2 presentation on interviewing for TB contact investigation</a:t>
            </a:r>
          </a:p>
          <a:p>
            <a:pPr>
              <a:buFont typeface="Arial" pitchFamily="34" charset="0"/>
              <a:buNone/>
            </a:pPr>
            <a:endParaRPr lang="en-US" i="1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Stress that this an ideal situation and it may not always be possible to interview the case so quickly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that re-interviews are especially important if the case is very sick when you first meet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Emphasize that telephone interviews are strongly discouraged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</a:t>
            </a:r>
            <a:r>
              <a:rPr lang="en-US" baseline="0" dirty="0" smtClean="0"/>
              <a:t>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797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D8DB-C48E-4B79-AF1B-B73FCD35619F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Ask participants  </a:t>
            </a:r>
            <a:r>
              <a:rPr lang="en-US" dirty="0" smtClean="0"/>
              <a:t>who else is</a:t>
            </a:r>
            <a:r>
              <a:rPr lang="en-US" baseline="0" dirty="0" smtClean="0"/>
              <a:t> involved in the CI process in their areas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i="1" u="sng" dirty="0" smtClean="0"/>
              <a:t>Note to facilitator</a:t>
            </a:r>
            <a:r>
              <a:rPr lang="en-US" dirty="0" smtClean="0"/>
              <a:t>:</a:t>
            </a:r>
            <a:r>
              <a:rPr lang="en-US" baseline="0" dirty="0" smtClean="0"/>
              <a:t> Each of these activities are discussed later on in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6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338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D8DB-C48E-4B79-AF1B-B73FCD35619F}" type="slidenum">
              <a:rPr lang="en-US" smtClean="0"/>
              <a:pPr/>
              <a:t>72</a:t>
            </a:fld>
            <a:endParaRPr lang="en-US" dirty="0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Have</a:t>
            </a:r>
            <a:r>
              <a:rPr lang="en-US" baseline="0" dirty="0" smtClean="0"/>
              <a:t> participants refer to </a:t>
            </a:r>
            <a:r>
              <a:rPr lang="en-US" dirty="0" smtClean="0"/>
              <a:t>Appendix 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Have participants work in groups at their table or individually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Review answers as a group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Time: 5 minutes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Emphasize likelihood of infection is linked to the intensity, frequency, and duration of exposure as well as the environment of exposure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the CDC prioritization guidelines include low, medium, and high priority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 slide content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to facilitator: low, medium, and high refer to exposure risk on this slide not to priority level of the contact. For example, a person has a higher risk of exposure to TB if they spent a lot of time with the case on a regular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Review slide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Have</a:t>
            </a:r>
            <a:r>
              <a:rPr lang="en-US" baseline="0" dirty="0" smtClean="0"/>
              <a:t> participants refer to </a:t>
            </a:r>
            <a:r>
              <a:rPr lang="en-US" dirty="0" smtClean="0"/>
              <a:t>Appendix H exercise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Have participants work in groups at their table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Review answers as a group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Time: 10 minutes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A0484-5BCC-43CE-BBBE-5053CB2DBBA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Emphasize</a:t>
            </a:r>
            <a:r>
              <a:rPr lang="en-US" baseline="0" dirty="0" smtClean="0"/>
              <a:t> that 1% of contacts are diagnosed at initial visit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i="1" dirty="0" smtClean="0"/>
              <a:t> **Animated</a:t>
            </a:r>
            <a:r>
              <a:rPr lang="en-US" i="1" baseline="0" dirty="0" smtClean="0"/>
              <a:t> slide**</a:t>
            </a:r>
          </a:p>
          <a:p>
            <a:pPr>
              <a:buFont typeface="Arial" pitchFamily="34" charset="0"/>
              <a:buChar char="•"/>
            </a:pPr>
            <a:r>
              <a:rPr lang="en-US" i="1" baseline="0" dirty="0" smtClean="0"/>
              <a:t> Ask</a:t>
            </a:r>
            <a:r>
              <a:rPr lang="en-US" i="0" baseline="0" dirty="0" smtClean="0"/>
              <a:t> </a:t>
            </a:r>
            <a:r>
              <a:rPr lang="en-US" i="1" baseline="0" dirty="0" smtClean="0"/>
              <a:t>participants</a:t>
            </a:r>
            <a:r>
              <a:rPr lang="en-US" i="0" baseline="0" dirty="0" smtClean="0"/>
              <a:t> </a:t>
            </a:r>
            <a:r>
              <a:rPr lang="en-US" baseline="0" dirty="0" smtClean="0"/>
              <a:t>what should happen during a field visit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Click to display slide text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Emphasize that investigators should m</a:t>
            </a:r>
            <a:r>
              <a:rPr lang="en-US" sz="1200" dirty="0" smtClean="0"/>
              <a:t>aintain confidentiality of</a:t>
            </a:r>
            <a:r>
              <a:rPr lang="en-US" sz="1200" baseline="0" dirty="0" smtClean="0"/>
              <a:t> </a:t>
            </a:r>
            <a:r>
              <a:rPr lang="en-US" sz="1200" dirty="0" smtClean="0"/>
              <a:t>cases and contacts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to facilitator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These are general suggestions and safety tips should be based on local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baseline="0" dirty="0" smtClean="0"/>
              <a:t> Ask participants </a:t>
            </a:r>
            <a:r>
              <a:rPr lang="en-US" baseline="0" dirty="0" smtClean="0"/>
              <a:t>to share any safety and health concerns they have had while conducting field visits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i="1" baseline="0" dirty="0" smtClean="0"/>
              <a:t>Ask participants </a:t>
            </a:r>
            <a:r>
              <a:rPr lang="en-US" i="0" baseline="0" dirty="0" smtClean="0"/>
              <a:t>for suggestions </a:t>
            </a:r>
            <a:r>
              <a:rPr lang="en-US" baseline="0" dirty="0" smtClean="0"/>
              <a:t>on how to address safety and health concerns and potentially dangerous situations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1" dirty="0" smtClean="0"/>
              <a:t> Time:</a:t>
            </a:r>
            <a:r>
              <a:rPr lang="en-US" i="1" baseline="0" dirty="0" smtClean="0"/>
              <a:t> 5 minutes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Ask</a:t>
            </a:r>
            <a:r>
              <a:rPr lang="en-US" i="1" baseline="0" dirty="0" smtClean="0"/>
              <a:t> participants</a:t>
            </a:r>
            <a:r>
              <a:rPr lang="en-US" i="0" baseline="0" dirty="0" smtClean="0"/>
              <a:t> how they notify contacts in their jurisdiction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</a:t>
            </a:r>
            <a:r>
              <a:rPr lang="en-US" baseline="0" dirty="0" smtClean="0"/>
              <a:t> slide content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Remind participants that initial contact meeting will be discussed in detail later in the course on Day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EE3F-8F83-46C4-B2C3-2410F366702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</a:p>
          <a:p>
            <a:pPr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Explain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that when steps are delegated, the health department needs to ensure that the jurisdiction’s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standard CI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policies and procedures are being followed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 smtClean="0"/>
              <a:t>Additional information</a:t>
            </a:r>
            <a:r>
              <a:rPr lang="en-US" i="1" dirty="0" smtClean="0"/>
              <a:t>:</a:t>
            </a:r>
            <a:r>
              <a:rPr lang="en-US" i="1" baseline="0" dirty="0" smtClean="0"/>
              <a:t> a</a:t>
            </a:r>
            <a:r>
              <a:rPr lang="en-US" i="1" dirty="0" smtClean="0"/>
              <a:t>nother example of delegating CI steps</a:t>
            </a:r>
            <a:r>
              <a:rPr lang="en-US" i="1" baseline="0" dirty="0" smtClean="0"/>
              <a:t> would be if </a:t>
            </a: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transmission of TB is suspected at a healthcare facility, the CI would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often include hospital epidemiologists and infection control professionals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**</a:t>
            </a:r>
            <a:r>
              <a:rPr lang="en-US" i="1" dirty="0" smtClean="0"/>
              <a:t>Animated slide**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Click </a:t>
            </a:r>
            <a:r>
              <a:rPr lang="en-US" i="0" dirty="0" smtClean="0"/>
              <a:t>to</a:t>
            </a:r>
            <a:r>
              <a:rPr lang="en-US" i="1" dirty="0" smtClean="0"/>
              <a:t> </a:t>
            </a:r>
            <a:r>
              <a:rPr lang="en-US" dirty="0" smtClean="0"/>
              <a:t>display each box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</a:t>
            </a:r>
            <a:r>
              <a:rPr lang="en-US" baseline="0" dirty="0" smtClean="0"/>
              <a:t> slide content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Remind participants of the importance of treatment, and that a decision to test is a decision to treat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Explain that a c</a:t>
            </a:r>
            <a:r>
              <a:rPr lang="en-US" dirty="0" smtClean="0"/>
              <a:t>ompelling</a:t>
            </a:r>
            <a:r>
              <a:rPr lang="en-US" baseline="0" dirty="0" smtClean="0"/>
              <a:t> reason not to treat someone with LTBI would be if the person has hepatitis or end-stage liver disease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Note that IGRAs are not influenced by BCG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Emphasize that children under 5 can rapidly progress to TB disease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Review slide content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34664-6B4B-4804-A0AC-D912E985BE1B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1CBA0-EDF2-4797-A254-9837753BBD77}" type="slidenum">
              <a:rPr lang="en-US"/>
              <a:pPr/>
              <a:t>99</a:t>
            </a:fld>
            <a:endParaRPr lang="en-US" dirty="0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Review slide content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3F853280-A496-4A0A-B286-A4AD878F609F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5EC7C113-6AC9-4BD5-BBDB-5285D524465C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121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7274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32335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37236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2393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8961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62696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03237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601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581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36983EFC-85CF-44A8-9138-F824B4DFDE96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0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fld id="{F77BEFBE-1CC0-40D8-8566-42C730B7D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0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65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9007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019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9047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2585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733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98508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09385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522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Background and Introduction</a:t>
            </a:r>
            <a:r>
              <a:rPr lang="en-US" sz="2000" dirty="0"/>
              <a:t> </a:t>
            </a:r>
            <a:fld id="{68510758-89AD-47A4-988B-995088DCA419}" type="slidenum">
              <a:rPr lang="en-US" sz="200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166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3663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997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0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fld id="{F77BEFBE-1CC0-40D8-8566-42C730B7D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0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fld id="{F77BEFBE-1CC0-40D8-8566-42C730B7DD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D3AD029C-2E28-4184-9AEC-276474A83005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A6C7929A-4E97-4E05-AD1D-FC2B530C99ED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649F0912-5753-47EF-B6F4-BDDC4248E738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594FF670-5829-4CE6-9386-CEAD0E627AE8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09A5ED5B-A8FA-450E-8A16-C6498DF778A6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03F7870D-06C0-44FF-B2CB-0101E8096EF6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42B940A8-1F4E-424F-8215-AF7160E4C023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1ACDF938-9E87-4090-AF04-79D46590D3F2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D30AE5A1-64A6-4CC0-8910-F7A73B4C8D4F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FC32886E-F881-4E5C-B630-918E5B3ACC53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8A5615E6-9CCF-4176-8785-8D6AE87E8D94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7325"/>
            <a:ext cx="2057400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7325"/>
            <a:ext cx="6019800" cy="5938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E288FB37-AADD-45F5-9379-0ACE671879E5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D6762B29-ABE8-4CD5-B411-002642EC0E24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B6375564-58F4-438A-A659-C469E392A5FF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9B35F4C8-5E76-473C-B057-866EBB6E8FBC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2A1F3306-BD67-4277-83A7-7C4084A32F9C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2DB4E2A7-2BBA-4A36-84D9-AE9A85673D94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D74A9900-2DE0-4E4F-BC47-DEC928E4CE32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59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2310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6762B29-ABE8-4CD5-B411-002642EC0E2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9939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B6375564-58F4-438A-A659-C469E392A5F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856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9B35F4C8-5E76-473C-B057-866EBB6E8FB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37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75A07EE7-153F-49ED-99A5-F6E1694F4C88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A1F3306-BD67-4277-83A7-7C4084A32F9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4306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DB4E2A7-2BBA-4A36-84D9-AE9A85673D94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7366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D74A9900-2DE0-4E4F-BC47-DEC928E4CE32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6508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75A07EE7-153F-49ED-99A5-F6E1694F4C88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612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5EC7C113-6AC9-4BD5-BBDB-5285D524465C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351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08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08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6983EFC-85CF-44A8-9138-F824B4DFDE96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9050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 and Introduction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68510758-89AD-47A4-988B-995088DCA419}" type="slidenum">
              <a:rPr lang="en-US" sz="200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254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53400" y="0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fld id="{F77BEFBE-1CC0-40D8-8566-42C730B7DD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5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8500" y="3657600"/>
            <a:ext cx="7696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3625" y="3810000"/>
            <a:ext cx="696595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3F853280-A496-4A0A-B286-A4AD878F609F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48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14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20F45DD7-F980-4D0B-960C-473019106BB9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911" r:id="rId12"/>
    <p:sldLayoutId id="2147483996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r>
              <a:rPr lang="en-US" sz="1400" dirty="0"/>
              <a:t>Decision to Initiate a Contact Tracing Investigation</a:t>
            </a:r>
            <a:r>
              <a:rPr lang="en-US" sz="2000" dirty="0"/>
              <a:t> </a:t>
            </a:r>
            <a:fld id="{E2307252-AA2C-4199-93CD-DA0EE1A6DF26}" type="slidenum">
              <a:rPr lang="en-US" sz="2000"/>
              <a:pPr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1" r:id="rId2"/>
    <p:sldLayoutId id="2147483907" r:id="rId3"/>
    <p:sldLayoutId id="2147483908" r:id="rId4"/>
    <p:sldLayoutId id="2147483909" r:id="rId5"/>
    <p:sldLayoutId id="2147483902" r:id="rId6"/>
    <p:sldLayoutId id="2147483903" r:id="rId7"/>
    <p:sldLayoutId id="2147483904" r:id="rId8"/>
    <p:sldLayoutId id="2147483910" r:id="rId9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533400" y="1260475"/>
            <a:ext cx="8153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828675" y="1412875"/>
            <a:ext cx="7670800" cy="0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Decision to Initiate a Contact Tracing Investigation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fld id="{20F45DD7-F980-4D0B-960C-473019106BB9}" type="slidenum">
              <a:rPr lang="en-US" sz="2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120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guide.com/_pages/1386-0904-3007-4022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guide.com/_pages/1386-0904-3007-4022.htm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fld id="{97BA974B-15D7-4D53-B964-BA40E557386C}" type="slidenum">
              <a:rPr lang="en-US" sz="2000" smtClean="0">
                <a:solidFill>
                  <a:srgbClr val="000000"/>
                </a:solidFill>
              </a:rPr>
              <a:pPr/>
              <a:t>1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Introduction to Contact Investigation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AU" sz="2800" dirty="0" smtClean="0"/>
              <a:t>Share a few examples from your CI experience when you successfully identified active TB cases.</a:t>
            </a:r>
          </a:p>
          <a:p>
            <a:endParaRPr lang="en-AU" sz="2800" dirty="0" smtClean="0"/>
          </a:p>
          <a:p>
            <a:r>
              <a:rPr lang="en-AU" sz="2800" dirty="0" smtClean="0"/>
              <a:t>What are some barriers to conducting CIs in your area?</a:t>
            </a:r>
            <a:endParaRPr lang="en-AU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1787-B7F2-4708-B073-DDB7379731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a Contact Investigation be Expanded?</a:t>
            </a:r>
            <a:endParaRPr lang="en-US" b="1" dirty="0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dirty="0" smtClean="0"/>
              <a:t>Sometimes a CI has to be expanded if there is evidence of recent transmission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600" b="1" dirty="0"/>
              <a:t>Unexpectedly high TB </a:t>
            </a:r>
            <a:r>
              <a:rPr lang="en-US" sz="2600" b="1" dirty="0" smtClean="0"/>
              <a:t>disease or </a:t>
            </a:r>
            <a:r>
              <a:rPr lang="en-US" sz="2600" b="1" dirty="0"/>
              <a:t>LTBI rates among </a:t>
            </a:r>
            <a:r>
              <a:rPr lang="en-US" sz="2600" b="1" dirty="0" smtClean="0"/>
              <a:t>priority contacts</a:t>
            </a:r>
          </a:p>
          <a:p>
            <a:pPr>
              <a:lnSpc>
                <a:spcPct val="90000"/>
              </a:lnSpc>
            </a:pPr>
            <a:endParaRPr lang="en-US" sz="8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Large number of contacts with change in infection status from negative to </a:t>
            </a:r>
            <a:r>
              <a:rPr lang="en-US" sz="2600" b="1" dirty="0" smtClean="0"/>
              <a:t>positive</a:t>
            </a:r>
          </a:p>
          <a:p>
            <a:pPr>
              <a:lnSpc>
                <a:spcPct val="90000"/>
              </a:lnSpc>
            </a:pPr>
            <a:endParaRPr lang="en-US" sz="8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TB </a:t>
            </a:r>
            <a:r>
              <a:rPr lang="en-US" sz="2600" b="1" dirty="0" smtClean="0"/>
              <a:t>disease in </a:t>
            </a:r>
            <a:r>
              <a:rPr lang="en-US" sz="2600" b="1" dirty="0"/>
              <a:t>any contacts who had been assigned low </a:t>
            </a:r>
            <a:r>
              <a:rPr lang="en-US" sz="2600" b="1" dirty="0" smtClean="0"/>
              <a:t>priority or TB diseas</a:t>
            </a:r>
            <a:r>
              <a:rPr lang="en-US" sz="2600" dirty="0" smtClean="0"/>
              <a:t>e in those previously not identified as contacts</a:t>
            </a:r>
          </a:p>
          <a:p>
            <a:pPr>
              <a:lnSpc>
                <a:spcPct val="90000"/>
              </a:lnSpc>
            </a:pPr>
            <a:endParaRPr lang="en-US" sz="8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Infection in any contacts </a:t>
            </a:r>
            <a:r>
              <a:rPr lang="en-US" sz="2600" dirty="0" smtClean="0"/>
              <a:t>younger</a:t>
            </a:r>
            <a:r>
              <a:rPr lang="en-US" sz="2600" b="1" dirty="0" smtClean="0"/>
              <a:t> than 5 years of age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81750"/>
            <a:ext cx="609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100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Expanding a Contact Investigation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Decision to expand CI should be based on the investigation data</a:t>
            </a:r>
          </a:p>
          <a:p>
            <a:pPr eaLnBrk="1" hangingPunct="1"/>
            <a:endParaRPr lang="en-US" sz="1600" dirty="0" smtClean="0"/>
          </a:p>
          <a:p>
            <a:pPr lvl="1" eaLnBrk="1" hangingPunct="1"/>
            <a:r>
              <a:rPr lang="en-US" dirty="0" smtClean="0"/>
              <a:t>Results should be reviewed weekly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2800" dirty="0" smtClean="0"/>
              <a:t>Decision should be made by supervisory staff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2800" dirty="0" smtClean="0"/>
              <a:t>In the absence of recent transmission, the investigation should not be expanded to lower-priority groups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101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Important Considerations During a Contact Investigation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97025"/>
            <a:ext cx="8686800" cy="3432175"/>
          </a:xfrm>
        </p:spPr>
        <p:txBody>
          <a:bodyPr/>
          <a:lstStyle/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/>
              <a:t>If a second TB case is found during the CI, this second case needs their own CI. </a:t>
            </a:r>
          </a:p>
          <a:p>
            <a:pPr eaLnBrk="1" hangingPunct="1">
              <a:spcBef>
                <a:spcPts val="672"/>
              </a:spcBef>
              <a:spcAft>
                <a:spcPts val="0"/>
              </a:spcAft>
            </a:pPr>
            <a:endParaRPr lang="en-US" sz="1400" dirty="0" smtClean="0"/>
          </a:p>
          <a:p>
            <a:pPr eaLnBrk="1" hangingPunct="1">
              <a:spcBef>
                <a:spcPts val="672"/>
              </a:spcBef>
              <a:spcAft>
                <a:spcPts val="0"/>
              </a:spcAft>
            </a:pPr>
            <a:r>
              <a:rPr lang="en-US" sz="2800" dirty="0" smtClean="0"/>
              <a:t>If a case is considered highly infectious and you find few contacts and/or find little evidence of transmission, you may need to go back and review your records and determine if a re-interview is needed.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102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 Evaluate the Contact Investigation Activities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38200" y="21955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Approach to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TB Contact Investigations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103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Evaluating Contact Investigation Activities (1)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15400" cy="5059362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/>
              <a:t>The purpose of evaluating the activities of the </a:t>
            </a:r>
            <a:r>
              <a:rPr lang="en-US" sz="2800" dirty="0" smtClean="0"/>
              <a:t>CI is </a:t>
            </a:r>
            <a:r>
              <a:rPr lang="en-US" sz="2800" dirty="0"/>
              <a:t>to determine</a:t>
            </a:r>
            <a:r>
              <a:rPr lang="en-US" sz="2800" dirty="0" smtClean="0"/>
              <a:t>:</a:t>
            </a:r>
          </a:p>
          <a:p>
            <a:pPr marL="0" lvl="0" indent="0">
              <a:buNone/>
            </a:pPr>
            <a:endParaRPr lang="en-US" sz="1050" dirty="0" smtClean="0"/>
          </a:p>
          <a:p>
            <a:pPr lvl="0"/>
            <a:r>
              <a:rPr lang="en-US" sz="2800" dirty="0" smtClean="0"/>
              <a:t>If </a:t>
            </a:r>
            <a:r>
              <a:rPr lang="en-US" sz="2800" dirty="0"/>
              <a:t>an appropriate number of contacts were identified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How </a:t>
            </a:r>
            <a:r>
              <a:rPr lang="en-US" sz="2800" dirty="0"/>
              <a:t>many contacts were identified with LTBI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How </a:t>
            </a:r>
            <a:r>
              <a:rPr lang="en-US" sz="2800" dirty="0"/>
              <a:t>many contacts with LTBI completed treatment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How </a:t>
            </a:r>
            <a:r>
              <a:rPr lang="en-US" sz="2800" dirty="0"/>
              <a:t>many additional cases of TB disease were </a:t>
            </a:r>
            <a:r>
              <a:rPr lang="en-US" sz="2800" dirty="0" smtClean="0"/>
              <a:t>identified</a:t>
            </a:r>
            <a:endParaRPr lang="en-US" sz="28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104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pPr lvl="0"/>
            <a:r>
              <a:rPr lang="en-US" sz="2800" dirty="0" smtClean="0"/>
              <a:t>How </a:t>
            </a:r>
            <a:r>
              <a:rPr lang="en-US" sz="2800" dirty="0"/>
              <a:t>many contacts were not located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How </a:t>
            </a:r>
            <a:r>
              <a:rPr lang="en-US" sz="2800" dirty="0"/>
              <a:t>many contacts were located but did not complete assessment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Timeliness </a:t>
            </a:r>
            <a:r>
              <a:rPr lang="en-US" sz="2800" dirty="0"/>
              <a:t>of identifying and assessing contacts, and starting them on </a:t>
            </a:r>
            <a:r>
              <a:rPr lang="en-US" sz="2800" dirty="0" smtClean="0"/>
              <a:t>treatment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If </a:t>
            </a:r>
            <a:r>
              <a:rPr lang="en-US" sz="2800" dirty="0"/>
              <a:t>the </a:t>
            </a:r>
            <a:r>
              <a:rPr lang="en-US" sz="2800" dirty="0" smtClean="0"/>
              <a:t>CI was </a:t>
            </a:r>
            <a:r>
              <a:rPr lang="en-US" sz="2800" dirty="0"/>
              <a:t>performed in all necessary settings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If </a:t>
            </a:r>
            <a:r>
              <a:rPr lang="en-US" sz="2800" dirty="0"/>
              <a:t>the </a:t>
            </a:r>
            <a:r>
              <a:rPr lang="en-US" sz="2800" dirty="0" smtClean="0"/>
              <a:t>CI was </a:t>
            </a:r>
            <a:r>
              <a:rPr lang="en-US" sz="2800" dirty="0"/>
              <a:t>expanded appropriately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800" dirty="0" smtClean="0"/>
              <a:t>If </a:t>
            </a:r>
            <a:r>
              <a:rPr lang="en-US" sz="2800" dirty="0"/>
              <a:t>secondary cases completed treatment for TB disease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105</a:t>
            </a:fld>
            <a:endParaRPr lang="en-US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Evaluating Contact Investigation Activities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	What are the 10 steps of the systematic approach to conducting a CI?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11</a:t>
            </a:fld>
            <a:endParaRPr lang="en-US" sz="20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772400" cy="19891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Core Concepts and Skills Required for Conducting </a:t>
            </a:r>
            <a:br>
              <a:rPr lang="en-US" sz="4000" dirty="0" smtClean="0"/>
            </a:br>
            <a:r>
              <a:rPr lang="en-US" sz="4000" dirty="0" smtClean="0"/>
              <a:t>TB Contact Investigations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475"/>
            <a:ext cx="8915400" cy="1143000"/>
          </a:xfrm>
        </p:spPr>
        <p:txBody>
          <a:bodyPr/>
          <a:lstStyle/>
          <a:p>
            <a:r>
              <a:rPr lang="en-US" sz="3200" b="1" dirty="0" smtClean="0"/>
              <a:t>What Core Concepts and Skills are </a:t>
            </a:r>
            <a:r>
              <a:rPr lang="en-US" sz="3200" dirty="0" smtClean="0"/>
              <a:t>Required</a:t>
            </a:r>
            <a:r>
              <a:rPr lang="en-US" sz="3200" b="1" dirty="0" smtClean="0"/>
              <a:t> </a:t>
            </a:r>
            <a:r>
              <a:rPr lang="en-US" sz="3200" dirty="0" smtClean="0"/>
              <a:t>to Conduct TB Contact Investigations?</a:t>
            </a:r>
            <a:endParaRPr lang="en-US" sz="3200" b="1" dirty="0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495800"/>
          </a:xfrm>
        </p:spPr>
        <p:txBody>
          <a:bodyPr/>
          <a:lstStyle/>
          <a:p>
            <a:r>
              <a:rPr lang="en-US" sz="2800" b="1" dirty="0" smtClean="0"/>
              <a:t>Knowledge of TB transmission</a:t>
            </a:r>
          </a:p>
          <a:p>
            <a:endParaRPr lang="en-US" sz="1600" b="1" dirty="0" smtClean="0"/>
          </a:p>
          <a:p>
            <a:r>
              <a:rPr lang="en-US" sz="2800" dirty="0" smtClean="0"/>
              <a:t>Knowledge of TB pathogenesis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Difference between LTBI  and TB disease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Risk factors for progressing to TB disease</a:t>
            </a:r>
          </a:p>
          <a:p>
            <a:pPr lvl="1"/>
            <a:endParaRPr lang="en-US" sz="16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Effective interviewing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kills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Data management and analysis skills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5BBC9F5E-2655-4DB3-9BC5-393879AEA72E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Contact Investigation</a:t>
            </a:r>
            <a:br>
              <a:rPr lang="en-US" sz="4000" dirty="0" smtClean="0"/>
            </a:br>
            <a:r>
              <a:rPr lang="en-US" sz="4000" dirty="0" smtClean="0"/>
              <a:t>Core Concepts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TB Transmission</a:t>
            </a:r>
            <a:endParaRPr lang="en-US" dirty="0"/>
          </a:p>
        </p:txBody>
      </p:sp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13</a:t>
            </a:fld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62A-C842-477D-B7B9-8E90FC33541F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8686800" cy="1143000"/>
          </a:xfrm>
        </p:spPr>
        <p:txBody>
          <a:bodyPr/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solidFill>
                  <a:srgbClr val="333399"/>
                </a:solidFill>
              </a:rPr>
              <a:t> </a:t>
            </a:r>
            <a:r>
              <a:rPr lang="en-US" sz="3500" dirty="0" smtClean="0">
                <a:solidFill>
                  <a:srgbClr val="333399"/>
                </a:solidFill>
              </a:rPr>
              <a:t>Every TB case Began as a </a:t>
            </a:r>
            <a:br>
              <a:rPr lang="en-US" sz="3500" dirty="0" smtClean="0">
                <a:solidFill>
                  <a:srgbClr val="333399"/>
                </a:solidFill>
              </a:rPr>
            </a:br>
            <a:r>
              <a:rPr lang="en-US" sz="3500" dirty="0" smtClean="0">
                <a:solidFill>
                  <a:srgbClr val="333399"/>
                </a:solidFill>
              </a:rPr>
              <a:t>TB contact</a:t>
            </a:r>
            <a:endParaRPr lang="en-US" sz="3500" dirty="0"/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4779964" y="2728912"/>
            <a:ext cx="2286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/>
              <a:t>TB c</a:t>
            </a:r>
            <a:r>
              <a:rPr lang="en-US" sz="1700" b="1" dirty="0" smtClean="0"/>
              <a:t>ase</a:t>
            </a:r>
            <a:endParaRPr lang="en-US" sz="1700" b="1" dirty="0"/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5756277" y="4106862"/>
            <a:ext cx="14509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/>
              <a:t>TB </a:t>
            </a:r>
            <a:r>
              <a:rPr lang="en-US" sz="1700" b="1" dirty="0" smtClean="0"/>
              <a:t>case</a:t>
            </a:r>
            <a:endParaRPr lang="en-US" sz="1700" b="1" dirty="0"/>
          </a:p>
        </p:txBody>
      </p:sp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3103564" y="4633912"/>
            <a:ext cx="2057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/>
              <a:t>TB Contacts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38602" y="5486400"/>
            <a:ext cx="333375" cy="762000"/>
            <a:chOff x="672" y="1866"/>
            <a:chExt cx="210" cy="480"/>
          </a:xfrm>
        </p:grpSpPr>
        <p:sp>
          <p:nvSpPr>
            <p:cNvPr id="275475" name="Oval 19"/>
            <p:cNvSpPr>
              <a:spLocks noChangeAspect="1" noChangeArrowheads="1"/>
            </p:cNvSpPr>
            <p:nvPr/>
          </p:nvSpPr>
          <p:spPr bwMode="auto">
            <a:xfrm>
              <a:off x="707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76" name="AutoShape 20"/>
            <p:cNvSpPr>
              <a:spLocks noChangeArrowheads="1"/>
            </p:cNvSpPr>
            <p:nvPr/>
          </p:nvSpPr>
          <p:spPr bwMode="auto">
            <a:xfrm>
              <a:off x="672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491039" y="5486400"/>
            <a:ext cx="333375" cy="762000"/>
            <a:chOff x="976" y="1866"/>
            <a:chExt cx="210" cy="480"/>
          </a:xfrm>
        </p:grpSpPr>
        <p:sp>
          <p:nvSpPr>
            <p:cNvPr id="275478" name="Oval 22"/>
            <p:cNvSpPr>
              <a:spLocks noChangeAspect="1" noChangeArrowheads="1"/>
            </p:cNvSpPr>
            <p:nvPr/>
          </p:nvSpPr>
          <p:spPr bwMode="auto">
            <a:xfrm>
              <a:off x="1011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79" name="AutoShape 23"/>
            <p:cNvSpPr>
              <a:spLocks noChangeArrowheads="1"/>
            </p:cNvSpPr>
            <p:nvPr/>
          </p:nvSpPr>
          <p:spPr bwMode="auto">
            <a:xfrm>
              <a:off x="976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829302" y="5484812"/>
            <a:ext cx="333375" cy="762000"/>
            <a:chOff x="1950" y="1865"/>
            <a:chExt cx="210" cy="480"/>
          </a:xfrm>
        </p:grpSpPr>
        <p:sp>
          <p:nvSpPr>
            <p:cNvPr id="275481" name="Oval 25"/>
            <p:cNvSpPr>
              <a:spLocks noChangeAspect="1" noChangeArrowheads="1"/>
            </p:cNvSpPr>
            <p:nvPr/>
          </p:nvSpPr>
          <p:spPr bwMode="auto">
            <a:xfrm>
              <a:off x="1985" y="1865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82" name="AutoShape 26"/>
            <p:cNvSpPr>
              <a:spLocks noChangeArrowheads="1"/>
            </p:cNvSpPr>
            <p:nvPr/>
          </p:nvSpPr>
          <p:spPr bwMode="auto">
            <a:xfrm>
              <a:off x="1950" y="2009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29189" y="5486400"/>
            <a:ext cx="333375" cy="762000"/>
            <a:chOff x="1296" y="1866"/>
            <a:chExt cx="210" cy="480"/>
          </a:xfrm>
        </p:grpSpPr>
        <p:sp>
          <p:nvSpPr>
            <p:cNvPr id="275484" name="Oval 28"/>
            <p:cNvSpPr>
              <a:spLocks noChangeAspect="1" noChangeArrowheads="1"/>
            </p:cNvSpPr>
            <p:nvPr/>
          </p:nvSpPr>
          <p:spPr bwMode="auto">
            <a:xfrm>
              <a:off x="1331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85" name="AutoShape 29"/>
            <p:cNvSpPr>
              <a:spLocks noChangeArrowheads="1"/>
            </p:cNvSpPr>
            <p:nvPr/>
          </p:nvSpPr>
          <p:spPr bwMode="auto">
            <a:xfrm>
              <a:off x="1296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sp>
        <p:nvSpPr>
          <p:cNvPr id="275486" name="Text Box 30"/>
          <p:cNvSpPr txBox="1">
            <a:spLocks noChangeArrowheads="1"/>
          </p:cNvSpPr>
          <p:nvPr/>
        </p:nvSpPr>
        <p:spPr bwMode="auto">
          <a:xfrm>
            <a:off x="3969831" y="6281968"/>
            <a:ext cx="2057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/>
              <a:t>TB Contacts</a:t>
            </a:r>
          </a:p>
        </p:txBody>
      </p:sp>
      <p:sp>
        <p:nvSpPr>
          <p:cNvPr id="275487" name="AutoShape 31"/>
          <p:cNvSpPr>
            <a:spLocks/>
          </p:cNvSpPr>
          <p:nvPr/>
        </p:nvSpPr>
        <p:spPr bwMode="auto">
          <a:xfrm rot="16200000">
            <a:off x="4706939" y="3978275"/>
            <a:ext cx="796925" cy="2438400"/>
          </a:xfrm>
          <a:prstGeom prst="rightBrace">
            <a:avLst>
              <a:gd name="adj1" fmla="val 2549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00" dirty="0"/>
          </a:p>
        </p:txBody>
      </p:sp>
      <p:sp>
        <p:nvSpPr>
          <p:cNvPr id="275490" name="Line 34"/>
          <p:cNvSpPr>
            <a:spLocks noChangeShapeType="1"/>
          </p:cNvSpPr>
          <p:nvPr/>
        </p:nvSpPr>
        <p:spPr bwMode="auto">
          <a:xfrm>
            <a:off x="5389564" y="4329112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700" dirty="0"/>
          </a:p>
        </p:txBody>
      </p:sp>
      <p:grpSp>
        <p:nvGrpSpPr>
          <p:cNvPr id="6" name="Group 41"/>
          <p:cNvGrpSpPr>
            <a:grpSpLocks noChangeAspect="1"/>
          </p:cNvGrpSpPr>
          <p:nvPr/>
        </p:nvGrpSpPr>
        <p:grpSpPr bwMode="auto">
          <a:xfrm>
            <a:off x="5461002" y="5734050"/>
            <a:ext cx="219075" cy="501650"/>
            <a:chOff x="672" y="1866"/>
            <a:chExt cx="210" cy="480"/>
          </a:xfrm>
        </p:grpSpPr>
        <p:sp>
          <p:nvSpPr>
            <p:cNvPr id="275498" name="Oval 42"/>
            <p:cNvSpPr>
              <a:spLocks noChangeAspect="1" noChangeArrowheads="1"/>
            </p:cNvSpPr>
            <p:nvPr/>
          </p:nvSpPr>
          <p:spPr bwMode="auto">
            <a:xfrm>
              <a:off x="707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99" name="AutoShape 43"/>
            <p:cNvSpPr>
              <a:spLocks noChangeAspect="1" noChangeArrowheads="1"/>
            </p:cNvSpPr>
            <p:nvPr/>
          </p:nvSpPr>
          <p:spPr bwMode="auto">
            <a:xfrm>
              <a:off x="672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sp>
        <p:nvSpPr>
          <p:cNvPr id="275503" name="Text Box 47"/>
          <p:cNvSpPr txBox="1">
            <a:spLocks noChangeArrowheads="1"/>
          </p:cNvSpPr>
          <p:nvPr/>
        </p:nvSpPr>
        <p:spPr bwMode="auto">
          <a:xfrm>
            <a:off x="6858000" y="5715000"/>
            <a:ext cx="1600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 dirty="0"/>
              <a:t>TB </a:t>
            </a:r>
            <a:r>
              <a:rPr lang="en-US" sz="1700" b="1" dirty="0" smtClean="0"/>
              <a:t>cases</a:t>
            </a:r>
            <a:endParaRPr lang="en-US" sz="1700" b="1" dirty="0"/>
          </a:p>
        </p:txBody>
      </p:sp>
      <p:sp>
        <p:nvSpPr>
          <p:cNvPr id="275504" name="Line 48"/>
          <p:cNvSpPr>
            <a:spLocks noChangeShapeType="1"/>
          </p:cNvSpPr>
          <p:nvPr/>
        </p:nvSpPr>
        <p:spPr bwMode="auto">
          <a:xfrm>
            <a:off x="6400800" y="59436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700" dirty="0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5829302" y="5481637"/>
            <a:ext cx="333375" cy="762000"/>
            <a:chOff x="1950" y="1865"/>
            <a:chExt cx="210" cy="480"/>
          </a:xfrm>
        </p:grpSpPr>
        <p:sp>
          <p:nvSpPr>
            <p:cNvPr id="275506" name="Oval 50"/>
            <p:cNvSpPr>
              <a:spLocks noChangeAspect="1" noChangeArrowheads="1"/>
            </p:cNvSpPr>
            <p:nvPr/>
          </p:nvSpPr>
          <p:spPr bwMode="auto">
            <a:xfrm>
              <a:off x="1985" y="186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507" name="AutoShape 51"/>
            <p:cNvSpPr>
              <a:spLocks noChangeArrowheads="1"/>
            </p:cNvSpPr>
            <p:nvPr/>
          </p:nvSpPr>
          <p:spPr bwMode="auto">
            <a:xfrm>
              <a:off x="1950" y="2009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8" name="Group 52"/>
          <p:cNvGrpSpPr>
            <a:grpSpLocks noChangeAspect="1"/>
          </p:cNvGrpSpPr>
          <p:nvPr/>
        </p:nvGrpSpPr>
        <p:grpSpPr bwMode="auto">
          <a:xfrm>
            <a:off x="5461002" y="5734050"/>
            <a:ext cx="219075" cy="501650"/>
            <a:chOff x="672" y="1866"/>
            <a:chExt cx="210" cy="480"/>
          </a:xfrm>
        </p:grpSpPr>
        <p:sp>
          <p:nvSpPr>
            <p:cNvPr id="275509" name="Oval 53"/>
            <p:cNvSpPr>
              <a:spLocks noChangeAspect="1" noChangeArrowheads="1"/>
            </p:cNvSpPr>
            <p:nvPr/>
          </p:nvSpPr>
          <p:spPr bwMode="auto">
            <a:xfrm>
              <a:off x="707" y="186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510" name="AutoShape 54"/>
            <p:cNvSpPr>
              <a:spLocks noChangeAspect="1" noChangeArrowheads="1"/>
            </p:cNvSpPr>
            <p:nvPr/>
          </p:nvSpPr>
          <p:spPr bwMode="auto">
            <a:xfrm>
              <a:off x="672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854452" y="2470080"/>
            <a:ext cx="333375" cy="762000"/>
            <a:chOff x="1296" y="1224"/>
            <a:chExt cx="210" cy="480"/>
          </a:xfrm>
        </p:grpSpPr>
        <p:sp>
          <p:nvSpPr>
            <p:cNvPr id="275460" name="Oval 4"/>
            <p:cNvSpPr>
              <a:spLocks noChangeAspect="1" noChangeArrowheads="1"/>
            </p:cNvSpPr>
            <p:nvPr/>
          </p:nvSpPr>
          <p:spPr bwMode="auto">
            <a:xfrm>
              <a:off x="1331" y="12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61" name="AutoShape 5"/>
            <p:cNvSpPr>
              <a:spLocks noChangeArrowheads="1"/>
            </p:cNvSpPr>
            <p:nvPr/>
          </p:nvSpPr>
          <p:spPr bwMode="auto">
            <a:xfrm>
              <a:off x="1296" y="1368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10" name="Group 6"/>
          <p:cNvGrpSpPr>
            <a:grpSpLocks noChangeAspect="1"/>
          </p:cNvGrpSpPr>
          <p:nvPr/>
        </p:nvGrpSpPr>
        <p:grpSpPr bwMode="auto">
          <a:xfrm>
            <a:off x="3028951" y="4127499"/>
            <a:ext cx="219075" cy="501650"/>
            <a:chOff x="672" y="1866"/>
            <a:chExt cx="210" cy="480"/>
          </a:xfrm>
        </p:grpSpPr>
        <p:sp>
          <p:nvSpPr>
            <p:cNvPr id="275463" name="Oval 7"/>
            <p:cNvSpPr>
              <a:spLocks noChangeAspect="1" noChangeArrowheads="1"/>
            </p:cNvSpPr>
            <p:nvPr/>
          </p:nvSpPr>
          <p:spPr bwMode="auto">
            <a:xfrm>
              <a:off x="707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64" name="AutoShape 8"/>
            <p:cNvSpPr>
              <a:spLocks noChangeAspect="1" noChangeArrowheads="1"/>
            </p:cNvSpPr>
            <p:nvPr/>
          </p:nvSpPr>
          <p:spPr bwMode="auto">
            <a:xfrm>
              <a:off x="672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422651" y="3870324"/>
            <a:ext cx="333375" cy="762000"/>
            <a:chOff x="976" y="1866"/>
            <a:chExt cx="210" cy="480"/>
          </a:xfrm>
        </p:grpSpPr>
        <p:sp>
          <p:nvSpPr>
            <p:cNvPr id="275466" name="Oval 10"/>
            <p:cNvSpPr>
              <a:spLocks noChangeAspect="1" noChangeArrowheads="1"/>
            </p:cNvSpPr>
            <p:nvPr/>
          </p:nvSpPr>
          <p:spPr bwMode="auto">
            <a:xfrm>
              <a:off x="1011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67" name="AutoShape 11"/>
            <p:cNvSpPr>
              <a:spLocks noChangeArrowheads="1"/>
            </p:cNvSpPr>
            <p:nvPr/>
          </p:nvSpPr>
          <p:spPr bwMode="auto">
            <a:xfrm>
              <a:off x="976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319589" y="3887787"/>
            <a:ext cx="333375" cy="762000"/>
            <a:chOff x="1614" y="1867"/>
            <a:chExt cx="210" cy="480"/>
          </a:xfrm>
        </p:grpSpPr>
        <p:sp>
          <p:nvSpPr>
            <p:cNvPr id="275469" name="Oval 13"/>
            <p:cNvSpPr>
              <a:spLocks noChangeAspect="1" noChangeArrowheads="1"/>
            </p:cNvSpPr>
            <p:nvPr/>
          </p:nvSpPr>
          <p:spPr bwMode="auto">
            <a:xfrm>
              <a:off x="1649" y="186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70" name="AutoShape 14"/>
            <p:cNvSpPr>
              <a:spLocks noChangeArrowheads="1"/>
            </p:cNvSpPr>
            <p:nvPr/>
          </p:nvSpPr>
          <p:spPr bwMode="auto">
            <a:xfrm>
              <a:off x="1614" y="2011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sp>
        <p:nvSpPr>
          <p:cNvPr id="275488" name="AutoShape 32"/>
          <p:cNvSpPr>
            <a:spLocks/>
          </p:cNvSpPr>
          <p:nvPr/>
        </p:nvSpPr>
        <p:spPr bwMode="auto">
          <a:xfrm rot="16200000">
            <a:off x="3640138" y="2439987"/>
            <a:ext cx="796925" cy="2438400"/>
          </a:xfrm>
          <a:prstGeom prst="rightBrace">
            <a:avLst>
              <a:gd name="adj1" fmla="val 2549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00" dirty="0"/>
          </a:p>
        </p:txBody>
      </p:sp>
      <p:sp>
        <p:nvSpPr>
          <p:cNvPr id="275489" name="Line 33"/>
          <p:cNvSpPr>
            <a:spLocks noChangeShapeType="1"/>
          </p:cNvSpPr>
          <p:nvPr/>
        </p:nvSpPr>
        <p:spPr bwMode="auto">
          <a:xfrm>
            <a:off x="4267201" y="2955924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700" dirty="0"/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789489" y="3887787"/>
            <a:ext cx="333375" cy="762000"/>
            <a:chOff x="1614" y="1867"/>
            <a:chExt cx="210" cy="480"/>
          </a:xfrm>
        </p:grpSpPr>
        <p:sp>
          <p:nvSpPr>
            <p:cNvPr id="275492" name="Oval 36"/>
            <p:cNvSpPr>
              <a:spLocks noChangeAspect="1" noChangeArrowheads="1"/>
            </p:cNvSpPr>
            <p:nvPr/>
          </p:nvSpPr>
          <p:spPr bwMode="auto">
            <a:xfrm>
              <a:off x="1649" y="186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93" name="AutoShape 37"/>
            <p:cNvSpPr>
              <a:spLocks noChangeArrowheads="1"/>
            </p:cNvSpPr>
            <p:nvPr/>
          </p:nvSpPr>
          <p:spPr bwMode="auto">
            <a:xfrm>
              <a:off x="1614" y="2011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4791076" y="3886199"/>
            <a:ext cx="333375" cy="762000"/>
            <a:chOff x="1296" y="1224"/>
            <a:chExt cx="210" cy="480"/>
          </a:xfrm>
        </p:grpSpPr>
        <p:sp>
          <p:nvSpPr>
            <p:cNvPr id="275495" name="Oval 39"/>
            <p:cNvSpPr>
              <a:spLocks noChangeAspect="1" noChangeArrowheads="1"/>
            </p:cNvSpPr>
            <p:nvPr/>
          </p:nvSpPr>
          <p:spPr bwMode="auto">
            <a:xfrm>
              <a:off x="1331" y="12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496" name="AutoShape 40"/>
            <p:cNvSpPr>
              <a:spLocks noChangeArrowheads="1"/>
            </p:cNvSpPr>
            <p:nvPr/>
          </p:nvSpPr>
          <p:spPr bwMode="auto">
            <a:xfrm>
              <a:off x="1296" y="1368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grpSp>
        <p:nvGrpSpPr>
          <p:cNvPr id="15" name="Group 44"/>
          <p:cNvGrpSpPr>
            <a:grpSpLocks noChangeAspect="1"/>
          </p:cNvGrpSpPr>
          <p:nvPr/>
        </p:nvGrpSpPr>
        <p:grpSpPr bwMode="auto">
          <a:xfrm>
            <a:off x="3933826" y="4146549"/>
            <a:ext cx="219075" cy="501650"/>
            <a:chOff x="672" y="1866"/>
            <a:chExt cx="210" cy="480"/>
          </a:xfrm>
        </p:grpSpPr>
        <p:sp>
          <p:nvSpPr>
            <p:cNvPr id="275501" name="Oval 45"/>
            <p:cNvSpPr>
              <a:spLocks noChangeAspect="1" noChangeArrowheads="1"/>
            </p:cNvSpPr>
            <p:nvPr/>
          </p:nvSpPr>
          <p:spPr bwMode="auto">
            <a:xfrm>
              <a:off x="707" y="186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  <p:sp>
          <p:nvSpPr>
            <p:cNvPr id="275502" name="AutoShape 46"/>
            <p:cNvSpPr>
              <a:spLocks noChangeAspect="1" noChangeArrowheads="1"/>
            </p:cNvSpPr>
            <p:nvPr/>
          </p:nvSpPr>
          <p:spPr bwMode="auto">
            <a:xfrm>
              <a:off x="672" y="2010"/>
              <a:ext cx="21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/>
            </a:p>
          </p:txBody>
        </p:sp>
      </p:grp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kern="0" dirty="0" smtClean="0">
                <a:solidFill>
                  <a:srgbClr val="333399"/>
                </a:solidFill>
                <a:latin typeface="Arial"/>
              </a:rPr>
              <a:t>Remember: TB is Transmitted </a:t>
            </a:r>
            <a:br>
              <a:rPr lang="en-US" sz="3600" b="1" kern="0" dirty="0" smtClean="0">
                <a:solidFill>
                  <a:srgbClr val="333399"/>
                </a:solidFill>
                <a:latin typeface="Arial"/>
              </a:rPr>
            </a:br>
            <a:r>
              <a:rPr lang="en-US" sz="3600" b="1" kern="0" dirty="0" smtClean="0">
                <a:solidFill>
                  <a:srgbClr val="333399"/>
                </a:solidFill>
                <a:latin typeface="Arial"/>
              </a:rPr>
              <a:t>Person to Person!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2" grpId="0"/>
      <p:bldP spid="275473" grpId="0"/>
      <p:bldP spid="275486" grpId="0"/>
      <p:bldP spid="275487" grpId="0" animBg="1"/>
      <p:bldP spid="275490" grpId="0" animBg="1"/>
      <p:bldP spid="275503" grpId="0"/>
      <p:bldP spid="2755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94BD-208D-439F-8FC7-02AC46ECECA6}" type="slidenum">
              <a:rPr lang="en-US" sz="2000" smtClean="0"/>
              <a:pPr/>
              <a:t>15</a:t>
            </a:fld>
            <a:endParaRPr lang="en-US" sz="2000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TB Transmission</a:t>
            </a:r>
            <a:endParaRPr lang="en-US" dirty="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858000" y="2599332"/>
            <a:ext cx="20145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The dots in the air represent droplet </a:t>
            </a:r>
            <a:r>
              <a:rPr lang="en-US" b="1" dirty="0" smtClean="0"/>
              <a:t>nuclei</a:t>
            </a:r>
            <a:endParaRPr lang="en-US" b="1" dirty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52400" y="4281860"/>
            <a:ext cx="8839200" cy="24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50000"/>
              </a:spcBef>
              <a:buClr>
                <a:srgbClr val="008080"/>
              </a:buClr>
              <a:buFontTx/>
              <a:buChar char="•"/>
            </a:pPr>
            <a:r>
              <a:rPr lang="en-US" sz="2300" b="1" dirty="0"/>
              <a:t>When a person with infectious TB disease coughs, sneezes, speaks, or sings, tiny particles containing </a:t>
            </a:r>
            <a:r>
              <a:rPr lang="en-US" sz="2300" b="1" i="1" dirty="0"/>
              <a:t>M. tuberculosis</a:t>
            </a:r>
            <a:r>
              <a:rPr lang="en-US" sz="2300" b="1" dirty="0"/>
              <a:t> (droplet nuclei) may be expelled into </a:t>
            </a:r>
            <a:r>
              <a:rPr lang="en-US" sz="2300" b="1" dirty="0" smtClean="0"/>
              <a:t>the air.</a:t>
            </a:r>
            <a:endParaRPr lang="en-US" sz="2300" b="1" dirty="0"/>
          </a:p>
          <a:p>
            <a:pPr marL="223838" indent="-223838">
              <a:spcBef>
                <a:spcPct val="50000"/>
              </a:spcBef>
              <a:buClr>
                <a:srgbClr val="008080"/>
              </a:buClr>
              <a:buFontTx/>
              <a:buChar char="•"/>
            </a:pPr>
            <a:r>
              <a:rPr lang="en-US" sz="2300" b="1" dirty="0"/>
              <a:t>If another person </a:t>
            </a:r>
            <a:r>
              <a:rPr lang="en-US" sz="2300" b="1" dirty="0" smtClean="0"/>
              <a:t>inhales </a:t>
            </a:r>
            <a:r>
              <a:rPr lang="en-US" sz="2300" b="1" dirty="0"/>
              <a:t>droplet nuclei, transmission may </a:t>
            </a:r>
            <a:r>
              <a:rPr lang="en-US" sz="2300" b="1" dirty="0" smtClean="0"/>
              <a:t>occur; however, not everyone who is exposed to TB becomes infected with TB.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209800" y="1447800"/>
            <a:ext cx="4572000" cy="2667000"/>
            <a:chOff x="2057400" y="1066800"/>
            <a:chExt cx="5029200" cy="289560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2057400" y="1066800"/>
              <a:ext cx="5029200" cy="2895600"/>
              <a:chOff x="1296" y="864"/>
              <a:chExt cx="3168" cy="1824"/>
            </a:xfrm>
          </p:grpSpPr>
          <p:pic>
            <p:nvPicPr>
              <p:cNvPr id="126982" name="Picture 6" descr="Transmiss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6" y="864"/>
                <a:ext cx="3168" cy="1824"/>
              </a:xfrm>
              <a:prstGeom prst="rect">
                <a:avLst/>
              </a:prstGeom>
              <a:noFill/>
            </p:spPr>
          </p:pic>
          <p:sp>
            <p:nvSpPr>
              <p:cNvPr id="126983" name="Oval 7"/>
              <p:cNvSpPr>
                <a:spLocks noChangeArrowheads="1"/>
              </p:cNvSpPr>
              <p:nvPr/>
            </p:nvSpPr>
            <p:spPr bwMode="auto">
              <a:xfrm>
                <a:off x="1968" y="203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auto">
              <a:xfrm>
                <a:off x="2208" y="208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auto">
              <a:xfrm>
                <a:off x="2064" y="232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auto">
              <a:xfrm>
                <a:off x="1968" y="246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7" name="Oval 11"/>
              <p:cNvSpPr>
                <a:spLocks noChangeArrowheads="1"/>
              </p:cNvSpPr>
              <p:nvPr/>
            </p:nvSpPr>
            <p:spPr bwMode="auto">
              <a:xfrm>
                <a:off x="2400" y="222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8" name="Oval 12"/>
              <p:cNvSpPr>
                <a:spLocks noChangeArrowheads="1"/>
              </p:cNvSpPr>
              <p:nvPr/>
            </p:nvSpPr>
            <p:spPr bwMode="auto">
              <a:xfrm>
                <a:off x="2256" y="251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89" name="Oval 13"/>
              <p:cNvSpPr>
                <a:spLocks noChangeArrowheads="1"/>
              </p:cNvSpPr>
              <p:nvPr/>
            </p:nvSpPr>
            <p:spPr bwMode="auto">
              <a:xfrm>
                <a:off x="2400" y="246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0" name="Oval 14"/>
              <p:cNvSpPr>
                <a:spLocks noChangeArrowheads="1"/>
              </p:cNvSpPr>
              <p:nvPr/>
            </p:nvSpPr>
            <p:spPr bwMode="auto">
              <a:xfrm>
                <a:off x="2448" y="232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1" name="Oval 15"/>
              <p:cNvSpPr>
                <a:spLocks noChangeArrowheads="1"/>
              </p:cNvSpPr>
              <p:nvPr/>
            </p:nvSpPr>
            <p:spPr bwMode="auto">
              <a:xfrm>
                <a:off x="2028" y="213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auto">
              <a:xfrm>
                <a:off x="1920" y="227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3" name="Oval 17"/>
              <p:cNvSpPr>
                <a:spLocks noChangeArrowheads="1"/>
              </p:cNvSpPr>
              <p:nvPr/>
            </p:nvSpPr>
            <p:spPr bwMode="auto">
              <a:xfrm>
                <a:off x="2352" y="213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4" name="Oval 18"/>
              <p:cNvSpPr>
                <a:spLocks noChangeArrowheads="1"/>
              </p:cNvSpPr>
              <p:nvPr/>
            </p:nvSpPr>
            <p:spPr bwMode="auto">
              <a:xfrm>
                <a:off x="1920" y="251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auto">
              <a:xfrm>
                <a:off x="2256" y="203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auto">
              <a:xfrm>
                <a:off x="2016" y="241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auto">
              <a:xfrm>
                <a:off x="1872" y="241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auto">
              <a:xfrm>
                <a:off x="2352" y="256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auto">
              <a:xfrm>
                <a:off x="2016" y="256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auto">
              <a:xfrm>
                <a:off x="2144" y="203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auto">
              <a:xfrm>
                <a:off x="2144" y="193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2" name="Oval 26"/>
              <p:cNvSpPr>
                <a:spLocks noChangeArrowheads="1"/>
              </p:cNvSpPr>
              <p:nvPr/>
            </p:nvSpPr>
            <p:spPr bwMode="auto">
              <a:xfrm>
                <a:off x="2064" y="231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3" name="Oval 27"/>
              <p:cNvSpPr>
                <a:spLocks noChangeArrowheads="1"/>
              </p:cNvSpPr>
              <p:nvPr/>
            </p:nvSpPr>
            <p:spPr bwMode="auto">
              <a:xfrm>
                <a:off x="2190" y="232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4" name="Oval 28"/>
              <p:cNvSpPr>
                <a:spLocks noChangeArrowheads="1"/>
              </p:cNvSpPr>
              <p:nvPr/>
            </p:nvSpPr>
            <p:spPr bwMode="auto">
              <a:xfrm>
                <a:off x="1908" y="257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5" name="Oval 29"/>
              <p:cNvSpPr>
                <a:spLocks noChangeArrowheads="1"/>
              </p:cNvSpPr>
              <p:nvPr/>
            </p:nvSpPr>
            <p:spPr bwMode="auto">
              <a:xfrm>
                <a:off x="2256" y="227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6" name="Oval 30"/>
              <p:cNvSpPr>
                <a:spLocks noChangeArrowheads="1"/>
              </p:cNvSpPr>
              <p:nvPr/>
            </p:nvSpPr>
            <p:spPr bwMode="auto">
              <a:xfrm>
                <a:off x="2252" y="195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7" name="Oval 31"/>
              <p:cNvSpPr>
                <a:spLocks noChangeArrowheads="1"/>
              </p:cNvSpPr>
              <p:nvPr/>
            </p:nvSpPr>
            <p:spPr bwMode="auto">
              <a:xfrm>
                <a:off x="2256" y="217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08" name="Oval 32"/>
              <p:cNvSpPr>
                <a:spLocks noChangeArrowheads="1"/>
              </p:cNvSpPr>
              <p:nvPr/>
            </p:nvSpPr>
            <p:spPr bwMode="auto">
              <a:xfrm>
                <a:off x="1920" y="213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484563" y="2257425"/>
              <a:ext cx="387350" cy="552450"/>
              <a:chOff x="2188" y="1516"/>
              <a:chExt cx="244" cy="348"/>
            </a:xfrm>
          </p:grpSpPr>
          <p:sp>
            <p:nvSpPr>
              <p:cNvPr id="127010" name="Line 34"/>
              <p:cNvSpPr>
                <a:spLocks noChangeShapeType="1"/>
              </p:cNvSpPr>
              <p:nvPr/>
            </p:nvSpPr>
            <p:spPr bwMode="auto">
              <a:xfrm>
                <a:off x="2188" y="172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/>
            </p:nvSpPr>
            <p:spPr bwMode="auto">
              <a:xfrm flipH="1">
                <a:off x="2300" y="1516"/>
                <a:ext cx="1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3886200" y="1449388"/>
              <a:ext cx="1703388" cy="1855787"/>
              <a:chOff x="2448" y="1008"/>
              <a:chExt cx="1073" cy="1169"/>
            </a:xfrm>
          </p:grpSpPr>
          <p:sp>
            <p:nvSpPr>
              <p:cNvPr id="127013" name="Oval 3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4" name="Oval 38"/>
              <p:cNvSpPr>
                <a:spLocks noChangeArrowheads="1"/>
              </p:cNvSpPr>
              <p:nvPr/>
            </p:nvSpPr>
            <p:spPr bwMode="auto">
              <a:xfrm>
                <a:off x="2832" y="172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5" name="Oval 39"/>
              <p:cNvSpPr>
                <a:spLocks noChangeArrowheads="1"/>
              </p:cNvSpPr>
              <p:nvPr/>
            </p:nvSpPr>
            <p:spPr bwMode="auto">
              <a:xfrm>
                <a:off x="2832" y="192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6" name="Oval 40"/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7" name="Oval 41"/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8" name="Oval 42"/>
              <p:cNvSpPr>
                <a:spLocks noChangeArrowheads="1"/>
              </p:cNvSpPr>
              <p:nvPr/>
            </p:nvSpPr>
            <p:spPr bwMode="auto">
              <a:xfrm>
                <a:off x="2832" y="1296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19" name="Oval 43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0" name="Line 44"/>
              <p:cNvSpPr>
                <a:spLocks noChangeShapeType="1"/>
              </p:cNvSpPr>
              <p:nvPr/>
            </p:nvSpPr>
            <p:spPr bwMode="auto">
              <a:xfrm flipH="1" flipV="1">
                <a:off x="2832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  <p:sp>
            <p:nvSpPr>
              <p:cNvPr id="127021" name="Oval 45"/>
              <p:cNvSpPr>
                <a:spLocks noChangeArrowheads="1"/>
              </p:cNvSpPr>
              <p:nvPr/>
            </p:nvSpPr>
            <p:spPr bwMode="auto">
              <a:xfrm>
                <a:off x="2928" y="196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2" name="Oval 46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3" name="Oval 47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auto">
              <a:xfrm>
                <a:off x="3072" y="144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auto">
              <a:xfrm>
                <a:off x="2976" y="158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0" name="Oval 54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1" name="Oval 55"/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2" name="Oval 56"/>
              <p:cNvSpPr>
                <a:spLocks noChangeArrowheads="1"/>
              </p:cNvSpPr>
              <p:nvPr/>
            </p:nvSpPr>
            <p:spPr bwMode="auto">
              <a:xfrm>
                <a:off x="2496" y="1152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3" name="Oval 57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4" name="Oval 58"/>
              <p:cNvSpPr>
                <a:spLocks noChangeArrowheads="1"/>
              </p:cNvSpPr>
              <p:nvPr/>
            </p:nvSpPr>
            <p:spPr bwMode="auto">
              <a:xfrm>
                <a:off x="3216" y="124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5" name="Oval 59"/>
              <p:cNvSpPr>
                <a:spLocks noChangeArrowheads="1"/>
              </p:cNvSpPr>
              <p:nvPr/>
            </p:nvSpPr>
            <p:spPr bwMode="auto">
              <a:xfrm>
                <a:off x="2928" y="134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6" name="Oval 60"/>
              <p:cNvSpPr>
                <a:spLocks noChangeArrowheads="1"/>
              </p:cNvSpPr>
              <p:nvPr/>
            </p:nvSpPr>
            <p:spPr bwMode="auto">
              <a:xfrm>
                <a:off x="3360" y="100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7" name="Oval 61"/>
              <p:cNvSpPr>
                <a:spLocks noChangeArrowheads="1"/>
              </p:cNvSpPr>
              <p:nvPr/>
            </p:nvSpPr>
            <p:spPr bwMode="auto">
              <a:xfrm>
                <a:off x="3168" y="144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8" name="Oval 62"/>
              <p:cNvSpPr>
                <a:spLocks noChangeArrowheads="1"/>
              </p:cNvSpPr>
              <p:nvPr/>
            </p:nvSpPr>
            <p:spPr bwMode="auto">
              <a:xfrm>
                <a:off x="2640" y="100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39" name="Oval 63"/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0" name="Oval 64"/>
              <p:cNvSpPr>
                <a:spLocks noChangeArrowheads="1"/>
              </p:cNvSpPr>
              <p:nvPr/>
            </p:nvSpPr>
            <p:spPr bwMode="auto">
              <a:xfrm>
                <a:off x="3024" y="1056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1" name="Oval 65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2" name="Oval 6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3" name="Oval 67"/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4" name="Oval 68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5" name="Oval 69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6" name="Oval 70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7" name="Oval 71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8" name="Oval 72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49" name="Oval 73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0" name="Oval 74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2" name="Oval 76"/>
              <p:cNvSpPr>
                <a:spLocks noChangeArrowheads="1"/>
              </p:cNvSpPr>
              <p:nvPr/>
            </p:nvSpPr>
            <p:spPr bwMode="auto">
              <a:xfrm>
                <a:off x="2880" y="206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3887788" y="2314575"/>
              <a:ext cx="636587" cy="638175"/>
              <a:chOff x="2448" y="1547"/>
              <a:chExt cx="401" cy="402"/>
            </a:xfrm>
          </p:grpSpPr>
          <p:sp>
            <p:nvSpPr>
              <p:cNvPr id="127054" name="Line 78"/>
              <p:cNvSpPr>
                <a:spLocks noChangeShapeType="1"/>
              </p:cNvSpPr>
              <p:nvPr/>
            </p:nvSpPr>
            <p:spPr bwMode="auto">
              <a:xfrm flipH="1" flipV="1">
                <a:off x="2512" y="1641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  <p:sp>
            <p:nvSpPr>
              <p:cNvPr id="127055" name="Oval 79"/>
              <p:cNvSpPr>
                <a:spLocks noChangeArrowheads="1"/>
              </p:cNvSpPr>
              <p:nvPr/>
            </p:nvSpPr>
            <p:spPr bwMode="auto">
              <a:xfrm>
                <a:off x="2640" y="163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6" name="Oval 80"/>
              <p:cNvSpPr>
                <a:spLocks noChangeArrowheads="1"/>
              </p:cNvSpPr>
              <p:nvPr/>
            </p:nvSpPr>
            <p:spPr bwMode="auto">
              <a:xfrm>
                <a:off x="2736" y="1547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7" name="Oval 81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8" name="Oval 82"/>
              <p:cNvSpPr>
                <a:spLocks noChangeArrowheads="1"/>
              </p:cNvSpPr>
              <p:nvPr/>
            </p:nvSpPr>
            <p:spPr bwMode="auto">
              <a:xfrm>
                <a:off x="2640" y="1547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59" name="Oval 83"/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0" name="Oval 84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1" name="Oval 85"/>
              <p:cNvSpPr>
                <a:spLocks noChangeArrowheads="1"/>
              </p:cNvSpPr>
              <p:nvPr/>
            </p:nvSpPr>
            <p:spPr bwMode="auto">
              <a:xfrm>
                <a:off x="2736" y="1595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2" name="Oval 86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3" name="Oval 87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4" name="Oval 88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5" name="Oval 89"/>
              <p:cNvSpPr>
                <a:spLocks noChangeArrowheads="1"/>
              </p:cNvSpPr>
              <p:nvPr/>
            </p:nvSpPr>
            <p:spPr bwMode="auto">
              <a:xfrm>
                <a:off x="2544" y="187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6" name="Oval 90"/>
              <p:cNvSpPr>
                <a:spLocks noChangeArrowheads="1"/>
              </p:cNvSpPr>
              <p:nvPr/>
            </p:nvSpPr>
            <p:spPr bwMode="auto">
              <a:xfrm>
                <a:off x="2694" y="1665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7" name="Oval 91"/>
              <p:cNvSpPr>
                <a:spLocks noChangeArrowheads="1"/>
              </p:cNvSpPr>
              <p:nvPr/>
            </p:nvSpPr>
            <p:spPr bwMode="auto">
              <a:xfrm>
                <a:off x="2736" y="192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8" name="Oval 92"/>
              <p:cNvSpPr>
                <a:spLocks noChangeArrowheads="1"/>
              </p:cNvSpPr>
              <p:nvPr/>
            </p:nvSpPr>
            <p:spPr bwMode="auto">
              <a:xfrm>
                <a:off x="2448" y="187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69" name="Oval 9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Oval 94"/>
              <p:cNvSpPr>
                <a:spLocks noChangeArrowheads="1"/>
              </p:cNvSpPr>
              <p:nvPr/>
            </p:nvSpPr>
            <p:spPr bwMode="auto">
              <a:xfrm>
                <a:off x="2592" y="1595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Oval 95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2" name="Oval 96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Oval 97"/>
              <p:cNvSpPr>
                <a:spLocks noChangeArrowheads="1"/>
              </p:cNvSpPr>
              <p:nvPr/>
            </p:nvSpPr>
            <p:spPr bwMode="auto">
              <a:xfrm>
                <a:off x="2592" y="1872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Oval 98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17" cy="1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99"/>
            <p:cNvGrpSpPr>
              <a:grpSpLocks/>
            </p:cNvGrpSpPr>
            <p:nvPr/>
          </p:nvGrpSpPr>
          <p:grpSpPr bwMode="auto">
            <a:xfrm>
              <a:off x="5010150" y="2124075"/>
              <a:ext cx="685800" cy="577850"/>
              <a:chOff x="3156" y="1443"/>
              <a:chExt cx="432" cy="364"/>
            </a:xfrm>
          </p:grpSpPr>
          <p:sp>
            <p:nvSpPr>
              <p:cNvPr id="127076" name="Line 100"/>
              <p:cNvSpPr>
                <a:spLocks noChangeShapeType="1"/>
              </p:cNvSpPr>
              <p:nvPr/>
            </p:nvSpPr>
            <p:spPr bwMode="auto">
              <a:xfrm flipH="1">
                <a:off x="3156" y="16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  <p:sp>
            <p:nvSpPr>
              <p:cNvPr id="127077" name="Line 101"/>
              <p:cNvSpPr>
                <a:spLocks noChangeShapeType="1"/>
              </p:cNvSpPr>
              <p:nvPr/>
            </p:nvSpPr>
            <p:spPr bwMode="auto">
              <a:xfrm flipH="1" flipV="1">
                <a:off x="3341" y="1443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  <p:sp>
            <p:nvSpPr>
              <p:cNvPr id="127078" name="Line 102"/>
              <p:cNvSpPr>
                <a:spLocks noChangeShapeType="1"/>
              </p:cNvSpPr>
              <p:nvPr/>
            </p:nvSpPr>
            <p:spPr bwMode="auto">
              <a:xfrm flipH="1" flipV="1">
                <a:off x="3588" y="1663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b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39E-E32B-4732-9D56-33C8919A44EE}" type="slidenum">
              <a:rPr lang="en-US" sz="2000" smtClean="0"/>
              <a:pPr/>
              <a:t>16</a:t>
            </a:fld>
            <a:endParaRPr lang="en-US" sz="2000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Factors Influence</a:t>
            </a:r>
            <a:br>
              <a:rPr lang="en-US" dirty="0" smtClean="0"/>
            </a:br>
            <a:r>
              <a:rPr lang="en-US" dirty="0" smtClean="0"/>
              <a:t> TB Transmission?</a:t>
            </a:r>
            <a:endParaRPr lang="en-US" dirty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4800" y="1600200"/>
            <a:ext cx="861060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99CC"/>
              </a:buClr>
            </a:pPr>
            <a:r>
              <a:rPr lang="en-US" sz="2800" b="1" dirty="0" smtClean="0"/>
              <a:t>The probability that TB will be transmitted depends </a:t>
            </a:r>
            <a:r>
              <a:rPr lang="en-US" sz="2800" b="1" dirty="0"/>
              <a:t>on </a:t>
            </a:r>
            <a:r>
              <a:rPr lang="en-US" sz="2800" b="1" dirty="0" smtClean="0"/>
              <a:t>the following factors:</a:t>
            </a:r>
          </a:p>
          <a:p>
            <a:pPr marL="990600" lvl="1" indent="-533400" eaLnBrk="0" hangingPunct="0">
              <a:spcBef>
                <a:spcPct val="40000"/>
              </a:spcBef>
              <a:buClr>
                <a:srgbClr val="0099CC"/>
              </a:buClr>
              <a:buSzPct val="100000"/>
              <a:buFontTx/>
              <a:buAutoNum type="arabicPeriod"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Infectiousness of person with TB disease</a:t>
            </a:r>
          </a:p>
          <a:p>
            <a:pPr marL="990600" lvl="1" indent="-533400" eaLnBrk="0" hangingPunct="0">
              <a:spcBef>
                <a:spcPct val="40000"/>
              </a:spcBef>
              <a:buClr>
                <a:srgbClr val="0099CC"/>
              </a:buClr>
              <a:buSzPct val="100000"/>
              <a:buFontTx/>
              <a:buAutoNum type="arabicPeriod"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Duration and frequency of exposure</a:t>
            </a:r>
          </a:p>
          <a:p>
            <a:pPr marL="990600" lvl="1" indent="-533400" eaLnBrk="0" hangingPunct="0">
              <a:spcBef>
                <a:spcPct val="40000"/>
              </a:spcBef>
              <a:buClr>
                <a:srgbClr val="0099CC"/>
              </a:buClr>
              <a:buSzPct val="100000"/>
              <a:buFontTx/>
              <a:buAutoNum type="arabicPeriod"/>
            </a:pPr>
            <a:r>
              <a:rPr lang="en-US" sz="2800" b="1" kern="0" dirty="0" smtClean="0">
                <a:solidFill>
                  <a:srgbClr val="000000"/>
                </a:solidFill>
                <a:latin typeface="Arial"/>
              </a:rPr>
              <a:t>Environment in which exposure occurred	</a:t>
            </a:r>
          </a:p>
          <a:p>
            <a:pPr marL="990600" lvl="1" indent="-533400" eaLnBrk="0" hangingPunct="0">
              <a:spcBef>
                <a:spcPct val="40000"/>
              </a:spcBef>
              <a:buClr>
                <a:srgbClr val="0099CC"/>
              </a:buClr>
              <a:buSzPct val="100000"/>
              <a:buFontTx/>
              <a:buAutoNum type="arabicPeriod"/>
            </a:pP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5400" y="6308725"/>
            <a:ext cx="3657600" cy="476250"/>
          </a:xfrm>
        </p:spPr>
        <p:txBody>
          <a:bodyPr/>
          <a:lstStyle/>
          <a:p>
            <a:pPr>
              <a:defRPr/>
            </a:pPr>
            <a:fld id="{8FC2E849-7AA8-4438-8DC3-05CCFBE12AF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1295400"/>
          </a:xfrm>
          <a:noFill/>
        </p:spPr>
        <p:txBody>
          <a:bodyPr/>
          <a:lstStyle/>
          <a:p>
            <a:pPr lvl="1" eaLnBrk="1" hangingPunct="1"/>
            <a:r>
              <a:rPr lang="en-US" sz="3400" dirty="0" smtClean="0"/>
              <a:t>1. Infectiousness of Person with TB Disease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458754"/>
            <a:ext cx="6629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</a:pPr>
            <a:r>
              <a:rPr lang="en-US" sz="2600" b="1" dirty="0" smtClean="0"/>
              <a:t>Characteristics associated with  infectiousness:</a:t>
            </a: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 TB of the lungs, airway, or</a:t>
            </a:r>
            <a:r>
              <a:rPr lang="en-US" sz="2600" dirty="0" smtClean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larynx</a:t>
            </a:r>
            <a:endParaRPr lang="en-US" sz="2600" dirty="0" smtClean="0"/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 Presence of cough</a:t>
            </a: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 </a:t>
            </a:r>
            <a:r>
              <a:rPr lang="en-US" sz="2600" b="1" dirty="0">
                <a:latin typeface="Arial"/>
              </a:rPr>
              <a:t>Positive sputum smear</a:t>
            </a:r>
            <a:endParaRPr lang="en-US" sz="2600" dirty="0">
              <a:latin typeface="Arial"/>
            </a:endParaRP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 </a:t>
            </a:r>
            <a:r>
              <a:rPr lang="en-US" sz="2600" b="1" dirty="0">
                <a:latin typeface="Arial"/>
              </a:rPr>
              <a:t>C</a:t>
            </a:r>
            <a:r>
              <a:rPr lang="en-US" sz="2600" b="1" dirty="0" smtClean="0">
                <a:latin typeface="Arial"/>
              </a:rPr>
              <a:t>avity </a:t>
            </a:r>
            <a:r>
              <a:rPr lang="en-US" sz="2600" b="1" dirty="0">
                <a:latin typeface="Arial"/>
              </a:rPr>
              <a:t>on </a:t>
            </a:r>
            <a:r>
              <a:rPr lang="en-US" sz="2600" b="1" dirty="0" smtClean="0">
                <a:latin typeface="Arial"/>
              </a:rPr>
              <a:t>chest x-ray</a:t>
            </a:r>
            <a:endParaRPr lang="en-US" sz="2600" dirty="0">
              <a:latin typeface="Arial"/>
            </a:endParaRP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Positive </a:t>
            </a:r>
            <a:r>
              <a:rPr lang="en-US" sz="2600" b="1" dirty="0">
                <a:latin typeface="Arial"/>
              </a:rPr>
              <a:t>cultures</a:t>
            </a: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 Not covering mouth when coughing</a:t>
            </a:r>
          </a:p>
          <a:p>
            <a:pPr lvl="1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 Not receiving adequate</a:t>
            </a:r>
            <a:r>
              <a:rPr lang="en-US" sz="2600" dirty="0" smtClean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treatment</a:t>
            </a:r>
          </a:p>
          <a:p>
            <a:pPr marL="625475" lvl="1" indent="-168275">
              <a:spcBef>
                <a:spcPts val="576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Arial" pitchFamily="34" charset="0"/>
              <a:buChar char="•"/>
            </a:pPr>
            <a:r>
              <a:rPr lang="en-US" sz="2600" b="1" dirty="0" smtClean="0">
                <a:latin typeface="Arial"/>
              </a:rPr>
              <a:t>Undergoing cough</a:t>
            </a:r>
            <a:r>
              <a:rPr lang="en-US" sz="2600" dirty="0" smtClean="0">
                <a:latin typeface="Arial"/>
              </a:rPr>
              <a:t> </a:t>
            </a:r>
            <a:r>
              <a:rPr lang="en-US" sz="2600" b="1" dirty="0" smtClean="0">
                <a:latin typeface="Arial"/>
              </a:rPr>
              <a:t>inducing procedures</a:t>
            </a:r>
          </a:p>
        </p:txBody>
      </p:sp>
      <p:pic>
        <p:nvPicPr>
          <p:cNvPr id="1028" name="Picture 4" descr="\\cdc\project\NCHSTP_DTBE_Store1\WG\CEB_Projects\RTMCCS\TB 101 -Online\Images\Chest x 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62400"/>
            <a:ext cx="1506207" cy="2133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098" name="Picture 2" descr="H:\WG\CEB_Projects\RTMCCS\TB 101 -Online\Images\Transmission and Patho\WomanCoughing2.jpg"/>
          <p:cNvPicPr>
            <a:picLocks noChangeAspect="1" noChangeArrowheads="1"/>
          </p:cNvPicPr>
          <p:nvPr/>
        </p:nvPicPr>
        <p:blipFill>
          <a:blip r:embed="rId4" cstate="print"/>
          <a:srcRect l="5083" t="3444" r="8508" b="7025"/>
          <a:stretch>
            <a:fillRect/>
          </a:stretch>
        </p:blipFill>
        <p:spPr bwMode="auto">
          <a:xfrm>
            <a:off x="7010400" y="1524000"/>
            <a:ext cx="1508760" cy="2307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81750"/>
            <a:ext cx="5486400" cy="476250"/>
          </a:xfrm>
        </p:spPr>
        <p:txBody>
          <a:bodyPr/>
          <a:lstStyle/>
          <a:p>
            <a:fld id="{D2DBDE0F-EEDF-44C3-A88C-E0980C699110}" type="slidenum">
              <a:rPr lang="en-US" sz="2000" smtClean="0"/>
              <a:pPr/>
              <a:t>18</a:t>
            </a:fld>
            <a:endParaRPr lang="en-US" sz="2000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08038"/>
          </a:xfrm>
        </p:spPr>
        <p:txBody>
          <a:bodyPr/>
          <a:lstStyle/>
          <a:p>
            <a:pPr marL="609600" indent="-609600"/>
            <a:r>
              <a:rPr lang="en-US" dirty="0"/>
              <a:t>2</a:t>
            </a:r>
            <a:r>
              <a:rPr lang="en-US" dirty="0" smtClean="0"/>
              <a:t>. Duration and Frequency of Exposure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76962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0099CC"/>
              </a:buClr>
            </a:pPr>
            <a:r>
              <a:rPr lang="en-US" sz="2800" b="1" dirty="0" smtClean="0"/>
              <a:t>Contacts at higher risk for TB</a:t>
            </a:r>
            <a:br>
              <a:rPr lang="en-US" sz="2800" b="1" dirty="0" smtClean="0"/>
            </a:br>
            <a:r>
              <a:rPr lang="en-US" sz="2800" b="1" dirty="0" smtClean="0"/>
              <a:t>infection are those who:</a:t>
            </a:r>
          </a:p>
          <a:p>
            <a:pPr marL="512763" lvl="1" indent="-223838">
              <a:spcBef>
                <a:spcPct val="20000"/>
              </a:spcBef>
              <a:buClr>
                <a:srgbClr val="0099CC"/>
              </a:buClr>
              <a:buFontTx/>
              <a:buChar char="•"/>
            </a:pPr>
            <a:r>
              <a:rPr lang="en-US" sz="2800" b="1" dirty="0" smtClean="0"/>
              <a:t>Frequently spend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2"/>
                </a:solidFill>
              </a:rPr>
              <a:t>a lot of time* </a:t>
            </a:r>
            <a:r>
              <a:rPr lang="en-US" sz="2800" b="1" dirty="0" smtClean="0"/>
              <a:t>with </a:t>
            </a:r>
            <a:br>
              <a:rPr lang="en-US" sz="2800" b="1" dirty="0" smtClean="0"/>
            </a:br>
            <a:r>
              <a:rPr lang="en-US" sz="2800" b="1" dirty="0" smtClean="0"/>
              <a:t>the case</a:t>
            </a:r>
            <a:br>
              <a:rPr lang="en-US" sz="2800" b="1" dirty="0" smtClean="0"/>
            </a:br>
            <a:endParaRPr lang="en-US" sz="1400" b="1" dirty="0" smtClean="0"/>
          </a:p>
          <a:p>
            <a:pPr marL="512763" lvl="1" indent="-223838">
              <a:spcBef>
                <a:spcPct val="20000"/>
              </a:spcBef>
              <a:buClr>
                <a:srgbClr val="0099CC"/>
              </a:buClr>
              <a:buFontTx/>
              <a:buChar char="•"/>
            </a:pPr>
            <a:r>
              <a:rPr lang="en-US" sz="2800" b="1" dirty="0" smtClean="0"/>
              <a:t>Have been physically</a:t>
            </a:r>
            <a:br>
              <a:rPr lang="en-US" sz="2800" b="1" dirty="0" smtClean="0"/>
            </a:br>
            <a:r>
              <a:rPr lang="en-US" sz="2800" b="1" dirty="0" smtClean="0"/>
              <a:t>close to the case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6"/>
                </a:solidFill>
              </a:rPr>
              <a:t>*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“</a:t>
            </a:r>
            <a:r>
              <a:rPr lang="en-US" sz="2800" b="1" dirty="0" smtClean="0">
                <a:solidFill>
                  <a:schemeClr val="accent2"/>
                </a:solidFill>
              </a:rPr>
              <a:t>A lot of time” </a:t>
            </a:r>
            <a:r>
              <a:rPr lang="en-US" sz="2800" b="1" dirty="0" smtClean="0"/>
              <a:t>is difficult to define, but may be determined locally based on experience</a:t>
            </a:r>
          </a:p>
        </p:txBody>
      </p:sp>
      <p:pic>
        <p:nvPicPr>
          <p:cNvPr id="2050" name="Picture 2" descr="\\cdc\project\NCHSTP_DTBE_Store1\WG\CEB_Projects\RTMCCS\TB 101 -Online\Images\Juanwithcontact.jpg"/>
          <p:cNvPicPr>
            <a:picLocks noChangeAspect="1" noChangeArrowheads="1"/>
          </p:cNvPicPr>
          <p:nvPr/>
        </p:nvPicPr>
        <p:blipFill>
          <a:blip r:embed="rId3" cstate="print"/>
          <a:srcRect l="5619" t="6897" r="1926" b="6897"/>
          <a:stretch>
            <a:fillRect/>
          </a:stretch>
        </p:blipFill>
        <p:spPr bwMode="auto">
          <a:xfrm>
            <a:off x="4968240" y="2286000"/>
            <a:ext cx="3901440" cy="2438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8FBC3-017D-4153-A809-02737A60170F}" type="slidenum">
              <a:rPr lang="en-US" sz="2000" smtClean="0"/>
              <a:pPr/>
              <a:t>19</a:t>
            </a:fld>
            <a:endParaRPr lang="en-US" sz="2000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11163"/>
            <a:ext cx="8915400" cy="808037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sz="3200" dirty="0" smtClean="0"/>
              <a:t>. Environment in Which Exposure Occurred</a:t>
            </a:r>
            <a:endParaRPr lang="en-US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9197" t="20143" r="19197" b="20143"/>
          <a:stretch>
            <a:fillRect/>
          </a:stretch>
        </p:blipFill>
        <p:spPr bwMode="auto">
          <a:xfrm>
            <a:off x="6021233" y="1981200"/>
            <a:ext cx="2390487" cy="2209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600200"/>
            <a:ext cx="60960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Bef>
                <a:spcPts val="0"/>
              </a:spcBef>
              <a:buClr>
                <a:srgbClr val="0099CC"/>
              </a:buClr>
            </a:pPr>
            <a:r>
              <a:rPr lang="en-US" sz="2800" b="1" dirty="0" smtClean="0">
                <a:solidFill>
                  <a:srgbClr val="000000"/>
                </a:solidFill>
              </a:rPr>
              <a:t>Environmental characteristics that</a:t>
            </a:r>
          </a:p>
          <a:p>
            <a:pPr lvl="0">
              <a:spcBef>
                <a:spcPts val="0"/>
              </a:spcBef>
              <a:buClr>
                <a:srgbClr val="0099CC"/>
              </a:buClr>
            </a:pPr>
            <a:r>
              <a:rPr lang="en-US" sz="2800" b="1" dirty="0" smtClean="0">
                <a:solidFill>
                  <a:srgbClr val="000000"/>
                </a:solidFill>
              </a:rPr>
              <a:t>increase chances of TB transmission:  </a:t>
            </a:r>
          </a:p>
          <a:p>
            <a:pPr marL="688975" lvl="1" indent="-231775">
              <a:spcBef>
                <a:spcPct val="20000"/>
              </a:spcBef>
              <a:buClr>
                <a:srgbClr val="0099CC"/>
              </a:buCl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Small or crowded rooms </a:t>
            </a:r>
          </a:p>
          <a:p>
            <a:pPr marL="688975" lvl="1" indent="-231775">
              <a:spcBef>
                <a:spcPct val="20000"/>
              </a:spcBef>
              <a:buClr>
                <a:srgbClr val="0099CC"/>
              </a:buCl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Areas that are poorly ventilated</a:t>
            </a:r>
          </a:p>
          <a:p>
            <a:pPr marL="688975" lvl="1" indent="-231775">
              <a:spcBef>
                <a:spcPct val="20000"/>
              </a:spcBef>
              <a:buClr>
                <a:srgbClr val="0099CC"/>
              </a:buCl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Rooms without air-filtering systems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872D-278C-4294-AE35-1D9DA080A32F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Learning Objectives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839200" cy="51054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600" dirty="0" smtClean="0"/>
              <a:t>After this session, participants will be able to</a:t>
            </a:r>
          </a:p>
          <a:p>
            <a:pPr marL="609600" indent="-609600">
              <a:buNone/>
            </a:pPr>
            <a:endParaRPr lang="en-US" sz="1600" dirty="0" smtClean="0"/>
          </a:p>
          <a:p>
            <a:pPr marL="609600" indent="-609600">
              <a:buSzPct val="100000"/>
              <a:buFontTx/>
              <a:buAutoNum type="arabicPeriod"/>
            </a:pPr>
            <a:r>
              <a:rPr lang="en-US" sz="2600" dirty="0" smtClean="0"/>
              <a:t>Explain the purpose </a:t>
            </a:r>
            <a:r>
              <a:rPr lang="en-US" sz="2600" dirty="0"/>
              <a:t>of </a:t>
            </a:r>
            <a:r>
              <a:rPr lang="en-US" sz="2600" dirty="0" smtClean="0"/>
              <a:t>a TB contact investigation</a:t>
            </a:r>
          </a:p>
          <a:p>
            <a:pPr marL="609600" indent="-609600">
              <a:buSzPct val="100000"/>
              <a:buFontTx/>
              <a:buAutoNum type="arabicPeriod"/>
            </a:pPr>
            <a:endParaRPr lang="en-US" sz="1600" dirty="0" smtClean="0"/>
          </a:p>
          <a:p>
            <a:pPr marL="609600" indent="-609600">
              <a:buSzPct val="100000"/>
              <a:buFontTx/>
              <a:buAutoNum type="arabicPeriod"/>
            </a:pPr>
            <a:r>
              <a:rPr lang="en-US" sz="2600" dirty="0" smtClean="0"/>
              <a:t>Describe core concepts and skills that are required to conduct a TB contact investigation</a:t>
            </a:r>
          </a:p>
          <a:p>
            <a:pPr marL="609600" indent="-609600">
              <a:buSzPct val="100000"/>
              <a:buFontTx/>
              <a:buAutoNum type="arabicPeriod"/>
            </a:pPr>
            <a:endParaRPr lang="en-US" sz="1600" dirty="0" smtClean="0"/>
          </a:p>
          <a:p>
            <a:pPr marL="609600" indent="-609600">
              <a:buSzPct val="100000"/>
              <a:buFontTx/>
              <a:buAutoNum type="arabicPeriod"/>
            </a:pPr>
            <a:r>
              <a:rPr lang="en-US" sz="2600" dirty="0" smtClean="0"/>
              <a:t>Determine when to initiate a TB contact investigation</a:t>
            </a:r>
          </a:p>
          <a:p>
            <a:pPr marL="609600" indent="-609600">
              <a:buSzPct val="100000"/>
              <a:buFontTx/>
              <a:buAutoNum type="arabicPeriod"/>
            </a:pPr>
            <a:endParaRPr lang="en-US" sz="1600" dirty="0"/>
          </a:p>
          <a:p>
            <a:pPr marL="609600" indent="-609600">
              <a:buSzPct val="100000"/>
              <a:buFontTx/>
              <a:buAutoNum type="arabicPeriod"/>
            </a:pPr>
            <a:r>
              <a:rPr lang="en-US" sz="2600" dirty="0" smtClean="0"/>
              <a:t>Describe the systematic approach to conducting a TB contact investigation</a:t>
            </a:r>
          </a:p>
          <a:p>
            <a:pPr marL="609600" indent="-609600"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3E8-48DD-435F-8A0A-557B5FB331E8}" type="slidenum">
              <a:rPr lang="en-US" sz="2000" smtClean="0"/>
              <a:pPr/>
              <a:t>20</a:t>
            </a:fld>
            <a:endParaRPr lang="en-US" sz="20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7"/>
            <a:ext cx="8229600" cy="31543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The BEST way to stop transmission is to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marL="688975" lvl="1" indent="-231775" eaLnBrk="1" hangingPunct="1"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Identify and isolate infectious persons</a:t>
            </a:r>
          </a:p>
          <a:p>
            <a:pPr marL="688975" lvl="1" indent="-231775" eaLnBrk="1" hangingPunct="1">
              <a:buFontTx/>
              <a:buChar char="•"/>
            </a:pP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688975" lvl="1" indent="-231775" eaLnBrk="1" hangingPunct="1">
              <a:buFontTx/>
              <a:buChar char="•"/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Start infectious persons on effective treatment for TB disease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27038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STOP the Chain of Transmission</a:t>
            </a:r>
          </a:p>
        </p:txBody>
      </p:sp>
      <p:pic>
        <p:nvPicPr>
          <p:cNvPr id="7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914400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1530350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2135188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2751138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3328988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3924300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4549775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5145088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5770563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6365875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6934200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7504113" y="1066800"/>
            <a:ext cx="62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TB Pathogenesis</a:t>
            </a:r>
            <a:endParaRPr lang="en-US" dirty="0"/>
          </a:p>
        </p:txBody>
      </p:sp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21</a:t>
            </a:fld>
            <a:endParaRPr lang="en-US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Contact Investigation</a:t>
            </a:r>
            <a:br>
              <a:rPr lang="en-US" sz="4000" dirty="0" smtClean="0"/>
            </a:br>
            <a:r>
              <a:rPr lang="en-US" sz="4000" dirty="0" smtClean="0"/>
              <a:t>Core Concepts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607A-058F-4D04-BC96-11C92DBE65CC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Once Someone is Exposed To TB?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5181600"/>
          </a:xfrm>
        </p:spPr>
        <p:txBody>
          <a:bodyPr/>
          <a:lstStyle/>
          <a:p>
            <a:pPr lvl="0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Not every person who is exposed to TB becomes infected</a:t>
            </a:r>
          </a:p>
          <a:p>
            <a:pPr lvl="0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Persons who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become infected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generally have a positive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Tuberculin skin test (TST) 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Blood test (interferon gamma release assay [IGRA])</a:t>
            </a:r>
            <a:endParaRPr lang="en-US" sz="2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Persons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who become infected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can have either: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LTBI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Active TB disease</a:t>
            </a:r>
          </a:p>
          <a:p>
            <a:pPr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fld id="{BCDF348A-BE11-4C90-881B-3734113435E2}" type="slidenum">
              <a:rPr lang="en-US" sz="2000"/>
              <a:pPr/>
              <a:t>23</a:t>
            </a:fld>
            <a:endParaRPr lang="en-US" sz="2000" dirty="0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TB Infection (LTBI)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638800" cy="4724400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LTBI - immune system keeps  tubercle bacilli under control</a:t>
            </a:r>
            <a:endParaRPr lang="en-US" sz="2600" dirty="0" smtClean="0"/>
          </a:p>
          <a:p>
            <a:r>
              <a:rPr lang="en-US" sz="2600" dirty="0" smtClean="0"/>
              <a:t>LTBI characteristics</a:t>
            </a:r>
            <a:endParaRPr lang="en-US" sz="2600" dirty="0"/>
          </a:p>
          <a:p>
            <a:pPr lvl="1"/>
            <a:r>
              <a:rPr lang="en-US" sz="2600" dirty="0"/>
              <a:t>Usually positive </a:t>
            </a:r>
            <a:r>
              <a:rPr lang="en-US" sz="2600" dirty="0" smtClean="0"/>
              <a:t>TST or IGRA</a:t>
            </a:r>
            <a:endParaRPr lang="en-US" sz="2600" dirty="0"/>
          </a:p>
          <a:p>
            <a:pPr lvl="1"/>
            <a:r>
              <a:rPr lang="en-US" sz="2600" dirty="0" smtClean="0"/>
              <a:t>Not </a:t>
            </a:r>
            <a:r>
              <a:rPr lang="en-US" sz="2600" dirty="0"/>
              <a:t>infectious</a:t>
            </a:r>
          </a:p>
          <a:p>
            <a:pPr lvl="1"/>
            <a:r>
              <a:rPr lang="en-US" sz="2600" dirty="0"/>
              <a:t>No symptoms</a:t>
            </a:r>
          </a:p>
          <a:p>
            <a:pPr lvl="1"/>
            <a:r>
              <a:rPr lang="en-US" sz="2600" dirty="0"/>
              <a:t>Normal chest </a:t>
            </a:r>
            <a:r>
              <a:rPr lang="en-US" sz="2600" dirty="0" smtClean="0"/>
              <a:t>x-ray</a:t>
            </a:r>
            <a:endParaRPr lang="en-US" sz="2600" dirty="0"/>
          </a:p>
          <a:p>
            <a:pPr lvl="1"/>
            <a:r>
              <a:rPr lang="en-US" sz="2600" dirty="0"/>
              <a:t>Sputum smears and cultures are </a:t>
            </a:r>
            <a:r>
              <a:rPr lang="en-US" sz="2600" dirty="0" smtClean="0"/>
              <a:t>negative</a:t>
            </a:r>
          </a:p>
          <a:p>
            <a:r>
              <a:rPr lang="en-US" sz="2600" dirty="0" smtClean="0"/>
              <a:t>Not </a:t>
            </a:r>
            <a:r>
              <a:rPr lang="en-US" sz="2600" dirty="0"/>
              <a:t>a “case” of TB</a:t>
            </a:r>
          </a:p>
        </p:txBody>
      </p:sp>
      <p:pic>
        <p:nvPicPr>
          <p:cNvPr id="253956" name="Picture 4" descr="granul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2677868" cy="3733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TB Disease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524000"/>
            <a:ext cx="6096000" cy="51054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2500" dirty="0" smtClean="0"/>
              <a:t>TB disease - immune system cannot stop tubercle bacilli from multiplying leading to active TB disease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Usually affects lungs, but can affect other areas of the body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Characteristics </a:t>
            </a:r>
            <a:r>
              <a:rPr lang="en-US" sz="2500" i="1" dirty="0" smtClean="0">
                <a:solidFill>
                  <a:schemeClr val="accent2"/>
                </a:solidFill>
              </a:rPr>
              <a:t>usually</a:t>
            </a:r>
            <a:r>
              <a:rPr lang="en-US" sz="2500" dirty="0" smtClean="0"/>
              <a:t> include: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Positive TST or IGRA</a:t>
            </a:r>
            <a:endParaRPr lang="en-US" sz="2500" dirty="0"/>
          </a:p>
          <a:p>
            <a:pPr lvl="1">
              <a:lnSpc>
                <a:spcPct val="90000"/>
              </a:lnSpc>
            </a:pPr>
            <a:r>
              <a:rPr lang="en-US" sz="2500" dirty="0" smtClean="0"/>
              <a:t>Infectious (before </a:t>
            </a:r>
            <a:r>
              <a:rPr lang="en-US" sz="2500" dirty="0"/>
              <a:t>treatment)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Symptoms</a:t>
            </a:r>
            <a:endParaRPr lang="en-US" sz="2500" dirty="0"/>
          </a:p>
          <a:p>
            <a:pPr lvl="1">
              <a:lnSpc>
                <a:spcPct val="90000"/>
              </a:lnSpc>
            </a:pPr>
            <a:r>
              <a:rPr lang="en-US" sz="2500" dirty="0" smtClean="0"/>
              <a:t>Abnormal chest x-ray</a:t>
            </a:r>
            <a:endParaRPr lang="en-US" sz="2500" dirty="0"/>
          </a:p>
          <a:p>
            <a:pPr lvl="1">
              <a:lnSpc>
                <a:spcPct val="90000"/>
              </a:lnSpc>
            </a:pPr>
            <a:r>
              <a:rPr lang="en-US" sz="2500" dirty="0" smtClean="0"/>
              <a:t>Positive sputum smear </a:t>
            </a:r>
            <a:r>
              <a:rPr lang="en-US" sz="2500" dirty="0"/>
              <a:t>and </a:t>
            </a:r>
            <a:r>
              <a:rPr lang="en-US" sz="2500" dirty="0" smtClean="0"/>
              <a:t>culture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Considered a “case” of TB  </a:t>
            </a:r>
            <a:endParaRPr lang="en-US" sz="2500" dirty="0"/>
          </a:p>
        </p:txBody>
      </p:sp>
      <p:pic>
        <p:nvPicPr>
          <p:cNvPr id="254982" name="Picture 6" descr="granualoma-break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167753" y="1676400"/>
            <a:ext cx="2804047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r>
              <a:rPr lang="en-US" sz="2000" dirty="0" smtClean="0"/>
              <a:t> </a:t>
            </a:r>
            <a:fld id="{BCDF348A-BE11-4C90-881B-3734113435E2}" type="slidenum">
              <a:rPr lang="en-US" sz="2000"/>
              <a:pPr/>
              <a:t>24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Symptoms of TB Disease?</a:t>
            </a:r>
          </a:p>
        </p:txBody>
      </p:sp>
      <p:sp>
        <p:nvSpPr>
          <p:cNvPr id="11267" name="Rectangle 1"/>
          <p:cNvSpPr>
            <a:spLocks noGrp="1" noChangeArrowheads="1"/>
          </p:cNvSpPr>
          <p:nvPr>
            <p:ph idx="1"/>
          </p:nvPr>
        </p:nvSpPr>
        <p:spPr>
          <a:xfrm>
            <a:off x="152400" y="1587175"/>
            <a:ext cx="5867400" cy="4813625"/>
          </a:xfrm>
        </p:spPr>
        <p:txBody>
          <a:bodyPr wrap="square" anchor="ctr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Cough lasting 3 or more weeks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Coughing up sputum or blood 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Fever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Chills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Night sweats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Weight loss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Appetite loss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Fatigue 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Malaise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Chest pain</a:t>
            </a:r>
          </a:p>
        </p:txBody>
      </p:sp>
      <p:pic>
        <p:nvPicPr>
          <p:cNvPr id="11269" name="Picture 10" descr="ManCoughin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24200" cy="46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r>
              <a:rPr lang="en-US" sz="2000" dirty="0" smtClean="0"/>
              <a:t> </a:t>
            </a:r>
            <a:fld id="{BCDF348A-BE11-4C90-881B-3734113435E2}" type="slidenum">
              <a:rPr lang="en-US" sz="2000"/>
              <a:pPr/>
              <a:t>25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LTBI vs. TB Disease</a:t>
            </a:r>
          </a:p>
        </p:txBody>
      </p:sp>
      <p:graphicFrame>
        <p:nvGraphicFramePr>
          <p:cNvPr id="180265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6436"/>
        </p:xfrm>
        <a:graphic>
          <a:graphicData uri="http://schemas.openxmlformats.org/drawingml/2006/table">
            <a:tbl>
              <a:tblPr/>
              <a:tblGrid>
                <a:gridCol w="4076700"/>
                <a:gridCol w="41529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LTBI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TB Disease (in the lungs)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tubercle bacilli in the 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tubercle bacilli in the body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TST or IGRA usually positive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TST or IGRA usually positive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Chest x-ray usually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Chest x-ray usually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abnormal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Sputum smears and cultures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Sputum smears and cultures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usually positive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symptoms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Symptoms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such as cough, fever, weight loss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infectious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infectious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before treatment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a case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TB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case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TB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EFF4-D41A-4A7D-8C35-96AFF320C504}" type="slidenum">
              <a:rPr lang="en-US" sz="2000" smtClean="0"/>
              <a:pPr/>
              <a:t>26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4800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Children younger than 5 years of age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Weakened immune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Infection with HIV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Diabetes mellitus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Organ transplant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Silicosis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Severe kidney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Certain types of cancer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Certain intestinal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Prolonged therapy with corticosteroids and other immunosuppressive therapy, such as prednisone and tumor necrosis factor-alpha [TNF-</a:t>
            </a:r>
            <a:r>
              <a:rPr lang="el-GR" sz="2200" dirty="0" smtClean="0">
                <a:cs typeface="Arial" charset="0"/>
              </a:rPr>
              <a:t>α</a:t>
            </a:r>
            <a:r>
              <a:rPr lang="en-US" sz="2200" dirty="0" smtClean="0"/>
              <a:t>] antagonists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524000"/>
            <a:ext cx="3810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Chest x-ray findings suggestive of previous TB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Low body weight 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Cigarette smokers and persons who abuse drugs and/or alcohol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Recent TB infection (within past 2 years)</a:t>
            </a:r>
            <a:endParaRPr lang="en-US" sz="2200" b="0" dirty="0" smtClean="0"/>
          </a:p>
        </p:txBody>
      </p:sp>
      <p:sp>
        <p:nvSpPr>
          <p:cNvPr id="8603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19200"/>
          </a:xfrm>
          <a:noFill/>
        </p:spPr>
        <p:txBody>
          <a:bodyPr/>
          <a:lstStyle/>
          <a:p>
            <a:pPr eaLnBrk="1" hangingPunct="1"/>
            <a:r>
              <a:rPr lang="en-US" sz="3400" dirty="0" smtClean="0"/>
              <a:t>Conditions that Increase Risk of Progressing to TB Disease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08725"/>
            <a:ext cx="5486400" cy="476250"/>
          </a:xfrm>
        </p:spPr>
        <p:txBody>
          <a:bodyPr/>
          <a:lstStyle/>
          <a:p>
            <a:fld id="{78A9EFF4-D41A-4A7D-8C35-96AFF320C504}" type="slidenum">
              <a:rPr lang="en-US" sz="2000" smtClean="0"/>
              <a:pPr/>
              <a:t>27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LTBI Progressing to TB Disease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382000" cy="4449762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Risk of developing TB disease is highest in the first 2 years after infection (or, if foreign-born, first 2 years after immigration)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People with LTBI can be treated to prevent development of TB disease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</a:t>
            </a:r>
          </a:p>
          <a:p>
            <a:pPr eaLnBrk="1" hangingPunct="1"/>
            <a:r>
              <a:rPr lang="en-US" sz="2800" dirty="0" smtClean="0"/>
              <a:t>Detecting LTBI early and providing treatment helps prevent new cases of TB disease 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3657600" y="6305550"/>
            <a:ext cx="518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A0E9F-5C31-40BA-A704-821AA3BCAFBA}" type="slidenum"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Effective Interviewing Skills</a:t>
            </a:r>
            <a:endParaRPr lang="en-US" dirty="0"/>
          </a:p>
        </p:txBody>
      </p:sp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29</a:t>
            </a:fld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Contact Investigation</a:t>
            </a:r>
            <a:br>
              <a:rPr lang="en-US" sz="4000" dirty="0" smtClean="0"/>
            </a:br>
            <a:r>
              <a:rPr lang="en-US" sz="4000" dirty="0" smtClean="0"/>
              <a:t>Core Concepts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fld id="{5BBC9F5E-2655-4DB3-9BC5-393879AEA72E}" type="slidenum">
              <a:rPr lang="en-US" sz="2000"/>
              <a:pPr/>
              <a:t>3</a:t>
            </a:fld>
            <a:endParaRPr lang="en-US" sz="2000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TB Control Activities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6237"/>
            <a:ext cx="8686800" cy="4525963"/>
          </a:xfrm>
        </p:spPr>
        <p:txBody>
          <a:bodyPr/>
          <a:lstStyle/>
          <a:p>
            <a:pPr marL="609600" lvl="0" indent="-609600">
              <a:buSzPct val="100000"/>
              <a:buFontTx/>
              <a:buAutoNum type="arabicPeriod"/>
            </a:pPr>
            <a:r>
              <a:rPr lang="en-US" sz="2400" dirty="0" smtClean="0"/>
              <a:t>Identify and treat persons who have active TB disease</a:t>
            </a:r>
            <a:br>
              <a:rPr lang="en-US" sz="2400" dirty="0" smtClean="0"/>
            </a:br>
            <a:endParaRPr lang="en-US" sz="1400" dirty="0" smtClean="0"/>
          </a:p>
          <a:p>
            <a:pPr marL="609600" lvl="0" indent="-609600">
              <a:buSzPct val="100000"/>
              <a:buFontTx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Find and evaluate persons who have been in contact with TB cases and provide appropriate latent TB infection (LTBI) or TB disease treatment as needed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endParaRPr lang="en-US" sz="1400" dirty="0" smtClean="0">
              <a:solidFill>
                <a:schemeClr val="accent6"/>
              </a:solidFill>
            </a:endParaRPr>
          </a:p>
          <a:p>
            <a:pPr marL="609600" lvl="0" indent="-609600">
              <a:buSzPct val="100000"/>
              <a:buFontTx/>
              <a:buAutoNum type="arabicPeriod"/>
            </a:pPr>
            <a:r>
              <a:rPr lang="en-US" sz="2400" dirty="0" smtClean="0"/>
              <a:t>Use targeted testing strategies to identify and treat persons with LTBI at risk for developing TB disease</a:t>
            </a:r>
            <a:br>
              <a:rPr lang="en-US" sz="2400" dirty="0" smtClean="0"/>
            </a:br>
            <a:endParaRPr lang="en-US" sz="1400" dirty="0" smtClean="0"/>
          </a:p>
          <a:p>
            <a:pPr marL="609600" lvl="0" indent="-609600">
              <a:buSzPct val="100000"/>
              <a:buFontTx/>
              <a:buAutoNum type="arabicPeriod"/>
            </a:pPr>
            <a:r>
              <a:rPr lang="en-US" sz="2400" dirty="0" smtClean="0"/>
              <a:t>Identify settings at high risk for transmission of </a:t>
            </a:r>
            <a:r>
              <a:rPr lang="en-US" sz="2400" i="1" dirty="0" smtClean="0"/>
              <a:t>M. tuberculosis </a:t>
            </a:r>
            <a:r>
              <a:rPr lang="en-US" sz="2400" dirty="0" smtClean="0"/>
              <a:t>and apply effective infection-control measures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Effective Interviewing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5638800" cy="3733800"/>
          </a:xfrm>
        </p:spPr>
        <p:txBody>
          <a:bodyPr/>
          <a:lstStyle/>
          <a:p>
            <a:pPr eaLnBrk="1" hangingPunct="1">
              <a:buSzTx/>
            </a:pPr>
            <a:r>
              <a:rPr lang="en-US" sz="2800" b="1" dirty="0" smtClean="0"/>
              <a:t>Effective interviewing skills are essential </a:t>
            </a:r>
            <a:r>
              <a:rPr lang="en-US" sz="2800" dirty="0" smtClean="0"/>
              <a:t>for</a:t>
            </a:r>
            <a:r>
              <a:rPr lang="en-US" sz="2800" b="1" dirty="0" smtClean="0"/>
              <a:t> eliciting information from cases and their contacts</a:t>
            </a:r>
            <a:br>
              <a:rPr lang="en-US" sz="2800" b="1" dirty="0" smtClean="0"/>
            </a:br>
            <a:endParaRPr lang="en-US" sz="1400" b="1" dirty="0" smtClean="0"/>
          </a:p>
          <a:p>
            <a:pPr eaLnBrk="1" hangingPunct="1">
              <a:buSzTx/>
            </a:pPr>
            <a:r>
              <a:rPr lang="en-US" sz="2800" dirty="0" smtClean="0"/>
              <a:t>I</a:t>
            </a:r>
            <a:r>
              <a:rPr lang="en-US" sz="2800" b="1" dirty="0" smtClean="0"/>
              <a:t>nterview skills can be taught</a:t>
            </a:r>
            <a:br>
              <a:rPr lang="en-US" sz="2800" b="1" dirty="0" smtClean="0"/>
            </a:br>
            <a:endParaRPr lang="en-US" sz="1400" b="1" dirty="0" smtClean="0"/>
          </a:p>
          <a:p>
            <a:pPr eaLnBrk="1" hangingPunct="1">
              <a:buSzTx/>
            </a:pPr>
            <a:r>
              <a:rPr lang="en-US" sz="2800" dirty="0" smtClean="0"/>
              <a:t>Interview skills improve with practice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3" cstate="print"/>
          <a:srcRect l="36745" t="29996" r="34496" b="10799"/>
          <a:stretch>
            <a:fillRect/>
          </a:stretch>
        </p:blipFill>
        <p:spPr bwMode="auto">
          <a:xfrm>
            <a:off x="5943600" y="1600200"/>
            <a:ext cx="29012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30</a:t>
            </a:fld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rgbClr val="0099CC"/>
              </a:buClr>
              <a:buSzPct val="120000"/>
            </a:pPr>
            <a:r>
              <a:rPr lang="en-US" sz="2400" b="1" i="1" kern="0" dirty="0" smtClean="0">
                <a:solidFill>
                  <a:schemeClr val="accent2"/>
                </a:solidFill>
                <a:latin typeface="Arial"/>
              </a:rPr>
              <a:t>The focus of this course is on building these skills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Management and </a:t>
            </a:r>
          </a:p>
          <a:p>
            <a:r>
              <a:rPr lang="en-US" dirty="0" smtClean="0"/>
              <a:t>Analysis Skills</a:t>
            </a:r>
            <a:endParaRPr lang="en-US" dirty="0"/>
          </a:p>
        </p:txBody>
      </p:sp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31</a:t>
            </a:fld>
            <a:endParaRPr 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Contact Investigation</a:t>
            </a:r>
            <a:br>
              <a:rPr lang="en-US" sz="4000" dirty="0" smtClean="0"/>
            </a:br>
            <a:r>
              <a:rPr lang="en-US" sz="4000" dirty="0" smtClean="0"/>
              <a:t>Core Concepts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Use of Data in </a:t>
            </a:r>
            <a:br>
              <a:rPr lang="en-US" b="1" dirty="0" smtClean="0"/>
            </a:br>
            <a:r>
              <a:rPr lang="en-US" b="1" dirty="0" smtClean="0"/>
              <a:t>TB Contact Investigations (1)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0" indent="0" eaLnBrk="1" hangingPunct="1">
              <a:buSzPct val="100000"/>
              <a:buNone/>
            </a:pPr>
            <a:r>
              <a:rPr lang="en-US" sz="2800" b="1" dirty="0" smtClean="0"/>
              <a:t>Collecting and analyzing data in a systematic way helps determine the effectiveness of CI efforts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32</a:t>
            </a:fld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55340" y="5360055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Appendix D: Sample CI Form</a:t>
            </a:r>
            <a:endParaRPr lang="en-US" sz="2000" b="1" i="1" dirty="0" smtClean="0"/>
          </a:p>
        </p:txBody>
      </p:sp>
      <p:pic>
        <p:nvPicPr>
          <p:cNvPr id="6" name="Picture 5" descr="AppendixDSampleCIFormjpg.jpg"/>
          <p:cNvPicPr>
            <a:picLocks noChangeAspect="1"/>
          </p:cNvPicPr>
          <p:nvPr/>
        </p:nvPicPr>
        <p:blipFill rotWithShape="1">
          <a:blip r:embed="rId3" cstate="print"/>
          <a:srcRect l="3911" t="2564" r="3257"/>
          <a:stretch/>
        </p:blipFill>
        <p:spPr>
          <a:xfrm>
            <a:off x="3962400" y="1688690"/>
            <a:ext cx="4586481" cy="367136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Use of Data in </a:t>
            </a:r>
            <a:br>
              <a:rPr lang="en-US" b="1" dirty="0" smtClean="0"/>
            </a:br>
            <a:r>
              <a:rPr lang="en-US" b="1" dirty="0" smtClean="0"/>
              <a:t>TB Contact Investigations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86800" cy="4572000"/>
          </a:xfrm>
        </p:spPr>
        <p:txBody>
          <a:bodyPr/>
          <a:lstStyle/>
          <a:p>
            <a:pPr eaLnBrk="1" hangingPunct="1">
              <a:buSzPct val="100000"/>
              <a:buNone/>
            </a:pPr>
            <a:r>
              <a:rPr lang="en-US" sz="2800" b="1" dirty="0" smtClean="0"/>
              <a:t>Data can be used for</a:t>
            </a:r>
          </a:p>
          <a:p>
            <a:pPr eaLnBrk="1" hangingPunct="1"/>
            <a:r>
              <a:rPr lang="en-US" sz="2800" b="1" dirty="0" smtClean="0"/>
              <a:t>Case and contact follow-up and management</a:t>
            </a:r>
          </a:p>
          <a:p>
            <a:pPr eaLnBrk="1" hangingPunct="1"/>
            <a:r>
              <a:rPr lang="en-US" sz="2800" b="1" dirty="0" smtClean="0"/>
              <a:t>Analysis of findings </a:t>
            </a:r>
            <a:r>
              <a:rPr lang="en-US" sz="2800" dirty="0" smtClean="0"/>
              <a:t>to help assess CI strategy</a:t>
            </a:r>
          </a:p>
          <a:p>
            <a:pPr lvl="1" eaLnBrk="1" hangingPunct="1"/>
            <a:r>
              <a:rPr lang="en-US" dirty="0" smtClean="0"/>
              <a:t>C</a:t>
            </a:r>
            <a:r>
              <a:rPr lang="en-US" b="1" dirty="0" smtClean="0"/>
              <a:t>ontacts identified</a:t>
            </a:r>
          </a:p>
          <a:p>
            <a:pPr lvl="1" eaLnBrk="1" hangingPunct="1"/>
            <a:r>
              <a:rPr lang="en-US" dirty="0" smtClean="0"/>
              <a:t>Contacts evaluated who have TB disease</a:t>
            </a:r>
          </a:p>
          <a:p>
            <a:pPr lvl="1" eaLnBrk="1" hangingPunct="1"/>
            <a:r>
              <a:rPr lang="en-US" dirty="0" smtClean="0"/>
              <a:t>C</a:t>
            </a:r>
            <a:r>
              <a:rPr lang="en-US" b="1" dirty="0" smtClean="0"/>
              <a:t>ontacts evaluated who have LTBI</a:t>
            </a:r>
          </a:p>
          <a:p>
            <a:pPr lvl="2" eaLnBrk="1" hangingPunct="1"/>
            <a:r>
              <a:rPr lang="en-US" sz="2800" dirty="0" smtClean="0"/>
              <a:t>Number who started and completed LTBI treatment</a:t>
            </a:r>
            <a:endParaRPr lang="en-US" sz="2800" b="1" dirty="0" smtClean="0"/>
          </a:p>
          <a:p>
            <a:pPr lvl="1" eaLnBrk="1" hangingPunct="1"/>
            <a:endParaRPr lang="en-US" sz="2400" b="1" dirty="0" smtClean="0"/>
          </a:p>
          <a:p>
            <a:pPr eaLnBrk="1" hangingPunct="1">
              <a:buSz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endParaRPr lang="en-US" sz="2800" b="1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  <a:noFill/>
        </p:spPr>
        <p:txBody>
          <a:bodyPr/>
          <a:lstStyle/>
          <a:p>
            <a:fld id="{97BA974B-15D7-4D53-B964-BA40E557386C}" type="slidenum">
              <a:rPr lang="en-US" sz="2000" smtClean="0"/>
              <a:pPr/>
              <a:t>33</a:t>
            </a:fld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A974B-15D7-4D53-B964-BA40E557386C}" type="slidenum">
              <a:rPr lang="en-US" sz="2000" smtClean="0">
                <a:solidFill>
                  <a:srgbClr val="000000"/>
                </a:solidFill>
              </a:rPr>
              <a:pPr/>
              <a:t>34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Decision to Initiate a</a:t>
            </a:r>
            <a:br>
              <a:rPr lang="en-US" sz="4000" dirty="0" smtClean="0"/>
            </a:br>
            <a:r>
              <a:rPr lang="en-US" sz="4000" dirty="0" smtClean="0"/>
              <a:t>Contact Investigation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17475"/>
            <a:ext cx="9525000" cy="1143000"/>
          </a:xfrm>
        </p:spPr>
        <p:txBody>
          <a:bodyPr/>
          <a:lstStyle/>
          <a:p>
            <a:r>
              <a:rPr lang="en-US" dirty="0" smtClean="0"/>
              <a:t>When is a TB Contact Investigation Necessary?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Confirmed </a:t>
            </a:r>
            <a:r>
              <a:rPr lang="en-US" sz="2800" dirty="0" smtClean="0">
                <a:solidFill>
                  <a:schemeClr val="accent2"/>
                </a:solidFill>
              </a:rPr>
              <a:t>TB Cases</a:t>
            </a:r>
          </a:p>
          <a:p>
            <a:pPr marL="0" indent="0">
              <a:buNone/>
            </a:pPr>
            <a:r>
              <a:rPr lang="en-US" sz="2800" dirty="0" smtClean="0"/>
              <a:t>A full CI is required for all confirmed cases that have </a:t>
            </a:r>
            <a:r>
              <a:rPr lang="en-US" sz="2800" u="sng" dirty="0" smtClean="0"/>
              <a:t>infectious forms of TB disease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Generally, TB of lungs, airway, or larynx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05550"/>
            <a:ext cx="9144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35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144000" cy="44196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Suspect TB Cases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 CI should </a:t>
            </a:r>
            <a:r>
              <a:rPr lang="en-US" sz="2400" dirty="0"/>
              <a:t>be started for persons suspected of having </a:t>
            </a:r>
            <a:r>
              <a:rPr lang="en-US" sz="2400" dirty="0" smtClean="0"/>
              <a:t>infectious TB disease if they have</a:t>
            </a:r>
          </a:p>
          <a:p>
            <a:pPr lvl="1"/>
            <a:r>
              <a:rPr lang="en-US" sz="2400" dirty="0" smtClean="0"/>
              <a:t>Positive </a:t>
            </a:r>
            <a:r>
              <a:rPr lang="en-US" sz="2400" dirty="0"/>
              <a:t>sputum smears* </a:t>
            </a:r>
          </a:p>
          <a:p>
            <a:pPr lvl="1"/>
            <a:r>
              <a:rPr lang="en-US" sz="2400" dirty="0" smtClean="0"/>
              <a:t>Cavities </a:t>
            </a:r>
            <a:r>
              <a:rPr lang="en-US" sz="2400" dirty="0"/>
              <a:t>on chest </a:t>
            </a:r>
            <a:r>
              <a:rPr lang="en-US" sz="2400" dirty="0" smtClean="0"/>
              <a:t>x-ray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Assessment of priority contacts can begin before case is confirmed</a:t>
            </a:r>
          </a:p>
          <a:p>
            <a:endParaRPr lang="en-US" sz="1000" dirty="0"/>
          </a:p>
          <a:p>
            <a:pPr lvl="1"/>
            <a:r>
              <a:rPr lang="en-US" sz="2400" dirty="0" smtClean="0"/>
              <a:t>If case is eventually confirmed, continue with full CI </a:t>
            </a:r>
          </a:p>
          <a:p>
            <a:endParaRPr lang="en-US" sz="1000" dirty="0" smtClean="0"/>
          </a:p>
          <a:p>
            <a:pPr lvl="1"/>
            <a:r>
              <a:rPr lang="en-US" sz="2400" dirty="0" smtClean="0"/>
              <a:t>If person is found to NOT have infectious TB disease, stop the CI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05550"/>
            <a:ext cx="9144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36</a:t>
            </a:fld>
            <a:endParaRPr lang="en-US" sz="2000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191000" y="5943600"/>
            <a:ext cx="5120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333399"/>
                </a:solidFill>
                <a:latin typeface="+mn-lt"/>
              </a:rPr>
              <a:t>* </a:t>
            </a:r>
            <a:r>
              <a:rPr lang="en-US" sz="1800" b="1" dirty="0" smtClean="0">
                <a:solidFill>
                  <a:srgbClr val="333399"/>
                </a:solidFill>
                <a:latin typeface="+mn-lt"/>
              </a:rPr>
              <a:t>Provided </a:t>
            </a:r>
            <a:r>
              <a:rPr lang="en-US" sz="1800" b="1" dirty="0">
                <a:solidFill>
                  <a:srgbClr val="333399"/>
                </a:solidFill>
                <a:latin typeface="+mn-lt"/>
              </a:rPr>
              <a:t>nucleic acid </a:t>
            </a:r>
            <a:r>
              <a:rPr lang="en-US" sz="1800" b="1" dirty="0" smtClean="0">
                <a:solidFill>
                  <a:srgbClr val="333399"/>
                </a:solidFill>
                <a:latin typeface="+mn-lt"/>
              </a:rPr>
              <a:t>amplification (NAA</a:t>
            </a:r>
            <a:r>
              <a:rPr lang="en-US" sz="1800" b="1" dirty="0">
                <a:solidFill>
                  <a:srgbClr val="333399"/>
                </a:solidFill>
                <a:latin typeface="+mn-lt"/>
              </a:rPr>
              <a:t>) test, </a:t>
            </a:r>
            <a:r>
              <a:rPr lang="en-US" sz="1800" b="1" dirty="0" smtClean="0">
                <a:solidFill>
                  <a:srgbClr val="333399"/>
                </a:solidFill>
                <a:latin typeface="+mn-lt"/>
              </a:rPr>
              <a:t>if </a:t>
            </a:r>
            <a:r>
              <a:rPr lang="en-US" sz="1800" b="1" dirty="0">
                <a:solidFill>
                  <a:srgbClr val="333399"/>
                </a:solidFill>
                <a:latin typeface="+mn-lt"/>
              </a:rPr>
              <a:t>conducted, is also positive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52400" y="117475"/>
            <a:ext cx="9525000" cy="1143000"/>
          </a:xfrm>
        </p:spPr>
        <p:txBody>
          <a:bodyPr/>
          <a:lstStyle/>
          <a:p>
            <a:r>
              <a:rPr lang="en-US" dirty="0" smtClean="0"/>
              <a:t>When is a TB Contact Investigation Necessary? (2)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TB Contact Investigation Necessary?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Suspect TB Cases </a:t>
            </a:r>
            <a:endParaRPr lang="en-US" sz="2600" dirty="0" smtClean="0"/>
          </a:p>
          <a:p>
            <a:r>
              <a:rPr lang="en-US" sz="2600" dirty="0" smtClean="0"/>
              <a:t>For all other suspect cases, collect preliminary information about contacts (name, locations, and TB risk factors)</a:t>
            </a:r>
            <a:endParaRPr lang="en-US" sz="2600" dirty="0"/>
          </a:p>
          <a:p>
            <a:endParaRPr lang="en-US" sz="1000" dirty="0" smtClean="0"/>
          </a:p>
          <a:p>
            <a:r>
              <a:rPr lang="en-US" sz="2600" dirty="0" smtClean="0"/>
              <a:t>Assess contacts at high-risk for progressing to TB disease without waiting for case confirmation</a:t>
            </a:r>
            <a:endParaRPr lang="en-US" sz="2600" dirty="0"/>
          </a:p>
          <a:p>
            <a:endParaRPr lang="en-US" sz="1000" dirty="0" smtClean="0"/>
          </a:p>
          <a:p>
            <a:pPr lvl="1"/>
            <a:r>
              <a:rPr lang="en-US" sz="2600" dirty="0" smtClean="0"/>
              <a:t>If </a:t>
            </a:r>
            <a:r>
              <a:rPr lang="en-US" sz="2600" dirty="0"/>
              <a:t>case is </a:t>
            </a:r>
            <a:r>
              <a:rPr lang="en-US" sz="2600" dirty="0" smtClean="0"/>
              <a:t>eventually confirmed</a:t>
            </a:r>
            <a:r>
              <a:rPr lang="en-US" sz="2600" dirty="0"/>
              <a:t>, </a:t>
            </a:r>
            <a:r>
              <a:rPr lang="en-US" sz="2600" dirty="0" smtClean="0"/>
              <a:t>continue </a:t>
            </a:r>
            <a:r>
              <a:rPr lang="en-US" sz="2600" dirty="0"/>
              <a:t>with full CI </a:t>
            </a:r>
          </a:p>
          <a:p>
            <a:endParaRPr lang="en-US" sz="1000" dirty="0" smtClean="0"/>
          </a:p>
          <a:p>
            <a:pPr lvl="1"/>
            <a:r>
              <a:rPr lang="en-US" sz="2600" dirty="0"/>
              <a:t>If person is found to NOT have infectious TB disease, stop the CI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05550"/>
            <a:ext cx="9144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9270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TB Contact Investigation</a:t>
            </a:r>
            <a:br>
              <a:rPr lang="en-US" dirty="0" smtClean="0"/>
            </a:br>
            <a:r>
              <a:rPr lang="en-US" dirty="0" smtClean="0"/>
              <a:t> NOT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TB CI is generally NOT necessary if a case</a:t>
            </a:r>
            <a:br>
              <a:rPr lang="en-US" sz="2800" dirty="0" smtClean="0"/>
            </a:br>
            <a:r>
              <a:rPr lang="en-US" sz="1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positive sputum smears and a </a:t>
            </a:r>
            <a:r>
              <a:rPr lang="en-US" u="sng" dirty="0" smtClean="0"/>
              <a:t>negative nucleic acid amplification</a:t>
            </a:r>
            <a:r>
              <a:rPr lang="en-US" dirty="0" smtClean="0"/>
              <a:t> (NAA) test</a:t>
            </a:r>
            <a:br>
              <a:rPr lang="en-US" dirty="0" smtClean="0"/>
            </a:br>
            <a:r>
              <a:rPr lang="en-US" sz="1400" dirty="0" smtClean="0"/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a </a:t>
            </a:r>
            <a:r>
              <a:rPr lang="en-US" u="sng" dirty="0" smtClean="0"/>
              <a:t>noninfectious form of TB disease </a:t>
            </a:r>
            <a:r>
              <a:rPr lang="en-US" dirty="0" smtClean="0"/>
              <a:t>(extrapulmonary disease) with no pulmonary involvement</a:t>
            </a:r>
            <a:br>
              <a:rPr lang="en-US" dirty="0" smtClean="0"/>
            </a:b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Is a child </a:t>
            </a:r>
            <a:r>
              <a:rPr lang="en-US" u="sng" dirty="0" smtClean="0"/>
              <a:t>under 10 years of age</a:t>
            </a:r>
          </a:p>
          <a:p>
            <a:pPr lvl="2">
              <a:buSzPct val="100000"/>
              <a:buFont typeface="Arial" pitchFamily="34" charset="0"/>
              <a:buChar char="–"/>
            </a:pPr>
            <a:r>
              <a:rPr lang="en-US" sz="2800" dirty="0" smtClean="0"/>
              <a:t>However, if case less than 5 years of age, a source case investigation may be necessary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38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Prioritizing Among Contact Investigations</a:t>
            </a:r>
            <a:endParaRPr lang="en-US" b="1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029200"/>
          </a:xfrm>
        </p:spPr>
        <p:txBody>
          <a:bodyPr/>
          <a:lstStyle/>
          <a:p>
            <a:pPr marL="341313" lvl="1" indent="-341313">
              <a:buFont typeface="Arial" pitchFamily="34" charset="0"/>
              <a:buChar char="•"/>
            </a:pPr>
            <a:r>
              <a:rPr lang="en-US" sz="2600" dirty="0" smtClean="0"/>
              <a:t>If faced with multiple TB cases, health departments may have to decide which cases should be a higher priority for conducting CIs</a:t>
            </a:r>
          </a:p>
          <a:p>
            <a:pPr marL="341313" lvl="1" indent="-341313">
              <a:buFont typeface="Arial" pitchFamily="34" charset="0"/>
              <a:buChar char="•"/>
            </a:pPr>
            <a:r>
              <a:rPr lang="en-US" sz="2600" dirty="0" smtClean="0"/>
              <a:t>Decision will be influenced by:</a:t>
            </a:r>
          </a:p>
          <a:p>
            <a:pPr marL="741363" lvl="2" indent="-341313">
              <a:buFont typeface="Arial" pitchFamily="34" charset="0"/>
              <a:buChar char="–"/>
            </a:pPr>
            <a:r>
              <a:rPr lang="en-US" sz="2600" dirty="0" smtClean="0"/>
              <a:t>Likelihood of transmission (e.g., sputum smear positive</a:t>
            </a:r>
            <a:r>
              <a:rPr lang="en-US" sz="2600" dirty="0" smtClean="0">
                <a:solidFill>
                  <a:schemeClr val="accent2"/>
                </a:solidFill>
              </a:rPr>
              <a:t>*</a:t>
            </a:r>
            <a:r>
              <a:rPr lang="en-US" sz="2600" dirty="0" smtClean="0"/>
              <a:t>, cavity on chest x-ray, cough, and exposure environment)</a:t>
            </a:r>
          </a:p>
          <a:p>
            <a:pPr marL="741363" lvl="2" indent="-341313">
              <a:buFont typeface="Arial" pitchFamily="34" charset="0"/>
              <a:buChar char="–"/>
            </a:pPr>
            <a:r>
              <a:rPr lang="en-US" sz="2600" dirty="0" smtClean="0"/>
              <a:t>Risk of contacts rapidly progressing to TB disease  (e.g., contacts in daycare, HIV care-settings, and dialysis centers)</a:t>
            </a:r>
          </a:p>
          <a:p>
            <a:pPr marL="741363" lvl="2" indent="-341313">
              <a:buFont typeface="Arial" pitchFamily="34" charset="0"/>
              <a:buChar char="–"/>
            </a:pPr>
            <a:r>
              <a:rPr lang="en-US" sz="2600" dirty="0" smtClean="0"/>
              <a:t>Resources available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419600" y="5638800"/>
            <a:ext cx="472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* </a:t>
            </a: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dirty="0" smtClean="0">
                <a:solidFill>
                  <a:schemeClr val="accent2"/>
                </a:solidFill>
              </a:rPr>
              <a:t>ransmission is still possible for cases with negative sputum smears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39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/>
              <a:t>Contact Investigations:</a:t>
            </a:r>
            <a:br>
              <a:rPr lang="en-US" b="1" dirty="0" smtClean="0"/>
            </a:br>
            <a:r>
              <a:rPr lang="en-US" dirty="0" smtClean="0"/>
              <a:t>A</a:t>
            </a:r>
            <a:r>
              <a:rPr lang="en-US" b="1" dirty="0" smtClean="0"/>
              <a:t> Priority TB Control Activity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534400" cy="2362200"/>
          </a:xfrm>
        </p:spPr>
        <p:txBody>
          <a:bodyPr/>
          <a:lstStyle/>
          <a:p>
            <a:pPr>
              <a:buSzPct val="100000"/>
            </a:pPr>
            <a:r>
              <a:rPr lang="en-US" sz="2800" b="1" dirty="0" smtClean="0"/>
              <a:t>Conducting </a:t>
            </a:r>
            <a:r>
              <a:rPr lang="en-US" sz="2800" dirty="0" smtClean="0"/>
              <a:t>contact investigations (CIs) is one </a:t>
            </a:r>
            <a:r>
              <a:rPr lang="en-US" sz="2800" b="1" dirty="0" smtClean="0"/>
              <a:t>of the highest priorities for TB programs in the United States </a:t>
            </a:r>
          </a:p>
          <a:p>
            <a:pPr lvl="1"/>
            <a:r>
              <a:rPr lang="en-US" sz="2800" b="1" dirty="0" smtClean="0"/>
              <a:t>Second in importance only to </a:t>
            </a:r>
            <a:br>
              <a:rPr lang="en-US" sz="2800" b="1" dirty="0" smtClean="0"/>
            </a:br>
            <a:r>
              <a:rPr lang="en-US" sz="2800" b="1" dirty="0" smtClean="0"/>
              <a:t>detection </a:t>
            </a:r>
            <a:r>
              <a:rPr lang="en-US" dirty="0" smtClean="0"/>
              <a:t>and </a:t>
            </a:r>
            <a:r>
              <a:rPr lang="en-US" sz="2800" b="1" dirty="0" smtClean="0"/>
              <a:t>treatment of TB disease</a:t>
            </a:r>
          </a:p>
          <a:p>
            <a:pPr lvl="1"/>
            <a:endParaRPr lang="en-US" sz="2800" b="1" dirty="0" smtClean="0"/>
          </a:p>
          <a:p>
            <a:pPr>
              <a:buFontTx/>
              <a:buNone/>
            </a:pPr>
            <a:endParaRPr lang="en-US" sz="2800" b="1" dirty="0" smtClean="0"/>
          </a:p>
        </p:txBody>
      </p:sp>
      <p:pic>
        <p:nvPicPr>
          <p:cNvPr id="65540" name="Picture 3" descr="interview image.jpg"/>
          <p:cNvPicPr>
            <a:picLocks noChangeAspect="1"/>
          </p:cNvPicPr>
          <p:nvPr/>
        </p:nvPicPr>
        <p:blipFill>
          <a:blip r:embed="rId3" cstate="print"/>
          <a:srcRect l="17455" t="17778" r="12218" b="22221"/>
          <a:stretch>
            <a:fillRect/>
          </a:stretch>
        </p:blipFill>
        <p:spPr bwMode="auto">
          <a:xfrm>
            <a:off x="2743200" y="4026569"/>
            <a:ext cx="3657600" cy="24504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5BBC9F5E-2655-4DB3-9BC5-393879AEA72E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CF2AA-7AAA-4762-8CF2-6F90329893C4}" type="slidenum">
              <a:rPr lang="en-US" sz="2000" smtClean="0"/>
              <a:pPr/>
              <a:t>40</a:t>
            </a:fld>
            <a:endParaRPr lang="en-US" sz="2000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is it Important to Promptly Start a Contact Investigation?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Some contacts may develop TB disease soon after exposure and infection, especially</a:t>
            </a:r>
            <a:endParaRPr lang="en-US" sz="2400" i="1" dirty="0" smtClean="0"/>
          </a:p>
          <a:p>
            <a:pPr lvl="1" eaLnBrk="1" hangingPunct="1"/>
            <a:r>
              <a:rPr lang="en-US" sz="2400" dirty="0" smtClean="0"/>
              <a:t>Infants and children younger than 5 years of age</a:t>
            </a:r>
          </a:p>
          <a:p>
            <a:pPr lvl="1" eaLnBrk="1" hangingPunct="1"/>
            <a:r>
              <a:rPr lang="en-US" sz="2400" dirty="0" smtClean="0"/>
              <a:t>HIV-infected or other persons with weakened immune systems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All contacts need to be found and evaluated promptly</a:t>
            </a:r>
          </a:p>
          <a:p>
            <a:pPr lvl="1" eaLnBrk="1" hangingPunct="1">
              <a:buSzPct val="100000"/>
            </a:pPr>
            <a:r>
              <a:rPr lang="en-US" sz="2400" dirty="0" smtClean="0"/>
              <a:t>As time increases, some contacts might be more difficult to locate (e.g., </a:t>
            </a:r>
            <a:r>
              <a:rPr lang="en-US" sz="2400" dirty="0" smtClean="0">
                <a:solidFill>
                  <a:schemeClr val="tx2"/>
                </a:solidFill>
              </a:rPr>
              <a:t>homeless or transient persons)</a:t>
            </a:r>
          </a:p>
          <a:p>
            <a:pPr eaLnBrk="1" hangingPunct="1">
              <a:buSzPct val="100000"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There could be ongoing transmission of </a:t>
            </a:r>
            <a:r>
              <a:rPr lang="en-US" sz="2400" i="1" dirty="0" smtClean="0">
                <a:solidFill>
                  <a:schemeClr val="tx2"/>
                </a:solidFill>
              </a:rPr>
              <a:t>M.tuberculosis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528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E1FC-749A-4CAB-A9F0-C1BF2D839E2A}" type="slidenum">
              <a:rPr lang="en-US" sz="2000" smtClean="0"/>
              <a:pPr/>
              <a:t>41</a:t>
            </a:fld>
            <a:endParaRPr lang="en-US" sz="20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Exercise:</a:t>
            </a:r>
            <a:br>
              <a:rPr lang="en-US" sz="3200" dirty="0" smtClean="0"/>
            </a:br>
            <a:r>
              <a:rPr lang="en-US" sz="3200" dirty="0" smtClean="0"/>
              <a:t>Decision to Initiate a Contact Investigation</a:t>
            </a:r>
          </a:p>
        </p:txBody>
      </p:sp>
      <p:sp>
        <p:nvSpPr>
          <p:cNvPr id="11268" name="Freeform 176"/>
          <p:cNvSpPr>
            <a:spLocks/>
          </p:cNvSpPr>
          <p:nvPr/>
        </p:nvSpPr>
        <p:spPr bwMode="auto">
          <a:xfrm>
            <a:off x="4403725" y="3184525"/>
            <a:ext cx="30163" cy="3175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2147483647 h 32"/>
              <a:gd name="T14" fmla="*/ 2147483647 w 28"/>
              <a:gd name="T15" fmla="*/ 2147483647 h 32"/>
              <a:gd name="T16" fmla="*/ 0 w 28"/>
              <a:gd name="T17" fmla="*/ 2147483647 h 32"/>
              <a:gd name="T18" fmla="*/ 2147483647 w 28"/>
              <a:gd name="T19" fmla="*/ 0 h 32"/>
              <a:gd name="T20" fmla="*/ 2147483647 w 28"/>
              <a:gd name="T21" fmla="*/ 0 h 32"/>
              <a:gd name="T22" fmla="*/ 2147483647 w 28"/>
              <a:gd name="T23" fmla="*/ 0 h 32"/>
              <a:gd name="T24" fmla="*/ 2147483647 w 28"/>
              <a:gd name="T25" fmla="*/ 2147483647 h 32"/>
              <a:gd name="T26" fmla="*/ 2147483647 w 28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32"/>
              <a:gd name="T44" fmla="*/ 28 w 28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32">
                <a:moveTo>
                  <a:pt x="23" y="9"/>
                </a:moveTo>
                <a:lnTo>
                  <a:pt x="23" y="9"/>
                </a:lnTo>
                <a:lnTo>
                  <a:pt x="28" y="22"/>
                </a:lnTo>
                <a:lnTo>
                  <a:pt x="19" y="32"/>
                </a:lnTo>
                <a:lnTo>
                  <a:pt x="10" y="32"/>
                </a:lnTo>
                <a:lnTo>
                  <a:pt x="5" y="22"/>
                </a:lnTo>
                <a:lnTo>
                  <a:pt x="0" y="9"/>
                </a:lnTo>
                <a:lnTo>
                  <a:pt x="10" y="0"/>
                </a:lnTo>
                <a:lnTo>
                  <a:pt x="19" y="0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7688" y="16764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0099CC"/>
              </a:buClr>
              <a:buSzPct val="120000"/>
              <a:defRPr/>
            </a:pPr>
            <a:r>
              <a:rPr lang="en-US" sz="2800" b="1" dirty="0"/>
              <a:t> Refer to Appendix 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5E767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Conduct a </a:t>
            </a:r>
            <a:br>
              <a:rPr lang="en-US" dirty="0" smtClean="0"/>
            </a:br>
            <a:r>
              <a:rPr lang="en-US" dirty="0" smtClean="0"/>
              <a:t>Contact Investigation?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TB programs should use a systematic approach to conduct CIs</a:t>
            </a:r>
          </a:p>
          <a:p>
            <a:endParaRPr lang="en-US" sz="2800" dirty="0" smtClean="0"/>
          </a:p>
          <a:p>
            <a:r>
              <a:rPr lang="en-US" sz="2800" dirty="0" smtClean="0"/>
              <a:t>Using a systematic approach helps to ensure the CI is carried out effectively and efficiently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4F0-0000-4E05-9AD7-886C702D0C80}" type="slidenum">
              <a:rPr lang="en-US" sz="2000" smtClean="0"/>
              <a:pPr/>
              <a:t>43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Contact Investigations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systematic approach includes 10 steps:</a:t>
            </a:r>
          </a:p>
          <a:p>
            <a:pPr marL="514350" lvl="0" indent="-514350">
              <a:spcAft>
                <a:spcPts val="600"/>
              </a:spcAft>
              <a:buSzPct val="100000"/>
              <a:buAutoNum type="arabicPeriod"/>
            </a:pPr>
            <a:r>
              <a:rPr lang="en-US" sz="2800" dirty="0" smtClean="0"/>
              <a:t>Review </a:t>
            </a:r>
            <a:r>
              <a:rPr lang="en-US" sz="2800" dirty="0"/>
              <a:t>existing information about the case</a:t>
            </a:r>
          </a:p>
          <a:p>
            <a:pPr marL="514350" lvl="0" indent="-514350">
              <a:spcAft>
                <a:spcPts val="600"/>
              </a:spcAft>
              <a:buSzPct val="100000"/>
              <a:buAutoNum type="arabicPeriod"/>
            </a:pPr>
            <a:r>
              <a:rPr lang="en-US" sz="2800" dirty="0" smtClean="0"/>
              <a:t>Determine </a:t>
            </a:r>
            <a:r>
              <a:rPr lang="en-US" sz="2800" dirty="0"/>
              <a:t>an initial estimate for the infectious period and estimate the degree of infectiousness</a:t>
            </a:r>
          </a:p>
          <a:p>
            <a:pPr marL="514350" lvl="0" indent="-514350">
              <a:spcAft>
                <a:spcPts val="600"/>
              </a:spcAft>
              <a:buSzPct val="100000"/>
              <a:buAutoNum type="arabicPeriod"/>
            </a:pPr>
            <a:r>
              <a:rPr lang="en-US" sz="2800" dirty="0" smtClean="0"/>
              <a:t>Interview </a:t>
            </a:r>
            <a:r>
              <a:rPr lang="en-US" sz="2800" dirty="0"/>
              <a:t>the case</a:t>
            </a:r>
          </a:p>
          <a:p>
            <a:pPr marL="514350" lvl="0" indent="-514350">
              <a:spcAft>
                <a:spcPts val="600"/>
              </a:spcAft>
              <a:buSzPct val="100000"/>
              <a:buAutoNum type="arabicPeriod"/>
            </a:pPr>
            <a:r>
              <a:rPr lang="en-US" sz="2800" dirty="0" smtClean="0"/>
              <a:t>Review </a:t>
            </a:r>
            <a:r>
              <a:rPr lang="en-US" sz="2800" dirty="0"/>
              <a:t>information and develop a plan for the </a:t>
            </a:r>
            <a:r>
              <a:rPr lang="en-US" sz="2800" dirty="0" smtClean="0"/>
              <a:t>investigation</a:t>
            </a:r>
          </a:p>
          <a:p>
            <a:pPr marL="514350" indent="-514350">
              <a:spcAft>
                <a:spcPts val="600"/>
              </a:spcAft>
              <a:buSzPct val="100000"/>
              <a:buFontTx/>
              <a:buAutoNum type="arabicPeriod"/>
            </a:pPr>
            <a:r>
              <a:rPr lang="en-US" sz="2800" dirty="0"/>
              <a:t>Refine the infectious period and degree of infectiousness </a:t>
            </a:r>
          </a:p>
          <a:p>
            <a:pPr marL="514350" lvl="0" indent="-51435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4F0-0000-4E05-9AD7-886C702D0C80}" type="slidenum">
              <a:rPr lang="en-US" sz="2000" smtClean="0"/>
              <a:pPr/>
              <a:t>44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 to Contact Investigations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 marL="581025" indent="-581025">
              <a:spcAft>
                <a:spcPts val="600"/>
              </a:spcAft>
              <a:buSzPct val="100000"/>
              <a:buFont typeface="+mj-lt"/>
              <a:buAutoNum type="arabicPeriod" startAt="6"/>
              <a:tabLst>
                <a:tab pos="685800" algn="l"/>
              </a:tabLst>
            </a:pPr>
            <a:r>
              <a:rPr lang="en-US" sz="2800" dirty="0" smtClean="0"/>
              <a:t>Prioritize </a:t>
            </a:r>
            <a:r>
              <a:rPr lang="en-US" sz="2800" dirty="0"/>
              <a:t>contacts</a:t>
            </a:r>
          </a:p>
          <a:p>
            <a:pPr marL="581025" indent="-581025">
              <a:spcAft>
                <a:spcPts val="600"/>
              </a:spcAft>
              <a:buSzPct val="100000"/>
              <a:buFont typeface="+mj-lt"/>
              <a:buAutoNum type="arabicPeriod" startAt="6"/>
              <a:tabLst>
                <a:tab pos="685800" algn="l"/>
              </a:tabLst>
            </a:pPr>
            <a:r>
              <a:rPr lang="en-US" sz="2800" dirty="0" smtClean="0"/>
              <a:t>Conduct </a:t>
            </a:r>
            <a:r>
              <a:rPr lang="en-US" sz="2800" dirty="0"/>
              <a:t>field visits </a:t>
            </a:r>
          </a:p>
          <a:p>
            <a:pPr marL="581025" indent="-581025">
              <a:spcAft>
                <a:spcPts val="600"/>
              </a:spcAft>
              <a:buSzPct val="100000"/>
              <a:buFont typeface="+mj-lt"/>
              <a:buAutoNum type="arabicPeriod" startAt="6"/>
              <a:tabLst>
                <a:tab pos="685800" algn="l"/>
              </a:tabLst>
            </a:pPr>
            <a:r>
              <a:rPr lang="en-US" sz="2800" dirty="0" smtClean="0"/>
              <a:t>Conduct </a:t>
            </a:r>
            <a:r>
              <a:rPr lang="en-US" sz="2800" dirty="0"/>
              <a:t>contact assessments</a:t>
            </a:r>
          </a:p>
          <a:p>
            <a:pPr marL="581025" indent="-581025">
              <a:spcAft>
                <a:spcPts val="600"/>
              </a:spcAft>
              <a:buSzPct val="100000"/>
              <a:buFont typeface="+mj-lt"/>
              <a:buAutoNum type="arabicPeriod" startAt="6"/>
              <a:tabLst>
                <a:tab pos="685800" algn="l"/>
              </a:tabLst>
            </a:pPr>
            <a:r>
              <a:rPr lang="en-US" sz="2800" dirty="0" smtClean="0"/>
              <a:t>Determine </a:t>
            </a:r>
            <a:r>
              <a:rPr lang="en-US" sz="2800" dirty="0"/>
              <a:t>whether to expand or conclude an  investigation</a:t>
            </a:r>
          </a:p>
          <a:p>
            <a:pPr marL="581025" indent="-581025">
              <a:spcAft>
                <a:spcPts val="600"/>
              </a:spcAft>
              <a:buSzPct val="100000"/>
              <a:buFont typeface="+mj-lt"/>
              <a:buAutoNum type="arabicPeriod" startAt="6"/>
              <a:tabLst>
                <a:tab pos="685800" algn="l"/>
              </a:tabLst>
            </a:pPr>
            <a:r>
              <a:rPr lang="en-US" sz="2800" dirty="0" smtClean="0"/>
              <a:t>Evaluate </a:t>
            </a:r>
            <a:r>
              <a:rPr lang="en-US" sz="2800" dirty="0"/>
              <a:t>the </a:t>
            </a:r>
            <a:r>
              <a:rPr lang="en-US" sz="2800" dirty="0" smtClean="0"/>
              <a:t>CI activities </a:t>
            </a:r>
          </a:p>
          <a:p>
            <a:pPr marL="514350" indent="-514350" algn="ctr">
              <a:buSzPct val="100000"/>
              <a:buNone/>
            </a:pPr>
            <a:endParaRPr lang="en-US" sz="1600" i="1" dirty="0" smtClean="0">
              <a:solidFill>
                <a:schemeClr val="accent2"/>
              </a:solidFill>
            </a:endParaRPr>
          </a:p>
          <a:p>
            <a:pPr marL="514350" indent="-514350" algn="ctr">
              <a:buSzPct val="100000"/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>These steps may not always be done in sequential order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4F0-0000-4E05-9AD7-886C702D0C80}" type="slidenum">
              <a:rPr lang="en-US" sz="2000" smtClean="0"/>
              <a:pPr/>
              <a:t>45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 Review Existing Information about the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3280-A496-4A0A-B286-A4AD878F609F}" type="slidenum">
              <a:rPr lang="en-US" sz="2000" smtClean="0"/>
              <a:pPr>
                <a:defRPr/>
              </a:pPr>
              <a:t>46</a:t>
            </a:fld>
            <a:endParaRPr lang="en-US" sz="2000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Review Existing Information</a:t>
            </a:r>
            <a:endParaRPr lang="en-US" b="1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15400" cy="2667000"/>
          </a:xfrm>
        </p:spPr>
        <p:txBody>
          <a:bodyPr/>
          <a:lstStyle/>
          <a:p>
            <a:pPr eaLnBrk="1" hangingPunct="1">
              <a:buSzPct val="100000"/>
            </a:pPr>
            <a:r>
              <a:rPr lang="en-US" sz="2800" dirty="0" smtClean="0"/>
              <a:t>The process of reviewing existing information is sometimes called the </a:t>
            </a:r>
            <a:r>
              <a:rPr lang="en-US" sz="2800" u="sng" dirty="0" smtClean="0"/>
              <a:t>pre-interview phase</a:t>
            </a:r>
            <a:br>
              <a:rPr lang="en-US" sz="2800" u="sng" dirty="0" smtClean="0"/>
            </a:br>
            <a:endParaRPr lang="en-US" sz="2800" dirty="0" smtClean="0"/>
          </a:p>
          <a:p>
            <a:pPr eaLnBrk="1" hangingPunct="1">
              <a:buSzPct val="100000"/>
            </a:pPr>
            <a:r>
              <a:rPr lang="en-US" sz="2800" b="1" dirty="0" smtClean="0">
                <a:solidFill>
                  <a:schemeClr val="tx2"/>
                </a:solidFill>
              </a:rPr>
              <a:t>Reviewing information before the initial interview can ensure </a:t>
            </a:r>
            <a:r>
              <a:rPr lang="en-US" sz="2800" dirty="0" smtClean="0">
                <a:solidFill>
                  <a:schemeClr val="tx2"/>
                </a:solidFill>
              </a:rPr>
              <a:t>the right questions are being asked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eaLnBrk="1" hangingPunct="1">
              <a:buSzPct val="100000"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09600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47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Information to Collect and Review </a:t>
            </a:r>
            <a:r>
              <a:rPr lang="en-US" sz="3200" dirty="0" smtClean="0"/>
              <a:t>Before the Initial Interview (1)</a:t>
            </a:r>
            <a:endParaRPr lang="en-US" sz="3200" b="1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SzPct val="100000"/>
              <a:buNone/>
            </a:pPr>
            <a:r>
              <a:rPr lang="en-US" sz="2400" b="1" dirty="0" smtClean="0"/>
              <a:t>Become familiar with the case’s </a:t>
            </a:r>
            <a:r>
              <a:rPr lang="en-US" sz="2400" b="1" u="sng" dirty="0" smtClean="0">
                <a:solidFill>
                  <a:schemeClr val="tx2"/>
                </a:solidFill>
              </a:rPr>
              <a:t>social history</a:t>
            </a:r>
          </a:p>
          <a:p>
            <a:pPr eaLnBrk="1" hangingPunct="1"/>
            <a:r>
              <a:rPr lang="en-US" sz="2400" b="1" dirty="0" smtClean="0"/>
              <a:t>Case name(s), aliases, </a:t>
            </a:r>
            <a:r>
              <a:rPr lang="en-US" sz="2400" dirty="0" smtClean="0"/>
              <a:t>date of birth</a:t>
            </a:r>
            <a:r>
              <a:rPr lang="en-US" sz="2400" b="1" dirty="0" smtClean="0"/>
              <a:t>, gender, all known addresses, telephone number(s), preferred language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dirty="0" smtClean="0"/>
              <a:t>S</a:t>
            </a:r>
            <a:r>
              <a:rPr lang="en-US" sz="2400" b="1" dirty="0" smtClean="0"/>
              <a:t>ubstance abuse, mental illness, or other issues that could affect the interview or contact investigation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Social, or behavioral risk factors increasing the risk of TB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Known contact names, particularly children or persons with weakened immune systems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dirty="0" smtClean="0"/>
              <a:t>History of jail or homelessness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400" dirty="0" smtClean="0"/>
              <a:t>History of immigration or travel </a:t>
            </a:r>
            <a:endParaRPr lang="en-US" sz="2400" b="1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48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915400" cy="5105400"/>
          </a:xfrm>
        </p:spPr>
        <p:txBody>
          <a:bodyPr/>
          <a:lstStyle/>
          <a:p>
            <a:pPr eaLnBrk="1" hangingPunct="1">
              <a:buSzPct val="100000"/>
              <a:buNone/>
            </a:pPr>
            <a:r>
              <a:rPr lang="en-US" sz="2400" b="1" dirty="0" smtClean="0"/>
              <a:t>Become familiar with case’s </a:t>
            </a:r>
            <a:r>
              <a:rPr lang="en-US" sz="2400" b="1" u="sng" dirty="0" smtClean="0">
                <a:solidFill>
                  <a:schemeClr val="tx2"/>
                </a:solidFill>
              </a:rPr>
              <a:t>medical history</a:t>
            </a:r>
          </a:p>
          <a:p>
            <a:pPr lvl="0"/>
            <a:r>
              <a:rPr lang="en-US" sz="2400" dirty="0"/>
              <a:t>Current site(s) of TB disease</a:t>
            </a:r>
          </a:p>
          <a:p>
            <a:pPr lvl="0"/>
            <a:r>
              <a:rPr lang="en-US" sz="2400" dirty="0"/>
              <a:t>Current TB treatment regimen </a:t>
            </a:r>
          </a:p>
          <a:p>
            <a:pPr lvl="0"/>
            <a:r>
              <a:rPr lang="en-US" sz="2400" dirty="0"/>
              <a:t>TB symptoms and estimated onset date </a:t>
            </a:r>
          </a:p>
          <a:p>
            <a:pPr lvl="0"/>
            <a:r>
              <a:rPr lang="en-US" sz="2400" dirty="0"/>
              <a:t>Chest x-rays and/or other diagnostic imaging dates and results </a:t>
            </a:r>
          </a:p>
          <a:p>
            <a:pPr lvl="0"/>
            <a:r>
              <a:rPr lang="en-US" sz="2400" dirty="0" smtClean="0"/>
              <a:t>TST or IGRA </a:t>
            </a:r>
            <a:r>
              <a:rPr lang="en-US" sz="2400" dirty="0"/>
              <a:t>dates and results </a:t>
            </a:r>
          </a:p>
          <a:p>
            <a:pPr lvl="0"/>
            <a:r>
              <a:rPr lang="en-US" sz="2400" dirty="0"/>
              <a:t>Sputum smear and culture dates and results</a:t>
            </a:r>
          </a:p>
          <a:p>
            <a:pPr lvl="0"/>
            <a:r>
              <a:rPr lang="en-US" sz="2400" dirty="0" smtClean="0"/>
              <a:t>NAA </a:t>
            </a:r>
            <a:r>
              <a:rPr lang="en-US" sz="2400" dirty="0"/>
              <a:t>test dates and results</a:t>
            </a:r>
          </a:p>
          <a:p>
            <a:pPr lvl="0"/>
            <a:r>
              <a:rPr lang="en-US" sz="2400" dirty="0"/>
              <a:t>Genotype results (if available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to Collect and Review Before the Initial Interview (2)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05550"/>
            <a:ext cx="609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49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9F5E-2655-4DB3-9BC5-393879AEA72E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Contact Investigation?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70037"/>
            <a:ext cx="6019800" cy="5059363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A </a:t>
            </a:r>
            <a:r>
              <a:rPr lang="en-US" sz="2600" dirty="0" smtClean="0"/>
              <a:t>systematic process to: </a:t>
            </a:r>
          </a:p>
          <a:p>
            <a:pPr>
              <a:buFontTx/>
              <a:buNone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Identify persons (contacts) exposed </a:t>
            </a:r>
            <a:r>
              <a:rPr lang="en-US" sz="2600" dirty="0"/>
              <a:t>to </a:t>
            </a:r>
            <a:r>
              <a:rPr lang="en-US" sz="2600" dirty="0" smtClean="0"/>
              <a:t>cases of </a:t>
            </a:r>
            <a:r>
              <a:rPr lang="en-US" sz="2600" dirty="0"/>
              <a:t>infectious TB disease 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Assess contacts for infection with </a:t>
            </a:r>
            <a:r>
              <a:rPr lang="en-US" sz="2600" i="1" dirty="0" smtClean="0"/>
              <a:t>M. tuberculosis </a:t>
            </a:r>
            <a:r>
              <a:rPr lang="en-US" sz="2600" dirty="0"/>
              <a:t>and TB disease 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Provide </a:t>
            </a:r>
            <a:r>
              <a:rPr lang="en-US" sz="2600" dirty="0"/>
              <a:t>appropriate treatment for </a:t>
            </a:r>
            <a:r>
              <a:rPr lang="en-US" sz="2600" dirty="0" smtClean="0"/>
              <a:t>contacts with LTBI or </a:t>
            </a:r>
            <a:r>
              <a:rPr lang="en-US" sz="2600" dirty="0"/>
              <a:t>TB disease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729538" y="21336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56463" y="2895600"/>
            <a:ext cx="203200" cy="228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50063" y="17526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07138" y="27432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07200" y="35052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135938" y="28194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6273800" y="513715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V="1">
            <a:off x="7500938" y="2895600"/>
            <a:ext cx="5429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 flipH="1">
            <a:off x="7035800" y="3124200"/>
            <a:ext cx="220663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7391400" y="2362200"/>
            <a:ext cx="33813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 flipH="1" flipV="1">
            <a:off x="6578600" y="28956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 flipH="1" flipV="1">
            <a:off x="6985000" y="2057400"/>
            <a:ext cx="271463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Oval 75"/>
          <p:cNvSpPr>
            <a:spLocks noChangeArrowheads="1"/>
          </p:cNvSpPr>
          <p:nvPr/>
        </p:nvSpPr>
        <p:spPr bwMode="auto">
          <a:xfrm>
            <a:off x="6248400" y="4451350"/>
            <a:ext cx="203200" cy="2286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6578600" y="4298950"/>
            <a:ext cx="2370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Case</a:t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Contact</a:t>
            </a:r>
          </a:p>
        </p:txBody>
      </p:sp>
      <p:sp>
        <p:nvSpPr>
          <p:cNvPr id="19" name="Oval 80"/>
          <p:cNvSpPr>
            <a:spLocks noChangeArrowheads="1"/>
          </p:cNvSpPr>
          <p:nvPr/>
        </p:nvSpPr>
        <p:spPr bwMode="auto">
          <a:xfrm>
            <a:off x="7289800" y="36576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81"/>
          <p:cNvSpPr>
            <a:spLocks noChangeArrowheads="1"/>
          </p:cNvSpPr>
          <p:nvPr/>
        </p:nvSpPr>
        <p:spPr bwMode="auto">
          <a:xfrm>
            <a:off x="7823200" y="33528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82"/>
          <p:cNvSpPr>
            <a:spLocks noChangeArrowheads="1"/>
          </p:cNvSpPr>
          <p:nvPr/>
        </p:nvSpPr>
        <p:spPr bwMode="auto">
          <a:xfrm>
            <a:off x="7416800" y="16764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83"/>
          <p:cNvSpPr>
            <a:spLocks noChangeArrowheads="1"/>
          </p:cNvSpPr>
          <p:nvPr/>
        </p:nvSpPr>
        <p:spPr bwMode="auto">
          <a:xfrm>
            <a:off x="6426200" y="21336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Oval 84"/>
          <p:cNvSpPr>
            <a:spLocks noChangeArrowheads="1"/>
          </p:cNvSpPr>
          <p:nvPr/>
        </p:nvSpPr>
        <p:spPr bwMode="auto">
          <a:xfrm>
            <a:off x="6350000" y="3200400"/>
            <a:ext cx="2032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Line 85"/>
          <p:cNvSpPr>
            <a:spLocks noChangeShapeType="1"/>
          </p:cNvSpPr>
          <p:nvPr/>
        </p:nvSpPr>
        <p:spPr bwMode="auto">
          <a:xfrm flipH="1">
            <a:off x="7416800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86"/>
          <p:cNvSpPr>
            <a:spLocks noChangeShapeType="1"/>
          </p:cNvSpPr>
          <p:nvPr/>
        </p:nvSpPr>
        <p:spPr bwMode="auto">
          <a:xfrm>
            <a:off x="7493000" y="3124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87"/>
          <p:cNvSpPr>
            <a:spLocks noChangeShapeType="1"/>
          </p:cNvSpPr>
          <p:nvPr/>
        </p:nvSpPr>
        <p:spPr bwMode="auto">
          <a:xfrm flipH="1" flipV="1">
            <a:off x="6654800" y="23622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88"/>
          <p:cNvSpPr>
            <a:spLocks noChangeShapeType="1"/>
          </p:cNvSpPr>
          <p:nvPr/>
        </p:nvSpPr>
        <p:spPr bwMode="auto">
          <a:xfrm flipV="1">
            <a:off x="7340600" y="20574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Line 89"/>
          <p:cNvSpPr>
            <a:spLocks noChangeShapeType="1"/>
          </p:cNvSpPr>
          <p:nvPr/>
        </p:nvSpPr>
        <p:spPr bwMode="auto">
          <a:xfrm flipH="1">
            <a:off x="6654800" y="3048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Become familiar with case’s </a:t>
            </a:r>
            <a:r>
              <a:rPr lang="en-US" sz="2400" u="sng" dirty="0">
                <a:solidFill>
                  <a:schemeClr val="tx2"/>
                </a:solidFill>
              </a:rPr>
              <a:t>medical </a:t>
            </a:r>
            <a:r>
              <a:rPr lang="en-US" sz="2400" u="sng" dirty="0" smtClean="0">
                <a:solidFill>
                  <a:schemeClr val="tx2"/>
                </a:solidFill>
              </a:rPr>
              <a:t>history</a:t>
            </a:r>
            <a:r>
              <a:rPr lang="en-US" sz="2400" dirty="0" smtClean="0">
                <a:solidFill>
                  <a:schemeClr val="tx2"/>
                </a:solidFill>
              </a:rPr>
              <a:t> (cont.)</a:t>
            </a:r>
            <a:endParaRPr lang="en-US" sz="2400" dirty="0" smtClean="0"/>
          </a:p>
          <a:p>
            <a:r>
              <a:rPr lang="en-US" sz="2400" dirty="0"/>
              <a:t>HIV test dates and </a:t>
            </a:r>
            <a:r>
              <a:rPr lang="en-US" sz="2400" dirty="0" smtClean="0"/>
              <a:t>results</a:t>
            </a:r>
            <a:endParaRPr lang="en-US" sz="2400" dirty="0"/>
          </a:p>
          <a:p>
            <a:pPr lvl="0"/>
            <a:r>
              <a:rPr lang="en-US" sz="2400" dirty="0" smtClean="0"/>
              <a:t>Details </a:t>
            </a:r>
            <a:r>
              <a:rPr lang="en-US" sz="2400" dirty="0"/>
              <a:t>about prior diagnosis with LTBI or TB disease, and any treatment </a:t>
            </a:r>
            <a:endParaRPr lang="en-US" sz="2400" dirty="0" smtClean="0"/>
          </a:p>
          <a:p>
            <a:pPr lvl="0"/>
            <a:r>
              <a:rPr lang="en-US" sz="2400" dirty="0" smtClean="0"/>
              <a:t>Medical </a:t>
            </a:r>
            <a:r>
              <a:rPr lang="en-US" sz="2400" dirty="0"/>
              <a:t>risk factors that could have increased the case’s risk for infection with </a:t>
            </a:r>
            <a:r>
              <a:rPr lang="en-US" sz="2400" i="1" dirty="0"/>
              <a:t>M. tuberculosis</a:t>
            </a:r>
            <a:r>
              <a:rPr lang="en-US" sz="2400" dirty="0"/>
              <a:t> or development of TB disease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to Collect and Review Before the Initial Interview (3)</a:t>
            </a:r>
          </a:p>
        </p:txBody>
      </p:sp>
    </p:spTree>
    <p:extLst>
      <p:ext uri="{BB962C8B-B14F-4D97-AF65-F5344CB8AC3E}">
        <p14:creationId xmlns:p14="http://schemas.microsoft.com/office/powerpoint/2010/main" val="33643266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Sources of Information for TB Case</a:t>
            </a:r>
            <a:endParaRPr lang="en-US" sz="3200" b="1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5867400" cy="5334000"/>
          </a:xfrm>
        </p:spPr>
        <p:txBody>
          <a:bodyPr/>
          <a:lstStyle/>
          <a:p>
            <a:pPr eaLnBrk="1" hangingPunct="1"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Medical records</a:t>
            </a:r>
          </a:p>
          <a:p>
            <a:pPr eaLnBrk="1" hangingPunct="1">
              <a:buSzPct val="100000"/>
            </a:pPr>
            <a:r>
              <a:rPr lang="en-US" sz="2400" dirty="0" smtClean="0"/>
              <a:t>Public health records</a:t>
            </a:r>
          </a:p>
          <a:p>
            <a:pPr lvl="1" eaLnBrk="1" hangingPunct="1">
              <a:buSzPct val="100000"/>
            </a:pPr>
            <a:r>
              <a:rPr lang="en-US" sz="2400" b="1" dirty="0" smtClean="0">
                <a:solidFill>
                  <a:schemeClr val="tx2"/>
                </a:solidFill>
              </a:rPr>
              <a:t>Cross-check case name with local TB registries and databases to determine if previous diagnosis of  LTBI or TB </a:t>
            </a:r>
          </a:p>
          <a:p>
            <a:pPr lvl="1" eaLnBrk="1" hangingPunct="1"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Cross-check with STD and HIV registries, if possible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eaLnBrk="1" hangingPunct="1">
              <a:buSzPct val="100000"/>
            </a:pPr>
            <a:r>
              <a:rPr lang="en-US" sz="2400" b="1" dirty="0" smtClean="0">
                <a:solidFill>
                  <a:schemeClr val="tx2"/>
                </a:solidFill>
              </a:rPr>
              <a:t>Case’s clinician</a:t>
            </a:r>
          </a:p>
          <a:p>
            <a:pPr eaLnBrk="1" hangingPunct="1"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Report of Verified Case of Tuberculosis (RVCT)</a:t>
            </a:r>
          </a:p>
          <a:p>
            <a:pPr eaLnBrk="1" hangingPunct="1">
              <a:buSzPct val="100000"/>
            </a:pPr>
            <a:r>
              <a:rPr lang="en-US" sz="2400" b="1" dirty="0" smtClean="0">
                <a:solidFill>
                  <a:schemeClr val="tx2"/>
                </a:solidFill>
              </a:rPr>
              <a:t>TB Genotyping Information Management System (TB GIMS)</a:t>
            </a:r>
          </a:p>
          <a:p>
            <a:pPr eaLnBrk="1" hangingPunct="1">
              <a:buSzPct val="100000"/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0574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51</a:t>
            </a:fld>
            <a:endParaRPr lang="en-US" sz="2000" dirty="0"/>
          </a:p>
        </p:txBody>
      </p:sp>
      <p:pic>
        <p:nvPicPr>
          <p:cNvPr id="1026" name="Picture 2" descr="H:\Share\RVCT\Images of the RVCT and Items\JPEGs[150ppi] of doc pages\CDC 72.9AB and C [05-04-09]r1.jpg"/>
          <p:cNvPicPr>
            <a:picLocks noChangeAspect="1" noChangeArrowheads="1"/>
          </p:cNvPicPr>
          <p:nvPr/>
        </p:nvPicPr>
        <p:blipFill>
          <a:blip r:embed="rId3" cstate="print">
            <a:lum bright="-9000" contrast="24000"/>
          </a:blip>
          <a:srcRect/>
          <a:stretch>
            <a:fillRect/>
          </a:stretch>
        </p:blipFill>
        <p:spPr bwMode="auto">
          <a:xfrm>
            <a:off x="6324600" y="3657600"/>
            <a:ext cx="2085110" cy="26983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8" descr="IMG_2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1524000"/>
            <a:ext cx="2973659" cy="1981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Determine an Initial Estimate for the Infectious Period and Estimate the Degree of Infectiousness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52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r>
              <a:rPr lang="en-US" dirty="0" smtClean="0"/>
              <a:t>Estimating the Degree of Infectiousness</a:t>
            </a: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53</a:t>
            </a:fld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98835"/>
              </p:ext>
            </p:extLst>
          </p:nvPr>
        </p:nvGraphicFramePr>
        <p:xfrm>
          <a:off x="533400" y="1524000"/>
          <a:ext cx="81534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399"/>
                <a:gridCol w="4093001"/>
              </a:tblGrid>
              <a:tr h="629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Factors Associated with Infectiousness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Factors Associated with Noninfectiousness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Presence of a cough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cough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Cavity in the lung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cavity in the lung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Acid-fast bacilli on sputum smear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acid-fast bacilli on sputum smear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 of the lungs, airway, or larynx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Most extrapulmonary (non-respiratory) TB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 not covering mouth or nose when coughing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 covering mouth or nose when coughing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receiving adequate treatment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Receiving adequate treatment for 2 weeks or longer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Undergoing cough-inducing procedures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undergoing cough-inducing procedures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Positive sputum cultures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Negative sputum cultures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dirty="0" smtClean="0"/>
              <a:t>What is the</a:t>
            </a:r>
            <a:r>
              <a:rPr lang="en-US" b="1" dirty="0" smtClean="0"/>
              <a:t> Infectious Period?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00600"/>
          </a:xfrm>
        </p:spPr>
        <p:txBody>
          <a:bodyPr/>
          <a:lstStyle/>
          <a:p>
            <a:pPr>
              <a:buSzPct val="100000"/>
              <a:buNone/>
            </a:pPr>
            <a:r>
              <a:rPr lang="en-US" sz="2800" b="1" dirty="0" smtClean="0"/>
              <a:t>	The time period during which a TB case is able to transmit </a:t>
            </a:r>
            <a:r>
              <a:rPr lang="en-US" sz="2800" b="1" i="1" dirty="0" smtClean="0"/>
              <a:t>M. tuberculosis</a:t>
            </a:r>
          </a:p>
          <a:p>
            <a:pPr>
              <a:buSzPct val="100000"/>
            </a:pPr>
            <a:endParaRPr lang="en-US" sz="2800" b="1" dirty="0" smtClean="0"/>
          </a:p>
          <a:p>
            <a:pPr>
              <a:buSzPct val="100000"/>
            </a:pP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54</a:t>
            </a:fld>
            <a:endParaRPr lang="en-US" sz="20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r="3749"/>
          <a:stretch>
            <a:fillRect/>
          </a:stretch>
        </p:blipFill>
        <p:spPr bwMode="auto">
          <a:xfrm>
            <a:off x="5362228" y="3352800"/>
            <a:ext cx="1965570" cy="204249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r>
              <a:rPr lang="en-US" sz="3600" b="1" dirty="0" smtClean="0"/>
              <a:t>Why is it Important to Estimate</a:t>
            </a:r>
            <a:br>
              <a:rPr lang="en-US" sz="3600" b="1" dirty="0" smtClean="0"/>
            </a:br>
            <a:r>
              <a:rPr lang="en-US" sz="3600" b="1" dirty="0" smtClean="0"/>
              <a:t> the Infectious Period?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>
              <a:buSzPct val="100000"/>
            </a:pPr>
            <a:r>
              <a:rPr lang="en-US" sz="2800" b="1" dirty="0" smtClean="0"/>
              <a:t>Focuses investigation on contacts most at risk for exposure</a:t>
            </a:r>
            <a:endParaRPr lang="en-US" sz="2800" dirty="0"/>
          </a:p>
          <a:p>
            <a:pPr lvl="1">
              <a:buSzPct val="100000"/>
            </a:pPr>
            <a:r>
              <a:rPr lang="en-US" b="1" dirty="0" smtClean="0"/>
              <a:t>Especially important if the investigation involves congregate settings</a:t>
            </a:r>
          </a:p>
          <a:p>
            <a:pPr>
              <a:buSzPct val="100000"/>
              <a:buNone/>
            </a:pPr>
            <a:endParaRPr lang="en-US" sz="2800" b="1" dirty="0" smtClean="0"/>
          </a:p>
          <a:p>
            <a:pPr>
              <a:buSzPct val="100000"/>
            </a:pPr>
            <a:r>
              <a:rPr lang="en-US" sz="2800" b="1" dirty="0" smtClean="0"/>
              <a:t>Sets the time frame for contact assessment</a:t>
            </a:r>
          </a:p>
          <a:p>
            <a:pPr lvl="1"/>
            <a:r>
              <a:rPr lang="en-US" sz="2800" b="1" dirty="0" smtClean="0"/>
              <a:t>Contacts with an initial negative test will need a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</a:t>
            </a:r>
            <a:r>
              <a:rPr lang="en-US" dirty="0" smtClean="0"/>
              <a:t>TST</a:t>
            </a:r>
            <a:r>
              <a:rPr lang="en-US" sz="2800" b="1" dirty="0" smtClean="0"/>
              <a:t> or </a:t>
            </a:r>
            <a:r>
              <a:rPr lang="en-US" dirty="0" smtClean="0"/>
              <a:t>IGRA</a:t>
            </a:r>
            <a:r>
              <a:rPr lang="en-US" sz="2800" b="1" dirty="0" smtClean="0"/>
              <a:t> at least 8 weeks after date of last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55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152400"/>
            <a:ext cx="9525000" cy="923925"/>
          </a:xfrm>
        </p:spPr>
        <p:txBody>
          <a:bodyPr/>
          <a:lstStyle/>
          <a:p>
            <a:r>
              <a:rPr lang="en-US" sz="3400" dirty="0" smtClean="0"/>
              <a:t>Estimating the Start of the Infectious Period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56</a:t>
            </a:fld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53322"/>
              </p:ext>
            </p:extLst>
          </p:nvPr>
        </p:nvGraphicFramePr>
        <p:xfrm>
          <a:off x="152400" y="942753"/>
          <a:ext cx="8860155" cy="5762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905000"/>
                <a:gridCol w="1676400"/>
                <a:gridCol w="3754755"/>
              </a:tblGrid>
              <a:tr h="67629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Characteristic of </a:t>
                      </a:r>
                      <a:r>
                        <a:rPr lang="en-US" sz="2000" b="1" dirty="0" smtClean="0">
                          <a:effectLst/>
                        </a:rPr>
                        <a:t>Case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Likely Period of Infectiousness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TB symptoms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AFB sputum smear positive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Cavitary chest x-ray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months before symptom onset or first finding consistent with TB disease, whichever is longer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months before symptom onset or first finding consistent with TB disease, whichever is longer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month (4 weeks) before date of suspected diagnosis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months before finding consistent with TB disease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Infectious Period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5814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800" u="sng" dirty="0" smtClean="0"/>
              <a:t>Biologically,</a:t>
            </a:r>
            <a:r>
              <a:rPr lang="en-US" sz="2800" dirty="0" smtClean="0"/>
              <a:t> a case’s infectious period ends with:</a:t>
            </a:r>
          </a:p>
          <a:p>
            <a:pPr marL="609600" indent="-609600">
              <a:buSzPct val="100000"/>
              <a:buFontTx/>
              <a:buAutoNum type="arabicParenR"/>
            </a:pPr>
            <a:r>
              <a:rPr lang="en-US" sz="2800" dirty="0" smtClean="0"/>
              <a:t>Effective treatment for </a:t>
            </a:r>
            <a:r>
              <a:rPr lang="en-US" sz="2800" dirty="0" smtClean="0">
                <a:cs typeface="Arial" charset="0"/>
              </a:rPr>
              <a:t>2 weeks or more,</a:t>
            </a:r>
          </a:p>
          <a:p>
            <a:pPr marL="609600" indent="-609600">
              <a:buSzPct val="100000"/>
              <a:buFontTx/>
              <a:buAutoNum type="arabicParenR"/>
            </a:pPr>
            <a:r>
              <a:rPr lang="en-US" sz="2800" dirty="0" smtClean="0">
                <a:cs typeface="Arial" charset="0"/>
              </a:rPr>
              <a:t>Diminished symptoms, and</a:t>
            </a:r>
          </a:p>
          <a:p>
            <a:pPr marL="609600" indent="-609600">
              <a:buSzPct val="100000"/>
              <a:buFontTx/>
              <a:buAutoNum type="arabicParenR"/>
            </a:pPr>
            <a:r>
              <a:rPr lang="en-US" sz="2800" dirty="0" smtClean="0">
                <a:cs typeface="Arial" charset="0"/>
              </a:rPr>
              <a:t>Mycobacteriologic response</a:t>
            </a:r>
            <a:r>
              <a:rPr lang="en-US" sz="2800" dirty="0" smtClean="0">
                <a:solidFill>
                  <a:schemeClr val="accent2"/>
                </a:solidFill>
                <a:cs typeface="Arial" charset="0"/>
              </a:rPr>
              <a:t>*</a:t>
            </a:r>
          </a:p>
          <a:p>
            <a:pPr marL="609600" indent="-609600">
              <a:buFontTx/>
              <a:buNone/>
            </a:pPr>
            <a:endParaRPr lang="en-US" sz="2800" dirty="0" smtClean="0">
              <a:cs typeface="Arial" charset="0"/>
            </a:endParaRPr>
          </a:p>
          <a:p>
            <a:pPr marL="609600" indent="-609600">
              <a:buFontTx/>
              <a:buNone/>
            </a:pPr>
            <a:endParaRPr lang="en-US" sz="2800" dirty="0">
              <a:cs typeface="Arial" charset="0"/>
            </a:endParaRPr>
          </a:p>
          <a:p>
            <a:pPr marL="609600" indent="-609600">
              <a:buFontTx/>
              <a:buNone/>
            </a:pPr>
            <a:endParaRPr lang="en-US" sz="2800" dirty="0" smtClean="0">
              <a:cs typeface="Arial" charset="0"/>
            </a:endParaRPr>
          </a:p>
          <a:p>
            <a:pPr marL="609600" indent="-609600">
              <a:buFontTx/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066800" y="3600271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*A </a:t>
            </a:r>
            <a:r>
              <a:rPr lang="en-US" sz="2400" dirty="0" smtClean="0">
                <a:solidFill>
                  <a:schemeClr val="accent2"/>
                </a:solidFill>
              </a:rPr>
              <a:t>case </a:t>
            </a:r>
            <a:r>
              <a:rPr lang="en-US" sz="2400" dirty="0">
                <a:solidFill>
                  <a:schemeClr val="accent2"/>
                </a:solidFill>
              </a:rPr>
              <a:t>returning to a congregate setting should h</a:t>
            </a:r>
            <a:r>
              <a:rPr lang="en-US" sz="2400" dirty="0" smtClean="0">
                <a:solidFill>
                  <a:schemeClr val="accent2"/>
                </a:solidFill>
              </a:rPr>
              <a:t>ave 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3 or more consecutive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negative 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sputum   smears</a:t>
            </a:r>
            <a:endParaRPr lang="en-US" sz="24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04800" y="4831702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However, for </a:t>
            </a:r>
            <a:r>
              <a:rPr lang="en-US" sz="2800" b="1" u="sng" dirty="0" smtClean="0"/>
              <a:t>CI purposes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effective isolation </a:t>
            </a:r>
            <a:r>
              <a:rPr lang="en-US" sz="2800" b="1" dirty="0" smtClean="0"/>
              <a:t>can also end the infectious period since the case is not likely to be in contact with additional persons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181600" cy="476250"/>
          </a:xfrm>
        </p:spPr>
        <p:txBody>
          <a:bodyPr/>
          <a:lstStyle/>
          <a:p>
            <a:fld id="{32ED24F0-0000-4E05-9AD7-886C702D0C80}" type="slidenum">
              <a:rPr lang="en-US" sz="2000" smtClean="0"/>
              <a:pPr/>
              <a:t>57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E1FC-749A-4CAB-A9F0-C1BF2D839E2A}" type="slidenum">
              <a:rPr lang="en-US" sz="2000" smtClean="0">
                <a:solidFill>
                  <a:srgbClr val="000000"/>
                </a:solidFill>
              </a:rPr>
              <a:pPr/>
              <a:t>58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Exercise:</a:t>
            </a:r>
            <a:br>
              <a:rPr lang="en-US" sz="3200" dirty="0" smtClean="0"/>
            </a:br>
            <a:r>
              <a:rPr lang="en-US" sz="3200" dirty="0" smtClean="0"/>
              <a:t>Determining the Infectious Period</a:t>
            </a:r>
          </a:p>
        </p:txBody>
      </p:sp>
      <p:sp>
        <p:nvSpPr>
          <p:cNvPr id="11268" name="Freeform 176"/>
          <p:cNvSpPr>
            <a:spLocks/>
          </p:cNvSpPr>
          <p:nvPr/>
        </p:nvSpPr>
        <p:spPr bwMode="auto">
          <a:xfrm>
            <a:off x="4403725" y="3184525"/>
            <a:ext cx="30163" cy="3175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2147483647 h 32"/>
              <a:gd name="T14" fmla="*/ 2147483647 w 28"/>
              <a:gd name="T15" fmla="*/ 2147483647 h 32"/>
              <a:gd name="T16" fmla="*/ 0 w 28"/>
              <a:gd name="T17" fmla="*/ 2147483647 h 32"/>
              <a:gd name="T18" fmla="*/ 2147483647 w 28"/>
              <a:gd name="T19" fmla="*/ 0 h 32"/>
              <a:gd name="T20" fmla="*/ 2147483647 w 28"/>
              <a:gd name="T21" fmla="*/ 0 h 32"/>
              <a:gd name="T22" fmla="*/ 2147483647 w 28"/>
              <a:gd name="T23" fmla="*/ 0 h 32"/>
              <a:gd name="T24" fmla="*/ 2147483647 w 28"/>
              <a:gd name="T25" fmla="*/ 2147483647 h 32"/>
              <a:gd name="T26" fmla="*/ 2147483647 w 28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32"/>
              <a:gd name="T44" fmla="*/ 28 w 28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32">
                <a:moveTo>
                  <a:pt x="23" y="9"/>
                </a:moveTo>
                <a:lnTo>
                  <a:pt x="23" y="9"/>
                </a:lnTo>
                <a:lnTo>
                  <a:pt x="28" y="22"/>
                </a:lnTo>
                <a:lnTo>
                  <a:pt x="19" y="32"/>
                </a:lnTo>
                <a:lnTo>
                  <a:pt x="10" y="32"/>
                </a:lnTo>
                <a:lnTo>
                  <a:pt x="5" y="22"/>
                </a:lnTo>
                <a:lnTo>
                  <a:pt x="0" y="9"/>
                </a:lnTo>
                <a:lnTo>
                  <a:pt x="10" y="0"/>
                </a:lnTo>
                <a:lnTo>
                  <a:pt x="19" y="0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/>
              <a:t>Refer to Appendix F</a:t>
            </a:r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 Interview the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59</a:t>
            </a:fld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096000"/>
            <a:ext cx="5181600" cy="476250"/>
          </a:xfrm>
        </p:spPr>
        <p:txBody>
          <a:bodyPr/>
          <a:lstStyle/>
          <a:p>
            <a:fld id="{5BBC9F5E-2655-4DB3-9BC5-393879AEA72E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TB Contacts?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800600" cy="4800599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600" dirty="0"/>
              <a:t>Contacts are persons who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600" dirty="0"/>
              <a:t>have shared airspace with a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600" dirty="0"/>
              <a:t>person with infectious TB </a:t>
            </a:r>
            <a:r>
              <a:rPr lang="en-US" sz="2600" dirty="0" smtClean="0"/>
              <a:t>disease. This might include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Household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Friends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Co-workers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Others (e.g., cellmates, shelter residents) </a:t>
            </a:r>
            <a:endParaRPr lang="en-US" sz="2600" dirty="0"/>
          </a:p>
        </p:txBody>
      </p:sp>
      <p:pic>
        <p:nvPicPr>
          <p:cNvPr id="6415" name="Picture 6414" descr="index 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51" y="1524000"/>
            <a:ext cx="8368171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SzPct val="100000"/>
              <a:buNone/>
            </a:pPr>
            <a:r>
              <a:rPr lang="en-US" dirty="0" smtClean="0"/>
              <a:t>The main goal of a TB interview is to </a:t>
            </a:r>
          </a:p>
          <a:p>
            <a:pPr algn="ctr" eaLnBrk="1" hangingPunct="1">
              <a:lnSpc>
                <a:spcPct val="90000"/>
              </a:lnSpc>
              <a:buSzPct val="100000"/>
              <a:buNone/>
            </a:pPr>
            <a:r>
              <a:rPr lang="en-US" u="sng" dirty="0"/>
              <a:t>i</a:t>
            </a:r>
            <a:r>
              <a:rPr lang="en-US" u="sng" dirty="0" smtClean="0"/>
              <a:t>dentify contacts</a:t>
            </a:r>
            <a:r>
              <a:rPr lang="en-US" dirty="0" smtClean="0"/>
              <a:t>. </a:t>
            </a:r>
            <a:r>
              <a:rPr lang="en-US" u="sng" dirty="0" smtClean="0"/>
              <a:t> </a:t>
            </a:r>
          </a:p>
          <a:p>
            <a:pPr algn="ctr" eaLnBrk="1" hangingPunct="1">
              <a:lnSpc>
                <a:spcPct val="90000"/>
              </a:lnSpc>
              <a:buSzPct val="100000"/>
              <a:buNone/>
            </a:pPr>
            <a:r>
              <a:rPr lang="en-US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en-US" sz="3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buSzPct val="100000"/>
              <a:buNone/>
            </a:pPr>
            <a:r>
              <a:rPr lang="en-US" dirty="0"/>
              <a:t>S</a:t>
            </a:r>
            <a:r>
              <a:rPr lang="en-US" dirty="0" smtClean="0"/>
              <a:t>o you can assess them for TB disease and infection and start them on appropriate treatment.</a:t>
            </a:r>
            <a:endParaRPr lang="en-US" u="sng" dirty="0" smtClean="0"/>
          </a:p>
          <a:p>
            <a:pPr marL="0" indent="0" eaLnBrk="1" hangingPunct="1">
              <a:lnSpc>
                <a:spcPct val="90000"/>
              </a:lnSpc>
              <a:buSzPct val="100000"/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7967567" y="2133600"/>
            <a:ext cx="544524" cy="76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8443425" y="2675684"/>
            <a:ext cx="479659" cy="6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7578298" y="2856986"/>
            <a:ext cx="424545" cy="72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is the Main Goal of </a:t>
            </a:r>
            <a:r>
              <a:rPr lang="en-US" dirty="0"/>
              <a:t>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TB Interview?</a:t>
            </a:r>
            <a:endParaRPr lang="en-US" sz="3600" b="1" dirty="0" smtClean="0"/>
          </a:p>
        </p:txBody>
      </p:sp>
      <p:pic>
        <p:nvPicPr>
          <p:cNvPr id="11" name="Picture 7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520" r="720"/>
          <a:stretch>
            <a:fillRect/>
          </a:stretch>
        </p:blipFill>
        <p:spPr bwMode="auto">
          <a:xfrm>
            <a:off x="7840878" y="3653743"/>
            <a:ext cx="318702" cy="4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niversal Man and Woman Shapes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20" r="50400"/>
          <a:stretch>
            <a:fillRect/>
          </a:stretch>
        </p:blipFill>
        <p:spPr bwMode="auto">
          <a:xfrm>
            <a:off x="8364845" y="3523297"/>
            <a:ext cx="318409" cy="5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72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Identify Contacts?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SzPct val="10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Ask the case about the following during their </a:t>
            </a:r>
            <a:r>
              <a:rPr lang="en-US" sz="2800" dirty="0">
                <a:solidFill>
                  <a:srgbClr val="000000"/>
                </a:solidFill>
              </a:rPr>
              <a:t>infectious </a:t>
            </a:r>
            <a:r>
              <a:rPr lang="en-US" sz="2800" dirty="0" smtClean="0">
                <a:solidFill>
                  <a:srgbClr val="000000"/>
                </a:solidFill>
              </a:rPr>
              <a:t>period:</a:t>
            </a:r>
          </a:p>
          <a:p>
            <a:pPr marL="0" lvl="0" indent="0" eaLnBrk="1" hangingPunct="1">
              <a:lnSpc>
                <a:spcPct val="90000"/>
              </a:lnSpc>
              <a:buSzPct val="10000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Places </a:t>
            </a:r>
            <a:r>
              <a:rPr lang="en-US" sz="2800" dirty="0" smtClean="0">
                <a:solidFill>
                  <a:schemeClr val="tx2"/>
                </a:solidFill>
              </a:rPr>
              <a:t>WHERE they spent </a:t>
            </a:r>
            <a:r>
              <a:rPr lang="en-US" sz="2800" dirty="0">
                <a:solidFill>
                  <a:schemeClr val="tx2"/>
                </a:solidFill>
              </a:rPr>
              <a:t>time </a:t>
            </a: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Persons with WHOM they spent </a:t>
            </a:r>
            <a:r>
              <a:rPr lang="en-US" sz="2800" dirty="0">
                <a:solidFill>
                  <a:schemeClr val="tx2"/>
                </a:solidFill>
              </a:rPr>
              <a:t>time </a:t>
            </a: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Participation in activities and events (</a:t>
            </a:r>
            <a:r>
              <a:rPr lang="en-US" sz="2800" i="1" dirty="0" smtClean="0">
                <a:solidFill>
                  <a:schemeClr val="tx2"/>
                </a:solidFill>
              </a:rPr>
              <a:t>WHAT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and </a:t>
            </a:r>
            <a:r>
              <a:rPr lang="en-US" sz="2800" i="1" dirty="0">
                <a:solidFill>
                  <a:schemeClr val="tx2"/>
                </a:solidFill>
              </a:rPr>
              <a:t>WHEN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Other </a:t>
            </a:r>
            <a:br>
              <a:rPr lang="en-US" dirty="0" smtClean="0"/>
            </a:br>
            <a:r>
              <a:rPr lang="en-US" dirty="0" smtClean="0"/>
              <a:t>Objectives of the TB Interview</a:t>
            </a:r>
            <a:r>
              <a:rPr lang="en-US" sz="3600" dirty="0" smtClean="0"/>
              <a:t>?* </a:t>
            </a:r>
            <a:endParaRPr lang="en-US" sz="3600" b="1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0000"/>
            </a:pPr>
            <a:r>
              <a:rPr lang="en-US" sz="2800" b="1" dirty="0" smtClean="0">
                <a:solidFill>
                  <a:schemeClr val="tx2"/>
                </a:solidFill>
              </a:rPr>
              <a:t>Establish rapport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en-US" sz="2800" dirty="0" smtClean="0">
                <a:solidFill>
                  <a:schemeClr val="tx2"/>
                </a:solidFill>
              </a:rPr>
              <a:t>Educate about TB and CI process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en-US" sz="2800" dirty="0" smtClean="0">
                <a:solidFill>
                  <a:schemeClr val="tx2"/>
                </a:solidFill>
              </a:rPr>
              <a:t>Discuss confidentiality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en-US" sz="2800" dirty="0" smtClean="0">
                <a:solidFill>
                  <a:schemeClr val="tx2"/>
                </a:solidFill>
              </a:rPr>
              <a:t>Gather and confirm information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99777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333399"/>
                </a:solidFill>
              </a:rPr>
              <a:t>* </a:t>
            </a:r>
            <a:r>
              <a:rPr lang="en-US" sz="2200" b="1" i="1" dirty="0" smtClean="0">
                <a:solidFill>
                  <a:srgbClr val="333399"/>
                </a:solidFill>
              </a:rPr>
              <a:t>These objectives will be </a:t>
            </a:r>
            <a:r>
              <a:rPr lang="en-US" sz="2200" b="1" i="1" dirty="0">
                <a:solidFill>
                  <a:srgbClr val="333399"/>
                </a:solidFill>
              </a:rPr>
              <a:t>discussed </a:t>
            </a:r>
            <a:r>
              <a:rPr lang="en-US" sz="2200" b="1" i="1" dirty="0" smtClean="0">
                <a:solidFill>
                  <a:srgbClr val="333399"/>
                </a:solidFill>
              </a:rPr>
              <a:t>in more detail later </a:t>
            </a:r>
            <a:r>
              <a:rPr lang="en-US" sz="2200" b="1" i="1" dirty="0">
                <a:solidFill>
                  <a:srgbClr val="333399"/>
                </a:solidFill>
              </a:rPr>
              <a:t>in </a:t>
            </a:r>
            <a:r>
              <a:rPr lang="en-US" sz="2200" b="1" i="1" dirty="0" smtClean="0">
                <a:solidFill>
                  <a:srgbClr val="333399"/>
                </a:solidFill>
              </a:rPr>
              <a:t>the course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5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How Many Interviews Should be Conducted?</a:t>
            </a:r>
            <a:endParaRPr lang="en-US" sz="3600" b="1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5105400"/>
          </a:xfrm>
        </p:spPr>
        <p:txBody>
          <a:bodyPr/>
          <a:lstStyle/>
          <a:p>
            <a:r>
              <a:rPr lang="en-US" sz="2800" b="1" dirty="0"/>
              <a:t>Two interviews is the </a:t>
            </a:r>
            <a:r>
              <a:rPr lang="en-US" sz="2800" b="1" u="sng" dirty="0" smtClean="0"/>
              <a:t>minimum</a:t>
            </a:r>
            <a:r>
              <a:rPr lang="en-US" sz="2800" b="1" dirty="0" smtClean="0"/>
              <a:t> (initial interview and re-interview)</a:t>
            </a:r>
          </a:p>
          <a:p>
            <a:endParaRPr lang="en-US" sz="1000" b="1" u="sng" dirty="0"/>
          </a:p>
          <a:p>
            <a:pPr lvl="1"/>
            <a:r>
              <a:rPr lang="en-US" sz="2800" b="1" dirty="0"/>
              <a:t>May need more </a:t>
            </a:r>
            <a:r>
              <a:rPr lang="en-US" dirty="0" smtClean="0"/>
              <a:t>interviews</a:t>
            </a:r>
            <a:r>
              <a:rPr lang="en-US" sz="2800" b="1" dirty="0" smtClean="0"/>
              <a:t> </a:t>
            </a:r>
            <a:r>
              <a:rPr lang="en-US" sz="2800" b="1" dirty="0"/>
              <a:t>to develop </a:t>
            </a:r>
            <a:r>
              <a:rPr lang="en-US" sz="2800" b="1" dirty="0" smtClean="0"/>
              <a:t>rapport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Often need to build on previously collected </a:t>
            </a:r>
            <a:r>
              <a:rPr lang="en-US" sz="2800" b="1" dirty="0" smtClean="0"/>
              <a:t>information</a:t>
            </a:r>
          </a:p>
          <a:p>
            <a:pPr lvl="1"/>
            <a:endParaRPr lang="en-US" sz="1000" b="1" dirty="0"/>
          </a:p>
          <a:p>
            <a:r>
              <a:rPr lang="en-US" sz="2800" b="1" dirty="0" smtClean="0"/>
              <a:t>Additionally, every </a:t>
            </a:r>
            <a:r>
              <a:rPr lang="en-US" sz="2800" b="1" dirty="0"/>
              <a:t>DOT </a:t>
            </a:r>
            <a:r>
              <a:rPr lang="en-US" sz="2800" dirty="0" smtClean="0"/>
              <a:t>encounter</a:t>
            </a:r>
            <a:r>
              <a:rPr lang="en-US" sz="2800" b="1" dirty="0" smtClean="0"/>
              <a:t> </a:t>
            </a:r>
            <a:r>
              <a:rPr lang="en-US" sz="2800" b="1" dirty="0"/>
              <a:t>is an opportunity to learn </a:t>
            </a:r>
            <a:r>
              <a:rPr lang="en-US" sz="2800" b="1" dirty="0" smtClean="0"/>
              <a:t>about more contacts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Especially helpful for finding children </a:t>
            </a:r>
            <a:br>
              <a:rPr lang="en-US" sz="2800" b="1" dirty="0"/>
            </a:br>
            <a:r>
              <a:rPr lang="en-US" sz="2800" b="1" dirty="0" smtClean="0"/>
              <a:t>(e.g., toys </a:t>
            </a:r>
            <a:r>
              <a:rPr lang="en-US" sz="2800" b="1" dirty="0"/>
              <a:t>around? photos on display?)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63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066800"/>
          </a:xfrm>
        </p:spPr>
        <p:txBody>
          <a:bodyPr/>
          <a:lstStyle/>
          <a:p>
            <a:r>
              <a:rPr lang="en-US" dirty="0" smtClean="0"/>
              <a:t>When Should Interviews be Conducted?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u="sng" dirty="0" smtClean="0">
                <a:ea typeface="+mn-ea"/>
                <a:cs typeface="+mn-cs"/>
              </a:rPr>
              <a:t>Initial </a:t>
            </a:r>
            <a:r>
              <a:rPr lang="en-US" sz="2800" u="sng" dirty="0">
                <a:ea typeface="+mn-ea"/>
                <a:cs typeface="+mn-cs"/>
              </a:rPr>
              <a:t>interview</a:t>
            </a:r>
            <a:r>
              <a:rPr lang="en-US" sz="2800" dirty="0">
                <a:ea typeface="+mn-ea"/>
                <a:cs typeface="+mn-cs"/>
              </a:rPr>
              <a:t> should be </a:t>
            </a:r>
            <a:r>
              <a:rPr lang="en-US" sz="2800" dirty="0" smtClean="0">
                <a:ea typeface="+mn-ea"/>
                <a:cs typeface="+mn-cs"/>
              </a:rPr>
              <a:t>conducted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+mn-ea"/>
              <a:cs typeface="+mn-cs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+mn-ea"/>
                <a:cs typeface="+mn-cs"/>
              </a:rPr>
              <a:t>Within 1 business </a:t>
            </a:r>
            <a:r>
              <a:rPr lang="en-US" dirty="0">
                <a:ea typeface="+mn-ea"/>
                <a:cs typeface="+mn-cs"/>
              </a:rPr>
              <a:t>day of reporting for infectious </a:t>
            </a:r>
            <a:r>
              <a:rPr lang="en-US" dirty="0" smtClean="0">
                <a:ea typeface="+mn-ea"/>
                <a:cs typeface="+mn-cs"/>
              </a:rPr>
              <a:t>cases</a:t>
            </a:r>
          </a:p>
          <a:p>
            <a:pPr lvl="1">
              <a:lnSpc>
                <a:spcPct val="80000"/>
              </a:lnSpc>
            </a:pPr>
            <a:endParaRPr lang="en-US" dirty="0">
              <a:ea typeface="+mn-ea"/>
              <a:cs typeface="+mn-cs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+mn-ea"/>
                <a:cs typeface="+mn-cs"/>
              </a:rPr>
              <a:t>Within 3 </a:t>
            </a:r>
            <a:r>
              <a:rPr lang="en-US" dirty="0">
                <a:ea typeface="+mn-ea"/>
                <a:cs typeface="+mn-cs"/>
              </a:rPr>
              <a:t>business days for </a:t>
            </a:r>
            <a:r>
              <a:rPr lang="en-US" dirty="0" smtClean="0">
                <a:ea typeface="+mn-ea"/>
                <a:cs typeface="+mn-cs"/>
              </a:rPr>
              <a:t>others</a:t>
            </a:r>
            <a:br>
              <a:rPr lang="en-US" dirty="0" smtClean="0"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2800" u="sng" dirty="0">
                <a:ea typeface="+mn-ea"/>
                <a:cs typeface="+mn-cs"/>
              </a:rPr>
              <a:t>Second </a:t>
            </a:r>
            <a:r>
              <a:rPr lang="en-US" sz="2800" u="sng" dirty="0" smtClean="0">
                <a:ea typeface="+mn-ea"/>
                <a:cs typeface="+mn-cs"/>
              </a:rPr>
              <a:t>interview (re-interview)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conducted </a:t>
            </a:r>
            <a:endParaRPr lang="en-US" sz="2800" dirty="0" smtClean="0">
              <a:ea typeface="+mn-ea"/>
              <a:cs typeface="+mn-cs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ea typeface="+mn-ea"/>
                <a:cs typeface="+mn-cs"/>
              </a:rPr>
              <a:t>   1 to 2 </a:t>
            </a:r>
            <a:r>
              <a:rPr lang="en-US" sz="2800" dirty="0">
                <a:ea typeface="+mn-ea"/>
                <a:cs typeface="+mn-cs"/>
              </a:rPr>
              <a:t>weeks </a:t>
            </a:r>
            <a:r>
              <a:rPr lang="en-US" sz="2800" dirty="0" smtClean="0">
                <a:ea typeface="+mn-ea"/>
                <a:cs typeface="+mn-cs"/>
              </a:rPr>
              <a:t>later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64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</a:t>
            </a:r>
            <a:r>
              <a:rPr lang="en-US" b="1" dirty="0" smtClean="0"/>
              <a:t>Interview with the TB Case</a:t>
            </a:r>
            <a:endParaRPr lang="en-US" b="1" dirty="0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Initial case </a:t>
            </a:r>
            <a:r>
              <a:rPr lang="en-US" sz="2800" dirty="0" smtClean="0"/>
              <a:t>i</a:t>
            </a:r>
            <a:r>
              <a:rPr lang="en-US" sz="2800" b="1" dirty="0" smtClean="0"/>
              <a:t>nterview should be conducted:</a:t>
            </a:r>
          </a:p>
          <a:p>
            <a:r>
              <a:rPr lang="en-US" sz="2800" b="1" dirty="0" smtClean="0"/>
              <a:t>In-person </a:t>
            </a:r>
            <a:endParaRPr lang="en-US" sz="2800" b="1" dirty="0"/>
          </a:p>
          <a:p>
            <a:r>
              <a:rPr lang="en-US" sz="2800" dirty="0" smtClean="0"/>
              <a:t>At a</a:t>
            </a:r>
            <a:r>
              <a:rPr lang="en-US" sz="2800" b="1" dirty="0" smtClean="0"/>
              <a:t> hospital</a:t>
            </a:r>
            <a:r>
              <a:rPr lang="en-US" sz="2800" b="1" dirty="0"/>
              <a:t>, TB clinic, </a:t>
            </a:r>
            <a:r>
              <a:rPr lang="en-US" sz="2800" dirty="0" smtClean="0"/>
              <a:t>case</a:t>
            </a:r>
            <a:r>
              <a:rPr lang="en-US" sz="2800" b="1" dirty="0" smtClean="0"/>
              <a:t>’s home, or </a:t>
            </a:r>
            <a:r>
              <a:rPr lang="en-US" sz="2800" b="1" dirty="0"/>
              <a:t>any convenient location that </a:t>
            </a:r>
            <a:r>
              <a:rPr lang="en-US" sz="2800" dirty="0" smtClean="0"/>
              <a:t>allows</a:t>
            </a:r>
            <a:r>
              <a:rPr lang="en-US" sz="2800" b="1" dirty="0" smtClean="0"/>
              <a:t> </a:t>
            </a:r>
            <a:r>
              <a:rPr lang="en-US" sz="2800" dirty="0" smtClean="0"/>
              <a:t>for</a:t>
            </a:r>
            <a:r>
              <a:rPr lang="en-US" sz="2800" b="1" dirty="0" smtClean="0"/>
              <a:t> </a:t>
            </a:r>
            <a:r>
              <a:rPr lang="en-US" sz="2800" b="1" dirty="0"/>
              <a:t>privacy</a:t>
            </a:r>
          </a:p>
          <a:p>
            <a:r>
              <a:rPr lang="en-US" sz="2800" b="1" dirty="0"/>
              <a:t>In </a:t>
            </a:r>
            <a:r>
              <a:rPr lang="en-US" sz="2800" dirty="0" smtClean="0"/>
              <a:t>case</a:t>
            </a:r>
            <a:r>
              <a:rPr lang="en-US" sz="2800" b="1" dirty="0" smtClean="0"/>
              <a:t>’s </a:t>
            </a:r>
            <a:r>
              <a:rPr lang="en-US" sz="2800" b="1" dirty="0"/>
              <a:t>primary language </a:t>
            </a:r>
          </a:p>
          <a:p>
            <a:r>
              <a:rPr lang="en-US" sz="2800" b="1" dirty="0"/>
              <a:t>With cultural sensitivity </a:t>
            </a:r>
            <a:endParaRPr lang="en-US" sz="2800" b="1" dirty="0" smtClean="0"/>
          </a:p>
          <a:p>
            <a:r>
              <a:rPr lang="en-US" sz="2800" dirty="0" smtClean="0"/>
              <a:t>Using appropriate infection control measures (e.g., respirators, masks, and ventilation)</a:t>
            </a:r>
            <a:endParaRPr lang="en-US" sz="2800" b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65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Review </a:t>
            </a:r>
            <a:r>
              <a:rPr lang="en-US" dirty="0" smtClean="0"/>
              <a:t>Information </a:t>
            </a:r>
            <a:r>
              <a:rPr lang="en-US" dirty="0"/>
              <a:t>and </a:t>
            </a:r>
            <a:r>
              <a:rPr lang="en-US" dirty="0" smtClean="0"/>
              <a:t>Develop </a:t>
            </a:r>
            <a:r>
              <a:rPr lang="en-US" dirty="0"/>
              <a:t>a </a:t>
            </a:r>
            <a:r>
              <a:rPr lang="en-US" dirty="0" smtClean="0"/>
              <a:t>Plan </a:t>
            </a:r>
            <a:r>
              <a:rPr lang="en-US" dirty="0"/>
              <a:t>for the </a:t>
            </a:r>
            <a:r>
              <a:rPr lang="en-US" dirty="0" smtClean="0"/>
              <a:t>Investigation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66</a:t>
            </a:fld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49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Information and Develop a Plan for the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CA" sz="2800" dirty="0" smtClean="0"/>
              <a:t>After conducting an interview with the case, the </a:t>
            </a:r>
            <a:r>
              <a:rPr lang="en-CA" sz="2800" dirty="0"/>
              <a:t>investigator </a:t>
            </a:r>
            <a:r>
              <a:rPr lang="en-CA" sz="2800" dirty="0" smtClean="0"/>
              <a:t>should </a:t>
            </a:r>
            <a:r>
              <a:rPr lang="en-CA" sz="2800" dirty="0"/>
              <a:t>meet with </a:t>
            </a:r>
            <a:r>
              <a:rPr lang="en-CA" sz="2800" dirty="0" smtClean="0"/>
              <a:t>his/her supervisor or </a:t>
            </a:r>
            <a:r>
              <a:rPr lang="en-CA" sz="2800" dirty="0"/>
              <a:t>the contact investigation team to </a:t>
            </a:r>
            <a:endParaRPr lang="en-CA" sz="2800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Review </a:t>
            </a:r>
            <a:r>
              <a:rPr lang="en-CA" dirty="0"/>
              <a:t>all of the information obtained thus far 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Develop </a:t>
            </a:r>
            <a:r>
              <a:rPr lang="en-CA" dirty="0"/>
              <a:t>a plan on how to proceed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42B940A8-1F4E-424F-8215-AF7160E4C023}" type="slidenum">
              <a:rPr lang="en-US" sz="2000" smtClean="0"/>
              <a:pPr>
                <a:defRPr/>
              </a:pPr>
              <a:t>67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0717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475"/>
            <a:ext cx="8763000" cy="1143000"/>
          </a:xfrm>
        </p:spPr>
        <p:txBody>
          <a:bodyPr/>
          <a:lstStyle/>
          <a:p>
            <a:r>
              <a:rPr lang="en-US" dirty="0" smtClean="0"/>
              <a:t>Contact Investigation Team</a:t>
            </a:r>
            <a:endParaRPr lang="en-US" b="1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876800" cy="5029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CI team may include</a:t>
            </a:r>
          </a:p>
          <a:p>
            <a:r>
              <a:rPr lang="en-US" sz="2800" dirty="0" smtClean="0"/>
              <a:t>Case managers</a:t>
            </a:r>
          </a:p>
          <a:p>
            <a:r>
              <a:rPr lang="en-US" sz="2800" dirty="0" smtClean="0"/>
              <a:t>Public health investigators</a:t>
            </a:r>
          </a:p>
          <a:p>
            <a:r>
              <a:rPr lang="en-US" sz="2800" dirty="0" smtClean="0"/>
              <a:t>Surveillance coordinators</a:t>
            </a:r>
          </a:p>
          <a:p>
            <a:r>
              <a:rPr lang="en-US" sz="2800" dirty="0" smtClean="0"/>
              <a:t>Program managers</a:t>
            </a:r>
          </a:p>
          <a:p>
            <a:r>
              <a:rPr lang="en-US" sz="2800" dirty="0" smtClean="0"/>
              <a:t>DOT workers</a:t>
            </a:r>
          </a:p>
          <a:p>
            <a:r>
              <a:rPr lang="en-US" sz="2800" dirty="0" smtClean="0"/>
              <a:t>Disease intervention specialists (DIS)</a:t>
            </a:r>
          </a:p>
          <a:p>
            <a:endParaRPr lang="en-US" sz="2800" b="1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68</a:t>
            </a:fld>
            <a:endParaRPr lang="en-US" sz="2000" dirty="0"/>
          </a:p>
        </p:txBody>
      </p:sp>
      <p:pic>
        <p:nvPicPr>
          <p:cNvPr id="1026" name="Picture 2" descr="H:\WG\CEB_Projects\Cohort Review\Graphics\cohort03 copy.jpg"/>
          <p:cNvPicPr>
            <a:picLocks noChangeAspect="1" noChangeArrowheads="1"/>
          </p:cNvPicPr>
          <p:nvPr/>
        </p:nvPicPr>
        <p:blipFill>
          <a:blip r:embed="rId3" cstate="print"/>
          <a:srcRect r="3311"/>
          <a:stretch>
            <a:fillRect/>
          </a:stretch>
        </p:blipFill>
        <p:spPr bwMode="auto">
          <a:xfrm>
            <a:off x="4343400" y="1828800"/>
            <a:ext cx="4038600" cy="2819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7166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 smtClean="0"/>
              <a:t>To </a:t>
            </a:r>
            <a:r>
              <a:rPr lang="en-CA" sz="2800" dirty="0"/>
              <a:t>develop a plan </a:t>
            </a:r>
            <a:r>
              <a:rPr lang="en-CA" sz="2800" dirty="0" smtClean="0"/>
              <a:t>for the investigation, the team </a:t>
            </a:r>
            <a:r>
              <a:rPr lang="en-CA" sz="2800" dirty="0"/>
              <a:t>should do the following </a:t>
            </a:r>
            <a:r>
              <a:rPr lang="en-CA" sz="2800" dirty="0" smtClean="0"/>
              <a:t>activities:</a:t>
            </a:r>
          </a:p>
          <a:p>
            <a:endParaRPr lang="en-US" sz="2400" dirty="0" smtClean="0"/>
          </a:p>
          <a:p>
            <a:r>
              <a:rPr lang="en-US" sz="2800" dirty="0" smtClean="0"/>
              <a:t>Refine </a:t>
            </a:r>
            <a:r>
              <a:rPr lang="en-US" sz="2800" dirty="0"/>
              <a:t>the infectious period and degree of infectiousness for the case as necessary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800" dirty="0" smtClean="0"/>
              <a:t>Prioritize </a:t>
            </a:r>
            <a:r>
              <a:rPr lang="en-US" sz="2800" dirty="0"/>
              <a:t>identified contacts for assessment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800" dirty="0" smtClean="0"/>
              <a:t>Prioritize </a:t>
            </a:r>
            <a:r>
              <a:rPr lang="en-US" sz="2800" dirty="0"/>
              <a:t>identified places to conduct field </a:t>
            </a:r>
            <a:r>
              <a:rPr lang="en-US" sz="2800" dirty="0" smtClean="0"/>
              <a:t>visits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69</a:t>
            </a:fld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Developing an Investigation Plan (1)</a:t>
            </a:r>
          </a:p>
        </p:txBody>
      </p:sp>
    </p:spTree>
    <p:extLst>
      <p:ext uri="{BB962C8B-B14F-4D97-AF65-F5344CB8AC3E}">
        <p14:creationId xmlns:p14="http://schemas.microsoft.com/office/powerpoint/2010/main" val="37503332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43E8-48DD-435F-8A0A-557B5FB331E8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Conduct TB Contact Investigations? (1)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CIs help to:</a:t>
            </a:r>
            <a:endParaRPr lang="en-US" sz="2800" dirty="0"/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 smtClean="0"/>
              <a:t>Interrupt spread of TB</a:t>
            </a:r>
            <a:endParaRPr lang="en-US" dirty="0"/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 smtClean="0"/>
              <a:t>Prevent outbreaks of TB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 smtClean="0"/>
              <a:t>Ensure appropriate treatment for LTBI or TB disease</a:t>
            </a:r>
            <a:endParaRPr lang="en-US" dirty="0"/>
          </a:p>
          <a:p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Additional activities that are a part </a:t>
            </a:r>
            <a:r>
              <a:rPr lang="en-US" sz="2400" dirty="0"/>
              <a:t>of </a:t>
            </a:r>
            <a:r>
              <a:rPr lang="en-US" sz="2400" dirty="0" smtClean="0"/>
              <a:t>developing a plan:</a:t>
            </a:r>
            <a:endParaRPr lang="en-US" sz="2400" dirty="0"/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Establish </a:t>
            </a:r>
            <a:r>
              <a:rPr lang="en-US" sz="2400" dirty="0"/>
              <a:t>a communication </a:t>
            </a:r>
            <a:r>
              <a:rPr lang="en-US" sz="2400" dirty="0" smtClean="0"/>
              <a:t>plan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Clarify </a:t>
            </a:r>
            <a:r>
              <a:rPr lang="en-US" sz="2400" dirty="0"/>
              <a:t>any jurisdictional issues 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Establish </a:t>
            </a:r>
            <a:r>
              <a:rPr lang="en-US" sz="2400" dirty="0"/>
              <a:t>timeframes and methods for investigation activities, data collection, and management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Identify </a:t>
            </a:r>
            <a:r>
              <a:rPr lang="en-US" sz="2400" dirty="0"/>
              <a:t>stakeholders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Determine </a:t>
            </a:r>
            <a:r>
              <a:rPr lang="en-US" sz="2400" dirty="0"/>
              <a:t>potential media interest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400" dirty="0" smtClean="0"/>
              <a:t>Establish </a:t>
            </a:r>
            <a:r>
              <a:rPr lang="en-US" sz="2400" dirty="0"/>
              <a:t>a schedule for </a:t>
            </a:r>
            <a:r>
              <a:rPr lang="en-US" sz="2400" dirty="0" smtClean="0"/>
              <a:t>meetings </a:t>
            </a:r>
            <a:r>
              <a:rPr lang="en-US" sz="2400" dirty="0"/>
              <a:t>to review challenges and </a:t>
            </a:r>
            <a:r>
              <a:rPr lang="en-US" sz="2400" dirty="0" smtClean="0"/>
              <a:t>progress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05550"/>
            <a:ext cx="7620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/>
              <a:pPr>
                <a:defRPr/>
              </a:pPr>
              <a:t>70</a:t>
            </a:fld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Developing an Investigation Plan (2)</a:t>
            </a:r>
          </a:p>
        </p:txBody>
      </p:sp>
    </p:spTree>
    <p:extLst>
      <p:ext uri="{BB962C8B-B14F-4D97-AF65-F5344CB8AC3E}">
        <p14:creationId xmlns:p14="http://schemas.microsoft.com/office/powerpoint/2010/main" val="203444376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CA" dirty="0"/>
              <a:t>Refine the Infectious Period and Degree of Infectiousness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71</a:t>
            </a:fld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043113"/>
            <a:ext cx="7772400" cy="1470025"/>
          </a:xfrm>
        </p:spPr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475"/>
            <a:ext cx="8763000" cy="1143000"/>
          </a:xfrm>
        </p:spPr>
        <p:txBody>
          <a:bodyPr/>
          <a:lstStyle/>
          <a:p>
            <a:r>
              <a:rPr lang="en-US" sz="3200" b="1" dirty="0" smtClean="0"/>
              <a:t>Refining the Infectious Period and </a:t>
            </a:r>
            <a:br>
              <a:rPr lang="en-US" sz="3200" b="1" dirty="0" smtClean="0"/>
            </a:br>
            <a:r>
              <a:rPr lang="en-US" sz="3200" b="1" dirty="0" smtClean="0"/>
              <a:t>Degree of Infectiousness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</p:spPr>
        <p:txBody>
          <a:bodyPr/>
          <a:lstStyle/>
          <a:p>
            <a:r>
              <a:rPr lang="en-US" sz="2800" dirty="0" smtClean="0"/>
              <a:t>It is often necessary to refine the infectious period </a:t>
            </a:r>
          </a:p>
          <a:p>
            <a:r>
              <a:rPr lang="en-US" sz="2800" dirty="0" smtClean="0"/>
              <a:t>Initial interview should </a:t>
            </a:r>
          </a:p>
          <a:p>
            <a:pPr lvl="1"/>
            <a:r>
              <a:rPr lang="en-US" dirty="0" smtClean="0"/>
              <a:t>Provide more information to help refine estimate of infectious period</a:t>
            </a:r>
          </a:p>
          <a:p>
            <a:pPr lvl="1"/>
            <a:r>
              <a:rPr lang="en-US" dirty="0" smtClean="0"/>
              <a:t>Help to further estimate degree of infectiousness</a:t>
            </a:r>
          </a:p>
          <a:p>
            <a:r>
              <a:rPr lang="en-US" sz="2800" dirty="0" smtClean="0"/>
              <a:t>Refined infectious period information can be used during the re-interview to elicit more contacts if needed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sz="2400" b="1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72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E1FC-749A-4CAB-A9F0-C1BF2D839E2A}" type="slidenum">
              <a:rPr lang="en-US" sz="2000" smtClean="0">
                <a:solidFill>
                  <a:srgbClr val="000000"/>
                </a:solidFill>
              </a:rPr>
              <a:pPr/>
              <a:t>73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Exercise:</a:t>
            </a:r>
            <a:br>
              <a:rPr lang="en-US" sz="3200" dirty="0" smtClean="0"/>
            </a:br>
            <a:r>
              <a:rPr lang="en-US" sz="3200" dirty="0" smtClean="0"/>
              <a:t>Refining the Infectious Period</a:t>
            </a:r>
          </a:p>
        </p:txBody>
      </p:sp>
      <p:sp>
        <p:nvSpPr>
          <p:cNvPr id="11268" name="Freeform 176"/>
          <p:cNvSpPr>
            <a:spLocks/>
          </p:cNvSpPr>
          <p:nvPr/>
        </p:nvSpPr>
        <p:spPr bwMode="auto">
          <a:xfrm>
            <a:off x="4403725" y="3184525"/>
            <a:ext cx="30163" cy="3175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2147483647 h 32"/>
              <a:gd name="T14" fmla="*/ 2147483647 w 28"/>
              <a:gd name="T15" fmla="*/ 2147483647 h 32"/>
              <a:gd name="T16" fmla="*/ 0 w 28"/>
              <a:gd name="T17" fmla="*/ 2147483647 h 32"/>
              <a:gd name="T18" fmla="*/ 2147483647 w 28"/>
              <a:gd name="T19" fmla="*/ 0 h 32"/>
              <a:gd name="T20" fmla="*/ 2147483647 w 28"/>
              <a:gd name="T21" fmla="*/ 0 h 32"/>
              <a:gd name="T22" fmla="*/ 2147483647 w 28"/>
              <a:gd name="T23" fmla="*/ 0 h 32"/>
              <a:gd name="T24" fmla="*/ 2147483647 w 28"/>
              <a:gd name="T25" fmla="*/ 2147483647 h 32"/>
              <a:gd name="T26" fmla="*/ 2147483647 w 28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32"/>
              <a:gd name="T44" fmla="*/ 28 w 28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32">
                <a:moveTo>
                  <a:pt x="23" y="9"/>
                </a:moveTo>
                <a:lnTo>
                  <a:pt x="23" y="9"/>
                </a:lnTo>
                <a:lnTo>
                  <a:pt x="28" y="22"/>
                </a:lnTo>
                <a:lnTo>
                  <a:pt x="19" y="32"/>
                </a:lnTo>
                <a:lnTo>
                  <a:pt x="10" y="32"/>
                </a:lnTo>
                <a:lnTo>
                  <a:pt x="5" y="22"/>
                </a:lnTo>
                <a:lnTo>
                  <a:pt x="0" y="9"/>
                </a:lnTo>
                <a:lnTo>
                  <a:pt x="10" y="0"/>
                </a:lnTo>
                <a:lnTo>
                  <a:pt x="19" y="0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8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/>
              <a:t>Refer to Appendix G</a:t>
            </a:r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6. Prioritize Contacts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21955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Approach to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TB Contact Investigations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  <a:noFill/>
        </p:spPr>
        <p:txBody>
          <a:bodyPr/>
          <a:lstStyle/>
          <a:p>
            <a:fld id="{28F8E1FC-749A-4CAB-A9F0-C1BF2D839E2A}" type="slidenum">
              <a:rPr lang="en-US" sz="2000" smtClean="0">
                <a:solidFill>
                  <a:srgbClr val="000000"/>
                </a:solidFill>
              </a:rPr>
              <a:pPr/>
              <a:t>74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3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Priority to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81600"/>
          </a:xfrm>
        </p:spPr>
        <p:txBody>
          <a:bodyPr/>
          <a:lstStyle/>
          <a:p>
            <a:r>
              <a:rPr lang="en-US" sz="2800" dirty="0" smtClean="0"/>
              <a:t>Once a list of contacts is obtained, the contacts should be prioritized to determine who should be immediately located and assessed for TB disease or infection.</a:t>
            </a:r>
          </a:p>
          <a:p>
            <a:endParaRPr lang="en-CA" sz="2800" dirty="0" smtClean="0"/>
          </a:p>
          <a:p>
            <a:r>
              <a:rPr lang="en-CA" sz="2800" dirty="0" smtClean="0"/>
              <a:t>The </a:t>
            </a:r>
            <a:r>
              <a:rPr lang="en-CA" sz="2800" dirty="0"/>
              <a:t>priority assigned to individual contacts should be based on the following:</a:t>
            </a:r>
            <a:endParaRPr lang="en-US" sz="2800" dirty="0"/>
          </a:p>
          <a:p>
            <a:pPr lvl="1"/>
            <a:r>
              <a:rPr lang="en-US" dirty="0"/>
              <a:t>Likelihood of transmission from the case </a:t>
            </a:r>
          </a:p>
          <a:p>
            <a:pPr lvl="1"/>
            <a:r>
              <a:rPr lang="en-US" dirty="0"/>
              <a:t>Contact’s risk for development of TB disease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000" dirty="0" smtClean="0"/>
          </a:p>
          <a:p>
            <a:endParaRPr lang="en-US" i="1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75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563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Contacts Should be Given </a:t>
            </a:r>
            <a:br>
              <a:rPr lang="en-US" dirty="0" smtClean="0"/>
            </a:br>
            <a:r>
              <a:rPr lang="en-US" dirty="0" smtClean="0"/>
              <a:t>Priority for TB Assessment?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P</a:t>
            </a:r>
            <a:r>
              <a:rPr lang="en-US" sz="2400" dirty="0" smtClean="0"/>
              <a:t>riority should be given to contacts who</a:t>
            </a:r>
          </a:p>
          <a:p>
            <a:pPr lvl="0"/>
            <a:r>
              <a:rPr lang="en-US" sz="2400" dirty="0" smtClean="0"/>
              <a:t>Have symptoms </a:t>
            </a:r>
            <a:r>
              <a:rPr lang="en-US" sz="2400" dirty="0"/>
              <a:t>of TB disease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400" dirty="0" smtClean="0"/>
              <a:t>Are </a:t>
            </a:r>
            <a:r>
              <a:rPr lang="en-US" sz="2400" dirty="0"/>
              <a:t>at risk for rapid development of TB </a:t>
            </a:r>
            <a:r>
              <a:rPr lang="en-US" sz="2400" dirty="0" smtClean="0"/>
              <a:t>disease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400" dirty="0" smtClean="0"/>
              <a:t>Had </a:t>
            </a:r>
            <a:r>
              <a:rPr lang="en-US" sz="2400" dirty="0"/>
              <a:t>repeated or extended exposure to the case 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400" dirty="0" smtClean="0"/>
              <a:t>Were </a:t>
            </a:r>
            <a:r>
              <a:rPr lang="en-US" sz="2400" dirty="0"/>
              <a:t>exposed to a case in an environment where transmission was likely, such as a small, crowded, or poorly ventilated room or vehicle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400" dirty="0" smtClean="0"/>
              <a:t>Were </a:t>
            </a:r>
            <a:r>
              <a:rPr lang="en-US" sz="2400" dirty="0"/>
              <a:t>exposed to a case undergoing medical procedures that can release substantial numbers of </a:t>
            </a:r>
            <a:r>
              <a:rPr lang="en-US" sz="2400" i="1" dirty="0"/>
              <a:t>M. tuberculosis </a:t>
            </a:r>
            <a:r>
              <a:rPr lang="en-US" sz="2400" dirty="0"/>
              <a:t>into the air (e.g., bronchoscopy)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055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 </a:t>
            </a:r>
            <a:fld id="{42B940A8-1F4E-424F-8215-AF7160E4C023}" type="slidenum">
              <a:rPr lang="en-US" sz="2000" smtClean="0"/>
              <a:pPr>
                <a:defRPr/>
              </a:pPr>
              <a:t>76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962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Concentric Circle Tool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332" y="1447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99CC"/>
              </a:buClr>
              <a:buSzPct val="100000"/>
            </a:pPr>
            <a:r>
              <a:rPr lang="en-US" sz="2400" b="1" dirty="0" smtClean="0">
                <a:latin typeface="+mn-lt"/>
              </a:rPr>
              <a:t>The concentric circle should </a:t>
            </a:r>
            <a:r>
              <a:rPr lang="en-US" sz="2400" b="1" u="sng" dirty="0" smtClean="0">
                <a:latin typeface="+mn-lt"/>
              </a:rPr>
              <a:t>only</a:t>
            </a:r>
            <a:r>
              <a:rPr lang="en-US" sz="2400" b="1" dirty="0" smtClean="0">
                <a:latin typeface="+mn-lt"/>
              </a:rPr>
              <a:t> be used as a secondary tool to help further prioritize contacts based on exposure (duration, frequency, and distance) 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99513" y="2904388"/>
            <a:ext cx="3657600" cy="3429001"/>
            <a:chOff x="2363788" y="2298699"/>
            <a:chExt cx="4113212" cy="4113214"/>
          </a:xfrm>
        </p:grpSpPr>
        <p:sp>
          <p:nvSpPr>
            <p:cNvPr id="6" name="Oval 3"/>
            <p:cNvSpPr>
              <a:spLocks noChangeAspect="1" noChangeArrowheads="1"/>
            </p:cNvSpPr>
            <p:nvPr/>
          </p:nvSpPr>
          <p:spPr bwMode="auto">
            <a:xfrm>
              <a:off x="2363788" y="2298700"/>
              <a:ext cx="4113212" cy="41132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4"/>
            <p:cNvSpPr>
              <a:spLocks noChangeAspect="1" noChangeArrowheads="1"/>
            </p:cNvSpPr>
            <p:nvPr/>
          </p:nvSpPr>
          <p:spPr bwMode="auto">
            <a:xfrm>
              <a:off x="2827338" y="2792413"/>
              <a:ext cx="3198812" cy="31988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"/>
            <p:cNvSpPr>
              <a:spLocks noChangeAspect="1" noChangeArrowheads="1"/>
            </p:cNvSpPr>
            <p:nvPr/>
          </p:nvSpPr>
          <p:spPr bwMode="auto">
            <a:xfrm>
              <a:off x="3406775" y="3359150"/>
              <a:ext cx="2057400" cy="20574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889375" y="3899113"/>
              <a:ext cx="1050925" cy="1050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smtClean="0"/>
                <a:t>CASE</a:t>
              </a:r>
              <a:endParaRPr lang="en-US" sz="2000" b="1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760788" y="3395556"/>
              <a:ext cx="1371600" cy="47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High</a:t>
              </a:r>
              <a:endParaRPr lang="en-US" sz="2000" b="1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540125" y="2847127"/>
              <a:ext cx="1905000" cy="47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/>
                <a:t>Medium</a:t>
              </a:r>
              <a:endParaRPr lang="en-US" sz="2000" b="1" dirty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991934" y="2298699"/>
              <a:ext cx="1371600" cy="47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/>
                <a:t>Low</a:t>
              </a:r>
              <a:endParaRPr lang="en-US" sz="2000" b="1" dirty="0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1790" y="4376026"/>
            <a:ext cx="1905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Medium Risk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Contacts spend some amount of time </a:t>
            </a:r>
            <a:r>
              <a:rPr lang="en-US" b="1" dirty="0" smtClean="0"/>
              <a:t>with case</a:t>
            </a:r>
            <a:endParaRPr lang="en-US" b="1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953000" y="5982680"/>
            <a:ext cx="152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137432" y="3886200"/>
            <a:ext cx="1709881" cy="35238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036790" y="4953000"/>
            <a:ext cx="121127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6232" y="2814877"/>
            <a:ext cx="19812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High Risk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Contacts spend a lot of time and </a:t>
            </a:r>
            <a:r>
              <a:rPr lang="en-US" b="1" dirty="0" smtClean="0"/>
              <a:t>with case</a:t>
            </a:r>
            <a:endParaRPr lang="en-US" b="1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3055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 </a:t>
            </a:r>
            <a:fld id="{42B940A8-1F4E-424F-8215-AF7160E4C023}" type="slidenum">
              <a:rPr lang="en-US" sz="2000" smtClean="0"/>
              <a:pPr>
                <a:defRPr/>
              </a:pPr>
              <a:t>77</a:t>
            </a:fld>
            <a:endParaRPr lang="en-US" sz="20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77000" y="5244016"/>
            <a:ext cx="18288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Low Risk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Contacts spend little amount of time </a:t>
            </a:r>
            <a:r>
              <a:rPr lang="en-US" b="1" dirty="0" smtClean="0"/>
              <a:t>with case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787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 (Re)Prioritization</a:t>
            </a:r>
            <a:br>
              <a:rPr lang="en-US" b="1" dirty="0" smtClean="0"/>
            </a:br>
            <a:r>
              <a:rPr lang="en-US" b="1" dirty="0" smtClean="0"/>
              <a:t>of Contacts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00600"/>
          </a:xfrm>
        </p:spPr>
        <p:txBody>
          <a:bodyPr/>
          <a:lstStyle/>
          <a:p>
            <a:pPr>
              <a:buSzPct val="100000"/>
            </a:pPr>
            <a:r>
              <a:rPr lang="en-US" sz="2800" b="1" dirty="0" smtClean="0"/>
              <a:t>Re-examine priority level assigned to contacts throughout the investigation</a:t>
            </a:r>
          </a:p>
          <a:p>
            <a:pPr>
              <a:buSzPct val="100000"/>
            </a:pPr>
            <a:endParaRPr lang="en-US" sz="1600" b="1" dirty="0" smtClean="0"/>
          </a:p>
          <a:p>
            <a:pPr lvl="1">
              <a:buSzPct val="100000"/>
            </a:pPr>
            <a:r>
              <a:rPr lang="en-US" dirty="0" smtClean="0"/>
              <a:t>If evidence of significant transmission has occurred in priority contacts, CI may need to be expanded to additional contacts</a:t>
            </a:r>
          </a:p>
          <a:p>
            <a:pPr lvl="1">
              <a:buSzPct val="100000"/>
            </a:pPr>
            <a:endParaRPr lang="en-US" sz="1600" b="1" dirty="0" smtClean="0"/>
          </a:p>
          <a:p>
            <a:pPr>
              <a:buSzPct val="100000"/>
            </a:pPr>
            <a:r>
              <a:rPr lang="en-US" sz="2800" b="1" dirty="0" smtClean="0"/>
              <a:t>However, </a:t>
            </a:r>
            <a:r>
              <a:rPr lang="en-US" sz="2800" b="1" dirty="0" smtClean="0">
                <a:solidFill>
                  <a:schemeClr val="tx2"/>
                </a:solidFill>
              </a:rPr>
              <a:t>investigation should not expand to additional contacts if doing so would compromise </a:t>
            </a:r>
            <a:r>
              <a:rPr lang="en-US" sz="2800" dirty="0" smtClean="0">
                <a:solidFill>
                  <a:schemeClr val="tx2"/>
                </a:solidFill>
              </a:rPr>
              <a:t>TB program’s </a:t>
            </a:r>
            <a:r>
              <a:rPr lang="en-US" sz="2800" b="1" dirty="0" smtClean="0">
                <a:solidFill>
                  <a:schemeClr val="tx2"/>
                </a:solidFill>
              </a:rPr>
              <a:t>ability to assess and treat the known priority contacts</a:t>
            </a:r>
          </a:p>
          <a:p>
            <a:pPr lvl="1"/>
            <a:endParaRPr lang="en-US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78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1996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E1FC-749A-4CAB-A9F0-C1BF2D839E2A}" type="slidenum">
              <a:rPr lang="en-US" sz="2000" smtClean="0">
                <a:solidFill>
                  <a:srgbClr val="000000"/>
                </a:solidFill>
              </a:rPr>
              <a:pPr/>
              <a:t>79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Exercise:</a:t>
            </a:r>
            <a:br>
              <a:rPr lang="en-US" sz="3600" dirty="0" smtClean="0"/>
            </a:br>
            <a:r>
              <a:rPr lang="en-US" sz="3600" dirty="0" smtClean="0"/>
              <a:t>Prioritization of Contacts</a:t>
            </a:r>
          </a:p>
        </p:txBody>
      </p:sp>
      <p:sp>
        <p:nvSpPr>
          <p:cNvPr id="11268" name="Freeform 176"/>
          <p:cNvSpPr>
            <a:spLocks/>
          </p:cNvSpPr>
          <p:nvPr/>
        </p:nvSpPr>
        <p:spPr bwMode="auto">
          <a:xfrm>
            <a:off x="4403725" y="3184525"/>
            <a:ext cx="30163" cy="3175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2147483647 h 32"/>
              <a:gd name="T14" fmla="*/ 2147483647 w 28"/>
              <a:gd name="T15" fmla="*/ 2147483647 h 32"/>
              <a:gd name="T16" fmla="*/ 0 w 28"/>
              <a:gd name="T17" fmla="*/ 2147483647 h 32"/>
              <a:gd name="T18" fmla="*/ 2147483647 w 28"/>
              <a:gd name="T19" fmla="*/ 0 h 32"/>
              <a:gd name="T20" fmla="*/ 2147483647 w 28"/>
              <a:gd name="T21" fmla="*/ 0 h 32"/>
              <a:gd name="T22" fmla="*/ 2147483647 w 28"/>
              <a:gd name="T23" fmla="*/ 0 h 32"/>
              <a:gd name="T24" fmla="*/ 2147483647 w 28"/>
              <a:gd name="T25" fmla="*/ 2147483647 h 32"/>
              <a:gd name="T26" fmla="*/ 2147483647 w 28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32"/>
              <a:gd name="T44" fmla="*/ 28 w 28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32">
                <a:moveTo>
                  <a:pt x="23" y="9"/>
                </a:moveTo>
                <a:lnTo>
                  <a:pt x="23" y="9"/>
                </a:lnTo>
                <a:lnTo>
                  <a:pt x="28" y="22"/>
                </a:lnTo>
                <a:lnTo>
                  <a:pt x="19" y="32"/>
                </a:lnTo>
                <a:lnTo>
                  <a:pt x="10" y="32"/>
                </a:lnTo>
                <a:lnTo>
                  <a:pt x="5" y="22"/>
                </a:lnTo>
                <a:lnTo>
                  <a:pt x="0" y="9"/>
                </a:lnTo>
                <a:lnTo>
                  <a:pt x="10" y="0"/>
                </a:lnTo>
                <a:lnTo>
                  <a:pt x="19" y="0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tabLst/>
              <a:defRPr/>
            </a:pPr>
            <a:r>
              <a:rPr lang="en-US" sz="3200" b="1" kern="0" dirty="0" smtClean="0">
                <a:latin typeface="+mn-lt"/>
              </a:rPr>
              <a:t>Refer to Appendix H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36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105400"/>
          </a:xfrm>
        </p:spPr>
        <p:txBody>
          <a:bodyPr/>
          <a:lstStyle/>
          <a:p>
            <a:r>
              <a:rPr lang="en-US" sz="2800" dirty="0"/>
              <a:t>On average, 10 contacts are identified for each </a:t>
            </a:r>
            <a:r>
              <a:rPr lang="en-US" sz="2800" dirty="0" smtClean="0"/>
              <a:t>case</a:t>
            </a:r>
          </a:p>
          <a:p>
            <a:endParaRPr lang="en-US" sz="1600" dirty="0"/>
          </a:p>
          <a:p>
            <a:pPr lvl="1"/>
            <a:r>
              <a:rPr lang="en-US" dirty="0" smtClean="0"/>
              <a:t>20%</a:t>
            </a:r>
            <a:r>
              <a:rPr lang="en-US" dirty="0" smtClean="0">
                <a:cs typeface="Arial" pitchFamily="34" charset="0"/>
              </a:rPr>
              <a:t> to </a:t>
            </a:r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n-US" dirty="0" smtClean="0"/>
              <a:t>of household contacts </a:t>
            </a:r>
            <a:r>
              <a:rPr lang="en-US" dirty="0"/>
              <a:t>have </a:t>
            </a:r>
            <a:r>
              <a:rPr lang="en-US" dirty="0" smtClean="0"/>
              <a:t>LTBI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1% of contacts have </a:t>
            </a:r>
            <a:r>
              <a:rPr lang="en-US" dirty="0" smtClean="0"/>
              <a:t>TB disease</a:t>
            </a:r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is it Important to Conduct TB Contact Investigations? (2)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fld id="{522243E8-48DD-435F-8A0A-557B5FB331E8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Conduct Field Visits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80</a:t>
            </a:fld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Approach to </a:t>
            </a:r>
            <a:br>
              <a:rPr lang="en-US" dirty="0" smtClean="0"/>
            </a:br>
            <a:r>
              <a:rPr lang="en-US" dirty="0" smtClean="0"/>
              <a:t>TB Contact Investigations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What is a Field Visit?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Field Visit</a:t>
            </a:r>
          </a:p>
          <a:p>
            <a:pPr eaLnBrk="1" hangingPunct="1"/>
            <a:r>
              <a:rPr lang="en-US" sz="2400" dirty="0" smtClean="0"/>
              <a:t>Visiting a case’s residence, congregate settings, and other places the case spent time while infectious</a:t>
            </a:r>
          </a:p>
          <a:p>
            <a:pPr eaLnBrk="1" hangingPunct="1"/>
            <a:r>
              <a:rPr lang="en-US" sz="2400" dirty="0" smtClean="0"/>
              <a:t>Complementary to interviewing</a:t>
            </a:r>
          </a:p>
          <a:p>
            <a:pPr eaLnBrk="1" hangingPunct="1"/>
            <a:r>
              <a:rPr lang="en-US" sz="2400" dirty="0" smtClean="0"/>
              <a:t>Information obtained can inform CI activities</a:t>
            </a:r>
          </a:p>
          <a:p>
            <a:pPr eaLnBrk="1" hangingPunct="1"/>
            <a:r>
              <a:rPr lang="en-US" sz="2400" dirty="0" smtClean="0"/>
              <a:t>Should be made within 3 days after initial interview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6" name="Picture 2" descr="DSCF0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743200" cy="2057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83970" name="Picture 2" descr="architecture,buildings,Christianity,Christians,churches,clock towers,clocks,Europe,iStockphoto,Photographs,religions,Riddarholmen,Scandinavia,Sweden,towers"/>
          <p:cNvPicPr>
            <a:picLocks noChangeAspect="1" noChangeArrowheads="1"/>
          </p:cNvPicPr>
          <p:nvPr/>
        </p:nvPicPr>
        <p:blipFill>
          <a:blip r:embed="rId4" cstate="print"/>
          <a:srcRect l="16308" r="17231"/>
          <a:stretch>
            <a:fillRect/>
          </a:stretch>
        </p:blipFill>
        <p:spPr bwMode="auto">
          <a:xfrm>
            <a:off x="6934200" y="4267200"/>
            <a:ext cx="1569954" cy="236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P10100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19600"/>
            <a:ext cx="2895599" cy="21729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8839200" cy="48307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Four main functions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additional cases of TB disease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endParaRPr lang="en-US" sz="1600" dirty="0" smtClean="0"/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additional contacts </a:t>
            </a:r>
            <a:endParaRPr lang="en-US" dirty="0" smtClean="0"/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endParaRPr lang="en-US" sz="1600" dirty="0" smtClean="0"/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Provide additional information about environmental characteristics of places where exposure occured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endParaRPr lang="en-US" sz="1600" dirty="0" smtClean="0"/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en-US" dirty="0" smtClean="0"/>
              <a:t>Lay a foundation for additional CI activities at those locations, if needed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Purpos</a:t>
            </a:r>
            <a:r>
              <a:rPr lang="en-US" dirty="0" smtClean="0"/>
              <a:t>e of a </a:t>
            </a:r>
            <a:r>
              <a:rPr lang="en-US" sz="3600" b="1" dirty="0" smtClean="0"/>
              <a:t>Field Visit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What to do During a Field Visit?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876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Refer persons with TB symptoms for medical assessment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600" b="1" dirty="0" smtClean="0"/>
              <a:t>Observe environmental characteristics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 smtClean="0"/>
              <a:t>Look for evidence of other contacts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600" b="1" dirty="0" smtClean="0"/>
              <a:t>Obtain list of clients, employees, volunteers, and others who frequented location during infectious period  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2600" dirty="0" smtClean="0"/>
              <a:t>Explore possibility of offering TB testing onsite at that location </a:t>
            </a:r>
            <a:r>
              <a:rPr lang="en-US" sz="2600" b="1" dirty="0" smtClean="0"/>
              <a:t> </a:t>
            </a:r>
          </a:p>
          <a:p>
            <a:pPr eaLnBrk="1" hangingPunct="1"/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381750"/>
            <a:ext cx="51816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allAtOnce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Visit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571999"/>
          </a:xfrm>
        </p:spPr>
        <p:txBody>
          <a:bodyPr/>
          <a:lstStyle/>
          <a:p>
            <a:r>
              <a:rPr lang="en-US" sz="2800" dirty="0" smtClean="0"/>
              <a:t>Have identification badge</a:t>
            </a:r>
          </a:p>
          <a:p>
            <a:endParaRPr lang="en-US" sz="1200" dirty="0" smtClean="0"/>
          </a:p>
          <a:p>
            <a:r>
              <a:rPr lang="en-US" sz="2800" dirty="0" smtClean="0"/>
              <a:t>Work in pairs when visiting potentially dangerous areas</a:t>
            </a:r>
          </a:p>
          <a:p>
            <a:endParaRPr lang="en-US" sz="1200" dirty="0" smtClean="0"/>
          </a:p>
          <a:p>
            <a:r>
              <a:rPr lang="en-US" sz="2800" dirty="0" smtClean="0"/>
              <a:t>Have working cell phone</a:t>
            </a:r>
          </a:p>
          <a:p>
            <a:endParaRPr lang="en-US" sz="1200" dirty="0" smtClean="0"/>
          </a:p>
          <a:p>
            <a:r>
              <a:rPr lang="en-US" sz="2800" dirty="0" smtClean="0"/>
              <a:t>Inform coworkers of itinerary and expected return time</a:t>
            </a:r>
          </a:p>
          <a:p>
            <a:endParaRPr lang="en-US" sz="1200" dirty="0" smtClean="0"/>
          </a:p>
          <a:p>
            <a:r>
              <a:rPr lang="en-US" sz="2800" dirty="0" smtClean="0"/>
              <a:t>Practice appropriate infection control precautions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81750"/>
            <a:ext cx="5181600" cy="476250"/>
          </a:xfrm>
        </p:spPr>
        <p:txBody>
          <a:bodyPr/>
          <a:lstStyle/>
          <a:p>
            <a:pPr>
              <a:defRPr/>
            </a:pPr>
            <a:fld id="{42B940A8-1F4E-424F-8215-AF7160E4C023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5" descr="IMG_3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752600"/>
            <a:ext cx="2819400" cy="423082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8E1FC-749A-4CAB-A9F0-C1BF2D839E2A}" type="slidenum">
              <a:rPr lang="en-US" sz="2000" smtClean="0">
                <a:solidFill>
                  <a:srgbClr val="000000"/>
                </a:solidFill>
              </a:rPr>
              <a:pPr/>
              <a:t>85</a:t>
            </a:fld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Group Discussion</a:t>
            </a:r>
          </a:p>
        </p:txBody>
      </p:sp>
      <p:sp>
        <p:nvSpPr>
          <p:cNvPr id="11268" name="Freeform 176"/>
          <p:cNvSpPr>
            <a:spLocks/>
          </p:cNvSpPr>
          <p:nvPr/>
        </p:nvSpPr>
        <p:spPr bwMode="auto">
          <a:xfrm>
            <a:off x="4403725" y="3184525"/>
            <a:ext cx="30163" cy="31750"/>
          </a:xfrm>
          <a:custGeom>
            <a:avLst/>
            <a:gdLst>
              <a:gd name="T0" fmla="*/ 2147483647 w 28"/>
              <a:gd name="T1" fmla="*/ 2147483647 h 32"/>
              <a:gd name="T2" fmla="*/ 2147483647 w 28"/>
              <a:gd name="T3" fmla="*/ 2147483647 h 32"/>
              <a:gd name="T4" fmla="*/ 2147483647 w 28"/>
              <a:gd name="T5" fmla="*/ 2147483647 h 32"/>
              <a:gd name="T6" fmla="*/ 2147483647 w 28"/>
              <a:gd name="T7" fmla="*/ 2147483647 h 32"/>
              <a:gd name="T8" fmla="*/ 2147483647 w 28"/>
              <a:gd name="T9" fmla="*/ 2147483647 h 32"/>
              <a:gd name="T10" fmla="*/ 2147483647 w 28"/>
              <a:gd name="T11" fmla="*/ 2147483647 h 32"/>
              <a:gd name="T12" fmla="*/ 2147483647 w 28"/>
              <a:gd name="T13" fmla="*/ 2147483647 h 32"/>
              <a:gd name="T14" fmla="*/ 2147483647 w 28"/>
              <a:gd name="T15" fmla="*/ 2147483647 h 32"/>
              <a:gd name="T16" fmla="*/ 0 w 28"/>
              <a:gd name="T17" fmla="*/ 2147483647 h 32"/>
              <a:gd name="T18" fmla="*/ 2147483647 w 28"/>
              <a:gd name="T19" fmla="*/ 0 h 32"/>
              <a:gd name="T20" fmla="*/ 2147483647 w 28"/>
              <a:gd name="T21" fmla="*/ 0 h 32"/>
              <a:gd name="T22" fmla="*/ 2147483647 w 28"/>
              <a:gd name="T23" fmla="*/ 0 h 32"/>
              <a:gd name="T24" fmla="*/ 2147483647 w 28"/>
              <a:gd name="T25" fmla="*/ 2147483647 h 32"/>
              <a:gd name="T26" fmla="*/ 2147483647 w 28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"/>
              <a:gd name="T43" fmla="*/ 0 h 32"/>
              <a:gd name="T44" fmla="*/ 28 w 28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" h="32">
                <a:moveTo>
                  <a:pt x="23" y="9"/>
                </a:moveTo>
                <a:lnTo>
                  <a:pt x="23" y="9"/>
                </a:lnTo>
                <a:lnTo>
                  <a:pt x="28" y="22"/>
                </a:lnTo>
                <a:lnTo>
                  <a:pt x="19" y="32"/>
                </a:lnTo>
                <a:lnTo>
                  <a:pt x="10" y="32"/>
                </a:lnTo>
                <a:lnTo>
                  <a:pt x="5" y="22"/>
                </a:lnTo>
                <a:lnTo>
                  <a:pt x="0" y="9"/>
                </a:lnTo>
                <a:lnTo>
                  <a:pt x="10" y="0"/>
                </a:lnTo>
                <a:lnTo>
                  <a:pt x="19" y="0"/>
                </a:lnTo>
                <a:lnTo>
                  <a:pt x="23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b="1" kern="0" dirty="0" smtClean="0">
                <a:latin typeface="+mn-lt"/>
              </a:rPr>
              <a:t>What safety and health concerns do you have when going out into the field?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sz="2800" b="1" kern="0" dirty="0" smtClean="0">
                <a:latin typeface="+mn-lt"/>
              </a:rPr>
              <a:t>How do you address these concerns?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2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 Conduct Contact Assessments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1955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Approach to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TB Contact Investigations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86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After contacts have been identified and prioritized:</a:t>
            </a:r>
            <a:endParaRPr lang="en-US" dirty="0"/>
          </a:p>
          <a:p>
            <a:endParaRPr lang="en-US" sz="1600" dirty="0"/>
          </a:p>
          <a:p>
            <a:r>
              <a:rPr lang="en-US" sz="2800" dirty="0" smtClean="0"/>
              <a:t>Contacts </a:t>
            </a:r>
            <a:r>
              <a:rPr lang="en-US" sz="2800" dirty="0"/>
              <a:t>should be located</a:t>
            </a:r>
          </a:p>
          <a:p>
            <a:endParaRPr lang="en-US" sz="1600" dirty="0" smtClean="0"/>
          </a:p>
          <a:p>
            <a:r>
              <a:rPr lang="en-US" sz="2800" dirty="0" smtClean="0"/>
              <a:t>Contact assessments </a:t>
            </a:r>
            <a:r>
              <a:rPr lang="en-US" sz="2800" dirty="0"/>
              <a:t>should be conducted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76200" y="117475"/>
            <a:ext cx="9067800" cy="1143000"/>
          </a:xfrm>
        </p:spPr>
        <p:txBody>
          <a:bodyPr/>
          <a:lstStyle/>
          <a:p>
            <a:r>
              <a:rPr lang="en-US" sz="3200" dirty="0" smtClean="0"/>
              <a:t>What Happens After Contacts Have Been Identified and Prioritized?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20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Allows for</a:t>
            </a:r>
            <a:br>
              <a:rPr lang="en-US" sz="2800" dirty="0" smtClean="0"/>
            </a:b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Determination </a:t>
            </a:r>
            <a:r>
              <a:rPr lang="en-US" sz="2800" dirty="0"/>
              <a:t>of </a:t>
            </a:r>
            <a:r>
              <a:rPr lang="en-US" sz="2800" dirty="0" smtClean="0"/>
              <a:t>contacts’ potential </a:t>
            </a:r>
            <a:r>
              <a:rPr lang="en-US" sz="2800" dirty="0"/>
              <a:t>TB </a:t>
            </a:r>
            <a:r>
              <a:rPr lang="en-US" sz="2800" dirty="0" smtClean="0"/>
              <a:t>symptoms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Gathering </a:t>
            </a:r>
            <a:r>
              <a:rPr lang="en-US" sz="2800" dirty="0"/>
              <a:t>of social and medical </a:t>
            </a:r>
            <a:r>
              <a:rPr lang="en-US" sz="2800" dirty="0" smtClean="0"/>
              <a:t>information</a:t>
            </a:r>
            <a:r>
              <a:rPr lang="en-US" sz="2800" dirty="0" smtClean="0">
                <a:solidFill>
                  <a:schemeClr val="accent2"/>
                </a:solidFill>
              </a:rPr>
              <a:t>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  <a:p>
            <a:r>
              <a:rPr lang="en-US" sz="2800" dirty="0" smtClean="0"/>
              <a:t>Referral or in-person </a:t>
            </a:r>
            <a:r>
              <a:rPr lang="en-US" sz="2800" dirty="0"/>
              <a:t>t</a:t>
            </a:r>
            <a:r>
              <a:rPr lang="en-US" sz="2800" dirty="0" smtClean="0"/>
              <a:t>esting for TB infection with a </a:t>
            </a:r>
            <a:r>
              <a:rPr lang="en-US" sz="2800" dirty="0"/>
              <a:t>TST or IGRA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  <a:p>
            <a:r>
              <a:rPr lang="en-US" sz="2800" dirty="0" smtClean="0"/>
              <a:t>Provision of </a:t>
            </a:r>
            <a:r>
              <a:rPr lang="en-US" sz="2800" dirty="0"/>
              <a:t>treatment as </a:t>
            </a:r>
            <a:r>
              <a:rPr lang="en-US" sz="2800" dirty="0" smtClean="0"/>
              <a:t>indicated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i="1" dirty="0">
                <a:solidFill>
                  <a:schemeClr val="accent2"/>
                </a:solidFill>
              </a:rPr>
              <a:t/>
            </a:r>
            <a:br>
              <a:rPr lang="en-US" sz="1600" i="1" dirty="0">
                <a:solidFill>
                  <a:schemeClr val="accent2"/>
                </a:solidFill>
              </a:rPr>
            </a:br>
            <a:r>
              <a:rPr lang="en-US" sz="2000" i="1" dirty="0" smtClean="0">
                <a:solidFill>
                  <a:schemeClr val="accent2"/>
                </a:solidFill>
              </a:rPr>
              <a:t>* </a:t>
            </a:r>
            <a:r>
              <a:rPr lang="en-US" sz="2200" i="1" dirty="0" smtClean="0">
                <a:solidFill>
                  <a:schemeClr val="accent2"/>
                </a:solidFill>
              </a:rPr>
              <a:t>Key information to collect during contact assessment  will be discussed later in the course</a:t>
            </a:r>
            <a:endParaRPr lang="en-US" sz="2200" i="1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76200" y="117475"/>
            <a:ext cx="9067800" cy="1143000"/>
          </a:xfrm>
        </p:spPr>
        <p:txBody>
          <a:bodyPr/>
          <a:lstStyle/>
          <a:p>
            <a:r>
              <a:rPr lang="en-US" dirty="0"/>
              <a:t>Why Conduct </a:t>
            </a:r>
            <a:r>
              <a:rPr lang="en-US" dirty="0" smtClean="0"/>
              <a:t>a </a:t>
            </a:r>
            <a:r>
              <a:rPr lang="en-US" dirty="0"/>
              <a:t>Contact Assessment</a:t>
            </a:r>
            <a:r>
              <a:rPr lang="en-US" dirty="0" smtClean="0"/>
              <a:t>?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05550"/>
            <a:ext cx="11430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88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When and How Should a </a:t>
            </a:r>
            <a:r>
              <a:rPr lang="en-US" sz="3600" dirty="0" smtClean="0"/>
              <a:t>Contact Assessment be Conducted?</a:t>
            </a:r>
            <a:endParaRPr lang="en-US" sz="36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791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i</a:t>
            </a:r>
            <a:r>
              <a:rPr lang="en-US" sz="2800" dirty="0" smtClean="0"/>
              <a:t>nitial </a:t>
            </a:r>
            <a:r>
              <a:rPr lang="en-US" sz="2800" dirty="0"/>
              <a:t>c</a:t>
            </a:r>
            <a:r>
              <a:rPr lang="en-US" sz="2800" dirty="0" smtClean="0"/>
              <a:t>ontact assessment should be within </a:t>
            </a:r>
            <a:r>
              <a:rPr lang="en-US" sz="2800" dirty="0"/>
              <a:t>3 working days of </a:t>
            </a:r>
            <a:r>
              <a:rPr lang="en-US" sz="2800" dirty="0" smtClean="0"/>
              <a:t>the contact </a:t>
            </a:r>
            <a:r>
              <a:rPr lang="en-US" sz="2800" dirty="0"/>
              <a:t>having </a:t>
            </a:r>
            <a:r>
              <a:rPr lang="en-US" sz="2800" dirty="0" smtClean="0"/>
              <a:t>been identified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Should be conducted </a:t>
            </a:r>
            <a:r>
              <a:rPr lang="en-US" sz="2800" dirty="0"/>
              <a:t>in-person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Investigator should use effective communication skills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  <a:buNone/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2050" name="Picture 2" descr="D:\Selects\LoRes\IMG_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981325" cy="4473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7600" y="6305550"/>
            <a:ext cx="51816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A1F3306-BD67-4277-83A7-7C4084A32F9C}" type="slidenum">
              <a:rPr lang="en-US" sz="2000" b="1" smtClean="0"/>
              <a:pPr algn="r">
                <a:defRPr/>
              </a:pPr>
              <a:t>89</a:t>
            </a:fld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Who is Responsible for TB </a:t>
            </a:r>
            <a:br>
              <a:rPr lang="en-US" b="1" dirty="0" smtClean="0"/>
            </a:br>
            <a:r>
              <a:rPr lang="en-US" b="1" dirty="0" smtClean="0"/>
              <a:t>Contact Investigations?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839200" cy="4953000"/>
          </a:xfrm>
        </p:spPr>
        <p:txBody>
          <a:bodyPr/>
          <a:lstStyle/>
          <a:p>
            <a:pPr>
              <a:buSzTx/>
            </a:pPr>
            <a:r>
              <a:rPr lang="en-US" sz="2800" dirty="0" smtClean="0"/>
              <a:t>State and local health departments have legal responsibility </a:t>
            </a:r>
            <a:r>
              <a:rPr lang="en-US" sz="2800" b="1" dirty="0" smtClean="0"/>
              <a:t>to</a:t>
            </a:r>
          </a:p>
          <a:p>
            <a:pPr lvl="1"/>
            <a:r>
              <a:rPr lang="en-US" b="1" dirty="0" smtClean="0"/>
              <a:t>Investigate TB cases reported in their jurisdiction</a:t>
            </a:r>
          </a:p>
          <a:p>
            <a:pPr lvl="1"/>
            <a:r>
              <a:rPr lang="en-US" b="1" dirty="0" smtClean="0"/>
              <a:t>Evaluate effectiveness of TB investigations</a:t>
            </a:r>
          </a:p>
          <a:p>
            <a:pPr lvl="1">
              <a:buNone/>
            </a:pPr>
            <a:endParaRPr lang="en-US" sz="1800" b="1" dirty="0" smtClean="0"/>
          </a:p>
          <a:p>
            <a:pPr>
              <a:buSzTx/>
            </a:pPr>
            <a:r>
              <a:rPr lang="en-US" sz="2800" b="1" dirty="0" smtClean="0"/>
              <a:t>Although the </a:t>
            </a:r>
            <a:r>
              <a:rPr lang="en-US" sz="2800" dirty="0" smtClean="0"/>
              <a:t>health department maintains legal responsibility, s</a:t>
            </a:r>
            <a:r>
              <a:rPr lang="en-US" sz="2800" b="1" dirty="0" smtClean="0"/>
              <a:t>ome </a:t>
            </a:r>
            <a:r>
              <a:rPr lang="en-US" sz="2800" dirty="0" smtClean="0"/>
              <a:t>CI </a:t>
            </a:r>
            <a:r>
              <a:rPr lang="en-US" sz="2800" b="1" dirty="0" smtClean="0"/>
              <a:t>steps may be delegated</a:t>
            </a:r>
          </a:p>
          <a:p>
            <a:pPr lvl="1"/>
            <a:r>
              <a:rPr lang="en-US" b="1" dirty="0" smtClean="0"/>
              <a:t>For example, with worksite exposures,  occupational health offices </a:t>
            </a:r>
            <a:r>
              <a:rPr lang="en-US" dirty="0" smtClean="0"/>
              <a:t>are </a:t>
            </a:r>
            <a:r>
              <a:rPr lang="en-US" b="1" dirty="0" smtClean="0"/>
              <a:t>often involved</a:t>
            </a:r>
          </a:p>
          <a:p>
            <a:pPr lvl="1">
              <a:buNone/>
            </a:pPr>
            <a:endParaRPr lang="en-US" sz="2800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305550"/>
            <a:ext cx="5257800" cy="476250"/>
          </a:xfrm>
        </p:spPr>
        <p:txBody>
          <a:bodyPr/>
          <a:lstStyle/>
          <a:p>
            <a:fld id="{5BBC9F5E-2655-4DB3-9BC5-393879AEA72E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Contact Assessment:</a:t>
            </a:r>
            <a:br>
              <a:rPr lang="en-US" dirty="0" smtClean="0"/>
            </a:br>
            <a:r>
              <a:rPr lang="en-US" dirty="0" smtClean="0"/>
              <a:t>Contacts with TB Symptoms</a:t>
            </a:r>
            <a:endParaRPr lang="en-US" sz="32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7772400" cy="4525963"/>
          </a:xfrm>
        </p:spPr>
        <p:txBody>
          <a:bodyPr/>
          <a:lstStyle/>
          <a:p>
            <a:pPr marL="52388" indent="-52388">
              <a:buNone/>
            </a:pPr>
            <a:r>
              <a:rPr lang="en-US" sz="2800" dirty="0" smtClean="0"/>
              <a:t>During the initial assessment, all contacts with symptoms of TB disease should be immediately examined by a medical professional.</a:t>
            </a:r>
            <a:endParaRPr lang="en-US" sz="2600" dirty="0" smtClean="0"/>
          </a:p>
        </p:txBody>
      </p:sp>
      <p:pic>
        <p:nvPicPr>
          <p:cNvPr id="7" name="Picture 7" descr="Patient with x-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5334000" cy="3215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90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475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Initial Contact Assessment:</a:t>
            </a:r>
            <a:br>
              <a:rPr lang="en-US" dirty="0" smtClean="0"/>
            </a:br>
            <a:r>
              <a:rPr lang="en-US" dirty="0" smtClean="0"/>
              <a:t>Testing for TB Infection - TST or IGRA 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76200" y="1524000"/>
            <a:ext cx="6629400" cy="5105400"/>
          </a:xfrm>
        </p:spPr>
        <p:txBody>
          <a:bodyPr/>
          <a:lstStyle/>
          <a:p>
            <a:r>
              <a:rPr lang="en-US" sz="2600" dirty="0" smtClean="0"/>
              <a:t>Contacts should receive a TST or IGRA unless a previous, documented positive result exists </a:t>
            </a:r>
          </a:p>
          <a:p>
            <a:endParaRPr lang="en-US" sz="1000" dirty="0" smtClean="0"/>
          </a:p>
          <a:p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tx2"/>
                </a:solidFill>
              </a:rPr>
              <a:t>TST induration of 5 mm or larger </a:t>
            </a:r>
            <a:r>
              <a:rPr lang="en-US" sz="2600" dirty="0" smtClean="0"/>
              <a:t>is positive</a:t>
            </a:r>
          </a:p>
          <a:p>
            <a:endParaRPr lang="en-US" sz="1000" dirty="0" smtClean="0"/>
          </a:p>
          <a:p>
            <a:r>
              <a:rPr lang="en-US" sz="2600" dirty="0" smtClean="0"/>
              <a:t>A </a:t>
            </a:r>
            <a:r>
              <a:rPr lang="en-US" sz="2600" dirty="0" smtClean="0">
                <a:solidFill>
                  <a:schemeClr val="tx2"/>
                </a:solidFill>
              </a:rPr>
              <a:t>contact with a</a:t>
            </a:r>
          </a:p>
          <a:p>
            <a:pPr lvl="1"/>
            <a:r>
              <a:rPr lang="en-US" sz="2600" dirty="0" smtClean="0">
                <a:solidFill>
                  <a:schemeClr val="tx2"/>
                </a:solidFill>
              </a:rPr>
              <a:t>Positive TST or IGRA</a:t>
            </a:r>
            <a:r>
              <a:rPr lang="en-US" sz="2600" dirty="0" smtClean="0"/>
              <a:t> should  be medically examined for TB disease</a:t>
            </a:r>
          </a:p>
          <a:p>
            <a:pPr lvl="1"/>
            <a:r>
              <a:rPr lang="en-US" sz="2600" dirty="0" smtClean="0"/>
              <a:t>Negative TST or IGRA should </a:t>
            </a:r>
            <a:br>
              <a:rPr lang="en-US" sz="2600" dirty="0" smtClean="0"/>
            </a:br>
            <a:r>
              <a:rPr lang="en-US" sz="2600" dirty="0" smtClean="0"/>
              <a:t>be re-tested 8 to 10 weeks after date of last exposure to the case</a:t>
            </a:r>
          </a:p>
          <a:p>
            <a:pPr>
              <a:buNone/>
            </a:pPr>
            <a:endParaRPr lang="en-US" sz="2600" dirty="0" smtClean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600200"/>
            <a:ext cx="2253267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91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Window Period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70037"/>
            <a:ext cx="8991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600" dirty="0" smtClean="0"/>
              <a:t>The window period is the time span </a:t>
            </a:r>
            <a:r>
              <a:rPr lang="en-US" sz="2600" dirty="0"/>
              <a:t>between the contact’s last exposure to the case and when a TST or IGRA can reliably detect infection 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600" dirty="0" smtClean="0"/>
              <a:t>It takes 2 to 10 weeks after TB infection for the body to mount an immune response that is detectable by a TST</a:t>
            </a:r>
            <a:r>
              <a:rPr lang="en-US" sz="2600" dirty="0" smtClean="0">
                <a:solidFill>
                  <a:schemeClr val="accent2"/>
                </a:solidFill>
              </a:rPr>
              <a:t>*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sz="1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600" dirty="0" smtClean="0"/>
              <a:t>Therefore, it is recommended to repeat a TST or IGRA for contacts 8 to 10 weeks after date of last exposure to a TB case</a:t>
            </a:r>
            <a:endParaRPr lang="en-US" sz="28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92</a:t>
            </a:fld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56137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</a:t>
            </a:r>
            <a:r>
              <a:rPr lang="en-US" sz="2000" b="1" dirty="0" smtClean="0">
                <a:solidFill>
                  <a:schemeClr val="accent2"/>
                </a:solidFill>
              </a:rPr>
              <a:t>Data </a:t>
            </a:r>
            <a:r>
              <a:rPr lang="en-US" sz="2000" b="1" dirty="0">
                <a:solidFill>
                  <a:schemeClr val="accent2"/>
                </a:solidFill>
              </a:rPr>
              <a:t>on </a:t>
            </a:r>
            <a:r>
              <a:rPr lang="en-US" sz="2000" b="1" dirty="0" smtClean="0">
                <a:solidFill>
                  <a:schemeClr val="accent2"/>
                </a:solidFill>
              </a:rPr>
              <a:t>the timing </a:t>
            </a:r>
            <a:r>
              <a:rPr lang="en-US" sz="2000" b="1" dirty="0">
                <a:solidFill>
                  <a:schemeClr val="accent2"/>
                </a:solidFill>
              </a:rPr>
              <a:t>of IGRA conversion after a new infection are not currently </a:t>
            </a:r>
            <a:r>
              <a:rPr lang="en-US" sz="2000" b="1" dirty="0" smtClean="0">
                <a:solidFill>
                  <a:schemeClr val="accent2"/>
                </a:solidFill>
              </a:rPr>
              <a:t>available; however, it </a:t>
            </a:r>
            <a:r>
              <a:rPr lang="en-US" sz="2000" b="1" dirty="0">
                <a:solidFill>
                  <a:schemeClr val="accent2"/>
                </a:solidFill>
              </a:rPr>
              <a:t>is recommended to follow TST </a:t>
            </a:r>
            <a:r>
              <a:rPr lang="en-US" sz="2000" b="1" dirty="0" smtClean="0">
                <a:solidFill>
                  <a:schemeClr val="accent2"/>
                </a:solidFill>
              </a:rPr>
              <a:t>guidelines.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Calculating the Window Period (1)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What was the date of the contact’s last exposure to the case?</a:t>
            </a:r>
          </a:p>
          <a:p>
            <a:pPr lvl="1" eaLnBrk="1" hangingPunct="1"/>
            <a:r>
              <a:rPr lang="en-US" sz="2600" dirty="0" smtClean="0"/>
              <a:t>Identify the infectious period of the case</a:t>
            </a:r>
          </a:p>
          <a:p>
            <a:pPr lvl="1" eaLnBrk="1" hangingPunct="1"/>
            <a:r>
              <a:rPr lang="en-US" sz="2600" dirty="0" smtClean="0"/>
              <a:t>Identify when </a:t>
            </a:r>
            <a:r>
              <a:rPr lang="en-US" sz="2600" u="sng" dirty="0" smtClean="0">
                <a:solidFill>
                  <a:srgbClr val="FF0000"/>
                </a:solidFill>
              </a:rPr>
              <a:t>each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contact had last exposure</a:t>
            </a:r>
            <a:br>
              <a:rPr lang="en-US" sz="2600" dirty="0" smtClean="0"/>
            </a:br>
            <a:endParaRPr lang="en-US" sz="2600" dirty="0" smtClean="0"/>
          </a:p>
          <a:p>
            <a:pPr eaLnBrk="1" hangingPunct="1"/>
            <a:r>
              <a:rPr lang="en-US" sz="2600" dirty="0" smtClean="0"/>
              <a:t>Calculate 8 to 10 weeks from last exposure</a:t>
            </a:r>
          </a:p>
          <a:p>
            <a:pPr lvl="1" eaLnBrk="1" hangingPunct="1"/>
            <a:r>
              <a:rPr lang="en-US" sz="2600" dirty="0" smtClean="0"/>
              <a:t>Administer a TST or IGRA for each contact who tested negative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93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5829444" y="419100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Calculating the Window Period (2)</a:t>
            </a:r>
          </a:p>
        </p:txBody>
      </p:sp>
      <p:sp>
        <p:nvSpPr>
          <p:cNvPr id="717827" name="Line 3"/>
          <p:cNvSpPr>
            <a:spLocks noChangeShapeType="1"/>
          </p:cNvSpPr>
          <p:nvPr/>
        </p:nvSpPr>
        <p:spPr bwMode="auto">
          <a:xfrm>
            <a:off x="1622425" y="4314825"/>
            <a:ext cx="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695325" y="3298825"/>
            <a:ext cx="1847850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Contact’s last exposure to TB </a:t>
            </a:r>
            <a:r>
              <a:rPr lang="en-US" sz="2000" b="1" dirty="0" smtClean="0"/>
              <a:t>case</a:t>
            </a:r>
            <a:endParaRPr lang="en-US" sz="2000" b="1" dirty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22238" y="4927600"/>
            <a:ext cx="8274050" cy="730250"/>
            <a:chOff x="77" y="3104"/>
            <a:chExt cx="5212" cy="460"/>
          </a:xfrm>
        </p:grpSpPr>
        <p:sp>
          <p:nvSpPr>
            <p:cNvPr id="16417" name="Line 6"/>
            <p:cNvSpPr>
              <a:spLocks noChangeShapeType="1"/>
            </p:cNvSpPr>
            <p:nvPr/>
          </p:nvSpPr>
          <p:spPr bwMode="auto">
            <a:xfrm>
              <a:off x="441" y="3260"/>
              <a:ext cx="4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8" name="Line 7"/>
            <p:cNvSpPr>
              <a:spLocks noChangeShapeType="1"/>
            </p:cNvSpPr>
            <p:nvPr/>
          </p:nvSpPr>
          <p:spPr bwMode="auto">
            <a:xfrm>
              <a:off x="441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5289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>
              <a:off x="2771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>
              <a:off x="3367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>
              <a:off x="3984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3" name="Line 12"/>
            <p:cNvSpPr>
              <a:spLocks noChangeShapeType="1"/>
            </p:cNvSpPr>
            <p:nvPr/>
          </p:nvSpPr>
          <p:spPr bwMode="auto">
            <a:xfrm>
              <a:off x="4634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4" name="Line 13"/>
            <p:cNvSpPr>
              <a:spLocks noChangeShapeType="1"/>
            </p:cNvSpPr>
            <p:nvPr/>
          </p:nvSpPr>
          <p:spPr bwMode="auto">
            <a:xfrm>
              <a:off x="2169" y="3104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5" name="Line 14"/>
            <p:cNvSpPr>
              <a:spLocks noChangeShapeType="1"/>
            </p:cNvSpPr>
            <p:nvPr/>
          </p:nvSpPr>
          <p:spPr bwMode="auto">
            <a:xfrm>
              <a:off x="1593" y="3106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6" name="Line 15"/>
            <p:cNvSpPr>
              <a:spLocks noChangeShapeType="1"/>
            </p:cNvSpPr>
            <p:nvPr/>
          </p:nvSpPr>
          <p:spPr bwMode="auto">
            <a:xfrm>
              <a:off x="1022" y="3105"/>
              <a:ext cx="0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7" name="Text Box 16"/>
            <p:cNvSpPr txBox="1">
              <a:spLocks noChangeArrowheads="1"/>
            </p:cNvSpPr>
            <p:nvPr/>
          </p:nvSpPr>
          <p:spPr bwMode="auto">
            <a:xfrm>
              <a:off x="77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Jun 15</a:t>
              </a:r>
            </a:p>
          </p:txBody>
        </p:sp>
        <p:sp>
          <p:nvSpPr>
            <p:cNvPr id="16428" name="Text Box 17"/>
            <p:cNvSpPr txBox="1">
              <a:spLocks noChangeArrowheads="1"/>
            </p:cNvSpPr>
            <p:nvPr/>
          </p:nvSpPr>
          <p:spPr bwMode="auto">
            <a:xfrm>
              <a:off x="660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Jul 1</a:t>
              </a:r>
            </a:p>
          </p:txBody>
        </p:sp>
        <p:sp>
          <p:nvSpPr>
            <p:cNvPr id="16429" name="Text Box 18"/>
            <p:cNvSpPr txBox="1">
              <a:spLocks noChangeArrowheads="1"/>
            </p:cNvSpPr>
            <p:nvPr/>
          </p:nvSpPr>
          <p:spPr bwMode="auto">
            <a:xfrm>
              <a:off x="1224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Jul 15</a:t>
              </a:r>
            </a:p>
          </p:txBody>
        </p:sp>
        <p:sp>
          <p:nvSpPr>
            <p:cNvPr id="16430" name="Text Box 19"/>
            <p:cNvSpPr txBox="1">
              <a:spLocks noChangeArrowheads="1"/>
            </p:cNvSpPr>
            <p:nvPr/>
          </p:nvSpPr>
          <p:spPr bwMode="auto">
            <a:xfrm>
              <a:off x="1809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Aug 1</a:t>
              </a:r>
            </a:p>
          </p:txBody>
        </p:sp>
        <p:sp>
          <p:nvSpPr>
            <p:cNvPr id="16431" name="Text Box 20"/>
            <p:cNvSpPr txBox="1">
              <a:spLocks noChangeArrowheads="1"/>
            </p:cNvSpPr>
            <p:nvPr/>
          </p:nvSpPr>
          <p:spPr bwMode="auto">
            <a:xfrm>
              <a:off x="2406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Aug 15</a:t>
              </a:r>
            </a:p>
          </p:txBody>
        </p:sp>
        <p:sp>
          <p:nvSpPr>
            <p:cNvPr id="16432" name="Text Box 21"/>
            <p:cNvSpPr txBox="1">
              <a:spLocks noChangeArrowheads="1"/>
            </p:cNvSpPr>
            <p:nvPr/>
          </p:nvSpPr>
          <p:spPr bwMode="auto">
            <a:xfrm>
              <a:off x="3006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Sep 1</a:t>
              </a:r>
            </a:p>
          </p:txBody>
        </p:sp>
        <p:sp>
          <p:nvSpPr>
            <p:cNvPr id="16433" name="Text Box 22"/>
            <p:cNvSpPr txBox="1">
              <a:spLocks noChangeArrowheads="1"/>
            </p:cNvSpPr>
            <p:nvPr/>
          </p:nvSpPr>
          <p:spPr bwMode="auto">
            <a:xfrm>
              <a:off x="3624" y="3314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Sep 15</a:t>
              </a:r>
            </a:p>
          </p:txBody>
        </p:sp>
        <p:sp>
          <p:nvSpPr>
            <p:cNvPr id="16434" name="Text Box 23"/>
            <p:cNvSpPr txBox="1">
              <a:spLocks noChangeArrowheads="1"/>
            </p:cNvSpPr>
            <p:nvPr/>
          </p:nvSpPr>
          <p:spPr bwMode="auto">
            <a:xfrm>
              <a:off x="4272" y="331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Oct 1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7815263" y="5257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Oct 15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686050" y="3289300"/>
            <a:ext cx="2209800" cy="1619250"/>
            <a:chOff x="1692" y="2072"/>
            <a:chExt cx="1392" cy="1020"/>
          </a:xfrm>
        </p:grpSpPr>
        <p:sp>
          <p:nvSpPr>
            <p:cNvPr id="16415" name="Line 26"/>
            <p:cNvSpPr>
              <a:spLocks noChangeShapeType="1"/>
            </p:cNvSpPr>
            <p:nvPr/>
          </p:nvSpPr>
          <p:spPr bwMode="auto">
            <a:xfrm>
              <a:off x="2168" y="2518"/>
              <a:ext cx="0" cy="5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6" name="Text Box 27"/>
            <p:cNvSpPr txBox="1">
              <a:spLocks noChangeArrowheads="1"/>
            </p:cNvSpPr>
            <p:nvPr/>
          </p:nvSpPr>
          <p:spPr bwMode="auto">
            <a:xfrm>
              <a:off x="1692" y="2072"/>
              <a:ext cx="1392" cy="44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Initial </a:t>
              </a:r>
              <a:r>
                <a:rPr lang="en-US" sz="2000" b="1" dirty="0" smtClean="0"/>
                <a:t>TST/IGRA </a:t>
              </a:r>
              <a:r>
                <a:rPr lang="en-US" sz="2000" b="1" dirty="0"/>
                <a:t>is negative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175122" y="717812"/>
            <a:ext cx="7569200" cy="2555875"/>
            <a:chOff x="768" y="510"/>
            <a:chExt cx="4768" cy="1610"/>
          </a:xfrm>
        </p:grpSpPr>
        <p:sp>
          <p:nvSpPr>
            <p:cNvPr id="16410" name="Text Box 29"/>
            <p:cNvSpPr txBox="1">
              <a:spLocks noChangeArrowheads="1"/>
            </p:cNvSpPr>
            <p:nvPr/>
          </p:nvSpPr>
          <p:spPr bwMode="auto">
            <a:xfrm>
              <a:off x="2416" y="510"/>
              <a:ext cx="3120" cy="8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Contact’s window period </a:t>
              </a:r>
              <a:br>
                <a:rPr lang="en-US" sz="2000" b="1" dirty="0"/>
              </a:br>
              <a:r>
                <a:rPr lang="en-US" sz="2000" b="1" dirty="0"/>
                <a:t>is the time span between contact’s last exposure to TB </a:t>
              </a:r>
              <a:r>
                <a:rPr lang="en-US" sz="2000" b="1" dirty="0" smtClean="0"/>
                <a:t>case </a:t>
              </a:r>
              <a:r>
                <a:rPr lang="en-US" sz="2000" b="1" dirty="0"/>
                <a:t>and when TST or IGRA can reliably detect infection</a:t>
              </a:r>
            </a:p>
          </p:txBody>
        </p:sp>
        <p:sp>
          <p:nvSpPr>
            <p:cNvPr id="16411" name="Line 30"/>
            <p:cNvSpPr>
              <a:spLocks noChangeShapeType="1"/>
            </p:cNvSpPr>
            <p:nvPr/>
          </p:nvSpPr>
          <p:spPr bwMode="auto">
            <a:xfrm>
              <a:off x="768" y="1776"/>
              <a:ext cx="0" cy="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2" name="Line 31"/>
            <p:cNvSpPr>
              <a:spLocks noChangeShapeType="1"/>
            </p:cNvSpPr>
            <p:nvPr/>
          </p:nvSpPr>
          <p:spPr bwMode="auto">
            <a:xfrm>
              <a:off x="4608" y="1776"/>
              <a:ext cx="0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3" name="Line 32"/>
            <p:cNvSpPr>
              <a:spLocks noChangeShapeType="1"/>
            </p:cNvSpPr>
            <p:nvPr/>
          </p:nvSpPr>
          <p:spPr bwMode="auto">
            <a:xfrm flipV="1">
              <a:off x="768" y="1776"/>
              <a:ext cx="3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4" name="Line 33"/>
            <p:cNvSpPr>
              <a:spLocks noChangeShapeType="1"/>
            </p:cNvSpPr>
            <p:nvPr/>
          </p:nvSpPr>
          <p:spPr bwMode="auto">
            <a:xfrm>
              <a:off x="3984" y="134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43000" y="1057537"/>
            <a:ext cx="2451100" cy="2216150"/>
            <a:chOff x="720" y="686"/>
            <a:chExt cx="1544" cy="1396"/>
          </a:xfrm>
        </p:grpSpPr>
        <p:sp>
          <p:nvSpPr>
            <p:cNvPr id="16405" name="Text Box 35"/>
            <p:cNvSpPr txBox="1">
              <a:spLocks noChangeArrowheads="1"/>
            </p:cNvSpPr>
            <p:nvPr/>
          </p:nvSpPr>
          <p:spPr bwMode="auto">
            <a:xfrm>
              <a:off x="720" y="686"/>
              <a:ext cx="1544" cy="102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Only </a:t>
              </a:r>
              <a:r>
                <a:rPr lang="en-US" sz="2000" b="1" dirty="0">
                  <a:solidFill>
                    <a:schemeClr val="accent2"/>
                  </a:solidFill>
                </a:rPr>
                <a:t>4 weeks </a:t>
              </a:r>
              <a:r>
                <a:rPr lang="en-US" sz="2000" b="1" dirty="0"/>
                <a:t>have passed since contact’s last exposure to TB </a:t>
              </a:r>
              <a:r>
                <a:rPr lang="en-US" sz="2000" b="1" dirty="0" smtClean="0"/>
                <a:t>case</a:t>
              </a:r>
              <a:endParaRPr lang="en-US" sz="2000" b="1" dirty="0"/>
            </a:p>
          </p:txBody>
        </p:sp>
        <p:sp>
          <p:nvSpPr>
            <p:cNvPr id="16406" name="Line 36"/>
            <p:cNvSpPr>
              <a:spLocks noChangeShapeType="1"/>
            </p:cNvSpPr>
            <p:nvPr/>
          </p:nvSpPr>
          <p:spPr bwMode="auto">
            <a:xfrm>
              <a:off x="2136" y="1880"/>
              <a:ext cx="0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" name="Line 37"/>
            <p:cNvSpPr>
              <a:spLocks noChangeShapeType="1"/>
            </p:cNvSpPr>
            <p:nvPr/>
          </p:nvSpPr>
          <p:spPr bwMode="auto">
            <a:xfrm>
              <a:off x="992" y="188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" name="Line 38"/>
            <p:cNvSpPr>
              <a:spLocks noChangeShapeType="1"/>
            </p:cNvSpPr>
            <p:nvPr/>
          </p:nvSpPr>
          <p:spPr bwMode="auto">
            <a:xfrm>
              <a:off x="1496" y="1708"/>
              <a:ext cx="0" cy="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9" name="Line 39"/>
            <p:cNvSpPr>
              <a:spLocks noChangeShapeType="1"/>
            </p:cNvSpPr>
            <p:nvPr/>
          </p:nvSpPr>
          <p:spPr bwMode="auto">
            <a:xfrm>
              <a:off x="1000" y="1880"/>
              <a:ext cx="0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4968588" y="3054350"/>
            <a:ext cx="3695700" cy="1838325"/>
            <a:chOff x="3251" y="1972"/>
            <a:chExt cx="2256" cy="1158"/>
          </a:xfrm>
        </p:grpSpPr>
        <p:sp>
          <p:nvSpPr>
            <p:cNvPr id="16400" name="Line 41"/>
            <p:cNvSpPr>
              <a:spLocks noChangeShapeType="1"/>
            </p:cNvSpPr>
            <p:nvPr/>
          </p:nvSpPr>
          <p:spPr bwMode="auto">
            <a:xfrm>
              <a:off x="3474" y="2918"/>
              <a:ext cx="0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" name="Text Box 42"/>
            <p:cNvSpPr txBox="1">
              <a:spLocks noChangeArrowheads="1"/>
            </p:cNvSpPr>
            <p:nvPr/>
          </p:nvSpPr>
          <p:spPr bwMode="auto">
            <a:xfrm>
              <a:off x="3251" y="1972"/>
              <a:ext cx="2256" cy="8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Contact should have repeat </a:t>
              </a:r>
              <a:r>
                <a:rPr lang="en-US" sz="2000" b="1" dirty="0" smtClean="0"/>
                <a:t>TST/IGRA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 smtClean="0">
                  <a:solidFill>
                    <a:schemeClr val="accent2"/>
                  </a:solidFill>
                </a:rPr>
                <a:t>8 to 10 </a:t>
              </a:r>
              <a:r>
                <a:rPr lang="en-US" sz="2000" b="1" dirty="0">
                  <a:solidFill>
                    <a:schemeClr val="accent2"/>
                  </a:solidFill>
                </a:rPr>
                <a:t>weeks </a:t>
              </a:r>
              <a:r>
                <a:rPr lang="en-US" sz="2000" b="1" dirty="0"/>
                <a:t>after last </a:t>
              </a:r>
              <a:r>
                <a:rPr lang="en-US" sz="2000" b="1" dirty="0" smtClean="0"/>
                <a:t>exposure</a:t>
              </a:r>
              <a:endParaRPr lang="en-US" sz="2000" b="1" dirty="0"/>
            </a:p>
          </p:txBody>
        </p:sp>
        <p:sp>
          <p:nvSpPr>
            <p:cNvPr id="16402" name="Line 43"/>
            <p:cNvSpPr>
              <a:spLocks noChangeShapeType="1"/>
            </p:cNvSpPr>
            <p:nvPr/>
          </p:nvSpPr>
          <p:spPr bwMode="auto">
            <a:xfrm>
              <a:off x="4079" y="2928"/>
              <a:ext cx="0" cy="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" name="Line 44"/>
            <p:cNvSpPr>
              <a:spLocks noChangeShapeType="1"/>
            </p:cNvSpPr>
            <p:nvPr/>
          </p:nvSpPr>
          <p:spPr bwMode="auto">
            <a:xfrm>
              <a:off x="3474" y="2928"/>
              <a:ext cx="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7870" name="AutoShape 46"/>
          <p:cNvSpPr>
            <a:spLocks/>
          </p:cNvSpPr>
          <p:nvPr/>
        </p:nvSpPr>
        <p:spPr bwMode="auto">
          <a:xfrm rot="-5400000">
            <a:off x="3919538" y="3852862"/>
            <a:ext cx="238126" cy="4724402"/>
          </a:xfrm>
          <a:prstGeom prst="leftBrace">
            <a:avLst>
              <a:gd name="adj1" fmla="val 1973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871" name="Text Box 47"/>
          <p:cNvSpPr txBox="1">
            <a:spLocks noChangeArrowheads="1"/>
          </p:cNvSpPr>
          <p:nvPr/>
        </p:nvSpPr>
        <p:spPr bwMode="auto">
          <a:xfrm>
            <a:off x="3505200" y="6315075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10 weeks</a:t>
            </a:r>
          </a:p>
        </p:txBody>
      </p:sp>
      <p:sp>
        <p:nvSpPr>
          <p:cNvPr id="717872" name="AutoShape 48"/>
          <p:cNvSpPr>
            <a:spLocks/>
          </p:cNvSpPr>
          <p:nvPr/>
        </p:nvSpPr>
        <p:spPr bwMode="auto">
          <a:xfrm rot="-5400000">
            <a:off x="2414588" y="4822825"/>
            <a:ext cx="228600" cy="1736725"/>
          </a:xfrm>
          <a:prstGeom prst="leftBrace">
            <a:avLst>
              <a:gd name="adj1" fmla="val 6331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873" name="Text Box 49"/>
          <p:cNvSpPr txBox="1">
            <a:spLocks noChangeArrowheads="1"/>
          </p:cNvSpPr>
          <p:nvPr/>
        </p:nvSpPr>
        <p:spPr bwMode="auto">
          <a:xfrm>
            <a:off x="1371600" y="5715000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4 weeks</a:t>
            </a:r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8600" y="6305550"/>
            <a:ext cx="990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4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17827" grpId="0" animBg="1"/>
      <p:bldP spid="717828" grpId="0" animBg="1"/>
      <p:bldP spid="717870" grpId="0" animBg="1"/>
      <p:bldP spid="717871" grpId="0"/>
      <p:bldP spid="717872" grpId="0" animBg="1"/>
      <p:bldP spid="71787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601200" cy="1143000"/>
          </a:xfrm>
        </p:spPr>
        <p:txBody>
          <a:bodyPr/>
          <a:lstStyle/>
          <a:p>
            <a:r>
              <a:rPr lang="en-US" sz="3400" dirty="0" smtClean="0"/>
              <a:t>What if a Contact has LTBI or TB Disease?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r>
              <a:rPr lang="en-US" sz="2600" dirty="0" smtClean="0"/>
              <a:t>The decision to test a contact is a commitment to offer treatment </a:t>
            </a:r>
            <a:br>
              <a:rPr lang="en-US" sz="2600" dirty="0" smtClean="0"/>
            </a:br>
            <a:endParaRPr lang="en-US" sz="1000" dirty="0" smtClean="0"/>
          </a:p>
          <a:p>
            <a:pPr marL="342900" lvl="1" indent="-342900">
              <a:buFontTx/>
              <a:buChar char="•"/>
            </a:pPr>
            <a:r>
              <a:rPr lang="en-US" sz="2600" dirty="0"/>
              <a:t>If TB disease is </a:t>
            </a:r>
            <a:r>
              <a:rPr lang="en-US" sz="2600" dirty="0" smtClean="0"/>
              <a:t>ruled out, contacts </a:t>
            </a:r>
            <a:r>
              <a:rPr lang="en-US" sz="2600" dirty="0"/>
              <a:t>with a positive TST or IGRA </a:t>
            </a:r>
            <a:r>
              <a:rPr lang="en-US" sz="2600" dirty="0" smtClean="0"/>
              <a:t>should be offered LTBI treatment</a:t>
            </a:r>
            <a:endParaRPr lang="en-US" sz="2600" dirty="0"/>
          </a:p>
          <a:p>
            <a:pPr lvl="1"/>
            <a:r>
              <a:rPr lang="en-US" sz="2600" dirty="0" smtClean="0"/>
              <a:t>Regardless </a:t>
            </a:r>
            <a:r>
              <a:rPr lang="en-US" sz="2600" dirty="0"/>
              <a:t>of whether they received BCG </a:t>
            </a:r>
            <a:r>
              <a:rPr lang="en-US" sz="2600" dirty="0" smtClean="0"/>
              <a:t>vaccine in the past</a:t>
            </a:r>
            <a:endParaRPr lang="en-US" sz="2600" dirty="0"/>
          </a:p>
          <a:p>
            <a:pPr lvl="1"/>
            <a:r>
              <a:rPr lang="en-US" sz="2600" dirty="0"/>
              <a:t>Unless there is a compelling reason not to </a:t>
            </a:r>
            <a:r>
              <a:rPr lang="en-US" sz="2600" dirty="0" smtClean="0"/>
              <a:t>treat</a:t>
            </a:r>
          </a:p>
          <a:p>
            <a:pPr lvl="1"/>
            <a:endParaRPr lang="en-US" sz="1000" dirty="0" smtClean="0"/>
          </a:p>
          <a:p>
            <a:r>
              <a:rPr lang="en-US" sz="2600" dirty="0" smtClean="0"/>
              <a:t>Contacts with TB disease need to be treated under DOT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endParaRPr lang="en-US" sz="26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95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" y="1646237"/>
            <a:ext cx="89154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After ruling out TB disease, contacts younger than 5 years of age should start treatment for LTBI even if they have a negative initial TST or IGRA result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LBTI treatment can be stopped if a second TST or IGRA done 8 to 10 weeks after exposure is negative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However, if contact is under 6 months of age, LTBI treatment should be continued until contact reaches 6 months of age and a second TST/IGRA is negative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448800" cy="1143000"/>
          </a:xfrm>
        </p:spPr>
        <p:txBody>
          <a:bodyPr/>
          <a:lstStyle/>
          <a:p>
            <a:pPr>
              <a:tabLst>
                <a:tab pos="2690813" algn="l"/>
              </a:tabLst>
            </a:pPr>
            <a:r>
              <a:rPr lang="en-US" sz="3500" dirty="0" smtClean="0"/>
              <a:t>Assessment and Management of Children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96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17475"/>
            <a:ext cx="9753600" cy="1143000"/>
          </a:xfrm>
        </p:spPr>
        <p:txBody>
          <a:bodyPr/>
          <a:lstStyle/>
          <a:p>
            <a:r>
              <a:rPr lang="en-US" sz="3500" dirty="0" smtClean="0"/>
              <a:t>Assessment and Management of Contacts with Weakened Immune Systems</a:t>
            </a:r>
            <a:endParaRPr lang="en-US" sz="35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4800600"/>
          </a:xfrm>
        </p:spPr>
        <p:txBody>
          <a:bodyPr/>
          <a:lstStyle/>
          <a:p>
            <a:r>
              <a:rPr lang="en-US" sz="2400" dirty="0" smtClean="0"/>
              <a:t>A full medical evaluation, including a chest x-ray, should be given to contacts  </a:t>
            </a:r>
          </a:p>
          <a:p>
            <a:pPr lvl="1"/>
            <a:r>
              <a:rPr lang="en-US" sz="2400" dirty="0" smtClean="0"/>
              <a:t>With HIV/AIDS </a:t>
            </a:r>
          </a:p>
          <a:p>
            <a:pPr lvl="1"/>
            <a:r>
              <a:rPr lang="en-US" sz="2400" dirty="0" smtClean="0"/>
              <a:t>On immunosuppressive therapy for organ transplant </a:t>
            </a:r>
          </a:p>
          <a:p>
            <a:pPr lvl="1"/>
            <a:r>
              <a:rPr lang="en-US" sz="2400" dirty="0" smtClean="0"/>
              <a:t>Taking anti-tumor necrosis factor alpha (TNF-</a:t>
            </a:r>
            <a:r>
              <a:rPr lang="el-GR" sz="2400" dirty="0" smtClean="0">
                <a:cs typeface="Arial" pitchFamily="34" charset="0"/>
              </a:rPr>
              <a:t>α</a:t>
            </a:r>
            <a:r>
              <a:rPr lang="en-US" sz="2400" dirty="0" smtClean="0">
                <a:cs typeface="Arial" pitchFamily="34" charset="0"/>
              </a:rPr>
              <a:t>) agents 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1600" dirty="0"/>
          </a:p>
          <a:p>
            <a:r>
              <a:rPr lang="en-US" sz="2400" dirty="0"/>
              <a:t>If </a:t>
            </a:r>
            <a:r>
              <a:rPr lang="en-US" sz="2400" dirty="0" smtClean="0"/>
              <a:t>both initial and follow-up TST/IGRA are negative</a:t>
            </a:r>
            <a:r>
              <a:rPr lang="en-US" sz="2400" dirty="0" smtClean="0">
                <a:cs typeface="Arial" pitchFamily="34" charset="0"/>
              </a:rPr>
              <a:t>, a full </a:t>
            </a:r>
            <a:r>
              <a:rPr lang="en-US" sz="2400" dirty="0">
                <a:cs typeface="Arial" pitchFamily="34" charset="0"/>
              </a:rPr>
              <a:t>course of </a:t>
            </a:r>
            <a:r>
              <a:rPr lang="en-US" sz="2400" dirty="0" smtClean="0">
                <a:cs typeface="Arial" pitchFamily="34" charset="0"/>
              </a:rPr>
              <a:t>prophylactic LTBI treatment is </a:t>
            </a:r>
            <a:r>
              <a:rPr lang="en-US" sz="2400" dirty="0">
                <a:cs typeface="Arial" pitchFamily="34" charset="0"/>
              </a:rPr>
              <a:t>recommended (after TB disease is excluded</a:t>
            </a:r>
            <a:r>
              <a:rPr lang="en-US" sz="2400" dirty="0" smtClean="0">
                <a:cs typeface="Arial" pitchFamily="34" charset="0"/>
              </a:rPr>
              <a:t>)</a:t>
            </a:r>
            <a:r>
              <a:rPr lang="en-US" sz="2600" dirty="0" smtClean="0">
                <a:cs typeface="Arial" pitchFamily="34" charset="0"/>
              </a:rPr>
              <a:t/>
            </a:r>
            <a:br>
              <a:rPr lang="en-US" sz="2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Expert consultation should be sought for contacts with other immunocompromising conditions </a:t>
            </a:r>
          </a:p>
          <a:p>
            <a:endParaRPr lang="en-US" sz="2800" dirty="0"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97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/>
              <a:t>Determine Whether to Expand or Conclude an Investigation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219551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Systematic Approach to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TB Contact Investigations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98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1252538" y="76200"/>
            <a:ext cx="6773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When Can you Close a Contact Investigation?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76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CI can be closed if</a:t>
            </a:r>
            <a:br>
              <a:rPr lang="en-US" sz="2800" b="1" dirty="0" smtClean="0"/>
            </a:br>
            <a:endParaRPr lang="en-US" sz="1200" b="1" dirty="0"/>
          </a:p>
          <a:p>
            <a:r>
              <a:rPr lang="en-US" sz="2800" b="1" dirty="0"/>
              <a:t>Identified contacts have been assessed for </a:t>
            </a:r>
            <a:r>
              <a:rPr lang="en-US" sz="2800" b="1" dirty="0" smtClean="0"/>
              <a:t>TB in accordance with local policy </a:t>
            </a:r>
            <a:endParaRPr lang="en-US" sz="2800" b="1" dirty="0"/>
          </a:p>
          <a:p>
            <a:pPr lvl="1"/>
            <a:r>
              <a:rPr lang="en-US" dirty="0" smtClean="0">
                <a:cs typeface="Arial" pitchFamily="34" charset="0"/>
              </a:rPr>
              <a:t>A</a:t>
            </a:r>
            <a:r>
              <a:rPr lang="en-US" sz="2800" b="1" dirty="0" smtClean="0"/>
              <a:t>t </a:t>
            </a:r>
            <a:r>
              <a:rPr lang="en-US" sz="2800" b="1" dirty="0"/>
              <a:t>some point, </a:t>
            </a:r>
            <a:r>
              <a:rPr lang="en-US" sz="2800" b="1" dirty="0" smtClean="0"/>
              <a:t>the TB program must </a:t>
            </a:r>
            <a:r>
              <a:rPr lang="en-US" sz="2800" b="1" dirty="0"/>
              <a:t>decide when all reasonable </a:t>
            </a:r>
            <a:r>
              <a:rPr lang="en-US" dirty="0" smtClean="0"/>
              <a:t>investigative</a:t>
            </a:r>
            <a:r>
              <a:rPr lang="en-US" sz="2800" b="1" dirty="0" smtClean="0"/>
              <a:t> </a:t>
            </a:r>
            <a:r>
              <a:rPr lang="en-US" sz="2800" b="1" dirty="0"/>
              <a:t>efforts have been </a:t>
            </a:r>
            <a:r>
              <a:rPr lang="en-US" sz="2800" b="1" dirty="0" smtClean="0"/>
              <a:t>exhausted</a:t>
            </a:r>
            <a:br>
              <a:rPr lang="en-US" sz="2800" b="1" dirty="0" smtClean="0"/>
            </a:br>
            <a:endParaRPr lang="en-US" sz="1400" b="1" dirty="0"/>
          </a:p>
          <a:p>
            <a:r>
              <a:rPr lang="en-US" sz="2800" b="1" dirty="0" smtClean="0"/>
              <a:t>Contacts </a:t>
            </a:r>
            <a:r>
              <a:rPr lang="en-US" sz="2800" b="1" dirty="0"/>
              <a:t>with LTBI have completed or are </a:t>
            </a:r>
            <a:r>
              <a:rPr lang="en-US" sz="2800" b="1" dirty="0" smtClean="0"/>
              <a:t>close  </a:t>
            </a:r>
            <a:r>
              <a:rPr lang="en-US" sz="2800" b="1" dirty="0"/>
              <a:t>to completing </a:t>
            </a:r>
            <a:r>
              <a:rPr lang="en-US" sz="2800" b="1" dirty="0" smtClean="0"/>
              <a:t>treatment</a:t>
            </a:r>
            <a:br>
              <a:rPr lang="en-US" sz="2800" b="1" dirty="0" smtClean="0"/>
            </a:br>
            <a:endParaRPr lang="en-US" sz="1400" b="1" dirty="0" smtClean="0"/>
          </a:p>
          <a:p>
            <a:r>
              <a:rPr lang="en-US" sz="2800" dirty="0" smtClean="0"/>
              <a:t>No additional active TB cases among contacts</a:t>
            </a:r>
          </a:p>
          <a:p>
            <a:endParaRPr lang="en-US" sz="2800" b="1" dirty="0"/>
          </a:p>
          <a:p>
            <a:pPr lvl="1"/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  <a:p>
            <a:pPr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en-US" b="1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7600" y="6305550"/>
            <a:ext cx="5181600" cy="476250"/>
          </a:xfrm>
        </p:spPr>
        <p:txBody>
          <a:bodyPr/>
          <a:lstStyle/>
          <a:p>
            <a:pPr>
              <a:defRPr/>
            </a:pPr>
            <a:fld id="{2A1F3306-BD67-4277-83A7-7C4084A32F9C}" type="slidenum">
              <a:rPr lang="en-US" sz="2000" smtClean="0"/>
              <a:pPr>
                <a:defRPr/>
              </a:pPr>
              <a:t>99</a:t>
            </a:fld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CHHSTP_PPT_light(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11772</TotalTime>
  <Words>6273</Words>
  <Application>Microsoft Office PowerPoint</Application>
  <PresentationFormat>On-screen Show (4:3)</PresentationFormat>
  <Paragraphs>1148</Paragraphs>
  <Slides>106</Slides>
  <Notes>106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106</vt:i4>
      </vt:variant>
    </vt:vector>
  </HeadingPairs>
  <TitlesOfParts>
    <vt:vector size="116" baseType="lpstr">
      <vt:lpstr>Default Design</vt:lpstr>
      <vt:lpstr>Custom Design</vt:lpstr>
      <vt:lpstr>NCHHSTP_PPT_light(</vt:lpstr>
      <vt:lpstr>1_Default Design</vt:lpstr>
      <vt:lpstr>3_Default Design</vt:lpstr>
      <vt:lpstr>4_Default Design</vt:lpstr>
      <vt:lpstr>6_Default Design</vt:lpstr>
      <vt:lpstr>2_Default Design</vt:lpstr>
      <vt:lpstr>5_Default Design</vt:lpstr>
      <vt:lpstr>7_Default Design</vt:lpstr>
      <vt:lpstr>Introduction to Contact Investigation Process</vt:lpstr>
      <vt:lpstr> Learning Objectives</vt:lpstr>
      <vt:lpstr>Priority TB Control Activities</vt:lpstr>
      <vt:lpstr>Contact Investigations: A Priority TB Control Activity</vt:lpstr>
      <vt:lpstr>What is a Contact Investigation?</vt:lpstr>
      <vt:lpstr>Who are TB Contacts?</vt:lpstr>
      <vt:lpstr>Why is it Important to Conduct TB Contact Investigations? (1)</vt:lpstr>
      <vt:lpstr>PowerPoint Presentation</vt:lpstr>
      <vt:lpstr>Who is Responsible for TB  Contact Investigations?</vt:lpstr>
      <vt:lpstr>Group Discussion</vt:lpstr>
      <vt:lpstr>Core Concepts and Skills Required for Conducting  TB Contact Investigations</vt:lpstr>
      <vt:lpstr>What Core Concepts and Skills are Required to Conduct TB Contact Investigations?</vt:lpstr>
      <vt:lpstr>Contact Investigation Core Concepts</vt:lpstr>
      <vt:lpstr>  Every TB case Began as a  TB contact</vt:lpstr>
      <vt:lpstr>TB Transmission</vt:lpstr>
      <vt:lpstr>What Factors Influence  TB Transmission?</vt:lpstr>
      <vt:lpstr>1. Infectiousness of Person with TB Disease</vt:lpstr>
      <vt:lpstr>2. Duration and Frequency of Exposure</vt:lpstr>
      <vt:lpstr>3. Environment in Which Exposure Occurred</vt:lpstr>
      <vt:lpstr>PowerPoint Presentation</vt:lpstr>
      <vt:lpstr>Contact Investigation Core Concepts</vt:lpstr>
      <vt:lpstr>What Happens Once Someone is Exposed To TB?</vt:lpstr>
      <vt:lpstr>Latent TB Infection (LTBI)</vt:lpstr>
      <vt:lpstr>Active TB Disease</vt:lpstr>
      <vt:lpstr>What are Symptoms of TB Disease?</vt:lpstr>
      <vt:lpstr>LTBI vs. TB Disease</vt:lpstr>
      <vt:lpstr>Conditions that Increase Risk of Progressing to TB Disease</vt:lpstr>
      <vt:lpstr>LTBI Progressing to TB Disease</vt:lpstr>
      <vt:lpstr>Contact Investigation Core Concepts</vt:lpstr>
      <vt:lpstr>Effective Interviewing </vt:lpstr>
      <vt:lpstr>Contact Investigation Core Concepts</vt:lpstr>
      <vt:lpstr>Use of Data in  TB Contact Investigations (1)</vt:lpstr>
      <vt:lpstr>Use of Data in  TB Contact Investigations (2)</vt:lpstr>
      <vt:lpstr>Decision to Initiate a Contact Investigation</vt:lpstr>
      <vt:lpstr>When is a TB Contact Investigation Necessary? (1)</vt:lpstr>
      <vt:lpstr>When is a TB Contact Investigation Necessary? (2)</vt:lpstr>
      <vt:lpstr>When is a TB Contact Investigation Necessary? (3)</vt:lpstr>
      <vt:lpstr>When is a TB Contact Investigation  NOT Necessary?</vt:lpstr>
      <vt:lpstr>Prioritizing Among Contact Investigations</vt:lpstr>
      <vt:lpstr>Why is it Important to Promptly Start a Contact Investigation?</vt:lpstr>
      <vt:lpstr>Exercise: Decision to Initiate a Contact Investigation</vt:lpstr>
      <vt:lpstr>Systematic Approach to  TB Contact Investigations</vt:lpstr>
      <vt:lpstr>How Do You Conduct a  Contact Investigation?</vt:lpstr>
      <vt:lpstr>Systematic Approach to  Contact Investigations (1)</vt:lpstr>
      <vt:lpstr>Systematic Approach to Contact Investigations (2)</vt:lpstr>
      <vt:lpstr>Systematic Approach to  TB Contact Investigations</vt:lpstr>
      <vt:lpstr>Review Existing Information</vt:lpstr>
      <vt:lpstr>Information to Collect and Review Before the Initial Interview (1)</vt:lpstr>
      <vt:lpstr>PowerPoint Presentation</vt:lpstr>
      <vt:lpstr>PowerPoint Presentation</vt:lpstr>
      <vt:lpstr>Sources of Information for TB Case</vt:lpstr>
      <vt:lpstr>Systematic Approach to  TB Contact Investigations</vt:lpstr>
      <vt:lpstr>Estimating the Degree of Infectiousness</vt:lpstr>
      <vt:lpstr>What is the Infectious Period?</vt:lpstr>
      <vt:lpstr>Why is it Important to Estimate  the Infectious Period?</vt:lpstr>
      <vt:lpstr>Estimating the Start of the Infectious Period</vt:lpstr>
      <vt:lpstr>Ending the Infectious Period</vt:lpstr>
      <vt:lpstr>Exercise: Determining the Infectious Period</vt:lpstr>
      <vt:lpstr>Systematic Approach to  TB Contact Investigations</vt:lpstr>
      <vt:lpstr>What is the Main Goal of a TB Interview?</vt:lpstr>
      <vt:lpstr>How Do You Identify Contacts?</vt:lpstr>
      <vt:lpstr>What are the Other  Objectives of the TB Interview?* </vt:lpstr>
      <vt:lpstr>How Many Interviews Should be Conducted?</vt:lpstr>
      <vt:lpstr>When Should Interviews be Conducted?</vt:lpstr>
      <vt:lpstr>Initial Interview with the TB Case</vt:lpstr>
      <vt:lpstr>Systematic Approach to  TB Contact Investigations</vt:lpstr>
      <vt:lpstr>Review Information and Develop a Plan for the Investigation</vt:lpstr>
      <vt:lpstr>Contact Investigation Team</vt:lpstr>
      <vt:lpstr>Developing an Investigation Plan (1)</vt:lpstr>
      <vt:lpstr>Developing an Investigation Plan (2)</vt:lpstr>
      <vt:lpstr>Systematic Approach to  TB Contact Investigations</vt:lpstr>
      <vt:lpstr>Refining the Infectious Period and  Degree of Infectiousness </vt:lpstr>
      <vt:lpstr>Exercise: Refining the Infectious Period</vt:lpstr>
      <vt:lpstr> </vt:lpstr>
      <vt:lpstr>Assigning Priority to Contacts</vt:lpstr>
      <vt:lpstr>Which Contacts Should be Given  Priority for TB Assessment? </vt:lpstr>
      <vt:lpstr>Concentric Circle Tool</vt:lpstr>
      <vt:lpstr>Later (Re)Prioritization of Contacts</vt:lpstr>
      <vt:lpstr>Exercise: Prioritization of Contacts</vt:lpstr>
      <vt:lpstr>Systematic Approach to  TB Contact Investigations</vt:lpstr>
      <vt:lpstr>What is a Field Visit? </vt:lpstr>
      <vt:lpstr>Purpose of a Field Visit </vt:lpstr>
      <vt:lpstr>What to do During a Field Visit?</vt:lpstr>
      <vt:lpstr>Field Visit Safety</vt:lpstr>
      <vt:lpstr>Group Discussion</vt:lpstr>
      <vt:lpstr> </vt:lpstr>
      <vt:lpstr>What Happens After Contacts Have Been Identified and Prioritized? </vt:lpstr>
      <vt:lpstr>Why Conduct a Contact Assessment?</vt:lpstr>
      <vt:lpstr>When and How Should a Contact Assessment be Conducted?</vt:lpstr>
      <vt:lpstr>Initial Contact Assessment: Contacts with TB Symptoms</vt:lpstr>
      <vt:lpstr>Initial Contact Assessment: Testing for TB Infection - TST or IGRA </vt:lpstr>
      <vt:lpstr>Window Period</vt:lpstr>
      <vt:lpstr>Calculating the Window Period (1)</vt:lpstr>
      <vt:lpstr> Calculating the Window Period (2)</vt:lpstr>
      <vt:lpstr>What if a Contact has LTBI or TB Disease?</vt:lpstr>
      <vt:lpstr>Assessment and Management of Children</vt:lpstr>
      <vt:lpstr>Assessment and Management of Contacts with Weakened Immune Systems</vt:lpstr>
      <vt:lpstr> </vt:lpstr>
      <vt:lpstr>PowerPoint Presentation</vt:lpstr>
      <vt:lpstr>When Should a Contact Investigation be Expanded?</vt:lpstr>
      <vt:lpstr>Expanding a Contact Investigation</vt:lpstr>
      <vt:lpstr>Other Important Considerations During a Contact Investigation</vt:lpstr>
      <vt:lpstr> </vt:lpstr>
      <vt:lpstr>Evaluating Contact Investigation Activities (1)</vt:lpstr>
      <vt:lpstr>Evaluating Contact Investigation Activities (2)</vt:lpstr>
      <vt:lpstr>Review</vt:lpstr>
    </vt:vector>
  </TitlesOfParts>
  <Company>ITSO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and Introduction to Contact Tracing</dc:title>
  <dc:creator>CDC</dc:creator>
  <cp:lastModifiedBy>CDC User</cp:lastModifiedBy>
  <cp:revision>1492</cp:revision>
  <cp:lastPrinted>2013-04-17T19:59:33Z</cp:lastPrinted>
  <dcterms:created xsi:type="dcterms:W3CDTF">2007-09-04T17:15:28Z</dcterms:created>
  <dcterms:modified xsi:type="dcterms:W3CDTF">2013-07-18T13:50:43Z</dcterms:modified>
</cp:coreProperties>
</file>