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07" autoAdjust="0"/>
  </p:normalViewPr>
  <p:slideViewPr>
    <p:cSldViewPr>
      <p:cViewPr varScale="1">
        <p:scale>
          <a:sx n="53" d="100"/>
          <a:sy n="53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6E87F-CAC8-4229-AC51-14D717ADC3AD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A00130-DF4E-4718-BF8F-FFBC8D5B4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0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Explain that these</a:t>
            </a:r>
            <a:r>
              <a:rPr lang="en-US" baseline="0" dirty="0" smtClean="0"/>
              <a:t> </a:t>
            </a:r>
            <a:r>
              <a:rPr lang="en-US" dirty="0" smtClean="0"/>
              <a:t>are examples of probing statements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Ask participants to provide probing</a:t>
            </a:r>
            <a:r>
              <a:rPr lang="en-US" baseline="0" dirty="0" smtClean="0"/>
              <a:t> questions in response to the comments presented on the slide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Example of probing statements:</a:t>
            </a:r>
          </a:p>
          <a:p>
            <a:pPr marL="698830" lvl="1" indent="-232943">
              <a:buFont typeface="+mj-lt"/>
              <a:buAutoNum type="arabicPeriod"/>
            </a:pPr>
            <a:r>
              <a:rPr lang="en-US" i="1" baseline="0" dirty="0" smtClean="0"/>
              <a:t>What are your activities in a typical day?</a:t>
            </a:r>
          </a:p>
          <a:p>
            <a:pPr marL="698830" lvl="1" indent="-232943">
              <a:buFont typeface="+mj-lt"/>
              <a:buAutoNum type="arabicPeriod"/>
            </a:pPr>
            <a:r>
              <a:rPr lang="en-US" i="1" baseline="0" dirty="0" smtClean="0"/>
              <a:t>Why do you feel that 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</a:t>
            </a:r>
            <a:r>
              <a:rPr lang="en-US" baseline="0" dirty="0" smtClean="0"/>
              <a:t> slide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</a:t>
            </a:r>
            <a:r>
              <a:rPr lang="en-US" baseline="0" dirty="0" smtClean="0"/>
              <a:t> slide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Ask participants to create checking</a:t>
            </a:r>
            <a:r>
              <a:rPr lang="en-US" baseline="0" dirty="0" smtClean="0"/>
              <a:t> questions in response to the scenarios presented on the slide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Examples of checking questions include:</a:t>
            </a:r>
          </a:p>
          <a:p>
            <a:pPr marL="698817" lvl="1" indent="-232930">
              <a:buFont typeface="Arial" pitchFamily="34" charset="0"/>
              <a:buAutoNum type="arabicParenR"/>
            </a:pPr>
            <a:r>
              <a:rPr lang="en-US" i="1" baseline="0" dirty="0" smtClean="0"/>
              <a:t>Why do you think we need to collect information about the people you’re close to?</a:t>
            </a:r>
          </a:p>
          <a:p>
            <a:pPr marL="698817" lvl="1" indent="-232930">
              <a:buFont typeface="Arial" pitchFamily="34" charset="0"/>
              <a:buAutoNum type="arabicParenR"/>
            </a:pPr>
            <a:r>
              <a:rPr lang="en-US" i="1" baseline="0" dirty="0" smtClean="0"/>
              <a:t>What are some side effects the meds may cause, including which ones are serious and require immediate attention?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the slide content</a:t>
            </a:r>
          </a:p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Note that this</a:t>
            </a:r>
            <a:r>
              <a:rPr lang="en-US" baseline="0" dirty="0" smtClean="0"/>
              <a:t> is just a suggested format – every situation is different and may require a different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b="1" i="1" u="sng" dirty="0"/>
              <a:t>Note to facilitator:</a:t>
            </a:r>
            <a:r>
              <a:rPr lang="en-US" b="1" i="1" dirty="0"/>
              <a:t> </a:t>
            </a:r>
            <a:r>
              <a:rPr lang="en-US" i="1" dirty="0"/>
              <a:t>answers to review questions:</a:t>
            </a:r>
          </a:p>
          <a:p>
            <a:pPr marL="698830" lvl="1" indent="-232943">
              <a:buFont typeface="Arial" pitchFamily="34" charset="0"/>
              <a:buAutoNum type="arabicPeriod"/>
            </a:pPr>
            <a:r>
              <a:rPr lang="en-US" dirty="0"/>
              <a:t>Closed-ended questions, open-ended questions, probing questions, and checking questions</a:t>
            </a:r>
          </a:p>
          <a:p>
            <a:pPr marL="698830" lvl="1" indent="-232943">
              <a:buFont typeface="Arial" pitchFamily="34" charset="0"/>
              <a:buAutoNum type="arabicPeriod"/>
            </a:pPr>
            <a:r>
              <a:rPr lang="en-US" dirty="0"/>
              <a:t>Asking too many questions at once, interrupting, </a:t>
            </a:r>
            <a:r>
              <a:rPr lang="en-US" dirty="0" smtClean="0"/>
              <a:t>asking leading questions,</a:t>
            </a:r>
            <a:r>
              <a:rPr lang="en-US" baseline="0" dirty="0" smtClean="0"/>
              <a:t> and not giving the person enough time to answer the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00130-DF4E-4718-BF8F-FFBC8D5B46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6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learning objectives for this session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00130-DF4E-4718-BF8F-FFBC8D5B46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91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State</a:t>
            </a:r>
            <a:r>
              <a:rPr lang="en-US" baseline="0" dirty="0" smtClean="0"/>
              <a:t> that a variety of question types will be discussed on the following slides</a:t>
            </a:r>
          </a:p>
          <a:p>
            <a:pPr defTabSz="931774">
              <a:buFont typeface="Arial" pitchFamily="34" charset="0"/>
              <a:buChar char="•"/>
              <a:defRPr/>
            </a:pPr>
            <a:r>
              <a:rPr lang="en-US" dirty="0" smtClean="0"/>
              <a:t> State that the interviewer must know when to use the appropriate type</a:t>
            </a:r>
            <a:r>
              <a:rPr lang="en-US" baseline="0" dirty="0" smtClean="0"/>
              <a:t> of question to promote and encourage discussion with the case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Review slide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41489-D281-4D7C-BF04-81F9E9BCD52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4563"/>
          </a:xfrm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8"/>
            <a:ext cx="5140960" cy="4181475"/>
          </a:xfrm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Review slide content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/>
              <a:t> Note that closed-ended questions can be used to </a:t>
            </a:r>
            <a:r>
              <a:rPr lang="en-US" dirty="0" smtClean="0"/>
              <a:t>get a direct answer from the case</a:t>
            </a:r>
            <a:endParaRPr lang="en-US" sz="2600" dirty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41489-D281-4D7C-BF04-81F9E9BCD52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4563"/>
          </a:xfrm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8"/>
            <a:ext cx="5140960" cy="4181475"/>
          </a:xfrm>
          <a:noFill/>
          <a:ln/>
        </p:spPr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State that there are alternative ways to ask these questions so that they are open-ended: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i="1" baseline="0" dirty="0" smtClean="0"/>
              <a:t>What symptoms or problems are you having? Many people with TB disease lose weight, cough, experience night sweats.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i="1" baseline="0" dirty="0" smtClean="0"/>
              <a:t>When were you tested for TB in the past? This could’ve been a skin test or an x-ray. </a:t>
            </a:r>
            <a:endParaRPr lang="en-US" i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BD58D-4276-4024-B640-C005EB6802B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4563"/>
          </a:xfrm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8"/>
            <a:ext cx="5140960" cy="4181475"/>
          </a:xfrm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Review slide content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r>
              <a:rPr lang="en-US" dirty="0" smtClean="0"/>
              <a:t>State that after</a:t>
            </a:r>
            <a:r>
              <a:rPr lang="en-US" baseline="0" dirty="0" smtClean="0"/>
              <a:t> </a:t>
            </a:r>
            <a:r>
              <a:rPr lang="en-US" dirty="0" smtClean="0"/>
              <a:t>asking open-ended</a:t>
            </a:r>
            <a:r>
              <a:rPr lang="en-US" baseline="0" dirty="0" smtClean="0"/>
              <a:t> questions, the interviewer should stop talking and allow the case to respond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BD58D-4276-4024-B640-C005EB6802B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5025" cy="3484563"/>
          </a:xfrm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8"/>
            <a:ext cx="5140960" cy="4181475"/>
          </a:xfrm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Review slide content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Ask</a:t>
            </a:r>
            <a:r>
              <a:rPr lang="en-US" i="1" baseline="0" dirty="0" smtClean="0"/>
              <a:t> participants </a:t>
            </a:r>
            <a:r>
              <a:rPr lang="en-US" baseline="0" dirty="0" smtClean="0"/>
              <a:t>for examples of other open-ended questions they could ask a case </a:t>
            </a:r>
          </a:p>
          <a:p>
            <a:pPr defTabSz="931723">
              <a:buFont typeface="Arial" pitchFamily="34" charset="0"/>
              <a:buChar char="•"/>
              <a:defRPr/>
            </a:pPr>
            <a:r>
              <a:rPr lang="en-US" baseline="0" dirty="0" smtClean="0"/>
              <a:t> Refer to the </a:t>
            </a:r>
            <a:r>
              <a:rPr lang="en-US" dirty="0" smtClean="0"/>
              <a:t>“open-ended questions” handout </a:t>
            </a:r>
            <a:r>
              <a:rPr lang="en-US" baseline="0" dirty="0" smtClean="0"/>
              <a:t>(Appendix L)</a:t>
            </a:r>
            <a:r>
              <a:rPr lang="en-US" dirty="0" smtClean="0"/>
              <a:t> which provides sample questions to use during</a:t>
            </a:r>
            <a:r>
              <a:rPr lang="en-US" baseline="0" dirty="0" smtClean="0"/>
              <a:t> a TB interview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00">
              <a:buFont typeface="Arial" pitchFamily="34" charset="0"/>
              <a:buChar char="•"/>
              <a:defRPr/>
            </a:pPr>
            <a:r>
              <a:rPr lang="en-US" i="1" dirty="0" smtClean="0"/>
              <a:t> Ask </a:t>
            </a:r>
            <a:r>
              <a:rPr lang="en-US" i="1" dirty="0"/>
              <a:t>participants </a:t>
            </a:r>
            <a:r>
              <a:rPr lang="en-US" dirty="0"/>
              <a:t>to change the </a:t>
            </a:r>
            <a:r>
              <a:rPr lang="en-US" dirty="0" smtClean="0"/>
              <a:t>closed-ended </a:t>
            </a:r>
            <a:r>
              <a:rPr lang="en-US" dirty="0"/>
              <a:t>questions on the slide into open-ended questions</a:t>
            </a:r>
          </a:p>
          <a:p>
            <a:pPr defTabSz="914300">
              <a:buFont typeface="Arial" pitchFamily="34" charset="0"/>
              <a:buChar char="•"/>
              <a:defRPr/>
            </a:pPr>
            <a:r>
              <a:rPr lang="en-US" dirty="0"/>
              <a:t> Have participants share their answers with the </a:t>
            </a:r>
            <a:r>
              <a:rPr lang="en-US" dirty="0" smtClean="0"/>
              <a:t>group</a:t>
            </a:r>
          </a:p>
          <a:p>
            <a:pPr defTabSz="914300">
              <a:buFont typeface="Arial" pitchFamily="34" charset="0"/>
              <a:buChar char="•"/>
              <a:defRPr/>
            </a:pPr>
            <a:r>
              <a:rPr lang="en-US" dirty="0" smtClean="0"/>
              <a:t> Examples</a:t>
            </a:r>
            <a:r>
              <a:rPr lang="en-US" baseline="0" dirty="0" smtClean="0"/>
              <a:t> of changing the closed-ended questions into open-ended questions:</a:t>
            </a:r>
            <a:endParaRPr lang="en-US" dirty="0"/>
          </a:p>
          <a:p>
            <a:pPr marL="698817" lvl="1" indent="-232930">
              <a:buAutoNum type="arabicParenR"/>
            </a:pPr>
            <a:r>
              <a:rPr lang="en-US" i="1" baseline="0" dirty="0" smtClean="0"/>
              <a:t>Who else lives with you?</a:t>
            </a:r>
          </a:p>
          <a:p>
            <a:pPr marL="698817" lvl="1" indent="-232930">
              <a:buAutoNum type="arabicParenR"/>
            </a:pPr>
            <a:r>
              <a:rPr lang="en-US" i="1" baseline="0" dirty="0" smtClean="0"/>
              <a:t>What, if any, side effects do you have?</a:t>
            </a:r>
          </a:p>
          <a:p>
            <a:pPr marL="698817" lvl="1" indent="-232930">
              <a:buAutoNum type="arabicParenR"/>
            </a:pPr>
            <a:r>
              <a:rPr lang="en-US" i="1" baseline="0" dirty="0" smtClean="0"/>
              <a:t>What did the doctor tell you about TB?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23">
              <a:buFont typeface="Arial" pitchFamily="34" charset="0"/>
              <a:buChar char="•"/>
              <a:defRPr/>
            </a:pPr>
            <a:r>
              <a:rPr lang="en-US" dirty="0" smtClean="0"/>
              <a:t> Review</a:t>
            </a:r>
            <a:r>
              <a:rPr lang="en-US" baseline="0" dirty="0" smtClean="0"/>
              <a:t> slide content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8500" y="3657600"/>
            <a:ext cx="7696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63625" y="3810000"/>
            <a:ext cx="696595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31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F853280-A496-4A0A-B286-A4AD878F609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0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5EC7C113-6AC9-4BD5-BBDB-5285D524465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2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6983EFC-85CF-44A8-9138-F824B4DFDE96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8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42B940A8-1F4E-424F-8215-AF7160E4C023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36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6762B29-ABE8-4CD5-B411-002642EC0E2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3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B6375564-58F4-438A-A659-C469E392A5F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9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9B35F4C8-5E76-473C-B057-866EBB6E8FB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7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A1F3306-BD67-4277-83A7-7C4084A32F9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5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DB4E2A7-2BBA-4A36-84D9-AE9A85673D9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1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74A9900-2DE0-4E4F-BC47-DEC928E4CE32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75A07EE7-153F-49ED-99A5-F6E1694F4C88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9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533400" y="1260475"/>
            <a:ext cx="815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828675" y="1412875"/>
            <a:ext cx="7670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05550"/>
            <a:ext cx="518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0F45DD7-F980-4D0B-960C-473019106BB9}" type="slidenum">
              <a:rPr lang="en-US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3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5E76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fld id="{97BA974B-15D7-4D53-B964-BA40E557386C}" type="slidenum">
              <a:rPr lang="en-US" sz="2000" smtClean="0">
                <a:solidFill>
                  <a:srgbClr val="000000"/>
                </a:solidFill>
              </a:rPr>
              <a:pPr/>
              <a:t>1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Interview Question Types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965100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Probing Questions/Statements</a:t>
            </a:r>
            <a:br>
              <a:rPr lang="en-US" dirty="0" smtClean="0"/>
            </a:br>
            <a:r>
              <a:rPr lang="en-US" sz="3200" dirty="0" smtClean="0"/>
              <a:t>Examples</a:t>
            </a:r>
            <a:endParaRPr lang="en-US" dirty="0" smtClean="0"/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Who </a:t>
            </a:r>
            <a:r>
              <a:rPr lang="en-US" sz="2800" dirty="0" smtClean="0"/>
              <a:t>are some of the people who have visited your home or lived with you in the past 3 </a:t>
            </a:r>
            <a:r>
              <a:rPr lang="en-US" sz="2800" dirty="0" smtClean="0"/>
              <a:t>months?</a:t>
            </a:r>
            <a:endParaRPr lang="en-US" sz="2800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Describe the places you’ve lived in the past </a:t>
            </a:r>
            <a:r>
              <a:rPr lang="en-US" sz="2800" dirty="0"/>
              <a:t>3</a:t>
            </a:r>
            <a:r>
              <a:rPr lang="en-US" sz="2800" dirty="0" smtClean="0"/>
              <a:t> </a:t>
            </a:r>
            <a:r>
              <a:rPr lang="en-US" sz="2800" dirty="0" smtClean="0"/>
              <a:t>months.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You mentioned that your aunt came for a visit, please tell me more about that.</a:t>
            </a:r>
          </a:p>
        </p:txBody>
      </p:sp>
      <p:sp>
        <p:nvSpPr>
          <p:cNvPr id="1187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8D15E-2C43-4B02-A050-C6F8BA9F7850}" type="slidenum">
              <a:rPr lang="en-US" sz="2000" smtClean="0">
                <a:solidFill>
                  <a:srgbClr val="000000"/>
                </a:solidFill>
              </a:rPr>
              <a:pPr/>
              <a:t>10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Exercise – Provide a Probing Question/Statement for the Following Case’s Comments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en-US" sz="2800" dirty="0" smtClean="0"/>
              <a:t>“You know, it’s really hard to say where I spend most of my time.”</a:t>
            </a:r>
          </a:p>
          <a:p>
            <a:pPr marL="609600" indent="-609600" eaLnBrk="1" hangingPunct="1">
              <a:buSzPct val="100000"/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en-US" sz="2800" dirty="0" smtClean="0"/>
              <a:t>“Taking these medications is just too much trouble and I don’t think they will do any good.”</a:t>
            </a:r>
          </a:p>
        </p:txBody>
      </p:sp>
      <p:sp>
        <p:nvSpPr>
          <p:cNvPr id="1198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6AD522-1975-4F9E-A56C-BA0175A76362}" type="slidenum">
              <a:rPr lang="en-US" sz="2000" smtClean="0">
                <a:solidFill>
                  <a:srgbClr val="000000"/>
                </a:solidFill>
              </a:rPr>
              <a:pPr/>
              <a:t>11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Checking Questions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800" u="sng" dirty="0" smtClean="0"/>
              <a:t>What are checking questions?</a:t>
            </a:r>
          </a:p>
          <a:p>
            <a:pPr eaLnBrk="1" hangingPunct="1">
              <a:buFontTx/>
              <a:buNone/>
            </a:pPr>
            <a:endParaRPr lang="en-US" sz="2800" u="sng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/>
              <a:t>Specific and targeted questions to </a:t>
            </a:r>
            <a:r>
              <a:rPr lang="en-US" dirty="0" smtClean="0"/>
              <a:t>assess </a:t>
            </a:r>
            <a:r>
              <a:rPr lang="en-US" dirty="0"/>
              <a:t>the case’s </a:t>
            </a:r>
            <a:r>
              <a:rPr lang="en-US" dirty="0" smtClean="0"/>
              <a:t>understanding of </a:t>
            </a:r>
            <a:r>
              <a:rPr lang="en-US" dirty="0"/>
              <a:t>the information being </a:t>
            </a:r>
            <a:r>
              <a:rPr lang="en-US" dirty="0" smtClean="0"/>
              <a:t>shared with</a:t>
            </a:r>
            <a:r>
              <a:rPr lang="en-US" dirty="0"/>
              <a:t> </a:t>
            </a:r>
            <a:r>
              <a:rPr lang="en-US" dirty="0" smtClean="0"/>
              <a:t>them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08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4F739-5606-49C2-9EA5-B0869C9FC55E}" type="slidenum">
              <a:rPr lang="en-US" sz="2000" smtClean="0">
                <a:solidFill>
                  <a:srgbClr val="000000"/>
                </a:solidFill>
              </a:rPr>
              <a:pPr/>
              <a:t>12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1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Checking Questions</a:t>
            </a:r>
            <a:br>
              <a:rPr lang="en-US" dirty="0" smtClean="0"/>
            </a:br>
            <a:r>
              <a:rPr lang="en-US" sz="3200" dirty="0" smtClean="0"/>
              <a:t>Examples</a:t>
            </a:r>
            <a:endParaRPr lang="en-US" dirty="0" smtClean="0"/>
          </a:p>
        </p:txBody>
      </p:sp>
      <p:sp>
        <p:nvSpPr>
          <p:cNvPr id="1208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40080" lvl="1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Why do you think we need to test your family members for TB?</a:t>
            </a:r>
            <a:br>
              <a:rPr lang="en-US" dirty="0" smtClean="0"/>
            </a:br>
            <a:endParaRPr lang="en-US" dirty="0" smtClean="0"/>
          </a:p>
          <a:p>
            <a:pPr marL="640080" lvl="1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Why is it important for you to take your medicine everyday?</a:t>
            </a:r>
          </a:p>
        </p:txBody>
      </p:sp>
      <p:sp>
        <p:nvSpPr>
          <p:cNvPr id="1208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4F739-5606-49C2-9EA5-B0869C9FC55E}" type="slidenum">
              <a:rPr lang="en-US" sz="2000" smtClean="0">
                <a:solidFill>
                  <a:srgbClr val="000000"/>
                </a:solidFill>
              </a:rPr>
              <a:pPr/>
              <a:t>13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861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Exercise – Create Checking Questions for the Following Scenarios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2800" dirty="0" smtClean="0"/>
              <a:t>You have explained to the case why you need to collect information about the people close to him or her.</a:t>
            </a:r>
          </a:p>
          <a:p>
            <a:pPr marL="609600" indent="-609600" eaLnBrk="1" hangingPunct="1">
              <a:lnSpc>
                <a:spcPct val="90000"/>
              </a:lnSpc>
              <a:buSzPct val="100000"/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2800" dirty="0" smtClean="0"/>
              <a:t>You and the case spent a lot of time reviewing side effects of the TB medication.</a:t>
            </a:r>
          </a:p>
        </p:txBody>
      </p:sp>
      <p:sp>
        <p:nvSpPr>
          <p:cNvPr id="1218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DD9BD-FBB4-4E3A-8355-6677BD8B1AA9}" type="slidenum">
              <a:rPr lang="en-US" sz="2000" smtClean="0">
                <a:solidFill>
                  <a:srgbClr val="000000"/>
                </a:solidFill>
              </a:rPr>
              <a:pPr/>
              <a:t>14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6482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What questions can the interviewer ask to assess the case’s understanding of this information?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Question Type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286000" y="1722437"/>
            <a:ext cx="6248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Begin with open-ended question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If your question is not answered, ask a probing question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0533C-8CB8-40A5-95C1-0CD9CB302719}" type="slidenum">
              <a:rPr lang="en-US" sz="2000" smtClean="0">
                <a:solidFill>
                  <a:srgbClr val="000000"/>
                </a:solidFill>
              </a:rPr>
              <a:pPr/>
              <a:t>15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pic>
        <p:nvPicPr>
          <p:cNvPr id="10242" name="Picture 2" descr="C:\Documents and Settings\htz7\Local Settings\Temporary Internet Files\Content.IE5\ZLI7UJ3C\MC9000786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304" y="2057400"/>
            <a:ext cx="1275147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5630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Pitfalls to Avoid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Asking several questions at once</a:t>
            </a:r>
          </a:p>
          <a:p>
            <a:endParaRPr lang="en-US" sz="1600" dirty="0" smtClean="0"/>
          </a:p>
          <a:p>
            <a:r>
              <a:rPr lang="en-US" sz="2800" dirty="0" smtClean="0"/>
              <a:t>Interrupting</a:t>
            </a:r>
          </a:p>
          <a:p>
            <a:endParaRPr lang="en-US" sz="1600" dirty="0" smtClean="0"/>
          </a:p>
          <a:p>
            <a:r>
              <a:rPr lang="en-US" sz="2800" dirty="0" smtClean="0"/>
              <a:t>Leading questions (e.g., “you don’t live with anyone, do you?”)</a:t>
            </a:r>
          </a:p>
          <a:p>
            <a:endParaRPr lang="en-US" sz="1600" dirty="0" smtClean="0"/>
          </a:p>
          <a:p>
            <a:r>
              <a:rPr lang="en-US" sz="2800" dirty="0" smtClean="0"/>
              <a:t>Not providing enough time for the person to answer the question</a:t>
            </a:r>
          </a:p>
          <a:p>
            <a:endParaRPr lang="en-US" sz="1600" dirty="0" smtClean="0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0533C-8CB8-40A5-95C1-0CD9CB302719}" type="slidenum">
              <a:rPr lang="en-US" sz="2000" smtClean="0">
                <a:solidFill>
                  <a:srgbClr val="000000"/>
                </a:solidFill>
              </a:rPr>
              <a:pPr/>
              <a:t>16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5876925" y="5113337"/>
            <a:ext cx="2133600" cy="1516063"/>
            <a:chOff x="4416" y="3221"/>
            <a:chExt cx="1344" cy="955"/>
          </a:xfrm>
        </p:grpSpPr>
        <p:grpSp>
          <p:nvGrpSpPr>
            <p:cNvPr id="3" name="Group 69"/>
            <p:cNvGrpSpPr>
              <a:grpSpLocks/>
            </p:cNvGrpSpPr>
            <p:nvPr/>
          </p:nvGrpSpPr>
          <p:grpSpPr bwMode="auto">
            <a:xfrm>
              <a:off x="4416" y="3221"/>
              <a:ext cx="1013" cy="938"/>
              <a:chOff x="4416" y="3221"/>
              <a:chExt cx="1013" cy="938"/>
            </a:xfrm>
          </p:grpSpPr>
          <p:sp>
            <p:nvSpPr>
              <p:cNvPr id="125959" name="Freeform 12"/>
              <p:cNvSpPr>
                <a:spLocks/>
              </p:cNvSpPr>
              <p:nvPr/>
            </p:nvSpPr>
            <p:spPr bwMode="auto">
              <a:xfrm>
                <a:off x="4565" y="3271"/>
                <a:ext cx="864" cy="836"/>
              </a:xfrm>
              <a:custGeom>
                <a:avLst/>
                <a:gdLst>
                  <a:gd name="T0" fmla="*/ 0 w 2591"/>
                  <a:gd name="T1" fmla="*/ 363 h 2506"/>
                  <a:gd name="T2" fmla="*/ 439 w 2591"/>
                  <a:gd name="T3" fmla="*/ 0 h 2506"/>
                  <a:gd name="T4" fmla="*/ 864 w 2591"/>
                  <a:gd name="T5" fmla="*/ 370 h 2506"/>
                  <a:gd name="T6" fmla="*/ 449 w 2591"/>
                  <a:gd name="T7" fmla="*/ 836 h 2506"/>
                  <a:gd name="T8" fmla="*/ 0 w 2591"/>
                  <a:gd name="T9" fmla="*/ 363 h 2506"/>
                  <a:gd name="T10" fmla="*/ 0 w 2591"/>
                  <a:gd name="T11" fmla="*/ 363 h 25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91"/>
                  <a:gd name="T19" fmla="*/ 0 h 2506"/>
                  <a:gd name="T20" fmla="*/ 2591 w 2591"/>
                  <a:gd name="T21" fmla="*/ 2506 h 25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91" h="2506">
                    <a:moveTo>
                      <a:pt x="0" y="1089"/>
                    </a:moveTo>
                    <a:lnTo>
                      <a:pt x="1317" y="0"/>
                    </a:lnTo>
                    <a:lnTo>
                      <a:pt x="2591" y="1110"/>
                    </a:lnTo>
                    <a:lnTo>
                      <a:pt x="1346" y="2506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D1E8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0" name="Freeform 13"/>
              <p:cNvSpPr>
                <a:spLocks/>
              </p:cNvSpPr>
              <p:nvPr/>
            </p:nvSpPr>
            <p:spPr bwMode="auto">
              <a:xfrm>
                <a:off x="4510" y="3661"/>
                <a:ext cx="256" cy="411"/>
              </a:xfrm>
              <a:custGeom>
                <a:avLst/>
                <a:gdLst>
                  <a:gd name="T0" fmla="*/ 208 w 769"/>
                  <a:gd name="T1" fmla="*/ 0 h 1232"/>
                  <a:gd name="T2" fmla="*/ 174 w 769"/>
                  <a:gd name="T3" fmla="*/ 26 h 1232"/>
                  <a:gd name="T4" fmla="*/ 135 w 769"/>
                  <a:gd name="T5" fmla="*/ 46 h 1232"/>
                  <a:gd name="T6" fmla="*/ 92 w 769"/>
                  <a:gd name="T7" fmla="*/ 64 h 1232"/>
                  <a:gd name="T8" fmla="*/ 40 w 769"/>
                  <a:gd name="T9" fmla="*/ 85 h 1232"/>
                  <a:gd name="T10" fmla="*/ 9 w 769"/>
                  <a:gd name="T11" fmla="*/ 101 h 1232"/>
                  <a:gd name="T12" fmla="*/ 11 w 769"/>
                  <a:gd name="T13" fmla="*/ 237 h 1232"/>
                  <a:gd name="T14" fmla="*/ 11 w 769"/>
                  <a:gd name="T15" fmla="*/ 301 h 1232"/>
                  <a:gd name="T16" fmla="*/ 5 w 769"/>
                  <a:gd name="T17" fmla="*/ 358 h 1232"/>
                  <a:gd name="T18" fmla="*/ 0 w 769"/>
                  <a:gd name="T19" fmla="*/ 411 h 1232"/>
                  <a:gd name="T20" fmla="*/ 42 w 769"/>
                  <a:gd name="T21" fmla="*/ 405 h 1232"/>
                  <a:gd name="T22" fmla="*/ 241 w 769"/>
                  <a:gd name="T23" fmla="*/ 359 h 1232"/>
                  <a:gd name="T24" fmla="*/ 245 w 769"/>
                  <a:gd name="T25" fmla="*/ 217 h 1232"/>
                  <a:gd name="T26" fmla="*/ 256 w 769"/>
                  <a:gd name="T27" fmla="*/ 95 h 1232"/>
                  <a:gd name="T28" fmla="*/ 208 w 769"/>
                  <a:gd name="T29" fmla="*/ 0 h 1232"/>
                  <a:gd name="T30" fmla="*/ 208 w 769"/>
                  <a:gd name="T31" fmla="*/ 0 h 12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69"/>
                  <a:gd name="T49" fmla="*/ 0 h 1232"/>
                  <a:gd name="T50" fmla="*/ 769 w 769"/>
                  <a:gd name="T51" fmla="*/ 1232 h 123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69" h="1232">
                    <a:moveTo>
                      <a:pt x="626" y="0"/>
                    </a:moveTo>
                    <a:lnTo>
                      <a:pt x="522" y="77"/>
                    </a:lnTo>
                    <a:lnTo>
                      <a:pt x="407" y="138"/>
                    </a:lnTo>
                    <a:lnTo>
                      <a:pt x="275" y="192"/>
                    </a:lnTo>
                    <a:lnTo>
                      <a:pt x="121" y="254"/>
                    </a:lnTo>
                    <a:lnTo>
                      <a:pt x="28" y="302"/>
                    </a:lnTo>
                    <a:lnTo>
                      <a:pt x="33" y="709"/>
                    </a:lnTo>
                    <a:lnTo>
                      <a:pt x="33" y="901"/>
                    </a:lnTo>
                    <a:lnTo>
                      <a:pt x="16" y="1072"/>
                    </a:lnTo>
                    <a:lnTo>
                      <a:pt x="0" y="1232"/>
                    </a:lnTo>
                    <a:lnTo>
                      <a:pt x="126" y="1215"/>
                    </a:lnTo>
                    <a:lnTo>
                      <a:pt x="724" y="1077"/>
                    </a:lnTo>
                    <a:lnTo>
                      <a:pt x="736" y="649"/>
                    </a:lnTo>
                    <a:lnTo>
                      <a:pt x="769" y="286"/>
                    </a:lnTo>
                    <a:lnTo>
                      <a:pt x="626" y="0"/>
                    </a:lnTo>
                    <a:close/>
                  </a:path>
                </a:pathLst>
              </a:custGeom>
              <a:solidFill>
                <a:srgbClr val="FFE5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1" name="Freeform 14"/>
              <p:cNvSpPr>
                <a:spLocks/>
              </p:cNvSpPr>
              <p:nvPr/>
            </p:nvSpPr>
            <p:spPr bwMode="auto">
              <a:xfrm>
                <a:off x="4603" y="4017"/>
                <a:ext cx="264" cy="124"/>
              </a:xfrm>
              <a:custGeom>
                <a:avLst/>
                <a:gdLst>
                  <a:gd name="T0" fmla="*/ 119 w 790"/>
                  <a:gd name="T1" fmla="*/ 0 h 373"/>
                  <a:gd name="T2" fmla="*/ 264 w 790"/>
                  <a:gd name="T3" fmla="*/ 51 h 373"/>
                  <a:gd name="T4" fmla="*/ 250 w 790"/>
                  <a:gd name="T5" fmla="*/ 117 h 373"/>
                  <a:gd name="T6" fmla="*/ 183 w 790"/>
                  <a:gd name="T7" fmla="*/ 124 h 373"/>
                  <a:gd name="T8" fmla="*/ 121 w 790"/>
                  <a:gd name="T9" fmla="*/ 119 h 373"/>
                  <a:gd name="T10" fmla="*/ 53 w 790"/>
                  <a:gd name="T11" fmla="*/ 106 h 373"/>
                  <a:gd name="T12" fmla="*/ 0 w 790"/>
                  <a:gd name="T13" fmla="*/ 93 h 373"/>
                  <a:gd name="T14" fmla="*/ 31 w 790"/>
                  <a:gd name="T15" fmla="*/ 44 h 373"/>
                  <a:gd name="T16" fmla="*/ 59 w 790"/>
                  <a:gd name="T17" fmla="*/ 24 h 373"/>
                  <a:gd name="T18" fmla="*/ 119 w 790"/>
                  <a:gd name="T19" fmla="*/ 0 h 373"/>
                  <a:gd name="T20" fmla="*/ 119 w 790"/>
                  <a:gd name="T21" fmla="*/ 0 h 37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0"/>
                  <a:gd name="T34" fmla="*/ 0 h 373"/>
                  <a:gd name="T35" fmla="*/ 790 w 790"/>
                  <a:gd name="T36" fmla="*/ 373 h 37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0" h="373">
                    <a:moveTo>
                      <a:pt x="357" y="0"/>
                    </a:moveTo>
                    <a:lnTo>
                      <a:pt x="790" y="153"/>
                    </a:lnTo>
                    <a:lnTo>
                      <a:pt x="747" y="352"/>
                    </a:lnTo>
                    <a:lnTo>
                      <a:pt x="549" y="373"/>
                    </a:lnTo>
                    <a:lnTo>
                      <a:pt x="362" y="357"/>
                    </a:lnTo>
                    <a:lnTo>
                      <a:pt x="159" y="318"/>
                    </a:lnTo>
                    <a:lnTo>
                      <a:pt x="0" y="280"/>
                    </a:lnTo>
                    <a:lnTo>
                      <a:pt x="94" y="131"/>
                    </a:lnTo>
                    <a:lnTo>
                      <a:pt x="176" y="71"/>
                    </a:lnTo>
                    <a:lnTo>
                      <a:pt x="357" y="0"/>
                    </a:lnTo>
                    <a:close/>
                  </a:path>
                </a:pathLst>
              </a:custGeom>
              <a:solidFill>
                <a:srgbClr val="8C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2" name="Freeform 15"/>
              <p:cNvSpPr>
                <a:spLocks/>
              </p:cNvSpPr>
              <p:nvPr/>
            </p:nvSpPr>
            <p:spPr bwMode="auto">
              <a:xfrm>
                <a:off x="4636" y="3769"/>
                <a:ext cx="313" cy="304"/>
              </a:xfrm>
              <a:custGeom>
                <a:avLst/>
                <a:gdLst>
                  <a:gd name="T0" fmla="*/ 0 w 938"/>
                  <a:gd name="T1" fmla="*/ 57 h 912"/>
                  <a:gd name="T2" fmla="*/ 99 w 938"/>
                  <a:gd name="T3" fmla="*/ 0 h 912"/>
                  <a:gd name="T4" fmla="*/ 145 w 938"/>
                  <a:gd name="T5" fmla="*/ 0 h 912"/>
                  <a:gd name="T6" fmla="*/ 179 w 938"/>
                  <a:gd name="T7" fmla="*/ 11 h 912"/>
                  <a:gd name="T8" fmla="*/ 236 w 938"/>
                  <a:gd name="T9" fmla="*/ 33 h 912"/>
                  <a:gd name="T10" fmla="*/ 313 w 938"/>
                  <a:gd name="T11" fmla="*/ 163 h 912"/>
                  <a:gd name="T12" fmla="*/ 293 w 938"/>
                  <a:gd name="T13" fmla="*/ 213 h 912"/>
                  <a:gd name="T14" fmla="*/ 271 w 938"/>
                  <a:gd name="T15" fmla="*/ 243 h 912"/>
                  <a:gd name="T16" fmla="*/ 260 w 938"/>
                  <a:gd name="T17" fmla="*/ 253 h 912"/>
                  <a:gd name="T18" fmla="*/ 242 w 938"/>
                  <a:gd name="T19" fmla="*/ 284 h 912"/>
                  <a:gd name="T20" fmla="*/ 233 w 938"/>
                  <a:gd name="T21" fmla="*/ 300 h 912"/>
                  <a:gd name="T22" fmla="*/ 198 w 938"/>
                  <a:gd name="T23" fmla="*/ 304 h 912"/>
                  <a:gd name="T24" fmla="*/ 154 w 938"/>
                  <a:gd name="T25" fmla="*/ 295 h 912"/>
                  <a:gd name="T26" fmla="*/ 106 w 938"/>
                  <a:gd name="T27" fmla="*/ 277 h 912"/>
                  <a:gd name="T28" fmla="*/ 81 w 938"/>
                  <a:gd name="T29" fmla="*/ 256 h 912"/>
                  <a:gd name="T30" fmla="*/ 101 w 938"/>
                  <a:gd name="T31" fmla="*/ 233 h 912"/>
                  <a:gd name="T32" fmla="*/ 108 w 938"/>
                  <a:gd name="T33" fmla="*/ 93 h 912"/>
                  <a:gd name="T34" fmla="*/ 62 w 938"/>
                  <a:gd name="T35" fmla="*/ 71 h 912"/>
                  <a:gd name="T36" fmla="*/ 4 w 938"/>
                  <a:gd name="T37" fmla="*/ 79 h 912"/>
                  <a:gd name="T38" fmla="*/ 0 w 938"/>
                  <a:gd name="T39" fmla="*/ 57 h 912"/>
                  <a:gd name="T40" fmla="*/ 0 w 938"/>
                  <a:gd name="T41" fmla="*/ 57 h 9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38"/>
                  <a:gd name="T64" fmla="*/ 0 h 912"/>
                  <a:gd name="T65" fmla="*/ 938 w 938"/>
                  <a:gd name="T66" fmla="*/ 912 h 91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38" h="912">
                    <a:moveTo>
                      <a:pt x="0" y="171"/>
                    </a:moveTo>
                    <a:lnTo>
                      <a:pt x="297" y="0"/>
                    </a:lnTo>
                    <a:lnTo>
                      <a:pt x="434" y="0"/>
                    </a:lnTo>
                    <a:lnTo>
                      <a:pt x="537" y="32"/>
                    </a:lnTo>
                    <a:lnTo>
                      <a:pt x="708" y="99"/>
                    </a:lnTo>
                    <a:lnTo>
                      <a:pt x="938" y="489"/>
                    </a:lnTo>
                    <a:lnTo>
                      <a:pt x="878" y="638"/>
                    </a:lnTo>
                    <a:lnTo>
                      <a:pt x="813" y="730"/>
                    </a:lnTo>
                    <a:lnTo>
                      <a:pt x="779" y="758"/>
                    </a:lnTo>
                    <a:lnTo>
                      <a:pt x="724" y="852"/>
                    </a:lnTo>
                    <a:lnTo>
                      <a:pt x="698" y="900"/>
                    </a:lnTo>
                    <a:lnTo>
                      <a:pt x="593" y="912"/>
                    </a:lnTo>
                    <a:lnTo>
                      <a:pt x="461" y="885"/>
                    </a:lnTo>
                    <a:lnTo>
                      <a:pt x="319" y="830"/>
                    </a:lnTo>
                    <a:lnTo>
                      <a:pt x="242" y="768"/>
                    </a:lnTo>
                    <a:lnTo>
                      <a:pt x="302" y="698"/>
                    </a:lnTo>
                    <a:lnTo>
                      <a:pt x="324" y="279"/>
                    </a:lnTo>
                    <a:lnTo>
                      <a:pt x="187" y="214"/>
                    </a:lnTo>
                    <a:lnTo>
                      <a:pt x="11" y="236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BA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3" name="Freeform 16"/>
              <p:cNvSpPr>
                <a:spLocks/>
              </p:cNvSpPr>
              <p:nvPr/>
            </p:nvSpPr>
            <p:spPr bwMode="auto">
              <a:xfrm>
                <a:off x="4739" y="3883"/>
                <a:ext cx="79" cy="78"/>
              </a:xfrm>
              <a:custGeom>
                <a:avLst/>
                <a:gdLst>
                  <a:gd name="T0" fmla="*/ 79 w 237"/>
                  <a:gd name="T1" fmla="*/ 18 h 235"/>
                  <a:gd name="T2" fmla="*/ 2 w 237"/>
                  <a:gd name="T3" fmla="*/ 78 h 235"/>
                  <a:gd name="T4" fmla="*/ 0 w 237"/>
                  <a:gd name="T5" fmla="*/ 44 h 235"/>
                  <a:gd name="T6" fmla="*/ 79 w 237"/>
                  <a:gd name="T7" fmla="*/ 0 h 235"/>
                  <a:gd name="T8" fmla="*/ 79 w 237"/>
                  <a:gd name="T9" fmla="*/ 18 h 235"/>
                  <a:gd name="T10" fmla="*/ 79 w 237"/>
                  <a:gd name="T11" fmla="*/ 18 h 2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7"/>
                  <a:gd name="T19" fmla="*/ 0 h 235"/>
                  <a:gd name="T20" fmla="*/ 237 w 237"/>
                  <a:gd name="T21" fmla="*/ 235 h 2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7" h="235">
                    <a:moveTo>
                      <a:pt x="237" y="55"/>
                    </a:moveTo>
                    <a:lnTo>
                      <a:pt x="6" y="235"/>
                    </a:lnTo>
                    <a:lnTo>
                      <a:pt x="0" y="132"/>
                    </a:lnTo>
                    <a:lnTo>
                      <a:pt x="237" y="0"/>
                    </a:lnTo>
                    <a:lnTo>
                      <a:pt x="237" y="55"/>
                    </a:lnTo>
                    <a:close/>
                  </a:path>
                </a:pathLst>
              </a:custGeom>
              <a:solidFill>
                <a:srgbClr val="FF99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4" name="Freeform 17"/>
              <p:cNvSpPr>
                <a:spLocks/>
              </p:cNvSpPr>
              <p:nvPr/>
            </p:nvSpPr>
            <p:spPr bwMode="auto">
              <a:xfrm>
                <a:off x="4687" y="3958"/>
                <a:ext cx="70" cy="47"/>
              </a:xfrm>
              <a:custGeom>
                <a:avLst/>
                <a:gdLst>
                  <a:gd name="T0" fmla="*/ 70 w 209"/>
                  <a:gd name="T1" fmla="*/ 6 h 142"/>
                  <a:gd name="T2" fmla="*/ 20 w 209"/>
                  <a:gd name="T3" fmla="*/ 0 h 142"/>
                  <a:gd name="T4" fmla="*/ 0 w 209"/>
                  <a:gd name="T5" fmla="*/ 27 h 142"/>
                  <a:gd name="T6" fmla="*/ 10 w 209"/>
                  <a:gd name="T7" fmla="*/ 45 h 142"/>
                  <a:gd name="T8" fmla="*/ 46 w 209"/>
                  <a:gd name="T9" fmla="*/ 47 h 142"/>
                  <a:gd name="T10" fmla="*/ 70 w 209"/>
                  <a:gd name="T11" fmla="*/ 6 h 142"/>
                  <a:gd name="T12" fmla="*/ 70 w 209"/>
                  <a:gd name="T13" fmla="*/ 6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9"/>
                  <a:gd name="T22" fmla="*/ 0 h 142"/>
                  <a:gd name="T23" fmla="*/ 209 w 20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9" h="142">
                    <a:moveTo>
                      <a:pt x="209" y="17"/>
                    </a:moveTo>
                    <a:lnTo>
                      <a:pt x="61" y="0"/>
                    </a:lnTo>
                    <a:lnTo>
                      <a:pt x="0" y="82"/>
                    </a:lnTo>
                    <a:lnTo>
                      <a:pt x="29" y="137"/>
                    </a:lnTo>
                    <a:lnTo>
                      <a:pt x="137" y="142"/>
                    </a:lnTo>
                    <a:lnTo>
                      <a:pt x="209" y="17"/>
                    </a:lnTo>
                    <a:close/>
                  </a:path>
                </a:pathLst>
              </a:custGeom>
              <a:solidFill>
                <a:srgbClr val="F2D8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5" name="Freeform 18"/>
              <p:cNvSpPr>
                <a:spLocks/>
              </p:cNvSpPr>
              <p:nvPr/>
            </p:nvSpPr>
            <p:spPr bwMode="auto">
              <a:xfrm>
                <a:off x="4600" y="3824"/>
                <a:ext cx="49" cy="41"/>
              </a:xfrm>
              <a:custGeom>
                <a:avLst/>
                <a:gdLst>
                  <a:gd name="T0" fmla="*/ 36 w 148"/>
                  <a:gd name="T1" fmla="*/ 0 h 122"/>
                  <a:gd name="T2" fmla="*/ 0 w 148"/>
                  <a:gd name="T3" fmla="*/ 9 h 122"/>
                  <a:gd name="T4" fmla="*/ 2 w 148"/>
                  <a:gd name="T5" fmla="*/ 41 h 122"/>
                  <a:gd name="T6" fmla="*/ 49 w 148"/>
                  <a:gd name="T7" fmla="*/ 21 h 122"/>
                  <a:gd name="T8" fmla="*/ 36 w 148"/>
                  <a:gd name="T9" fmla="*/ 0 h 122"/>
                  <a:gd name="T10" fmla="*/ 36 w 148"/>
                  <a:gd name="T11" fmla="*/ 0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"/>
                  <a:gd name="T19" fmla="*/ 0 h 122"/>
                  <a:gd name="T20" fmla="*/ 148 w 148"/>
                  <a:gd name="T21" fmla="*/ 122 h 1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" h="122">
                    <a:moveTo>
                      <a:pt x="110" y="0"/>
                    </a:moveTo>
                    <a:lnTo>
                      <a:pt x="0" y="28"/>
                    </a:lnTo>
                    <a:lnTo>
                      <a:pt x="6" y="122"/>
                    </a:lnTo>
                    <a:lnTo>
                      <a:pt x="148" y="62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2D8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6" name="Freeform 19"/>
              <p:cNvSpPr>
                <a:spLocks/>
              </p:cNvSpPr>
              <p:nvPr/>
            </p:nvSpPr>
            <p:spPr bwMode="auto">
              <a:xfrm>
                <a:off x="4984" y="3229"/>
                <a:ext cx="379" cy="222"/>
              </a:xfrm>
              <a:custGeom>
                <a:avLst/>
                <a:gdLst>
                  <a:gd name="T0" fmla="*/ 363 w 1136"/>
                  <a:gd name="T1" fmla="*/ 222 h 666"/>
                  <a:gd name="T2" fmla="*/ 377 w 1136"/>
                  <a:gd name="T3" fmla="*/ 191 h 666"/>
                  <a:gd name="T4" fmla="*/ 379 w 1136"/>
                  <a:gd name="T5" fmla="*/ 149 h 666"/>
                  <a:gd name="T6" fmla="*/ 364 w 1136"/>
                  <a:gd name="T7" fmla="*/ 109 h 666"/>
                  <a:gd name="T8" fmla="*/ 344 w 1136"/>
                  <a:gd name="T9" fmla="*/ 82 h 666"/>
                  <a:gd name="T10" fmla="*/ 309 w 1136"/>
                  <a:gd name="T11" fmla="*/ 51 h 666"/>
                  <a:gd name="T12" fmla="*/ 282 w 1136"/>
                  <a:gd name="T13" fmla="*/ 26 h 666"/>
                  <a:gd name="T14" fmla="*/ 238 w 1136"/>
                  <a:gd name="T15" fmla="*/ 6 h 666"/>
                  <a:gd name="T16" fmla="*/ 194 w 1136"/>
                  <a:gd name="T17" fmla="*/ 0 h 666"/>
                  <a:gd name="T18" fmla="*/ 154 w 1136"/>
                  <a:gd name="T19" fmla="*/ 4 h 666"/>
                  <a:gd name="T20" fmla="*/ 111 w 1136"/>
                  <a:gd name="T21" fmla="*/ 17 h 666"/>
                  <a:gd name="T22" fmla="*/ 60 w 1136"/>
                  <a:gd name="T23" fmla="*/ 46 h 666"/>
                  <a:gd name="T24" fmla="*/ 27 w 1136"/>
                  <a:gd name="T25" fmla="*/ 79 h 666"/>
                  <a:gd name="T26" fmla="*/ 7 w 1136"/>
                  <a:gd name="T27" fmla="*/ 114 h 666"/>
                  <a:gd name="T28" fmla="*/ 0 w 1136"/>
                  <a:gd name="T29" fmla="*/ 154 h 666"/>
                  <a:gd name="T30" fmla="*/ 9 w 1136"/>
                  <a:gd name="T31" fmla="*/ 204 h 666"/>
                  <a:gd name="T32" fmla="*/ 363 w 1136"/>
                  <a:gd name="T33" fmla="*/ 222 h 666"/>
                  <a:gd name="T34" fmla="*/ 363 w 1136"/>
                  <a:gd name="T35" fmla="*/ 222 h 6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6"/>
                  <a:gd name="T55" fmla="*/ 0 h 666"/>
                  <a:gd name="T56" fmla="*/ 1136 w 1136"/>
                  <a:gd name="T57" fmla="*/ 666 h 66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6" h="666">
                    <a:moveTo>
                      <a:pt x="1087" y="666"/>
                    </a:moveTo>
                    <a:lnTo>
                      <a:pt x="1131" y="573"/>
                    </a:lnTo>
                    <a:lnTo>
                      <a:pt x="1136" y="446"/>
                    </a:lnTo>
                    <a:lnTo>
                      <a:pt x="1092" y="326"/>
                    </a:lnTo>
                    <a:lnTo>
                      <a:pt x="1032" y="247"/>
                    </a:lnTo>
                    <a:lnTo>
                      <a:pt x="927" y="154"/>
                    </a:lnTo>
                    <a:lnTo>
                      <a:pt x="845" y="77"/>
                    </a:lnTo>
                    <a:lnTo>
                      <a:pt x="713" y="17"/>
                    </a:lnTo>
                    <a:lnTo>
                      <a:pt x="582" y="0"/>
                    </a:lnTo>
                    <a:lnTo>
                      <a:pt x="461" y="12"/>
                    </a:lnTo>
                    <a:lnTo>
                      <a:pt x="334" y="50"/>
                    </a:lnTo>
                    <a:lnTo>
                      <a:pt x="181" y="139"/>
                    </a:lnTo>
                    <a:lnTo>
                      <a:pt x="82" y="237"/>
                    </a:lnTo>
                    <a:lnTo>
                      <a:pt x="22" y="341"/>
                    </a:lnTo>
                    <a:lnTo>
                      <a:pt x="0" y="463"/>
                    </a:lnTo>
                    <a:lnTo>
                      <a:pt x="27" y="611"/>
                    </a:lnTo>
                    <a:lnTo>
                      <a:pt x="1087" y="666"/>
                    </a:lnTo>
                    <a:close/>
                  </a:path>
                </a:pathLst>
              </a:custGeom>
              <a:solidFill>
                <a:srgbClr val="CCA6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7" name="Freeform 20"/>
              <p:cNvSpPr>
                <a:spLocks/>
              </p:cNvSpPr>
              <p:nvPr/>
            </p:nvSpPr>
            <p:spPr bwMode="auto">
              <a:xfrm>
                <a:off x="4819" y="3346"/>
                <a:ext cx="533" cy="621"/>
              </a:xfrm>
              <a:custGeom>
                <a:avLst/>
                <a:gdLst>
                  <a:gd name="T0" fmla="*/ 262 w 1597"/>
                  <a:gd name="T1" fmla="*/ 0 h 1863"/>
                  <a:gd name="T2" fmla="*/ 224 w 1597"/>
                  <a:gd name="T3" fmla="*/ 10 h 1863"/>
                  <a:gd name="T4" fmla="*/ 200 w 1597"/>
                  <a:gd name="T5" fmla="*/ 46 h 1863"/>
                  <a:gd name="T6" fmla="*/ 172 w 1597"/>
                  <a:gd name="T7" fmla="*/ 101 h 1863"/>
                  <a:gd name="T8" fmla="*/ 154 w 1597"/>
                  <a:gd name="T9" fmla="*/ 150 h 1863"/>
                  <a:gd name="T10" fmla="*/ 130 w 1597"/>
                  <a:gd name="T11" fmla="*/ 191 h 1863"/>
                  <a:gd name="T12" fmla="*/ 75 w 1597"/>
                  <a:gd name="T13" fmla="*/ 209 h 1863"/>
                  <a:gd name="T14" fmla="*/ 55 w 1597"/>
                  <a:gd name="T15" fmla="*/ 246 h 1863"/>
                  <a:gd name="T16" fmla="*/ 53 w 1597"/>
                  <a:gd name="T17" fmla="*/ 282 h 1863"/>
                  <a:gd name="T18" fmla="*/ 58 w 1597"/>
                  <a:gd name="T19" fmla="*/ 321 h 1863"/>
                  <a:gd name="T20" fmla="*/ 62 w 1597"/>
                  <a:gd name="T21" fmla="*/ 350 h 1863"/>
                  <a:gd name="T22" fmla="*/ 50 w 1597"/>
                  <a:gd name="T23" fmla="*/ 388 h 1863"/>
                  <a:gd name="T24" fmla="*/ 37 w 1597"/>
                  <a:gd name="T25" fmla="*/ 432 h 1863"/>
                  <a:gd name="T26" fmla="*/ 20 w 1597"/>
                  <a:gd name="T27" fmla="*/ 473 h 1863"/>
                  <a:gd name="T28" fmla="*/ 3 w 1597"/>
                  <a:gd name="T29" fmla="*/ 509 h 1863"/>
                  <a:gd name="T30" fmla="*/ 0 w 1597"/>
                  <a:gd name="T31" fmla="*/ 539 h 1863"/>
                  <a:gd name="T32" fmla="*/ 7 w 1597"/>
                  <a:gd name="T33" fmla="*/ 566 h 1863"/>
                  <a:gd name="T34" fmla="*/ 29 w 1597"/>
                  <a:gd name="T35" fmla="*/ 579 h 1863"/>
                  <a:gd name="T36" fmla="*/ 60 w 1597"/>
                  <a:gd name="T37" fmla="*/ 584 h 1863"/>
                  <a:gd name="T38" fmla="*/ 101 w 1597"/>
                  <a:gd name="T39" fmla="*/ 586 h 1863"/>
                  <a:gd name="T40" fmla="*/ 137 w 1597"/>
                  <a:gd name="T41" fmla="*/ 583 h 1863"/>
                  <a:gd name="T42" fmla="*/ 165 w 1597"/>
                  <a:gd name="T43" fmla="*/ 579 h 1863"/>
                  <a:gd name="T44" fmla="*/ 209 w 1597"/>
                  <a:gd name="T45" fmla="*/ 619 h 1863"/>
                  <a:gd name="T46" fmla="*/ 227 w 1597"/>
                  <a:gd name="T47" fmla="*/ 621 h 1863"/>
                  <a:gd name="T48" fmla="*/ 240 w 1597"/>
                  <a:gd name="T49" fmla="*/ 603 h 1863"/>
                  <a:gd name="T50" fmla="*/ 262 w 1597"/>
                  <a:gd name="T51" fmla="*/ 551 h 1863"/>
                  <a:gd name="T52" fmla="*/ 288 w 1597"/>
                  <a:gd name="T53" fmla="*/ 524 h 1863"/>
                  <a:gd name="T54" fmla="*/ 328 w 1597"/>
                  <a:gd name="T55" fmla="*/ 509 h 1863"/>
                  <a:gd name="T56" fmla="*/ 376 w 1597"/>
                  <a:gd name="T57" fmla="*/ 484 h 1863"/>
                  <a:gd name="T58" fmla="*/ 420 w 1597"/>
                  <a:gd name="T59" fmla="*/ 440 h 1863"/>
                  <a:gd name="T60" fmla="*/ 462 w 1597"/>
                  <a:gd name="T61" fmla="*/ 379 h 1863"/>
                  <a:gd name="T62" fmla="*/ 497 w 1597"/>
                  <a:gd name="T63" fmla="*/ 301 h 1863"/>
                  <a:gd name="T64" fmla="*/ 524 w 1597"/>
                  <a:gd name="T65" fmla="*/ 218 h 1863"/>
                  <a:gd name="T66" fmla="*/ 533 w 1597"/>
                  <a:gd name="T67" fmla="*/ 145 h 1863"/>
                  <a:gd name="T68" fmla="*/ 522 w 1597"/>
                  <a:gd name="T69" fmla="*/ 94 h 1863"/>
                  <a:gd name="T70" fmla="*/ 487 w 1597"/>
                  <a:gd name="T71" fmla="*/ 70 h 1863"/>
                  <a:gd name="T72" fmla="*/ 442 w 1597"/>
                  <a:gd name="T73" fmla="*/ 71 h 1863"/>
                  <a:gd name="T74" fmla="*/ 407 w 1597"/>
                  <a:gd name="T75" fmla="*/ 79 h 1863"/>
                  <a:gd name="T76" fmla="*/ 373 w 1597"/>
                  <a:gd name="T77" fmla="*/ 74 h 1863"/>
                  <a:gd name="T78" fmla="*/ 357 w 1597"/>
                  <a:gd name="T79" fmla="*/ 53 h 1863"/>
                  <a:gd name="T80" fmla="*/ 328 w 1597"/>
                  <a:gd name="T81" fmla="*/ 55 h 1863"/>
                  <a:gd name="T82" fmla="*/ 322 w 1597"/>
                  <a:gd name="T83" fmla="*/ 39 h 1863"/>
                  <a:gd name="T84" fmla="*/ 295 w 1597"/>
                  <a:gd name="T85" fmla="*/ 42 h 1863"/>
                  <a:gd name="T86" fmla="*/ 269 w 1597"/>
                  <a:gd name="T87" fmla="*/ 30 h 1863"/>
                  <a:gd name="T88" fmla="*/ 262 w 1597"/>
                  <a:gd name="T89" fmla="*/ 11 h 1863"/>
                  <a:gd name="T90" fmla="*/ 262 w 1597"/>
                  <a:gd name="T91" fmla="*/ 0 h 1863"/>
                  <a:gd name="T92" fmla="*/ 262 w 1597"/>
                  <a:gd name="T93" fmla="*/ 0 h 186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597"/>
                  <a:gd name="T142" fmla="*/ 0 h 1863"/>
                  <a:gd name="T143" fmla="*/ 1597 w 1597"/>
                  <a:gd name="T144" fmla="*/ 1863 h 186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597" h="1863">
                    <a:moveTo>
                      <a:pt x="785" y="0"/>
                    </a:moveTo>
                    <a:lnTo>
                      <a:pt x="670" y="29"/>
                    </a:lnTo>
                    <a:lnTo>
                      <a:pt x="598" y="137"/>
                    </a:lnTo>
                    <a:lnTo>
                      <a:pt x="516" y="303"/>
                    </a:lnTo>
                    <a:lnTo>
                      <a:pt x="461" y="451"/>
                    </a:lnTo>
                    <a:lnTo>
                      <a:pt x="389" y="573"/>
                    </a:lnTo>
                    <a:lnTo>
                      <a:pt x="225" y="626"/>
                    </a:lnTo>
                    <a:lnTo>
                      <a:pt x="164" y="737"/>
                    </a:lnTo>
                    <a:lnTo>
                      <a:pt x="159" y="847"/>
                    </a:lnTo>
                    <a:lnTo>
                      <a:pt x="175" y="962"/>
                    </a:lnTo>
                    <a:lnTo>
                      <a:pt x="187" y="1050"/>
                    </a:lnTo>
                    <a:lnTo>
                      <a:pt x="149" y="1165"/>
                    </a:lnTo>
                    <a:lnTo>
                      <a:pt x="110" y="1297"/>
                    </a:lnTo>
                    <a:lnTo>
                      <a:pt x="60" y="1418"/>
                    </a:lnTo>
                    <a:lnTo>
                      <a:pt x="10" y="1528"/>
                    </a:lnTo>
                    <a:lnTo>
                      <a:pt x="0" y="1616"/>
                    </a:lnTo>
                    <a:lnTo>
                      <a:pt x="22" y="1698"/>
                    </a:lnTo>
                    <a:lnTo>
                      <a:pt x="88" y="1736"/>
                    </a:lnTo>
                    <a:lnTo>
                      <a:pt x="181" y="1753"/>
                    </a:lnTo>
                    <a:lnTo>
                      <a:pt x="302" y="1759"/>
                    </a:lnTo>
                    <a:lnTo>
                      <a:pt x="411" y="1748"/>
                    </a:lnTo>
                    <a:lnTo>
                      <a:pt x="494" y="1736"/>
                    </a:lnTo>
                    <a:lnTo>
                      <a:pt x="625" y="1858"/>
                    </a:lnTo>
                    <a:lnTo>
                      <a:pt x="680" y="1863"/>
                    </a:lnTo>
                    <a:lnTo>
                      <a:pt x="720" y="1808"/>
                    </a:lnTo>
                    <a:lnTo>
                      <a:pt x="785" y="1654"/>
                    </a:lnTo>
                    <a:lnTo>
                      <a:pt x="862" y="1572"/>
                    </a:lnTo>
                    <a:lnTo>
                      <a:pt x="982" y="1528"/>
                    </a:lnTo>
                    <a:lnTo>
                      <a:pt x="1126" y="1451"/>
                    </a:lnTo>
                    <a:lnTo>
                      <a:pt x="1257" y="1319"/>
                    </a:lnTo>
                    <a:lnTo>
                      <a:pt x="1383" y="1137"/>
                    </a:lnTo>
                    <a:lnTo>
                      <a:pt x="1488" y="902"/>
                    </a:lnTo>
                    <a:lnTo>
                      <a:pt x="1570" y="655"/>
                    </a:lnTo>
                    <a:lnTo>
                      <a:pt x="1597" y="434"/>
                    </a:lnTo>
                    <a:lnTo>
                      <a:pt x="1565" y="281"/>
                    </a:lnTo>
                    <a:lnTo>
                      <a:pt x="1460" y="209"/>
                    </a:lnTo>
                    <a:lnTo>
                      <a:pt x="1323" y="214"/>
                    </a:lnTo>
                    <a:lnTo>
                      <a:pt x="1219" y="237"/>
                    </a:lnTo>
                    <a:lnTo>
                      <a:pt x="1119" y="221"/>
                    </a:lnTo>
                    <a:lnTo>
                      <a:pt x="1070" y="160"/>
                    </a:lnTo>
                    <a:lnTo>
                      <a:pt x="982" y="166"/>
                    </a:lnTo>
                    <a:lnTo>
                      <a:pt x="965" y="116"/>
                    </a:lnTo>
                    <a:lnTo>
                      <a:pt x="884" y="127"/>
                    </a:lnTo>
                    <a:lnTo>
                      <a:pt x="807" y="89"/>
                    </a:lnTo>
                    <a:lnTo>
                      <a:pt x="785" y="34"/>
                    </a:lnTo>
                    <a:lnTo>
                      <a:pt x="785" y="0"/>
                    </a:lnTo>
                    <a:close/>
                  </a:path>
                </a:pathLst>
              </a:custGeom>
              <a:solidFill>
                <a:srgbClr val="F2D8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8" name="Freeform 27"/>
              <p:cNvSpPr>
                <a:spLocks/>
              </p:cNvSpPr>
              <p:nvPr/>
            </p:nvSpPr>
            <p:spPr bwMode="auto">
              <a:xfrm>
                <a:off x="4859" y="3432"/>
                <a:ext cx="461" cy="502"/>
              </a:xfrm>
              <a:custGeom>
                <a:avLst/>
                <a:gdLst>
                  <a:gd name="T0" fmla="*/ 452 w 1383"/>
                  <a:gd name="T1" fmla="*/ 33 h 1505"/>
                  <a:gd name="T2" fmla="*/ 461 w 1383"/>
                  <a:gd name="T3" fmla="*/ 75 h 1505"/>
                  <a:gd name="T4" fmla="*/ 452 w 1383"/>
                  <a:gd name="T5" fmla="*/ 128 h 1505"/>
                  <a:gd name="T6" fmla="*/ 436 w 1383"/>
                  <a:gd name="T7" fmla="*/ 178 h 1505"/>
                  <a:gd name="T8" fmla="*/ 415 w 1383"/>
                  <a:gd name="T9" fmla="*/ 227 h 1505"/>
                  <a:gd name="T10" fmla="*/ 394 w 1383"/>
                  <a:gd name="T11" fmla="*/ 271 h 1505"/>
                  <a:gd name="T12" fmla="*/ 370 w 1383"/>
                  <a:gd name="T13" fmla="*/ 311 h 1505"/>
                  <a:gd name="T14" fmla="*/ 342 w 1383"/>
                  <a:gd name="T15" fmla="*/ 343 h 1505"/>
                  <a:gd name="T16" fmla="*/ 307 w 1383"/>
                  <a:gd name="T17" fmla="*/ 369 h 1505"/>
                  <a:gd name="T18" fmla="*/ 273 w 1383"/>
                  <a:gd name="T19" fmla="*/ 389 h 1505"/>
                  <a:gd name="T20" fmla="*/ 249 w 1383"/>
                  <a:gd name="T21" fmla="*/ 413 h 1505"/>
                  <a:gd name="T22" fmla="*/ 222 w 1383"/>
                  <a:gd name="T23" fmla="*/ 442 h 1505"/>
                  <a:gd name="T24" fmla="*/ 198 w 1383"/>
                  <a:gd name="T25" fmla="*/ 477 h 1505"/>
                  <a:gd name="T26" fmla="*/ 187 w 1383"/>
                  <a:gd name="T27" fmla="*/ 498 h 1505"/>
                  <a:gd name="T28" fmla="*/ 161 w 1383"/>
                  <a:gd name="T29" fmla="*/ 502 h 1505"/>
                  <a:gd name="T30" fmla="*/ 154 w 1383"/>
                  <a:gd name="T31" fmla="*/ 489 h 1505"/>
                  <a:gd name="T32" fmla="*/ 152 w 1383"/>
                  <a:gd name="T33" fmla="*/ 462 h 1505"/>
                  <a:gd name="T34" fmla="*/ 147 w 1383"/>
                  <a:gd name="T35" fmla="*/ 440 h 1505"/>
                  <a:gd name="T36" fmla="*/ 141 w 1383"/>
                  <a:gd name="T37" fmla="*/ 422 h 1505"/>
                  <a:gd name="T38" fmla="*/ 121 w 1383"/>
                  <a:gd name="T39" fmla="*/ 410 h 1505"/>
                  <a:gd name="T40" fmla="*/ 108 w 1383"/>
                  <a:gd name="T41" fmla="*/ 422 h 1505"/>
                  <a:gd name="T42" fmla="*/ 105 w 1383"/>
                  <a:gd name="T43" fmla="*/ 449 h 1505"/>
                  <a:gd name="T44" fmla="*/ 92 w 1383"/>
                  <a:gd name="T45" fmla="*/ 465 h 1505"/>
                  <a:gd name="T46" fmla="*/ 79 w 1383"/>
                  <a:gd name="T47" fmla="*/ 473 h 1505"/>
                  <a:gd name="T48" fmla="*/ 59 w 1383"/>
                  <a:gd name="T49" fmla="*/ 480 h 1505"/>
                  <a:gd name="T50" fmla="*/ 33 w 1383"/>
                  <a:gd name="T51" fmla="*/ 482 h 1505"/>
                  <a:gd name="T52" fmla="*/ 10 w 1383"/>
                  <a:gd name="T53" fmla="*/ 478 h 1505"/>
                  <a:gd name="T54" fmla="*/ 0 w 1383"/>
                  <a:gd name="T55" fmla="*/ 458 h 1505"/>
                  <a:gd name="T56" fmla="*/ 11 w 1383"/>
                  <a:gd name="T57" fmla="*/ 420 h 1505"/>
                  <a:gd name="T58" fmla="*/ 35 w 1383"/>
                  <a:gd name="T59" fmla="*/ 383 h 1505"/>
                  <a:gd name="T60" fmla="*/ 62 w 1383"/>
                  <a:gd name="T61" fmla="*/ 341 h 1505"/>
                  <a:gd name="T62" fmla="*/ 105 w 1383"/>
                  <a:gd name="T63" fmla="*/ 291 h 1505"/>
                  <a:gd name="T64" fmla="*/ 134 w 1383"/>
                  <a:gd name="T65" fmla="*/ 253 h 1505"/>
                  <a:gd name="T66" fmla="*/ 176 w 1383"/>
                  <a:gd name="T67" fmla="*/ 194 h 1505"/>
                  <a:gd name="T68" fmla="*/ 205 w 1383"/>
                  <a:gd name="T69" fmla="*/ 137 h 1505"/>
                  <a:gd name="T70" fmla="*/ 220 w 1383"/>
                  <a:gd name="T71" fmla="*/ 86 h 1505"/>
                  <a:gd name="T72" fmla="*/ 246 w 1383"/>
                  <a:gd name="T73" fmla="*/ 31 h 1505"/>
                  <a:gd name="T74" fmla="*/ 282 w 1383"/>
                  <a:gd name="T75" fmla="*/ 7 h 1505"/>
                  <a:gd name="T76" fmla="*/ 326 w 1383"/>
                  <a:gd name="T77" fmla="*/ 0 h 1505"/>
                  <a:gd name="T78" fmla="*/ 368 w 1383"/>
                  <a:gd name="T79" fmla="*/ 2 h 1505"/>
                  <a:gd name="T80" fmla="*/ 415 w 1383"/>
                  <a:gd name="T81" fmla="*/ 16 h 1505"/>
                  <a:gd name="T82" fmla="*/ 452 w 1383"/>
                  <a:gd name="T83" fmla="*/ 33 h 1505"/>
                  <a:gd name="T84" fmla="*/ 452 w 1383"/>
                  <a:gd name="T85" fmla="*/ 33 h 150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83"/>
                  <a:gd name="T130" fmla="*/ 0 h 1505"/>
                  <a:gd name="T131" fmla="*/ 1383 w 1383"/>
                  <a:gd name="T132" fmla="*/ 1505 h 150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83" h="1505">
                    <a:moveTo>
                      <a:pt x="1356" y="99"/>
                    </a:moveTo>
                    <a:lnTo>
                      <a:pt x="1383" y="225"/>
                    </a:lnTo>
                    <a:lnTo>
                      <a:pt x="1356" y="384"/>
                    </a:lnTo>
                    <a:lnTo>
                      <a:pt x="1308" y="533"/>
                    </a:lnTo>
                    <a:lnTo>
                      <a:pt x="1246" y="681"/>
                    </a:lnTo>
                    <a:lnTo>
                      <a:pt x="1181" y="813"/>
                    </a:lnTo>
                    <a:lnTo>
                      <a:pt x="1109" y="933"/>
                    </a:lnTo>
                    <a:lnTo>
                      <a:pt x="1027" y="1027"/>
                    </a:lnTo>
                    <a:lnTo>
                      <a:pt x="922" y="1105"/>
                    </a:lnTo>
                    <a:lnTo>
                      <a:pt x="819" y="1165"/>
                    </a:lnTo>
                    <a:lnTo>
                      <a:pt x="747" y="1237"/>
                    </a:lnTo>
                    <a:lnTo>
                      <a:pt x="665" y="1324"/>
                    </a:lnTo>
                    <a:lnTo>
                      <a:pt x="593" y="1429"/>
                    </a:lnTo>
                    <a:lnTo>
                      <a:pt x="560" y="1494"/>
                    </a:lnTo>
                    <a:lnTo>
                      <a:pt x="484" y="1505"/>
                    </a:lnTo>
                    <a:lnTo>
                      <a:pt x="461" y="1467"/>
                    </a:lnTo>
                    <a:lnTo>
                      <a:pt x="456" y="1384"/>
                    </a:lnTo>
                    <a:lnTo>
                      <a:pt x="440" y="1319"/>
                    </a:lnTo>
                    <a:lnTo>
                      <a:pt x="423" y="1264"/>
                    </a:lnTo>
                    <a:lnTo>
                      <a:pt x="363" y="1230"/>
                    </a:lnTo>
                    <a:lnTo>
                      <a:pt x="324" y="1264"/>
                    </a:lnTo>
                    <a:lnTo>
                      <a:pt x="314" y="1345"/>
                    </a:lnTo>
                    <a:lnTo>
                      <a:pt x="276" y="1395"/>
                    </a:lnTo>
                    <a:lnTo>
                      <a:pt x="237" y="1417"/>
                    </a:lnTo>
                    <a:lnTo>
                      <a:pt x="176" y="1439"/>
                    </a:lnTo>
                    <a:lnTo>
                      <a:pt x="99" y="1445"/>
                    </a:lnTo>
                    <a:lnTo>
                      <a:pt x="29" y="1434"/>
                    </a:lnTo>
                    <a:lnTo>
                      <a:pt x="0" y="1374"/>
                    </a:lnTo>
                    <a:lnTo>
                      <a:pt x="34" y="1258"/>
                    </a:lnTo>
                    <a:lnTo>
                      <a:pt x="105" y="1148"/>
                    </a:lnTo>
                    <a:lnTo>
                      <a:pt x="187" y="1022"/>
                    </a:lnTo>
                    <a:lnTo>
                      <a:pt x="314" y="873"/>
                    </a:lnTo>
                    <a:lnTo>
                      <a:pt x="401" y="758"/>
                    </a:lnTo>
                    <a:lnTo>
                      <a:pt x="528" y="582"/>
                    </a:lnTo>
                    <a:lnTo>
                      <a:pt x="615" y="412"/>
                    </a:lnTo>
                    <a:lnTo>
                      <a:pt x="660" y="259"/>
                    </a:lnTo>
                    <a:lnTo>
                      <a:pt x="737" y="93"/>
                    </a:lnTo>
                    <a:lnTo>
                      <a:pt x="845" y="22"/>
                    </a:lnTo>
                    <a:lnTo>
                      <a:pt x="977" y="0"/>
                    </a:lnTo>
                    <a:lnTo>
                      <a:pt x="1104" y="5"/>
                    </a:lnTo>
                    <a:lnTo>
                      <a:pt x="1246" y="49"/>
                    </a:lnTo>
                    <a:lnTo>
                      <a:pt x="1356" y="99"/>
                    </a:lnTo>
                    <a:close/>
                  </a:path>
                </a:pathLst>
              </a:custGeom>
              <a:solidFill>
                <a:srgbClr val="FFE5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9" name="Freeform 44"/>
              <p:cNvSpPr>
                <a:spLocks/>
              </p:cNvSpPr>
              <p:nvPr/>
            </p:nvSpPr>
            <p:spPr bwMode="auto">
              <a:xfrm>
                <a:off x="5061" y="3334"/>
                <a:ext cx="149" cy="77"/>
              </a:xfrm>
              <a:custGeom>
                <a:avLst/>
                <a:gdLst>
                  <a:gd name="T0" fmla="*/ 149 w 446"/>
                  <a:gd name="T1" fmla="*/ 52 h 229"/>
                  <a:gd name="T2" fmla="*/ 128 w 446"/>
                  <a:gd name="T3" fmla="*/ 49 h 229"/>
                  <a:gd name="T4" fmla="*/ 110 w 446"/>
                  <a:gd name="T5" fmla="*/ 53 h 229"/>
                  <a:gd name="T6" fmla="*/ 98 w 446"/>
                  <a:gd name="T7" fmla="*/ 58 h 229"/>
                  <a:gd name="T8" fmla="*/ 90 w 446"/>
                  <a:gd name="T9" fmla="*/ 54 h 229"/>
                  <a:gd name="T10" fmla="*/ 95 w 446"/>
                  <a:gd name="T11" fmla="*/ 47 h 229"/>
                  <a:gd name="T12" fmla="*/ 90 w 446"/>
                  <a:gd name="T13" fmla="*/ 36 h 229"/>
                  <a:gd name="T14" fmla="*/ 80 w 446"/>
                  <a:gd name="T15" fmla="*/ 31 h 229"/>
                  <a:gd name="T16" fmla="*/ 68 w 446"/>
                  <a:gd name="T17" fmla="*/ 34 h 229"/>
                  <a:gd name="T18" fmla="*/ 49 w 446"/>
                  <a:gd name="T19" fmla="*/ 41 h 229"/>
                  <a:gd name="T20" fmla="*/ 38 w 446"/>
                  <a:gd name="T21" fmla="*/ 39 h 229"/>
                  <a:gd name="T22" fmla="*/ 38 w 446"/>
                  <a:gd name="T23" fmla="*/ 27 h 229"/>
                  <a:gd name="T24" fmla="*/ 41 w 446"/>
                  <a:gd name="T25" fmla="*/ 13 h 229"/>
                  <a:gd name="T26" fmla="*/ 33 w 446"/>
                  <a:gd name="T27" fmla="*/ 4 h 229"/>
                  <a:gd name="T28" fmla="*/ 21 w 446"/>
                  <a:gd name="T29" fmla="*/ 0 h 229"/>
                  <a:gd name="T30" fmla="*/ 6 w 446"/>
                  <a:gd name="T31" fmla="*/ 5 h 229"/>
                  <a:gd name="T32" fmla="*/ 0 w 446"/>
                  <a:gd name="T33" fmla="*/ 14 h 229"/>
                  <a:gd name="T34" fmla="*/ 12 w 446"/>
                  <a:gd name="T35" fmla="*/ 27 h 229"/>
                  <a:gd name="T36" fmla="*/ 17 w 446"/>
                  <a:gd name="T37" fmla="*/ 38 h 229"/>
                  <a:gd name="T38" fmla="*/ 26 w 446"/>
                  <a:gd name="T39" fmla="*/ 55 h 229"/>
                  <a:gd name="T40" fmla="*/ 36 w 446"/>
                  <a:gd name="T41" fmla="*/ 59 h 229"/>
                  <a:gd name="T42" fmla="*/ 57 w 446"/>
                  <a:gd name="T43" fmla="*/ 57 h 229"/>
                  <a:gd name="T44" fmla="*/ 73 w 446"/>
                  <a:gd name="T45" fmla="*/ 53 h 229"/>
                  <a:gd name="T46" fmla="*/ 77 w 446"/>
                  <a:gd name="T47" fmla="*/ 65 h 229"/>
                  <a:gd name="T48" fmla="*/ 89 w 446"/>
                  <a:gd name="T49" fmla="*/ 75 h 229"/>
                  <a:gd name="T50" fmla="*/ 102 w 446"/>
                  <a:gd name="T51" fmla="*/ 77 h 229"/>
                  <a:gd name="T52" fmla="*/ 119 w 446"/>
                  <a:gd name="T53" fmla="*/ 70 h 229"/>
                  <a:gd name="T54" fmla="*/ 137 w 446"/>
                  <a:gd name="T55" fmla="*/ 65 h 229"/>
                  <a:gd name="T56" fmla="*/ 149 w 446"/>
                  <a:gd name="T57" fmla="*/ 58 h 229"/>
                  <a:gd name="T58" fmla="*/ 149 w 446"/>
                  <a:gd name="T59" fmla="*/ 52 h 229"/>
                  <a:gd name="T60" fmla="*/ 149 w 446"/>
                  <a:gd name="T61" fmla="*/ 52 h 229"/>
                  <a:gd name="T62" fmla="*/ 149 w 446"/>
                  <a:gd name="T63" fmla="*/ 52 h 22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46"/>
                  <a:gd name="T97" fmla="*/ 0 h 229"/>
                  <a:gd name="T98" fmla="*/ 446 w 446"/>
                  <a:gd name="T99" fmla="*/ 229 h 22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46" h="229">
                    <a:moveTo>
                      <a:pt x="446" y="154"/>
                    </a:moveTo>
                    <a:lnTo>
                      <a:pt x="382" y="146"/>
                    </a:lnTo>
                    <a:lnTo>
                      <a:pt x="330" y="157"/>
                    </a:lnTo>
                    <a:lnTo>
                      <a:pt x="293" y="172"/>
                    </a:lnTo>
                    <a:lnTo>
                      <a:pt x="268" y="160"/>
                    </a:lnTo>
                    <a:lnTo>
                      <a:pt x="283" y="139"/>
                    </a:lnTo>
                    <a:lnTo>
                      <a:pt x="270" y="106"/>
                    </a:lnTo>
                    <a:lnTo>
                      <a:pt x="239" y="92"/>
                    </a:lnTo>
                    <a:lnTo>
                      <a:pt x="204" y="101"/>
                    </a:lnTo>
                    <a:lnTo>
                      <a:pt x="147" y="121"/>
                    </a:lnTo>
                    <a:lnTo>
                      <a:pt x="115" y="116"/>
                    </a:lnTo>
                    <a:lnTo>
                      <a:pt x="115" y="79"/>
                    </a:lnTo>
                    <a:lnTo>
                      <a:pt x="122" y="38"/>
                    </a:lnTo>
                    <a:lnTo>
                      <a:pt x="100" y="11"/>
                    </a:lnTo>
                    <a:lnTo>
                      <a:pt x="64" y="0"/>
                    </a:lnTo>
                    <a:lnTo>
                      <a:pt x="18" y="14"/>
                    </a:lnTo>
                    <a:lnTo>
                      <a:pt x="0" y="41"/>
                    </a:lnTo>
                    <a:lnTo>
                      <a:pt x="36" y="79"/>
                    </a:lnTo>
                    <a:lnTo>
                      <a:pt x="51" y="112"/>
                    </a:lnTo>
                    <a:lnTo>
                      <a:pt x="77" y="163"/>
                    </a:lnTo>
                    <a:lnTo>
                      <a:pt x="108" y="175"/>
                    </a:lnTo>
                    <a:lnTo>
                      <a:pt x="170" y="169"/>
                    </a:lnTo>
                    <a:lnTo>
                      <a:pt x="219" y="157"/>
                    </a:lnTo>
                    <a:lnTo>
                      <a:pt x="229" y="193"/>
                    </a:lnTo>
                    <a:lnTo>
                      <a:pt x="265" y="222"/>
                    </a:lnTo>
                    <a:lnTo>
                      <a:pt x="306" y="229"/>
                    </a:lnTo>
                    <a:lnTo>
                      <a:pt x="355" y="208"/>
                    </a:lnTo>
                    <a:lnTo>
                      <a:pt x="410" y="193"/>
                    </a:lnTo>
                    <a:lnTo>
                      <a:pt x="446" y="172"/>
                    </a:lnTo>
                    <a:lnTo>
                      <a:pt x="446" y="1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0" name="Freeform 45"/>
              <p:cNvSpPr>
                <a:spLocks/>
              </p:cNvSpPr>
              <p:nvPr/>
            </p:nvSpPr>
            <p:spPr bwMode="auto">
              <a:xfrm>
                <a:off x="4940" y="3221"/>
                <a:ext cx="418" cy="348"/>
              </a:xfrm>
              <a:custGeom>
                <a:avLst/>
                <a:gdLst>
                  <a:gd name="T0" fmla="*/ 51 w 1253"/>
                  <a:gd name="T1" fmla="*/ 161 h 1046"/>
                  <a:gd name="T2" fmla="*/ 48 w 1253"/>
                  <a:gd name="T3" fmla="*/ 137 h 1046"/>
                  <a:gd name="T4" fmla="*/ 82 w 1253"/>
                  <a:gd name="T5" fmla="*/ 114 h 1046"/>
                  <a:gd name="T6" fmla="*/ 103 w 1253"/>
                  <a:gd name="T7" fmla="*/ 86 h 1046"/>
                  <a:gd name="T8" fmla="*/ 119 w 1253"/>
                  <a:gd name="T9" fmla="*/ 58 h 1046"/>
                  <a:gd name="T10" fmla="*/ 140 w 1253"/>
                  <a:gd name="T11" fmla="*/ 35 h 1046"/>
                  <a:gd name="T12" fmla="*/ 179 w 1253"/>
                  <a:gd name="T13" fmla="*/ 18 h 1046"/>
                  <a:gd name="T14" fmla="*/ 205 w 1253"/>
                  <a:gd name="T15" fmla="*/ 24 h 1046"/>
                  <a:gd name="T16" fmla="*/ 205 w 1253"/>
                  <a:gd name="T17" fmla="*/ 4 h 1046"/>
                  <a:gd name="T18" fmla="*/ 245 w 1253"/>
                  <a:gd name="T19" fmla="*/ 5 h 1046"/>
                  <a:gd name="T20" fmla="*/ 324 w 1253"/>
                  <a:gd name="T21" fmla="*/ 30 h 1046"/>
                  <a:gd name="T22" fmla="*/ 369 w 1253"/>
                  <a:gd name="T23" fmla="*/ 78 h 1046"/>
                  <a:gd name="T24" fmla="*/ 414 w 1253"/>
                  <a:gd name="T25" fmla="*/ 164 h 1046"/>
                  <a:gd name="T26" fmla="*/ 417 w 1253"/>
                  <a:gd name="T27" fmla="*/ 196 h 1046"/>
                  <a:gd name="T28" fmla="*/ 393 w 1253"/>
                  <a:gd name="T29" fmla="*/ 209 h 1046"/>
                  <a:gd name="T30" fmla="*/ 400 w 1253"/>
                  <a:gd name="T31" fmla="*/ 173 h 1046"/>
                  <a:gd name="T32" fmla="*/ 375 w 1253"/>
                  <a:gd name="T33" fmla="*/ 116 h 1046"/>
                  <a:gd name="T34" fmla="*/ 331 w 1253"/>
                  <a:gd name="T35" fmla="*/ 58 h 1046"/>
                  <a:gd name="T36" fmla="*/ 283 w 1253"/>
                  <a:gd name="T37" fmla="*/ 37 h 1046"/>
                  <a:gd name="T38" fmla="*/ 263 w 1253"/>
                  <a:gd name="T39" fmla="*/ 36 h 1046"/>
                  <a:gd name="T40" fmla="*/ 228 w 1253"/>
                  <a:gd name="T41" fmla="*/ 29 h 1046"/>
                  <a:gd name="T42" fmla="*/ 204 w 1253"/>
                  <a:gd name="T43" fmla="*/ 48 h 1046"/>
                  <a:gd name="T44" fmla="*/ 164 w 1253"/>
                  <a:gd name="T45" fmla="*/ 47 h 1046"/>
                  <a:gd name="T46" fmla="*/ 151 w 1253"/>
                  <a:gd name="T47" fmla="*/ 69 h 1046"/>
                  <a:gd name="T48" fmla="*/ 124 w 1253"/>
                  <a:gd name="T49" fmla="*/ 82 h 1046"/>
                  <a:gd name="T50" fmla="*/ 115 w 1253"/>
                  <a:gd name="T51" fmla="*/ 109 h 1046"/>
                  <a:gd name="T52" fmla="*/ 68 w 1253"/>
                  <a:gd name="T53" fmla="*/ 159 h 1046"/>
                  <a:gd name="T54" fmla="*/ 81 w 1253"/>
                  <a:gd name="T55" fmla="*/ 148 h 1046"/>
                  <a:gd name="T56" fmla="*/ 111 w 1253"/>
                  <a:gd name="T57" fmla="*/ 123 h 1046"/>
                  <a:gd name="T58" fmla="*/ 97 w 1253"/>
                  <a:gd name="T59" fmla="*/ 150 h 1046"/>
                  <a:gd name="T60" fmla="*/ 61 w 1253"/>
                  <a:gd name="T61" fmla="*/ 218 h 1046"/>
                  <a:gd name="T62" fmla="*/ 12 w 1253"/>
                  <a:gd name="T63" fmla="*/ 336 h 1046"/>
                  <a:gd name="T64" fmla="*/ 0 w 1253"/>
                  <a:gd name="T65" fmla="*/ 346 h 1046"/>
                  <a:gd name="T66" fmla="*/ 12 w 1253"/>
                  <a:gd name="T67" fmla="*/ 302 h 1046"/>
                  <a:gd name="T68" fmla="*/ 47 w 1253"/>
                  <a:gd name="T69" fmla="*/ 216 h 1046"/>
                  <a:gd name="T70" fmla="*/ 58 w 1253"/>
                  <a:gd name="T71" fmla="*/ 183 h 1046"/>
                  <a:gd name="T72" fmla="*/ 58 w 1253"/>
                  <a:gd name="T73" fmla="*/ 183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53"/>
                  <a:gd name="T112" fmla="*/ 0 h 1046"/>
                  <a:gd name="T113" fmla="*/ 1253 w 125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53" h="1046">
                    <a:moveTo>
                      <a:pt x="173" y="549"/>
                    </a:moveTo>
                    <a:lnTo>
                      <a:pt x="153" y="484"/>
                    </a:lnTo>
                    <a:lnTo>
                      <a:pt x="145" y="447"/>
                    </a:lnTo>
                    <a:lnTo>
                      <a:pt x="145" y="412"/>
                    </a:lnTo>
                    <a:lnTo>
                      <a:pt x="173" y="382"/>
                    </a:lnTo>
                    <a:lnTo>
                      <a:pt x="246" y="343"/>
                    </a:lnTo>
                    <a:lnTo>
                      <a:pt x="315" y="301"/>
                    </a:lnTo>
                    <a:lnTo>
                      <a:pt x="308" y="257"/>
                    </a:lnTo>
                    <a:lnTo>
                      <a:pt x="315" y="215"/>
                    </a:lnTo>
                    <a:lnTo>
                      <a:pt x="356" y="174"/>
                    </a:lnTo>
                    <a:lnTo>
                      <a:pt x="402" y="150"/>
                    </a:lnTo>
                    <a:lnTo>
                      <a:pt x="419" y="105"/>
                    </a:lnTo>
                    <a:lnTo>
                      <a:pt x="469" y="67"/>
                    </a:lnTo>
                    <a:lnTo>
                      <a:pt x="537" y="54"/>
                    </a:lnTo>
                    <a:lnTo>
                      <a:pt x="580" y="67"/>
                    </a:lnTo>
                    <a:lnTo>
                      <a:pt x="616" y="72"/>
                    </a:lnTo>
                    <a:lnTo>
                      <a:pt x="614" y="40"/>
                    </a:lnTo>
                    <a:lnTo>
                      <a:pt x="616" y="13"/>
                    </a:lnTo>
                    <a:lnTo>
                      <a:pt x="637" y="0"/>
                    </a:lnTo>
                    <a:lnTo>
                      <a:pt x="733" y="15"/>
                    </a:lnTo>
                    <a:lnTo>
                      <a:pt x="863" y="42"/>
                    </a:lnTo>
                    <a:lnTo>
                      <a:pt x="970" y="90"/>
                    </a:lnTo>
                    <a:lnTo>
                      <a:pt x="1029" y="132"/>
                    </a:lnTo>
                    <a:lnTo>
                      <a:pt x="1105" y="233"/>
                    </a:lnTo>
                    <a:lnTo>
                      <a:pt x="1186" y="367"/>
                    </a:lnTo>
                    <a:lnTo>
                      <a:pt x="1242" y="492"/>
                    </a:lnTo>
                    <a:lnTo>
                      <a:pt x="1253" y="534"/>
                    </a:lnTo>
                    <a:lnTo>
                      <a:pt x="1250" y="590"/>
                    </a:lnTo>
                    <a:lnTo>
                      <a:pt x="1219" y="677"/>
                    </a:lnTo>
                    <a:lnTo>
                      <a:pt x="1177" y="629"/>
                    </a:lnTo>
                    <a:lnTo>
                      <a:pt x="1199" y="567"/>
                    </a:lnTo>
                    <a:lnTo>
                      <a:pt x="1199" y="519"/>
                    </a:lnTo>
                    <a:lnTo>
                      <a:pt x="1173" y="444"/>
                    </a:lnTo>
                    <a:lnTo>
                      <a:pt x="1123" y="350"/>
                    </a:lnTo>
                    <a:lnTo>
                      <a:pt x="1062" y="251"/>
                    </a:lnTo>
                    <a:lnTo>
                      <a:pt x="993" y="174"/>
                    </a:lnTo>
                    <a:lnTo>
                      <a:pt x="915" y="126"/>
                    </a:lnTo>
                    <a:lnTo>
                      <a:pt x="848" y="111"/>
                    </a:lnTo>
                    <a:lnTo>
                      <a:pt x="807" y="117"/>
                    </a:lnTo>
                    <a:lnTo>
                      <a:pt x="787" y="108"/>
                    </a:lnTo>
                    <a:lnTo>
                      <a:pt x="715" y="87"/>
                    </a:lnTo>
                    <a:lnTo>
                      <a:pt x="683" y="87"/>
                    </a:lnTo>
                    <a:lnTo>
                      <a:pt x="652" y="137"/>
                    </a:lnTo>
                    <a:lnTo>
                      <a:pt x="611" y="143"/>
                    </a:lnTo>
                    <a:lnTo>
                      <a:pt x="547" y="134"/>
                    </a:lnTo>
                    <a:lnTo>
                      <a:pt x="491" y="141"/>
                    </a:lnTo>
                    <a:lnTo>
                      <a:pt x="461" y="168"/>
                    </a:lnTo>
                    <a:lnTo>
                      <a:pt x="454" y="206"/>
                    </a:lnTo>
                    <a:lnTo>
                      <a:pt x="423" y="227"/>
                    </a:lnTo>
                    <a:lnTo>
                      <a:pt x="372" y="245"/>
                    </a:lnTo>
                    <a:lnTo>
                      <a:pt x="351" y="280"/>
                    </a:lnTo>
                    <a:lnTo>
                      <a:pt x="346" y="328"/>
                    </a:lnTo>
                    <a:lnTo>
                      <a:pt x="263" y="391"/>
                    </a:lnTo>
                    <a:lnTo>
                      <a:pt x="204" y="478"/>
                    </a:lnTo>
                    <a:lnTo>
                      <a:pt x="212" y="510"/>
                    </a:lnTo>
                    <a:lnTo>
                      <a:pt x="242" y="444"/>
                    </a:lnTo>
                    <a:lnTo>
                      <a:pt x="285" y="394"/>
                    </a:lnTo>
                    <a:lnTo>
                      <a:pt x="333" y="370"/>
                    </a:lnTo>
                    <a:lnTo>
                      <a:pt x="341" y="412"/>
                    </a:lnTo>
                    <a:lnTo>
                      <a:pt x="292" y="452"/>
                    </a:lnTo>
                    <a:lnTo>
                      <a:pt x="232" y="552"/>
                    </a:lnTo>
                    <a:lnTo>
                      <a:pt x="183" y="654"/>
                    </a:lnTo>
                    <a:lnTo>
                      <a:pt x="109" y="816"/>
                    </a:lnTo>
                    <a:lnTo>
                      <a:pt x="36" y="1010"/>
                    </a:lnTo>
                    <a:lnTo>
                      <a:pt x="22" y="1046"/>
                    </a:lnTo>
                    <a:lnTo>
                      <a:pt x="0" y="1040"/>
                    </a:lnTo>
                    <a:lnTo>
                      <a:pt x="11" y="990"/>
                    </a:lnTo>
                    <a:lnTo>
                      <a:pt x="35" y="908"/>
                    </a:lnTo>
                    <a:lnTo>
                      <a:pt x="89" y="766"/>
                    </a:lnTo>
                    <a:lnTo>
                      <a:pt x="140" y="650"/>
                    </a:lnTo>
                    <a:lnTo>
                      <a:pt x="171" y="590"/>
                    </a:lnTo>
                    <a:lnTo>
                      <a:pt x="173" y="5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1" name="Freeform 46"/>
              <p:cNvSpPr>
                <a:spLocks/>
              </p:cNvSpPr>
              <p:nvPr/>
            </p:nvSpPr>
            <p:spPr bwMode="auto">
              <a:xfrm>
                <a:off x="4865" y="3539"/>
                <a:ext cx="74" cy="152"/>
              </a:xfrm>
              <a:custGeom>
                <a:avLst/>
                <a:gdLst>
                  <a:gd name="T0" fmla="*/ 74 w 224"/>
                  <a:gd name="T1" fmla="*/ 1 h 456"/>
                  <a:gd name="T2" fmla="*/ 50 w 224"/>
                  <a:gd name="T3" fmla="*/ 0 h 456"/>
                  <a:gd name="T4" fmla="*/ 33 w 224"/>
                  <a:gd name="T5" fmla="*/ 5 h 456"/>
                  <a:gd name="T6" fmla="*/ 16 w 224"/>
                  <a:gd name="T7" fmla="*/ 24 h 456"/>
                  <a:gd name="T8" fmla="*/ 7 w 224"/>
                  <a:gd name="T9" fmla="*/ 50 h 456"/>
                  <a:gd name="T10" fmla="*/ 2 w 224"/>
                  <a:gd name="T11" fmla="*/ 72 h 456"/>
                  <a:gd name="T12" fmla="*/ 0 w 224"/>
                  <a:gd name="T13" fmla="*/ 110 h 456"/>
                  <a:gd name="T14" fmla="*/ 3 w 224"/>
                  <a:gd name="T15" fmla="*/ 150 h 456"/>
                  <a:gd name="T16" fmla="*/ 9 w 224"/>
                  <a:gd name="T17" fmla="*/ 152 h 456"/>
                  <a:gd name="T18" fmla="*/ 15 w 224"/>
                  <a:gd name="T19" fmla="*/ 134 h 456"/>
                  <a:gd name="T20" fmla="*/ 16 w 224"/>
                  <a:gd name="T21" fmla="*/ 84 h 456"/>
                  <a:gd name="T22" fmla="*/ 18 w 224"/>
                  <a:gd name="T23" fmla="*/ 68 h 456"/>
                  <a:gd name="T24" fmla="*/ 23 w 224"/>
                  <a:gd name="T25" fmla="*/ 47 h 456"/>
                  <a:gd name="T26" fmla="*/ 32 w 224"/>
                  <a:gd name="T27" fmla="*/ 30 h 456"/>
                  <a:gd name="T28" fmla="*/ 43 w 224"/>
                  <a:gd name="T29" fmla="*/ 20 h 456"/>
                  <a:gd name="T30" fmla="*/ 59 w 224"/>
                  <a:gd name="T31" fmla="*/ 15 h 456"/>
                  <a:gd name="T32" fmla="*/ 69 w 224"/>
                  <a:gd name="T33" fmla="*/ 16 h 456"/>
                  <a:gd name="T34" fmla="*/ 74 w 224"/>
                  <a:gd name="T35" fmla="*/ 1 h 456"/>
                  <a:gd name="T36" fmla="*/ 74 w 224"/>
                  <a:gd name="T37" fmla="*/ 1 h 456"/>
                  <a:gd name="T38" fmla="*/ 74 w 224"/>
                  <a:gd name="T39" fmla="*/ 1 h 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24"/>
                  <a:gd name="T61" fmla="*/ 0 h 456"/>
                  <a:gd name="T62" fmla="*/ 224 w 224"/>
                  <a:gd name="T63" fmla="*/ 456 h 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24" h="456">
                    <a:moveTo>
                      <a:pt x="224" y="3"/>
                    </a:moveTo>
                    <a:lnTo>
                      <a:pt x="150" y="0"/>
                    </a:lnTo>
                    <a:lnTo>
                      <a:pt x="101" y="16"/>
                    </a:lnTo>
                    <a:lnTo>
                      <a:pt x="48" y="72"/>
                    </a:lnTo>
                    <a:lnTo>
                      <a:pt x="20" y="149"/>
                    </a:lnTo>
                    <a:lnTo>
                      <a:pt x="7" y="215"/>
                    </a:lnTo>
                    <a:lnTo>
                      <a:pt x="0" y="331"/>
                    </a:lnTo>
                    <a:lnTo>
                      <a:pt x="10" y="450"/>
                    </a:lnTo>
                    <a:lnTo>
                      <a:pt x="28" y="456"/>
                    </a:lnTo>
                    <a:lnTo>
                      <a:pt x="45" y="402"/>
                    </a:lnTo>
                    <a:lnTo>
                      <a:pt x="48" y="251"/>
                    </a:lnTo>
                    <a:lnTo>
                      <a:pt x="54" y="203"/>
                    </a:lnTo>
                    <a:lnTo>
                      <a:pt x="71" y="141"/>
                    </a:lnTo>
                    <a:lnTo>
                      <a:pt x="96" y="90"/>
                    </a:lnTo>
                    <a:lnTo>
                      <a:pt x="129" y="60"/>
                    </a:lnTo>
                    <a:lnTo>
                      <a:pt x="178" y="45"/>
                    </a:lnTo>
                    <a:lnTo>
                      <a:pt x="208" y="48"/>
                    </a:lnTo>
                    <a:lnTo>
                      <a:pt x="22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2" name="Freeform 47"/>
              <p:cNvSpPr>
                <a:spLocks/>
              </p:cNvSpPr>
              <p:nvPr/>
            </p:nvSpPr>
            <p:spPr bwMode="auto">
              <a:xfrm>
                <a:off x="4897" y="3577"/>
                <a:ext cx="23" cy="48"/>
              </a:xfrm>
              <a:custGeom>
                <a:avLst/>
                <a:gdLst>
                  <a:gd name="T0" fmla="*/ 11 w 69"/>
                  <a:gd name="T1" fmla="*/ 1 h 143"/>
                  <a:gd name="T2" fmla="*/ 23 w 69"/>
                  <a:gd name="T3" fmla="*/ 37 h 143"/>
                  <a:gd name="T4" fmla="*/ 23 w 69"/>
                  <a:gd name="T5" fmla="*/ 48 h 143"/>
                  <a:gd name="T6" fmla="*/ 18 w 69"/>
                  <a:gd name="T7" fmla="*/ 46 h 143"/>
                  <a:gd name="T8" fmla="*/ 8 w 69"/>
                  <a:gd name="T9" fmla="*/ 29 h 143"/>
                  <a:gd name="T10" fmla="*/ 0 w 69"/>
                  <a:gd name="T11" fmla="*/ 6 h 143"/>
                  <a:gd name="T12" fmla="*/ 3 w 69"/>
                  <a:gd name="T13" fmla="*/ 0 h 143"/>
                  <a:gd name="T14" fmla="*/ 11 w 69"/>
                  <a:gd name="T15" fmla="*/ 1 h 143"/>
                  <a:gd name="T16" fmla="*/ 11 w 69"/>
                  <a:gd name="T17" fmla="*/ 1 h 143"/>
                  <a:gd name="T18" fmla="*/ 11 w 69"/>
                  <a:gd name="T19" fmla="*/ 1 h 1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"/>
                  <a:gd name="T31" fmla="*/ 0 h 143"/>
                  <a:gd name="T32" fmla="*/ 69 w 69"/>
                  <a:gd name="T33" fmla="*/ 143 h 1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" h="143">
                    <a:moveTo>
                      <a:pt x="33" y="4"/>
                    </a:moveTo>
                    <a:lnTo>
                      <a:pt x="69" y="111"/>
                    </a:lnTo>
                    <a:lnTo>
                      <a:pt x="69" y="143"/>
                    </a:lnTo>
                    <a:lnTo>
                      <a:pt x="54" y="138"/>
                    </a:lnTo>
                    <a:lnTo>
                      <a:pt x="25" y="87"/>
                    </a:lnTo>
                    <a:lnTo>
                      <a:pt x="0" y="18"/>
                    </a:lnTo>
                    <a:lnTo>
                      <a:pt x="10" y="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3" name="Freeform 48"/>
              <p:cNvSpPr>
                <a:spLocks/>
              </p:cNvSpPr>
              <p:nvPr/>
            </p:nvSpPr>
            <p:spPr bwMode="auto">
              <a:xfrm>
                <a:off x="5027" y="3710"/>
                <a:ext cx="28" cy="30"/>
              </a:xfrm>
              <a:custGeom>
                <a:avLst/>
                <a:gdLst>
                  <a:gd name="T0" fmla="*/ 0 w 86"/>
                  <a:gd name="T1" fmla="*/ 8 h 90"/>
                  <a:gd name="T2" fmla="*/ 11 w 86"/>
                  <a:gd name="T3" fmla="*/ 0 h 90"/>
                  <a:gd name="T4" fmla="*/ 21 w 86"/>
                  <a:gd name="T5" fmla="*/ 0 h 90"/>
                  <a:gd name="T6" fmla="*/ 28 w 86"/>
                  <a:gd name="T7" fmla="*/ 4 h 90"/>
                  <a:gd name="T8" fmla="*/ 26 w 86"/>
                  <a:gd name="T9" fmla="*/ 17 h 90"/>
                  <a:gd name="T10" fmla="*/ 21 w 86"/>
                  <a:gd name="T11" fmla="*/ 24 h 90"/>
                  <a:gd name="T12" fmla="*/ 16 w 86"/>
                  <a:gd name="T13" fmla="*/ 30 h 90"/>
                  <a:gd name="T14" fmla="*/ 7 w 86"/>
                  <a:gd name="T15" fmla="*/ 22 h 90"/>
                  <a:gd name="T16" fmla="*/ 0 w 86"/>
                  <a:gd name="T17" fmla="*/ 8 h 90"/>
                  <a:gd name="T18" fmla="*/ 0 w 86"/>
                  <a:gd name="T19" fmla="*/ 8 h 90"/>
                  <a:gd name="T20" fmla="*/ 0 w 86"/>
                  <a:gd name="T21" fmla="*/ 8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6"/>
                  <a:gd name="T34" fmla="*/ 0 h 90"/>
                  <a:gd name="T35" fmla="*/ 86 w 86"/>
                  <a:gd name="T36" fmla="*/ 90 h 9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6" h="90">
                    <a:moveTo>
                      <a:pt x="0" y="25"/>
                    </a:moveTo>
                    <a:lnTo>
                      <a:pt x="34" y="0"/>
                    </a:lnTo>
                    <a:lnTo>
                      <a:pt x="66" y="0"/>
                    </a:lnTo>
                    <a:lnTo>
                      <a:pt x="86" y="13"/>
                    </a:lnTo>
                    <a:lnTo>
                      <a:pt x="81" y="52"/>
                    </a:lnTo>
                    <a:lnTo>
                      <a:pt x="66" y="72"/>
                    </a:lnTo>
                    <a:lnTo>
                      <a:pt x="48" y="90"/>
                    </a:lnTo>
                    <a:lnTo>
                      <a:pt x="20" y="66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4" name="Freeform 49"/>
              <p:cNvSpPr>
                <a:spLocks/>
              </p:cNvSpPr>
              <p:nvPr/>
            </p:nvSpPr>
            <p:spPr bwMode="auto">
              <a:xfrm>
                <a:off x="5259" y="3682"/>
                <a:ext cx="19" cy="36"/>
              </a:xfrm>
              <a:custGeom>
                <a:avLst/>
                <a:gdLst>
                  <a:gd name="T0" fmla="*/ 3 w 56"/>
                  <a:gd name="T1" fmla="*/ 2 h 110"/>
                  <a:gd name="T2" fmla="*/ 0 w 56"/>
                  <a:gd name="T3" fmla="*/ 27 h 110"/>
                  <a:gd name="T4" fmla="*/ 3 w 56"/>
                  <a:gd name="T5" fmla="*/ 36 h 110"/>
                  <a:gd name="T6" fmla="*/ 11 w 56"/>
                  <a:gd name="T7" fmla="*/ 32 h 110"/>
                  <a:gd name="T8" fmla="*/ 16 w 56"/>
                  <a:gd name="T9" fmla="*/ 20 h 110"/>
                  <a:gd name="T10" fmla="*/ 19 w 56"/>
                  <a:gd name="T11" fmla="*/ 7 h 110"/>
                  <a:gd name="T12" fmla="*/ 13 w 56"/>
                  <a:gd name="T13" fmla="*/ 0 h 110"/>
                  <a:gd name="T14" fmla="*/ 3 w 56"/>
                  <a:gd name="T15" fmla="*/ 2 h 110"/>
                  <a:gd name="T16" fmla="*/ 3 w 56"/>
                  <a:gd name="T17" fmla="*/ 2 h 110"/>
                  <a:gd name="T18" fmla="*/ 3 w 56"/>
                  <a:gd name="T19" fmla="*/ 2 h 1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6"/>
                  <a:gd name="T31" fmla="*/ 0 h 110"/>
                  <a:gd name="T32" fmla="*/ 56 w 56"/>
                  <a:gd name="T33" fmla="*/ 110 h 1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6" h="110">
                    <a:moveTo>
                      <a:pt x="10" y="5"/>
                    </a:moveTo>
                    <a:lnTo>
                      <a:pt x="0" y="83"/>
                    </a:lnTo>
                    <a:lnTo>
                      <a:pt x="10" y="110"/>
                    </a:lnTo>
                    <a:lnTo>
                      <a:pt x="33" y="98"/>
                    </a:lnTo>
                    <a:lnTo>
                      <a:pt x="46" y="62"/>
                    </a:lnTo>
                    <a:lnTo>
                      <a:pt x="56" y="20"/>
                    </a:lnTo>
                    <a:lnTo>
                      <a:pt x="38" y="0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5" name="Freeform 50"/>
              <p:cNvSpPr>
                <a:spLocks/>
              </p:cNvSpPr>
              <p:nvPr/>
            </p:nvSpPr>
            <p:spPr bwMode="auto">
              <a:xfrm>
                <a:off x="5073" y="3592"/>
                <a:ext cx="98" cy="39"/>
              </a:xfrm>
              <a:custGeom>
                <a:avLst/>
                <a:gdLst>
                  <a:gd name="T0" fmla="*/ 10 w 294"/>
                  <a:gd name="T1" fmla="*/ 5 h 116"/>
                  <a:gd name="T2" fmla="*/ 41 w 294"/>
                  <a:gd name="T3" fmla="*/ 13 h 116"/>
                  <a:gd name="T4" fmla="*/ 61 w 294"/>
                  <a:gd name="T5" fmla="*/ 11 h 116"/>
                  <a:gd name="T6" fmla="*/ 82 w 294"/>
                  <a:gd name="T7" fmla="*/ 0 h 116"/>
                  <a:gd name="T8" fmla="*/ 95 w 294"/>
                  <a:gd name="T9" fmla="*/ 0 h 116"/>
                  <a:gd name="T10" fmla="*/ 98 w 294"/>
                  <a:gd name="T11" fmla="*/ 8 h 116"/>
                  <a:gd name="T12" fmla="*/ 89 w 294"/>
                  <a:gd name="T13" fmla="*/ 21 h 116"/>
                  <a:gd name="T14" fmla="*/ 72 w 294"/>
                  <a:gd name="T15" fmla="*/ 34 h 116"/>
                  <a:gd name="T16" fmla="*/ 52 w 294"/>
                  <a:gd name="T17" fmla="*/ 39 h 116"/>
                  <a:gd name="T18" fmla="*/ 27 w 294"/>
                  <a:gd name="T19" fmla="*/ 37 h 116"/>
                  <a:gd name="T20" fmla="*/ 9 w 294"/>
                  <a:gd name="T21" fmla="*/ 30 h 116"/>
                  <a:gd name="T22" fmla="*/ 0 w 294"/>
                  <a:gd name="T23" fmla="*/ 19 h 116"/>
                  <a:gd name="T24" fmla="*/ 3 w 294"/>
                  <a:gd name="T25" fmla="*/ 7 h 116"/>
                  <a:gd name="T26" fmla="*/ 10 w 294"/>
                  <a:gd name="T27" fmla="*/ 5 h 116"/>
                  <a:gd name="T28" fmla="*/ 10 w 294"/>
                  <a:gd name="T29" fmla="*/ 5 h 116"/>
                  <a:gd name="T30" fmla="*/ 10 w 294"/>
                  <a:gd name="T31" fmla="*/ 5 h 1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4"/>
                  <a:gd name="T49" fmla="*/ 0 h 116"/>
                  <a:gd name="T50" fmla="*/ 294 w 294"/>
                  <a:gd name="T51" fmla="*/ 116 h 11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4" h="116">
                    <a:moveTo>
                      <a:pt x="31" y="15"/>
                    </a:moveTo>
                    <a:lnTo>
                      <a:pt x="122" y="39"/>
                    </a:lnTo>
                    <a:lnTo>
                      <a:pt x="183" y="33"/>
                    </a:lnTo>
                    <a:lnTo>
                      <a:pt x="247" y="0"/>
                    </a:lnTo>
                    <a:lnTo>
                      <a:pt x="285" y="0"/>
                    </a:lnTo>
                    <a:lnTo>
                      <a:pt x="294" y="24"/>
                    </a:lnTo>
                    <a:lnTo>
                      <a:pt x="267" y="63"/>
                    </a:lnTo>
                    <a:lnTo>
                      <a:pt x="216" y="102"/>
                    </a:lnTo>
                    <a:lnTo>
                      <a:pt x="157" y="116"/>
                    </a:lnTo>
                    <a:lnTo>
                      <a:pt x="82" y="110"/>
                    </a:lnTo>
                    <a:lnTo>
                      <a:pt x="28" y="89"/>
                    </a:lnTo>
                    <a:lnTo>
                      <a:pt x="0" y="57"/>
                    </a:lnTo>
                    <a:lnTo>
                      <a:pt x="8" y="22"/>
                    </a:lnTo>
                    <a:lnTo>
                      <a:pt x="3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6" name="Freeform 51"/>
              <p:cNvSpPr>
                <a:spLocks/>
              </p:cNvSpPr>
              <p:nvPr/>
            </p:nvSpPr>
            <p:spPr bwMode="auto">
              <a:xfrm>
                <a:off x="5161" y="3698"/>
                <a:ext cx="83" cy="75"/>
              </a:xfrm>
              <a:custGeom>
                <a:avLst/>
                <a:gdLst>
                  <a:gd name="T0" fmla="*/ 0 w 250"/>
                  <a:gd name="T1" fmla="*/ 75 h 224"/>
                  <a:gd name="T2" fmla="*/ 12 w 250"/>
                  <a:gd name="T3" fmla="*/ 55 h 224"/>
                  <a:gd name="T4" fmla="*/ 32 w 250"/>
                  <a:gd name="T5" fmla="*/ 32 h 224"/>
                  <a:gd name="T6" fmla="*/ 54 w 250"/>
                  <a:gd name="T7" fmla="*/ 13 h 224"/>
                  <a:gd name="T8" fmla="*/ 68 w 250"/>
                  <a:gd name="T9" fmla="*/ 1 h 224"/>
                  <a:gd name="T10" fmla="*/ 76 w 250"/>
                  <a:gd name="T11" fmla="*/ 0 h 224"/>
                  <a:gd name="T12" fmla="*/ 83 w 250"/>
                  <a:gd name="T13" fmla="*/ 8 h 224"/>
                  <a:gd name="T14" fmla="*/ 78 w 250"/>
                  <a:gd name="T15" fmla="*/ 16 h 224"/>
                  <a:gd name="T16" fmla="*/ 63 w 250"/>
                  <a:gd name="T17" fmla="*/ 22 h 224"/>
                  <a:gd name="T18" fmla="*/ 31 w 250"/>
                  <a:gd name="T19" fmla="*/ 49 h 224"/>
                  <a:gd name="T20" fmla="*/ 6 w 250"/>
                  <a:gd name="T21" fmla="*/ 75 h 224"/>
                  <a:gd name="T22" fmla="*/ 0 w 250"/>
                  <a:gd name="T23" fmla="*/ 75 h 224"/>
                  <a:gd name="T24" fmla="*/ 0 w 250"/>
                  <a:gd name="T25" fmla="*/ 75 h 224"/>
                  <a:gd name="T26" fmla="*/ 0 w 250"/>
                  <a:gd name="T27" fmla="*/ 75 h 2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0"/>
                  <a:gd name="T43" fmla="*/ 0 h 224"/>
                  <a:gd name="T44" fmla="*/ 250 w 250"/>
                  <a:gd name="T45" fmla="*/ 224 h 2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0" h="224">
                    <a:moveTo>
                      <a:pt x="0" y="224"/>
                    </a:moveTo>
                    <a:lnTo>
                      <a:pt x="36" y="163"/>
                    </a:lnTo>
                    <a:lnTo>
                      <a:pt x="96" y="96"/>
                    </a:lnTo>
                    <a:lnTo>
                      <a:pt x="163" y="39"/>
                    </a:lnTo>
                    <a:lnTo>
                      <a:pt x="204" y="3"/>
                    </a:lnTo>
                    <a:lnTo>
                      <a:pt x="230" y="0"/>
                    </a:lnTo>
                    <a:lnTo>
                      <a:pt x="250" y="24"/>
                    </a:lnTo>
                    <a:lnTo>
                      <a:pt x="235" y="48"/>
                    </a:lnTo>
                    <a:lnTo>
                      <a:pt x="189" y="66"/>
                    </a:lnTo>
                    <a:lnTo>
                      <a:pt x="94" y="145"/>
                    </a:lnTo>
                    <a:lnTo>
                      <a:pt x="18" y="224"/>
                    </a:lnTo>
                    <a:lnTo>
                      <a:pt x="0" y="2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7" name="Freeform 52"/>
              <p:cNvSpPr>
                <a:spLocks/>
              </p:cNvSpPr>
              <p:nvPr/>
            </p:nvSpPr>
            <p:spPr bwMode="auto">
              <a:xfrm>
                <a:off x="5157" y="3803"/>
                <a:ext cx="29" cy="25"/>
              </a:xfrm>
              <a:custGeom>
                <a:avLst/>
                <a:gdLst>
                  <a:gd name="T0" fmla="*/ 15 w 88"/>
                  <a:gd name="T1" fmla="*/ 0 h 77"/>
                  <a:gd name="T2" fmla="*/ 0 w 88"/>
                  <a:gd name="T3" fmla="*/ 10 h 77"/>
                  <a:gd name="T4" fmla="*/ 1 w 88"/>
                  <a:gd name="T5" fmla="*/ 24 h 77"/>
                  <a:gd name="T6" fmla="*/ 10 w 88"/>
                  <a:gd name="T7" fmla="*/ 25 h 77"/>
                  <a:gd name="T8" fmla="*/ 26 w 88"/>
                  <a:gd name="T9" fmla="*/ 16 h 77"/>
                  <a:gd name="T10" fmla="*/ 29 w 88"/>
                  <a:gd name="T11" fmla="*/ 2 h 77"/>
                  <a:gd name="T12" fmla="*/ 15 w 88"/>
                  <a:gd name="T13" fmla="*/ 0 h 77"/>
                  <a:gd name="T14" fmla="*/ 15 w 88"/>
                  <a:gd name="T15" fmla="*/ 0 h 77"/>
                  <a:gd name="T16" fmla="*/ 15 w 88"/>
                  <a:gd name="T17" fmla="*/ 0 h 7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8"/>
                  <a:gd name="T28" fmla="*/ 0 h 77"/>
                  <a:gd name="T29" fmla="*/ 88 w 88"/>
                  <a:gd name="T30" fmla="*/ 77 h 7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8" h="77">
                    <a:moveTo>
                      <a:pt x="46" y="0"/>
                    </a:moveTo>
                    <a:lnTo>
                      <a:pt x="0" y="30"/>
                    </a:lnTo>
                    <a:lnTo>
                      <a:pt x="2" y="74"/>
                    </a:lnTo>
                    <a:lnTo>
                      <a:pt x="30" y="77"/>
                    </a:lnTo>
                    <a:lnTo>
                      <a:pt x="78" y="48"/>
                    </a:lnTo>
                    <a:lnTo>
                      <a:pt x="88" y="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8" name="Freeform 53"/>
              <p:cNvSpPr>
                <a:spLocks/>
              </p:cNvSpPr>
              <p:nvPr/>
            </p:nvSpPr>
            <p:spPr bwMode="auto">
              <a:xfrm>
                <a:off x="4942" y="3791"/>
                <a:ext cx="213" cy="189"/>
              </a:xfrm>
              <a:custGeom>
                <a:avLst/>
                <a:gdLst>
                  <a:gd name="T0" fmla="*/ 29 w 639"/>
                  <a:gd name="T1" fmla="*/ 43 h 569"/>
                  <a:gd name="T2" fmla="*/ 36 w 639"/>
                  <a:gd name="T3" fmla="*/ 64 h 569"/>
                  <a:gd name="T4" fmla="*/ 52 w 639"/>
                  <a:gd name="T5" fmla="*/ 110 h 569"/>
                  <a:gd name="T6" fmla="*/ 62 w 639"/>
                  <a:gd name="T7" fmla="*/ 135 h 569"/>
                  <a:gd name="T8" fmla="*/ 74 w 639"/>
                  <a:gd name="T9" fmla="*/ 151 h 569"/>
                  <a:gd name="T10" fmla="*/ 87 w 639"/>
                  <a:gd name="T11" fmla="*/ 165 h 569"/>
                  <a:gd name="T12" fmla="*/ 96 w 639"/>
                  <a:gd name="T13" fmla="*/ 169 h 569"/>
                  <a:gd name="T14" fmla="*/ 103 w 639"/>
                  <a:gd name="T15" fmla="*/ 168 h 569"/>
                  <a:gd name="T16" fmla="*/ 111 w 639"/>
                  <a:gd name="T17" fmla="*/ 159 h 569"/>
                  <a:gd name="T18" fmla="*/ 132 w 639"/>
                  <a:gd name="T19" fmla="*/ 108 h 569"/>
                  <a:gd name="T20" fmla="*/ 150 w 639"/>
                  <a:gd name="T21" fmla="*/ 73 h 569"/>
                  <a:gd name="T22" fmla="*/ 174 w 639"/>
                  <a:gd name="T23" fmla="*/ 38 h 569"/>
                  <a:gd name="T24" fmla="*/ 195 w 639"/>
                  <a:gd name="T25" fmla="*/ 8 h 569"/>
                  <a:gd name="T26" fmla="*/ 208 w 639"/>
                  <a:gd name="T27" fmla="*/ 0 h 569"/>
                  <a:gd name="T28" fmla="*/ 213 w 639"/>
                  <a:gd name="T29" fmla="*/ 5 h 569"/>
                  <a:gd name="T30" fmla="*/ 195 w 639"/>
                  <a:gd name="T31" fmla="*/ 32 h 569"/>
                  <a:gd name="T32" fmla="*/ 175 w 639"/>
                  <a:gd name="T33" fmla="*/ 57 h 569"/>
                  <a:gd name="T34" fmla="*/ 146 w 639"/>
                  <a:gd name="T35" fmla="*/ 114 h 569"/>
                  <a:gd name="T36" fmla="*/ 134 w 639"/>
                  <a:gd name="T37" fmla="*/ 143 h 569"/>
                  <a:gd name="T38" fmla="*/ 123 w 639"/>
                  <a:gd name="T39" fmla="*/ 174 h 569"/>
                  <a:gd name="T40" fmla="*/ 117 w 639"/>
                  <a:gd name="T41" fmla="*/ 184 h 569"/>
                  <a:gd name="T42" fmla="*/ 109 w 639"/>
                  <a:gd name="T43" fmla="*/ 189 h 569"/>
                  <a:gd name="T44" fmla="*/ 96 w 639"/>
                  <a:gd name="T45" fmla="*/ 188 h 569"/>
                  <a:gd name="T46" fmla="*/ 79 w 639"/>
                  <a:gd name="T47" fmla="*/ 180 h 569"/>
                  <a:gd name="T48" fmla="*/ 65 w 639"/>
                  <a:gd name="T49" fmla="*/ 167 h 569"/>
                  <a:gd name="T50" fmla="*/ 51 w 639"/>
                  <a:gd name="T51" fmla="*/ 149 h 569"/>
                  <a:gd name="T52" fmla="*/ 46 w 639"/>
                  <a:gd name="T53" fmla="*/ 144 h 569"/>
                  <a:gd name="T54" fmla="*/ 32 w 639"/>
                  <a:gd name="T55" fmla="*/ 146 h 569"/>
                  <a:gd name="T56" fmla="*/ 14 w 639"/>
                  <a:gd name="T57" fmla="*/ 150 h 569"/>
                  <a:gd name="T58" fmla="*/ 0 w 639"/>
                  <a:gd name="T59" fmla="*/ 132 h 569"/>
                  <a:gd name="T60" fmla="*/ 19 w 639"/>
                  <a:gd name="T61" fmla="*/ 128 h 569"/>
                  <a:gd name="T62" fmla="*/ 24 w 639"/>
                  <a:gd name="T63" fmla="*/ 115 h 569"/>
                  <a:gd name="T64" fmla="*/ 24 w 639"/>
                  <a:gd name="T65" fmla="*/ 66 h 569"/>
                  <a:gd name="T66" fmla="*/ 24 w 639"/>
                  <a:gd name="T67" fmla="*/ 46 h 569"/>
                  <a:gd name="T68" fmla="*/ 29 w 639"/>
                  <a:gd name="T69" fmla="*/ 43 h 569"/>
                  <a:gd name="T70" fmla="*/ 29 w 639"/>
                  <a:gd name="T71" fmla="*/ 43 h 569"/>
                  <a:gd name="T72" fmla="*/ 29 w 639"/>
                  <a:gd name="T73" fmla="*/ 43 h 56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39"/>
                  <a:gd name="T112" fmla="*/ 0 h 569"/>
                  <a:gd name="T113" fmla="*/ 639 w 639"/>
                  <a:gd name="T114" fmla="*/ 569 h 56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39" h="569">
                    <a:moveTo>
                      <a:pt x="86" y="128"/>
                    </a:moveTo>
                    <a:lnTo>
                      <a:pt x="109" y="194"/>
                    </a:lnTo>
                    <a:lnTo>
                      <a:pt x="155" y="331"/>
                    </a:lnTo>
                    <a:lnTo>
                      <a:pt x="186" y="405"/>
                    </a:lnTo>
                    <a:lnTo>
                      <a:pt x="222" y="456"/>
                    </a:lnTo>
                    <a:lnTo>
                      <a:pt x="260" y="497"/>
                    </a:lnTo>
                    <a:lnTo>
                      <a:pt x="289" y="509"/>
                    </a:lnTo>
                    <a:lnTo>
                      <a:pt x="310" y="506"/>
                    </a:lnTo>
                    <a:lnTo>
                      <a:pt x="333" y="479"/>
                    </a:lnTo>
                    <a:lnTo>
                      <a:pt x="397" y="324"/>
                    </a:lnTo>
                    <a:lnTo>
                      <a:pt x="451" y="221"/>
                    </a:lnTo>
                    <a:lnTo>
                      <a:pt x="522" y="113"/>
                    </a:lnTo>
                    <a:lnTo>
                      <a:pt x="586" y="23"/>
                    </a:lnTo>
                    <a:lnTo>
                      <a:pt x="624" y="0"/>
                    </a:lnTo>
                    <a:lnTo>
                      <a:pt x="639" y="14"/>
                    </a:lnTo>
                    <a:lnTo>
                      <a:pt x="586" y="95"/>
                    </a:lnTo>
                    <a:lnTo>
                      <a:pt x="524" y="173"/>
                    </a:lnTo>
                    <a:lnTo>
                      <a:pt x="438" y="342"/>
                    </a:lnTo>
                    <a:lnTo>
                      <a:pt x="403" y="432"/>
                    </a:lnTo>
                    <a:lnTo>
                      <a:pt x="369" y="524"/>
                    </a:lnTo>
                    <a:lnTo>
                      <a:pt x="351" y="553"/>
                    </a:lnTo>
                    <a:lnTo>
                      <a:pt x="326" y="569"/>
                    </a:lnTo>
                    <a:lnTo>
                      <a:pt x="287" y="566"/>
                    </a:lnTo>
                    <a:lnTo>
                      <a:pt x="237" y="542"/>
                    </a:lnTo>
                    <a:lnTo>
                      <a:pt x="194" y="503"/>
                    </a:lnTo>
                    <a:lnTo>
                      <a:pt x="153" y="450"/>
                    </a:lnTo>
                    <a:lnTo>
                      <a:pt x="138" y="434"/>
                    </a:lnTo>
                    <a:lnTo>
                      <a:pt x="97" y="441"/>
                    </a:lnTo>
                    <a:lnTo>
                      <a:pt x="41" y="452"/>
                    </a:lnTo>
                    <a:lnTo>
                      <a:pt x="0" y="398"/>
                    </a:lnTo>
                    <a:lnTo>
                      <a:pt x="58" y="384"/>
                    </a:lnTo>
                    <a:lnTo>
                      <a:pt x="71" y="346"/>
                    </a:lnTo>
                    <a:lnTo>
                      <a:pt x="71" y="199"/>
                    </a:lnTo>
                    <a:lnTo>
                      <a:pt x="71" y="137"/>
                    </a:lnTo>
                    <a:lnTo>
                      <a:pt x="86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79" name="Freeform 54"/>
              <p:cNvSpPr>
                <a:spLocks/>
              </p:cNvSpPr>
              <p:nvPr/>
            </p:nvSpPr>
            <p:spPr bwMode="auto">
              <a:xfrm>
                <a:off x="4811" y="3639"/>
                <a:ext cx="151" cy="305"/>
              </a:xfrm>
              <a:custGeom>
                <a:avLst/>
                <a:gdLst>
                  <a:gd name="T0" fmla="*/ 86 w 454"/>
                  <a:gd name="T1" fmla="*/ 2 h 914"/>
                  <a:gd name="T2" fmla="*/ 67 w 454"/>
                  <a:gd name="T3" fmla="*/ 57 h 914"/>
                  <a:gd name="T4" fmla="*/ 41 w 454"/>
                  <a:gd name="T5" fmla="*/ 123 h 914"/>
                  <a:gd name="T6" fmla="*/ 5 w 454"/>
                  <a:gd name="T7" fmla="*/ 205 h 914"/>
                  <a:gd name="T8" fmla="*/ 2 w 454"/>
                  <a:gd name="T9" fmla="*/ 224 h 914"/>
                  <a:gd name="T10" fmla="*/ 0 w 454"/>
                  <a:gd name="T11" fmla="*/ 257 h 914"/>
                  <a:gd name="T12" fmla="*/ 8 w 454"/>
                  <a:gd name="T13" fmla="*/ 282 h 914"/>
                  <a:gd name="T14" fmla="*/ 16 w 454"/>
                  <a:gd name="T15" fmla="*/ 295 h 914"/>
                  <a:gd name="T16" fmla="*/ 29 w 454"/>
                  <a:gd name="T17" fmla="*/ 301 h 914"/>
                  <a:gd name="T18" fmla="*/ 48 w 454"/>
                  <a:gd name="T19" fmla="*/ 305 h 914"/>
                  <a:gd name="T20" fmla="*/ 63 w 454"/>
                  <a:gd name="T21" fmla="*/ 304 h 914"/>
                  <a:gd name="T22" fmla="*/ 82 w 454"/>
                  <a:gd name="T23" fmla="*/ 303 h 914"/>
                  <a:gd name="T24" fmla="*/ 151 w 454"/>
                  <a:gd name="T25" fmla="*/ 302 h 914"/>
                  <a:gd name="T26" fmla="*/ 139 w 454"/>
                  <a:gd name="T27" fmla="*/ 282 h 914"/>
                  <a:gd name="T28" fmla="*/ 126 w 454"/>
                  <a:gd name="T29" fmla="*/ 280 h 914"/>
                  <a:gd name="T30" fmla="*/ 97 w 454"/>
                  <a:gd name="T31" fmla="*/ 265 h 914"/>
                  <a:gd name="T32" fmla="*/ 76 w 454"/>
                  <a:gd name="T33" fmla="*/ 255 h 914"/>
                  <a:gd name="T34" fmla="*/ 58 w 454"/>
                  <a:gd name="T35" fmla="*/ 248 h 914"/>
                  <a:gd name="T36" fmla="*/ 48 w 454"/>
                  <a:gd name="T37" fmla="*/ 252 h 914"/>
                  <a:gd name="T38" fmla="*/ 49 w 454"/>
                  <a:gd name="T39" fmla="*/ 260 h 914"/>
                  <a:gd name="T40" fmla="*/ 66 w 454"/>
                  <a:gd name="T41" fmla="*/ 270 h 914"/>
                  <a:gd name="T42" fmla="*/ 86 w 454"/>
                  <a:gd name="T43" fmla="*/ 277 h 914"/>
                  <a:gd name="T44" fmla="*/ 103 w 454"/>
                  <a:gd name="T45" fmla="*/ 285 h 914"/>
                  <a:gd name="T46" fmla="*/ 93 w 454"/>
                  <a:gd name="T47" fmla="*/ 288 h 914"/>
                  <a:gd name="T48" fmla="*/ 74 w 454"/>
                  <a:gd name="T49" fmla="*/ 287 h 914"/>
                  <a:gd name="T50" fmla="*/ 49 w 454"/>
                  <a:gd name="T51" fmla="*/ 287 h 914"/>
                  <a:gd name="T52" fmla="*/ 33 w 454"/>
                  <a:gd name="T53" fmla="*/ 283 h 914"/>
                  <a:gd name="T54" fmla="*/ 21 w 454"/>
                  <a:gd name="T55" fmla="*/ 275 h 914"/>
                  <a:gd name="T56" fmla="*/ 13 w 454"/>
                  <a:gd name="T57" fmla="*/ 257 h 914"/>
                  <a:gd name="T58" fmla="*/ 16 w 454"/>
                  <a:gd name="T59" fmla="*/ 231 h 914"/>
                  <a:gd name="T60" fmla="*/ 25 w 454"/>
                  <a:gd name="T61" fmla="*/ 205 h 914"/>
                  <a:gd name="T62" fmla="*/ 41 w 454"/>
                  <a:gd name="T63" fmla="*/ 163 h 914"/>
                  <a:gd name="T64" fmla="*/ 68 w 454"/>
                  <a:gd name="T65" fmla="*/ 104 h 914"/>
                  <a:gd name="T66" fmla="*/ 84 w 454"/>
                  <a:gd name="T67" fmla="*/ 55 h 914"/>
                  <a:gd name="T68" fmla="*/ 99 w 454"/>
                  <a:gd name="T69" fmla="*/ 8 h 914"/>
                  <a:gd name="T70" fmla="*/ 92 w 454"/>
                  <a:gd name="T71" fmla="*/ 0 h 914"/>
                  <a:gd name="T72" fmla="*/ 86 w 454"/>
                  <a:gd name="T73" fmla="*/ 2 h 914"/>
                  <a:gd name="T74" fmla="*/ 86 w 454"/>
                  <a:gd name="T75" fmla="*/ 2 h 914"/>
                  <a:gd name="T76" fmla="*/ 86 w 454"/>
                  <a:gd name="T77" fmla="*/ 2 h 91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54"/>
                  <a:gd name="T118" fmla="*/ 0 h 914"/>
                  <a:gd name="T119" fmla="*/ 454 w 454"/>
                  <a:gd name="T120" fmla="*/ 914 h 91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54" h="914">
                    <a:moveTo>
                      <a:pt x="258" y="6"/>
                    </a:moveTo>
                    <a:lnTo>
                      <a:pt x="200" y="172"/>
                    </a:lnTo>
                    <a:lnTo>
                      <a:pt x="123" y="368"/>
                    </a:lnTo>
                    <a:lnTo>
                      <a:pt x="16" y="613"/>
                    </a:lnTo>
                    <a:lnTo>
                      <a:pt x="6" y="672"/>
                    </a:lnTo>
                    <a:lnTo>
                      <a:pt x="0" y="770"/>
                    </a:lnTo>
                    <a:lnTo>
                      <a:pt x="23" y="844"/>
                    </a:lnTo>
                    <a:lnTo>
                      <a:pt x="49" y="884"/>
                    </a:lnTo>
                    <a:lnTo>
                      <a:pt x="86" y="902"/>
                    </a:lnTo>
                    <a:lnTo>
                      <a:pt x="143" y="914"/>
                    </a:lnTo>
                    <a:lnTo>
                      <a:pt x="190" y="911"/>
                    </a:lnTo>
                    <a:lnTo>
                      <a:pt x="248" y="907"/>
                    </a:lnTo>
                    <a:lnTo>
                      <a:pt x="454" y="905"/>
                    </a:lnTo>
                    <a:lnTo>
                      <a:pt x="417" y="844"/>
                    </a:lnTo>
                    <a:lnTo>
                      <a:pt x="378" y="839"/>
                    </a:lnTo>
                    <a:lnTo>
                      <a:pt x="291" y="795"/>
                    </a:lnTo>
                    <a:lnTo>
                      <a:pt x="227" y="765"/>
                    </a:lnTo>
                    <a:lnTo>
                      <a:pt x="175" y="743"/>
                    </a:lnTo>
                    <a:lnTo>
                      <a:pt x="144" y="756"/>
                    </a:lnTo>
                    <a:lnTo>
                      <a:pt x="146" y="779"/>
                    </a:lnTo>
                    <a:lnTo>
                      <a:pt x="198" y="809"/>
                    </a:lnTo>
                    <a:lnTo>
                      <a:pt x="260" y="830"/>
                    </a:lnTo>
                    <a:lnTo>
                      <a:pt x="309" y="853"/>
                    </a:lnTo>
                    <a:lnTo>
                      <a:pt x="281" y="862"/>
                    </a:lnTo>
                    <a:lnTo>
                      <a:pt x="222" y="860"/>
                    </a:lnTo>
                    <a:lnTo>
                      <a:pt x="148" y="859"/>
                    </a:lnTo>
                    <a:lnTo>
                      <a:pt x="99" y="847"/>
                    </a:lnTo>
                    <a:lnTo>
                      <a:pt x="64" y="823"/>
                    </a:lnTo>
                    <a:lnTo>
                      <a:pt x="39" y="770"/>
                    </a:lnTo>
                    <a:lnTo>
                      <a:pt x="47" y="692"/>
                    </a:lnTo>
                    <a:lnTo>
                      <a:pt x="75" y="613"/>
                    </a:lnTo>
                    <a:lnTo>
                      <a:pt x="123" y="487"/>
                    </a:lnTo>
                    <a:lnTo>
                      <a:pt x="204" y="312"/>
                    </a:lnTo>
                    <a:lnTo>
                      <a:pt x="253" y="166"/>
                    </a:lnTo>
                    <a:lnTo>
                      <a:pt x="299" y="24"/>
                    </a:lnTo>
                    <a:lnTo>
                      <a:pt x="278" y="0"/>
                    </a:lnTo>
                    <a:lnTo>
                      <a:pt x="258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0" name="Freeform 55"/>
              <p:cNvSpPr>
                <a:spLocks/>
              </p:cNvSpPr>
              <p:nvPr/>
            </p:nvSpPr>
            <p:spPr bwMode="auto">
              <a:xfrm>
                <a:off x="4416" y="3934"/>
                <a:ext cx="548" cy="225"/>
              </a:xfrm>
              <a:custGeom>
                <a:avLst/>
                <a:gdLst>
                  <a:gd name="T0" fmla="*/ 20 w 1645"/>
                  <a:gd name="T1" fmla="*/ 179 h 676"/>
                  <a:gd name="T2" fmla="*/ 89 w 1645"/>
                  <a:gd name="T3" fmla="*/ 167 h 676"/>
                  <a:gd name="T4" fmla="*/ 125 w 1645"/>
                  <a:gd name="T5" fmla="*/ 156 h 676"/>
                  <a:gd name="T6" fmla="*/ 179 w 1645"/>
                  <a:gd name="T7" fmla="*/ 155 h 676"/>
                  <a:gd name="T8" fmla="*/ 192 w 1645"/>
                  <a:gd name="T9" fmla="*/ 143 h 676"/>
                  <a:gd name="T10" fmla="*/ 220 w 1645"/>
                  <a:gd name="T11" fmla="*/ 108 h 676"/>
                  <a:gd name="T12" fmla="*/ 282 w 1645"/>
                  <a:gd name="T13" fmla="*/ 84 h 676"/>
                  <a:gd name="T14" fmla="*/ 302 w 1645"/>
                  <a:gd name="T15" fmla="*/ 94 h 676"/>
                  <a:gd name="T16" fmla="*/ 275 w 1645"/>
                  <a:gd name="T17" fmla="*/ 114 h 676"/>
                  <a:gd name="T18" fmla="*/ 210 w 1645"/>
                  <a:gd name="T19" fmla="*/ 149 h 676"/>
                  <a:gd name="T20" fmla="*/ 208 w 1645"/>
                  <a:gd name="T21" fmla="*/ 168 h 676"/>
                  <a:gd name="T22" fmla="*/ 262 w 1645"/>
                  <a:gd name="T23" fmla="*/ 181 h 676"/>
                  <a:gd name="T24" fmla="*/ 337 w 1645"/>
                  <a:gd name="T25" fmla="*/ 189 h 676"/>
                  <a:gd name="T26" fmla="*/ 421 w 1645"/>
                  <a:gd name="T27" fmla="*/ 180 h 676"/>
                  <a:gd name="T28" fmla="*/ 444 w 1645"/>
                  <a:gd name="T29" fmla="*/ 165 h 676"/>
                  <a:gd name="T30" fmla="*/ 436 w 1645"/>
                  <a:gd name="T31" fmla="*/ 145 h 676"/>
                  <a:gd name="T32" fmla="*/ 351 w 1645"/>
                  <a:gd name="T33" fmla="*/ 128 h 676"/>
                  <a:gd name="T34" fmla="*/ 315 w 1645"/>
                  <a:gd name="T35" fmla="*/ 99 h 676"/>
                  <a:gd name="T36" fmla="*/ 360 w 1645"/>
                  <a:gd name="T37" fmla="*/ 117 h 676"/>
                  <a:gd name="T38" fmla="*/ 419 w 1645"/>
                  <a:gd name="T39" fmla="*/ 128 h 676"/>
                  <a:gd name="T40" fmla="*/ 448 w 1645"/>
                  <a:gd name="T41" fmla="*/ 117 h 676"/>
                  <a:gd name="T42" fmla="*/ 386 w 1645"/>
                  <a:gd name="T43" fmla="*/ 105 h 676"/>
                  <a:gd name="T44" fmla="*/ 321 w 1645"/>
                  <a:gd name="T45" fmla="*/ 76 h 676"/>
                  <a:gd name="T46" fmla="*/ 320 w 1645"/>
                  <a:gd name="T47" fmla="*/ 44 h 676"/>
                  <a:gd name="T48" fmla="*/ 353 w 1645"/>
                  <a:gd name="T49" fmla="*/ 32 h 676"/>
                  <a:gd name="T50" fmla="*/ 392 w 1645"/>
                  <a:gd name="T51" fmla="*/ 20 h 676"/>
                  <a:gd name="T52" fmla="*/ 400 w 1645"/>
                  <a:gd name="T53" fmla="*/ 22 h 676"/>
                  <a:gd name="T54" fmla="*/ 376 w 1645"/>
                  <a:gd name="T55" fmla="*/ 41 h 676"/>
                  <a:gd name="T56" fmla="*/ 340 w 1645"/>
                  <a:gd name="T57" fmla="*/ 49 h 676"/>
                  <a:gd name="T58" fmla="*/ 341 w 1645"/>
                  <a:gd name="T59" fmla="*/ 67 h 676"/>
                  <a:gd name="T60" fmla="*/ 410 w 1645"/>
                  <a:gd name="T61" fmla="*/ 90 h 676"/>
                  <a:gd name="T62" fmla="*/ 453 w 1645"/>
                  <a:gd name="T63" fmla="*/ 86 h 676"/>
                  <a:gd name="T64" fmla="*/ 481 w 1645"/>
                  <a:gd name="T65" fmla="*/ 80 h 676"/>
                  <a:gd name="T66" fmla="*/ 494 w 1645"/>
                  <a:gd name="T67" fmla="*/ 61 h 676"/>
                  <a:gd name="T68" fmla="*/ 487 w 1645"/>
                  <a:gd name="T69" fmla="*/ 31 h 676"/>
                  <a:gd name="T70" fmla="*/ 449 w 1645"/>
                  <a:gd name="T71" fmla="*/ 3 h 676"/>
                  <a:gd name="T72" fmla="*/ 535 w 1645"/>
                  <a:gd name="T73" fmla="*/ 37 h 676"/>
                  <a:gd name="T74" fmla="*/ 510 w 1645"/>
                  <a:gd name="T75" fmla="*/ 72 h 676"/>
                  <a:gd name="T76" fmla="*/ 477 w 1645"/>
                  <a:gd name="T77" fmla="*/ 98 h 676"/>
                  <a:gd name="T78" fmla="*/ 455 w 1645"/>
                  <a:gd name="T79" fmla="*/ 186 h 676"/>
                  <a:gd name="T80" fmla="*/ 437 w 1645"/>
                  <a:gd name="T81" fmla="*/ 202 h 676"/>
                  <a:gd name="T82" fmla="*/ 397 w 1645"/>
                  <a:gd name="T83" fmla="*/ 215 h 676"/>
                  <a:gd name="T84" fmla="*/ 226 w 1645"/>
                  <a:gd name="T85" fmla="*/ 220 h 676"/>
                  <a:gd name="T86" fmla="*/ 186 w 1645"/>
                  <a:gd name="T87" fmla="*/ 225 h 676"/>
                  <a:gd name="T88" fmla="*/ 144 w 1645"/>
                  <a:gd name="T89" fmla="*/ 219 h 676"/>
                  <a:gd name="T90" fmla="*/ 56 w 1645"/>
                  <a:gd name="T91" fmla="*/ 214 h 676"/>
                  <a:gd name="T92" fmla="*/ 4 w 1645"/>
                  <a:gd name="T93" fmla="*/ 203 h 676"/>
                  <a:gd name="T94" fmla="*/ 1 w 1645"/>
                  <a:gd name="T95" fmla="*/ 186 h 676"/>
                  <a:gd name="T96" fmla="*/ 1 w 1645"/>
                  <a:gd name="T97" fmla="*/ 186 h 67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45"/>
                  <a:gd name="T148" fmla="*/ 0 h 676"/>
                  <a:gd name="T149" fmla="*/ 1645 w 1645"/>
                  <a:gd name="T150" fmla="*/ 676 h 67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45" h="676">
                    <a:moveTo>
                      <a:pt x="4" y="560"/>
                    </a:moveTo>
                    <a:lnTo>
                      <a:pt x="59" y="537"/>
                    </a:lnTo>
                    <a:lnTo>
                      <a:pt x="190" y="512"/>
                    </a:lnTo>
                    <a:lnTo>
                      <a:pt x="266" y="503"/>
                    </a:lnTo>
                    <a:lnTo>
                      <a:pt x="303" y="476"/>
                    </a:lnTo>
                    <a:lnTo>
                      <a:pt x="375" y="470"/>
                    </a:lnTo>
                    <a:lnTo>
                      <a:pt x="460" y="461"/>
                    </a:lnTo>
                    <a:lnTo>
                      <a:pt x="538" y="465"/>
                    </a:lnTo>
                    <a:lnTo>
                      <a:pt x="566" y="466"/>
                    </a:lnTo>
                    <a:lnTo>
                      <a:pt x="576" y="429"/>
                    </a:lnTo>
                    <a:lnTo>
                      <a:pt x="609" y="357"/>
                    </a:lnTo>
                    <a:lnTo>
                      <a:pt x="661" y="324"/>
                    </a:lnTo>
                    <a:lnTo>
                      <a:pt x="777" y="270"/>
                    </a:lnTo>
                    <a:lnTo>
                      <a:pt x="846" y="252"/>
                    </a:lnTo>
                    <a:lnTo>
                      <a:pt x="892" y="243"/>
                    </a:lnTo>
                    <a:lnTo>
                      <a:pt x="908" y="283"/>
                    </a:lnTo>
                    <a:lnTo>
                      <a:pt x="898" y="313"/>
                    </a:lnTo>
                    <a:lnTo>
                      <a:pt x="826" y="342"/>
                    </a:lnTo>
                    <a:lnTo>
                      <a:pt x="725" y="387"/>
                    </a:lnTo>
                    <a:lnTo>
                      <a:pt x="630" y="449"/>
                    </a:lnTo>
                    <a:lnTo>
                      <a:pt x="616" y="478"/>
                    </a:lnTo>
                    <a:lnTo>
                      <a:pt x="625" y="505"/>
                    </a:lnTo>
                    <a:lnTo>
                      <a:pt x="675" y="521"/>
                    </a:lnTo>
                    <a:lnTo>
                      <a:pt x="785" y="544"/>
                    </a:lnTo>
                    <a:lnTo>
                      <a:pt x="931" y="560"/>
                    </a:lnTo>
                    <a:lnTo>
                      <a:pt x="1012" y="569"/>
                    </a:lnTo>
                    <a:lnTo>
                      <a:pt x="1134" y="557"/>
                    </a:lnTo>
                    <a:lnTo>
                      <a:pt x="1264" y="542"/>
                    </a:lnTo>
                    <a:lnTo>
                      <a:pt x="1315" y="530"/>
                    </a:lnTo>
                    <a:lnTo>
                      <a:pt x="1332" y="497"/>
                    </a:lnTo>
                    <a:lnTo>
                      <a:pt x="1329" y="461"/>
                    </a:lnTo>
                    <a:lnTo>
                      <a:pt x="1309" y="437"/>
                    </a:lnTo>
                    <a:lnTo>
                      <a:pt x="1155" y="411"/>
                    </a:lnTo>
                    <a:lnTo>
                      <a:pt x="1053" y="384"/>
                    </a:lnTo>
                    <a:lnTo>
                      <a:pt x="931" y="333"/>
                    </a:lnTo>
                    <a:lnTo>
                      <a:pt x="945" y="297"/>
                    </a:lnTo>
                    <a:lnTo>
                      <a:pt x="999" y="328"/>
                    </a:lnTo>
                    <a:lnTo>
                      <a:pt x="1081" y="353"/>
                    </a:lnTo>
                    <a:lnTo>
                      <a:pt x="1170" y="377"/>
                    </a:lnTo>
                    <a:lnTo>
                      <a:pt x="1259" y="384"/>
                    </a:lnTo>
                    <a:lnTo>
                      <a:pt x="1341" y="387"/>
                    </a:lnTo>
                    <a:lnTo>
                      <a:pt x="1346" y="351"/>
                    </a:lnTo>
                    <a:lnTo>
                      <a:pt x="1297" y="345"/>
                    </a:lnTo>
                    <a:lnTo>
                      <a:pt x="1160" y="316"/>
                    </a:lnTo>
                    <a:lnTo>
                      <a:pt x="1024" y="256"/>
                    </a:lnTo>
                    <a:lnTo>
                      <a:pt x="963" y="229"/>
                    </a:lnTo>
                    <a:lnTo>
                      <a:pt x="949" y="160"/>
                    </a:lnTo>
                    <a:lnTo>
                      <a:pt x="960" y="131"/>
                    </a:lnTo>
                    <a:lnTo>
                      <a:pt x="996" y="101"/>
                    </a:lnTo>
                    <a:lnTo>
                      <a:pt x="1060" y="95"/>
                    </a:lnTo>
                    <a:lnTo>
                      <a:pt x="1122" y="83"/>
                    </a:lnTo>
                    <a:lnTo>
                      <a:pt x="1177" y="59"/>
                    </a:lnTo>
                    <a:lnTo>
                      <a:pt x="1202" y="41"/>
                    </a:lnTo>
                    <a:lnTo>
                      <a:pt x="1200" y="65"/>
                    </a:lnTo>
                    <a:lnTo>
                      <a:pt x="1170" y="104"/>
                    </a:lnTo>
                    <a:lnTo>
                      <a:pt x="1128" y="122"/>
                    </a:lnTo>
                    <a:lnTo>
                      <a:pt x="1060" y="137"/>
                    </a:lnTo>
                    <a:lnTo>
                      <a:pt x="1022" y="146"/>
                    </a:lnTo>
                    <a:lnTo>
                      <a:pt x="1009" y="160"/>
                    </a:lnTo>
                    <a:lnTo>
                      <a:pt x="1024" y="200"/>
                    </a:lnTo>
                    <a:lnTo>
                      <a:pt x="1141" y="247"/>
                    </a:lnTo>
                    <a:lnTo>
                      <a:pt x="1231" y="270"/>
                    </a:lnTo>
                    <a:lnTo>
                      <a:pt x="1289" y="265"/>
                    </a:lnTo>
                    <a:lnTo>
                      <a:pt x="1359" y="259"/>
                    </a:lnTo>
                    <a:lnTo>
                      <a:pt x="1405" y="249"/>
                    </a:lnTo>
                    <a:lnTo>
                      <a:pt x="1444" y="241"/>
                    </a:lnTo>
                    <a:lnTo>
                      <a:pt x="1467" y="217"/>
                    </a:lnTo>
                    <a:lnTo>
                      <a:pt x="1483" y="182"/>
                    </a:lnTo>
                    <a:lnTo>
                      <a:pt x="1483" y="146"/>
                    </a:lnTo>
                    <a:lnTo>
                      <a:pt x="1462" y="92"/>
                    </a:lnTo>
                    <a:lnTo>
                      <a:pt x="1426" y="50"/>
                    </a:lnTo>
                    <a:lnTo>
                      <a:pt x="1348" y="9"/>
                    </a:lnTo>
                    <a:lnTo>
                      <a:pt x="1645" y="0"/>
                    </a:lnTo>
                    <a:lnTo>
                      <a:pt x="1606" y="110"/>
                    </a:lnTo>
                    <a:lnTo>
                      <a:pt x="1570" y="167"/>
                    </a:lnTo>
                    <a:lnTo>
                      <a:pt x="1531" y="217"/>
                    </a:lnTo>
                    <a:lnTo>
                      <a:pt x="1483" y="261"/>
                    </a:lnTo>
                    <a:lnTo>
                      <a:pt x="1432" y="295"/>
                    </a:lnTo>
                    <a:lnTo>
                      <a:pt x="1392" y="443"/>
                    </a:lnTo>
                    <a:lnTo>
                      <a:pt x="1365" y="560"/>
                    </a:lnTo>
                    <a:lnTo>
                      <a:pt x="1333" y="586"/>
                    </a:lnTo>
                    <a:lnTo>
                      <a:pt x="1312" y="607"/>
                    </a:lnTo>
                    <a:lnTo>
                      <a:pt x="1297" y="625"/>
                    </a:lnTo>
                    <a:lnTo>
                      <a:pt x="1192" y="645"/>
                    </a:lnTo>
                    <a:lnTo>
                      <a:pt x="777" y="649"/>
                    </a:lnTo>
                    <a:lnTo>
                      <a:pt x="679" y="661"/>
                    </a:lnTo>
                    <a:lnTo>
                      <a:pt x="612" y="672"/>
                    </a:lnTo>
                    <a:lnTo>
                      <a:pt x="558" y="676"/>
                    </a:lnTo>
                    <a:lnTo>
                      <a:pt x="512" y="672"/>
                    </a:lnTo>
                    <a:lnTo>
                      <a:pt x="432" y="658"/>
                    </a:lnTo>
                    <a:lnTo>
                      <a:pt x="329" y="649"/>
                    </a:lnTo>
                    <a:lnTo>
                      <a:pt x="169" y="643"/>
                    </a:lnTo>
                    <a:lnTo>
                      <a:pt x="51" y="622"/>
                    </a:lnTo>
                    <a:lnTo>
                      <a:pt x="12" y="611"/>
                    </a:lnTo>
                    <a:lnTo>
                      <a:pt x="0" y="580"/>
                    </a:lnTo>
                    <a:lnTo>
                      <a:pt x="4" y="5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1" name="Freeform 56"/>
              <p:cNvSpPr>
                <a:spLocks/>
              </p:cNvSpPr>
              <p:nvPr/>
            </p:nvSpPr>
            <p:spPr bwMode="auto">
              <a:xfrm>
                <a:off x="4761" y="3890"/>
                <a:ext cx="63" cy="57"/>
              </a:xfrm>
              <a:custGeom>
                <a:avLst/>
                <a:gdLst>
                  <a:gd name="T0" fmla="*/ 55 w 188"/>
                  <a:gd name="T1" fmla="*/ 0 h 173"/>
                  <a:gd name="T2" fmla="*/ 17 w 188"/>
                  <a:gd name="T3" fmla="*/ 36 h 173"/>
                  <a:gd name="T4" fmla="*/ 0 w 188"/>
                  <a:gd name="T5" fmla="*/ 57 h 173"/>
                  <a:gd name="T6" fmla="*/ 11 w 188"/>
                  <a:gd name="T7" fmla="*/ 57 h 173"/>
                  <a:gd name="T8" fmla="*/ 27 w 188"/>
                  <a:gd name="T9" fmla="*/ 42 h 173"/>
                  <a:gd name="T10" fmla="*/ 45 w 188"/>
                  <a:gd name="T11" fmla="*/ 29 h 173"/>
                  <a:gd name="T12" fmla="*/ 63 w 188"/>
                  <a:gd name="T13" fmla="*/ 26 h 173"/>
                  <a:gd name="T14" fmla="*/ 55 w 188"/>
                  <a:gd name="T15" fmla="*/ 0 h 173"/>
                  <a:gd name="T16" fmla="*/ 55 w 188"/>
                  <a:gd name="T17" fmla="*/ 0 h 173"/>
                  <a:gd name="T18" fmla="*/ 55 w 188"/>
                  <a:gd name="T19" fmla="*/ 0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8"/>
                  <a:gd name="T31" fmla="*/ 0 h 173"/>
                  <a:gd name="T32" fmla="*/ 188 w 188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8" h="173">
                    <a:moveTo>
                      <a:pt x="165" y="0"/>
                    </a:moveTo>
                    <a:lnTo>
                      <a:pt x="51" y="108"/>
                    </a:lnTo>
                    <a:lnTo>
                      <a:pt x="0" y="173"/>
                    </a:lnTo>
                    <a:lnTo>
                      <a:pt x="33" y="173"/>
                    </a:lnTo>
                    <a:lnTo>
                      <a:pt x="82" y="126"/>
                    </a:lnTo>
                    <a:lnTo>
                      <a:pt x="133" y="87"/>
                    </a:lnTo>
                    <a:lnTo>
                      <a:pt x="188" y="78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2" name="Freeform 57"/>
              <p:cNvSpPr>
                <a:spLocks/>
              </p:cNvSpPr>
              <p:nvPr/>
            </p:nvSpPr>
            <p:spPr bwMode="auto">
              <a:xfrm>
                <a:off x="4690" y="3955"/>
                <a:ext cx="91" cy="55"/>
              </a:xfrm>
              <a:custGeom>
                <a:avLst/>
                <a:gdLst>
                  <a:gd name="T0" fmla="*/ 91 w 275"/>
                  <a:gd name="T1" fmla="*/ 11 h 164"/>
                  <a:gd name="T2" fmla="*/ 51 w 275"/>
                  <a:gd name="T3" fmla="*/ 5 h 164"/>
                  <a:gd name="T4" fmla="*/ 24 w 275"/>
                  <a:gd name="T5" fmla="*/ 0 h 164"/>
                  <a:gd name="T6" fmla="*/ 9 w 275"/>
                  <a:gd name="T7" fmla="*/ 6 h 164"/>
                  <a:gd name="T8" fmla="*/ 3 w 275"/>
                  <a:gd name="T9" fmla="*/ 23 h 164"/>
                  <a:gd name="T10" fmla="*/ 0 w 275"/>
                  <a:gd name="T11" fmla="*/ 43 h 164"/>
                  <a:gd name="T12" fmla="*/ 6 w 275"/>
                  <a:gd name="T13" fmla="*/ 53 h 164"/>
                  <a:gd name="T14" fmla="*/ 33 w 275"/>
                  <a:gd name="T15" fmla="*/ 55 h 164"/>
                  <a:gd name="T16" fmla="*/ 53 w 275"/>
                  <a:gd name="T17" fmla="*/ 54 h 164"/>
                  <a:gd name="T18" fmla="*/ 52 w 275"/>
                  <a:gd name="T19" fmla="*/ 40 h 164"/>
                  <a:gd name="T20" fmla="*/ 30 w 275"/>
                  <a:gd name="T21" fmla="*/ 39 h 164"/>
                  <a:gd name="T22" fmla="*/ 19 w 275"/>
                  <a:gd name="T23" fmla="*/ 36 h 164"/>
                  <a:gd name="T24" fmla="*/ 20 w 275"/>
                  <a:gd name="T25" fmla="*/ 24 h 164"/>
                  <a:gd name="T26" fmla="*/ 29 w 275"/>
                  <a:gd name="T27" fmla="*/ 15 h 164"/>
                  <a:gd name="T28" fmla="*/ 41 w 275"/>
                  <a:gd name="T29" fmla="*/ 18 h 164"/>
                  <a:gd name="T30" fmla="*/ 55 w 275"/>
                  <a:gd name="T31" fmla="*/ 25 h 164"/>
                  <a:gd name="T32" fmla="*/ 91 w 275"/>
                  <a:gd name="T33" fmla="*/ 11 h 164"/>
                  <a:gd name="T34" fmla="*/ 91 w 275"/>
                  <a:gd name="T35" fmla="*/ 11 h 164"/>
                  <a:gd name="T36" fmla="*/ 91 w 275"/>
                  <a:gd name="T37" fmla="*/ 11 h 1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5"/>
                  <a:gd name="T58" fmla="*/ 0 h 164"/>
                  <a:gd name="T59" fmla="*/ 275 w 275"/>
                  <a:gd name="T60" fmla="*/ 164 h 16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5" h="164">
                    <a:moveTo>
                      <a:pt x="275" y="32"/>
                    </a:moveTo>
                    <a:lnTo>
                      <a:pt x="155" y="15"/>
                    </a:lnTo>
                    <a:lnTo>
                      <a:pt x="74" y="0"/>
                    </a:lnTo>
                    <a:lnTo>
                      <a:pt x="28" y="18"/>
                    </a:lnTo>
                    <a:lnTo>
                      <a:pt x="10" y="70"/>
                    </a:lnTo>
                    <a:lnTo>
                      <a:pt x="0" y="128"/>
                    </a:lnTo>
                    <a:lnTo>
                      <a:pt x="18" y="158"/>
                    </a:lnTo>
                    <a:lnTo>
                      <a:pt x="100" y="164"/>
                    </a:lnTo>
                    <a:lnTo>
                      <a:pt x="160" y="162"/>
                    </a:lnTo>
                    <a:lnTo>
                      <a:pt x="157" y="120"/>
                    </a:lnTo>
                    <a:lnTo>
                      <a:pt x="92" y="117"/>
                    </a:lnTo>
                    <a:lnTo>
                      <a:pt x="56" y="108"/>
                    </a:lnTo>
                    <a:lnTo>
                      <a:pt x="59" y="72"/>
                    </a:lnTo>
                    <a:lnTo>
                      <a:pt x="87" y="45"/>
                    </a:lnTo>
                    <a:lnTo>
                      <a:pt x="124" y="54"/>
                    </a:lnTo>
                    <a:lnTo>
                      <a:pt x="167" y="75"/>
                    </a:lnTo>
                    <a:lnTo>
                      <a:pt x="275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3" name="Freeform 58"/>
              <p:cNvSpPr>
                <a:spLocks/>
              </p:cNvSpPr>
              <p:nvPr/>
            </p:nvSpPr>
            <p:spPr bwMode="auto">
              <a:xfrm>
                <a:off x="4525" y="3990"/>
                <a:ext cx="159" cy="66"/>
              </a:xfrm>
              <a:custGeom>
                <a:avLst/>
                <a:gdLst>
                  <a:gd name="T0" fmla="*/ 0 w 478"/>
                  <a:gd name="T1" fmla="*/ 52 h 197"/>
                  <a:gd name="T2" fmla="*/ 41 w 478"/>
                  <a:gd name="T3" fmla="*/ 38 h 197"/>
                  <a:gd name="T4" fmla="*/ 86 w 478"/>
                  <a:gd name="T5" fmla="*/ 20 h 197"/>
                  <a:gd name="T6" fmla="*/ 129 w 478"/>
                  <a:gd name="T7" fmla="*/ 7 h 197"/>
                  <a:gd name="T8" fmla="*/ 159 w 478"/>
                  <a:gd name="T9" fmla="*/ 0 h 197"/>
                  <a:gd name="T10" fmla="*/ 154 w 478"/>
                  <a:gd name="T11" fmla="*/ 10 h 197"/>
                  <a:gd name="T12" fmla="*/ 96 w 478"/>
                  <a:gd name="T13" fmla="*/ 30 h 197"/>
                  <a:gd name="T14" fmla="*/ 41 w 478"/>
                  <a:gd name="T15" fmla="*/ 51 h 197"/>
                  <a:gd name="T16" fmla="*/ 2 w 478"/>
                  <a:gd name="T17" fmla="*/ 66 h 197"/>
                  <a:gd name="T18" fmla="*/ 0 w 478"/>
                  <a:gd name="T19" fmla="*/ 52 h 197"/>
                  <a:gd name="T20" fmla="*/ 0 w 478"/>
                  <a:gd name="T21" fmla="*/ 52 h 197"/>
                  <a:gd name="T22" fmla="*/ 0 w 478"/>
                  <a:gd name="T23" fmla="*/ 52 h 1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78"/>
                  <a:gd name="T37" fmla="*/ 0 h 197"/>
                  <a:gd name="T38" fmla="*/ 478 w 478"/>
                  <a:gd name="T39" fmla="*/ 197 h 19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78" h="197">
                    <a:moveTo>
                      <a:pt x="0" y="155"/>
                    </a:moveTo>
                    <a:lnTo>
                      <a:pt x="122" y="114"/>
                    </a:lnTo>
                    <a:lnTo>
                      <a:pt x="259" y="60"/>
                    </a:lnTo>
                    <a:lnTo>
                      <a:pt x="389" y="21"/>
                    </a:lnTo>
                    <a:lnTo>
                      <a:pt x="478" y="0"/>
                    </a:lnTo>
                    <a:lnTo>
                      <a:pt x="463" y="31"/>
                    </a:lnTo>
                    <a:lnTo>
                      <a:pt x="288" y="90"/>
                    </a:lnTo>
                    <a:lnTo>
                      <a:pt x="122" y="152"/>
                    </a:lnTo>
                    <a:lnTo>
                      <a:pt x="5" y="197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4" name="Freeform 59"/>
              <p:cNvSpPr>
                <a:spLocks/>
              </p:cNvSpPr>
              <p:nvPr/>
            </p:nvSpPr>
            <p:spPr bwMode="auto">
              <a:xfrm>
                <a:off x="4694" y="3845"/>
                <a:ext cx="17" cy="111"/>
              </a:xfrm>
              <a:custGeom>
                <a:avLst/>
                <a:gdLst>
                  <a:gd name="T0" fmla="*/ 2 w 51"/>
                  <a:gd name="T1" fmla="*/ 0 h 333"/>
                  <a:gd name="T2" fmla="*/ 2 w 51"/>
                  <a:gd name="T3" fmla="*/ 47 h 333"/>
                  <a:gd name="T4" fmla="*/ 0 w 51"/>
                  <a:gd name="T5" fmla="*/ 111 h 333"/>
                  <a:gd name="T6" fmla="*/ 9 w 51"/>
                  <a:gd name="T7" fmla="*/ 107 h 333"/>
                  <a:gd name="T8" fmla="*/ 13 w 51"/>
                  <a:gd name="T9" fmla="*/ 41 h 333"/>
                  <a:gd name="T10" fmla="*/ 17 w 51"/>
                  <a:gd name="T11" fmla="*/ 1 h 333"/>
                  <a:gd name="T12" fmla="*/ 2 w 51"/>
                  <a:gd name="T13" fmla="*/ 0 h 333"/>
                  <a:gd name="T14" fmla="*/ 2 w 51"/>
                  <a:gd name="T15" fmla="*/ 0 h 333"/>
                  <a:gd name="T16" fmla="*/ 2 w 51"/>
                  <a:gd name="T17" fmla="*/ 0 h 3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333"/>
                  <a:gd name="T29" fmla="*/ 51 w 51"/>
                  <a:gd name="T30" fmla="*/ 333 h 3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333">
                    <a:moveTo>
                      <a:pt x="7" y="0"/>
                    </a:moveTo>
                    <a:lnTo>
                      <a:pt x="5" y="140"/>
                    </a:lnTo>
                    <a:lnTo>
                      <a:pt x="0" y="333"/>
                    </a:lnTo>
                    <a:lnTo>
                      <a:pt x="28" y="321"/>
                    </a:lnTo>
                    <a:lnTo>
                      <a:pt x="38" y="124"/>
                    </a:lnTo>
                    <a:lnTo>
                      <a:pt x="51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5" name="Freeform 60"/>
              <p:cNvSpPr>
                <a:spLocks/>
              </p:cNvSpPr>
              <p:nvPr/>
            </p:nvSpPr>
            <p:spPr bwMode="auto">
              <a:xfrm>
                <a:off x="4718" y="3848"/>
                <a:ext cx="18" cy="99"/>
              </a:xfrm>
              <a:custGeom>
                <a:avLst/>
                <a:gdLst>
                  <a:gd name="T0" fmla="*/ 2 w 55"/>
                  <a:gd name="T1" fmla="*/ 0 h 295"/>
                  <a:gd name="T2" fmla="*/ 0 w 55"/>
                  <a:gd name="T3" fmla="*/ 59 h 295"/>
                  <a:gd name="T4" fmla="*/ 1 w 55"/>
                  <a:gd name="T5" fmla="*/ 99 h 295"/>
                  <a:gd name="T6" fmla="*/ 9 w 55"/>
                  <a:gd name="T7" fmla="*/ 94 h 295"/>
                  <a:gd name="T8" fmla="*/ 13 w 55"/>
                  <a:gd name="T9" fmla="*/ 33 h 295"/>
                  <a:gd name="T10" fmla="*/ 18 w 55"/>
                  <a:gd name="T11" fmla="*/ 4 h 295"/>
                  <a:gd name="T12" fmla="*/ 2 w 55"/>
                  <a:gd name="T13" fmla="*/ 0 h 295"/>
                  <a:gd name="T14" fmla="*/ 2 w 55"/>
                  <a:gd name="T15" fmla="*/ 0 h 295"/>
                  <a:gd name="T16" fmla="*/ 2 w 55"/>
                  <a:gd name="T17" fmla="*/ 0 h 2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295"/>
                  <a:gd name="T29" fmla="*/ 55 w 55"/>
                  <a:gd name="T30" fmla="*/ 295 h 2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295">
                    <a:moveTo>
                      <a:pt x="5" y="0"/>
                    </a:moveTo>
                    <a:lnTo>
                      <a:pt x="0" y="176"/>
                    </a:lnTo>
                    <a:lnTo>
                      <a:pt x="3" y="295"/>
                    </a:lnTo>
                    <a:lnTo>
                      <a:pt x="26" y="279"/>
                    </a:lnTo>
                    <a:lnTo>
                      <a:pt x="41" y="97"/>
                    </a:lnTo>
                    <a:lnTo>
                      <a:pt x="55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6" name="Freeform 61"/>
              <p:cNvSpPr>
                <a:spLocks/>
              </p:cNvSpPr>
              <p:nvPr/>
            </p:nvSpPr>
            <p:spPr bwMode="auto">
              <a:xfrm>
                <a:off x="4641" y="3823"/>
                <a:ext cx="185" cy="144"/>
              </a:xfrm>
              <a:custGeom>
                <a:avLst/>
                <a:gdLst>
                  <a:gd name="T0" fmla="*/ 105 w 555"/>
                  <a:gd name="T1" fmla="*/ 47 h 434"/>
                  <a:gd name="T2" fmla="*/ 97 w 555"/>
                  <a:gd name="T3" fmla="*/ 74 h 434"/>
                  <a:gd name="T4" fmla="*/ 95 w 555"/>
                  <a:gd name="T5" fmla="*/ 100 h 434"/>
                  <a:gd name="T6" fmla="*/ 95 w 555"/>
                  <a:gd name="T7" fmla="*/ 123 h 434"/>
                  <a:gd name="T8" fmla="*/ 96 w 555"/>
                  <a:gd name="T9" fmla="*/ 141 h 434"/>
                  <a:gd name="T10" fmla="*/ 107 w 555"/>
                  <a:gd name="T11" fmla="*/ 144 h 434"/>
                  <a:gd name="T12" fmla="*/ 106 w 555"/>
                  <a:gd name="T13" fmla="*/ 103 h 434"/>
                  <a:gd name="T14" fmla="*/ 111 w 555"/>
                  <a:gd name="T15" fmla="*/ 72 h 434"/>
                  <a:gd name="T16" fmla="*/ 113 w 555"/>
                  <a:gd name="T17" fmla="*/ 57 h 434"/>
                  <a:gd name="T18" fmla="*/ 127 w 555"/>
                  <a:gd name="T19" fmla="*/ 57 h 434"/>
                  <a:gd name="T20" fmla="*/ 132 w 555"/>
                  <a:gd name="T21" fmla="*/ 66 h 434"/>
                  <a:gd name="T22" fmla="*/ 139 w 555"/>
                  <a:gd name="T23" fmla="*/ 58 h 434"/>
                  <a:gd name="T24" fmla="*/ 136 w 555"/>
                  <a:gd name="T25" fmla="*/ 49 h 434"/>
                  <a:gd name="T26" fmla="*/ 165 w 555"/>
                  <a:gd name="T27" fmla="*/ 34 h 434"/>
                  <a:gd name="T28" fmla="*/ 162 w 555"/>
                  <a:gd name="T29" fmla="*/ 55 h 434"/>
                  <a:gd name="T30" fmla="*/ 162 w 555"/>
                  <a:gd name="T31" fmla="*/ 87 h 434"/>
                  <a:gd name="T32" fmla="*/ 173 w 555"/>
                  <a:gd name="T33" fmla="*/ 79 h 434"/>
                  <a:gd name="T34" fmla="*/ 185 w 555"/>
                  <a:gd name="T35" fmla="*/ 0 h 434"/>
                  <a:gd name="T36" fmla="*/ 167 w 555"/>
                  <a:gd name="T37" fmla="*/ 18 h 434"/>
                  <a:gd name="T38" fmla="*/ 143 w 555"/>
                  <a:gd name="T39" fmla="*/ 30 h 434"/>
                  <a:gd name="T40" fmla="*/ 130 w 555"/>
                  <a:gd name="T41" fmla="*/ 34 h 434"/>
                  <a:gd name="T42" fmla="*/ 119 w 555"/>
                  <a:gd name="T43" fmla="*/ 32 h 434"/>
                  <a:gd name="T44" fmla="*/ 97 w 555"/>
                  <a:gd name="T45" fmla="*/ 21 h 434"/>
                  <a:gd name="T46" fmla="*/ 64 w 555"/>
                  <a:gd name="T47" fmla="*/ 11 h 434"/>
                  <a:gd name="T48" fmla="*/ 33 w 555"/>
                  <a:gd name="T49" fmla="*/ 12 h 434"/>
                  <a:gd name="T50" fmla="*/ 16 w 555"/>
                  <a:gd name="T51" fmla="*/ 17 h 434"/>
                  <a:gd name="T52" fmla="*/ 0 w 555"/>
                  <a:gd name="T53" fmla="*/ 21 h 434"/>
                  <a:gd name="T54" fmla="*/ 2 w 555"/>
                  <a:gd name="T55" fmla="*/ 33 h 434"/>
                  <a:gd name="T56" fmla="*/ 22 w 555"/>
                  <a:gd name="T57" fmla="*/ 31 h 434"/>
                  <a:gd name="T58" fmla="*/ 50 w 555"/>
                  <a:gd name="T59" fmla="*/ 27 h 434"/>
                  <a:gd name="T60" fmla="*/ 76 w 555"/>
                  <a:gd name="T61" fmla="*/ 29 h 434"/>
                  <a:gd name="T62" fmla="*/ 105 w 555"/>
                  <a:gd name="T63" fmla="*/ 47 h 434"/>
                  <a:gd name="T64" fmla="*/ 105 w 555"/>
                  <a:gd name="T65" fmla="*/ 47 h 434"/>
                  <a:gd name="T66" fmla="*/ 105 w 555"/>
                  <a:gd name="T67" fmla="*/ 47 h 4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55"/>
                  <a:gd name="T103" fmla="*/ 0 h 434"/>
                  <a:gd name="T104" fmla="*/ 555 w 555"/>
                  <a:gd name="T105" fmla="*/ 434 h 43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55" h="434">
                    <a:moveTo>
                      <a:pt x="314" y="142"/>
                    </a:moveTo>
                    <a:lnTo>
                      <a:pt x="291" y="223"/>
                    </a:lnTo>
                    <a:lnTo>
                      <a:pt x="286" y="302"/>
                    </a:lnTo>
                    <a:lnTo>
                      <a:pt x="286" y="372"/>
                    </a:lnTo>
                    <a:lnTo>
                      <a:pt x="289" y="425"/>
                    </a:lnTo>
                    <a:lnTo>
                      <a:pt x="322" y="434"/>
                    </a:lnTo>
                    <a:lnTo>
                      <a:pt x="317" y="309"/>
                    </a:lnTo>
                    <a:lnTo>
                      <a:pt x="332" y="217"/>
                    </a:lnTo>
                    <a:lnTo>
                      <a:pt x="340" y="172"/>
                    </a:lnTo>
                    <a:lnTo>
                      <a:pt x="381" y="172"/>
                    </a:lnTo>
                    <a:lnTo>
                      <a:pt x="396" y="199"/>
                    </a:lnTo>
                    <a:lnTo>
                      <a:pt x="417" y="174"/>
                    </a:lnTo>
                    <a:lnTo>
                      <a:pt x="409" y="148"/>
                    </a:lnTo>
                    <a:lnTo>
                      <a:pt x="496" y="103"/>
                    </a:lnTo>
                    <a:lnTo>
                      <a:pt x="486" y="165"/>
                    </a:lnTo>
                    <a:lnTo>
                      <a:pt x="485" y="261"/>
                    </a:lnTo>
                    <a:lnTo>
                      <a:pt x="519" y="237"/>
                    </a:lnTo>
                    <a:lnTo>
                      <a:pt x="555" y="0"/>
                    </a:lnTo>
                    <a:lnTo>
                      <a:pt x="500" y="55"/>
                    </a:lnTo>
                    <a:lnTo>
                      <a:pt x="430" y="89"/>
                    </a:lnTo>
                    <a:lnTo>
                      <a:pt x="391" y="101"/>
                    </a:lnTo>
                    <a:lnTo>
                      <a:pt x="358" y="95"/>
                    </a:lnTo>
                    <a:lnTo>
                      <a:pt x="291" y="64"/>
                    </a:lnTo>
                    <a:lnTo>
                      <a:pt x="193" y="32"/>
                    </a:lnTo>
                    <a:lnTo>
                      <a:pt x="98" y="37"/>
                    </a:lnTo>
                    <a:lnTo>
                      <a:pt x="49" y="50"/>
                    </a:lnTo>
                    <a:lnTo>
                      <a:pt x="0" y="64"/>
                    </a:lnTo>
                    <a:lnTo>
                      <a:pt x="7" y="98"/>
                    </a:lnTo>
                    <a:lnTo>
                      <a:pt x="67" y="93"/>
                    </a:lnTo>
                    <a:lnTo>
                      <a:pt x="149" y="82"/>
                    </a:lnTo>
                    <a:lnTo>
                      <a:pt x="229" y="87"/>
                    </a:lnTo>
                    <a:lnTo>
                      <a:pt x="314" y="1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7" name="Freeform 62"/>
              <p:cNvSpPr>
                <a:spLocks/>
              </p:cNvSpPr>
              <p:nvPr/>
            </p:nvSpPr>
            <p:spPr bwMode="auto">
              <a:xfrm>
                <a:off x="4526" y="4018"/>
                <a:ext cx="172" cy="56"/>
              </a:xfrm>
              <a:custGeom>
                <a:avLst/>
                <a:gdLst>
                  <a:gd name="T0" fmla="*/ 0 w 517"/>
                  <a:gd name="T1" fmla="*/ 45 h 168"/>
                  <a:gd name="T2" fmla="*/ 32 w 517"/>
                  <a:gd name="T3" fmla="*/ 33 h 168"/>
                  <a:gd name="T4" fmla="*/ 63 w 517"/>
                  <a:gd name="T5" fmla="*/ 23 h 168"/>
                  <a:gd name="T6" fmla="*/ 93 w 517"/>
                  <a:gd name="T7" fmla="*/ 15 h 168"/>
                  <a:gd name="T8" fmla="*/ 127 w 517"/>
                  <a:gd name="T9" fmla="*/ 6 h 168"/>
                  <a:gd name="T10" fmla="*/ 172 w 517"/>
                  <a:gd name="T11" fmla="*/ 0 h 168"/>
                  <a:gd name="T12" fmla="*/ 101 w 517"/>
                  <a:gd name="T13" fmla="*/ 36 h 168"/>
                  <a:gd name="T14" fmla="*/ 68 w 517"/>
                  <a:gd name="T15" fmla="*/ 40 h 168"/>
                  <a:gd name="T16" fmla="*/ 26 w 517"/>
                  <a:gd name="T17" fmla="*/ 52 h 168"/>
                  <a:gd name="T18" fmla="*/ 9 w 517"/>
                  <a:gd name="T19" fmla="*/ 56 h 168"/>
                  <a:gd name="T20" fmla="*/ 0 w 517"/>
                  <a:gd name="T21" fmla="*/ 53 h 168"/>
                  <a:gd name="T22" fmla="*/ 0 w 517"/>
                  <a:gd name="T23" fmla="*/ 45 h 168"/>
                  <a:gd name="T24" fmla="*/ 0 w 517"/>
                  <a:gd name="T25" fmla="*/ 45 h 168"/>
                  <a:gd name="T26" fmla="*/ 0 w 517"/>
                  <a:gd name="T27" fmla="*/ 45 h 16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17"/>
                  <a:gd name="T43" fmla="*/ 0 h 168"/>
                  <a:gd name="T44" fmla="*/ 517 w 517"/>
                  <a:gd name="T45" fmla="*/ 168 h 16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17" h="168">
                    <a:moveTo>
                      <a:pt x="0" y="135"/>
                    </a:moveTo>
                    <a:lnTo>
                      <a:pt x="95" y="99"/>
                    </a:lnTo>
                    <a:lnTo>
                      <a:pt x="188" y="69"/>
                    </a:lnTo>
                    <a:lnTo>
                      <a:pt x="280" y="45"/>
                    </a:lnTo>
                    <a:lnTo>
                      <a:pt x="382" y="18"/>
                    </a:lnTo>
                    <a:lnTo>
                      <a:pt x="517" y="0"/>
                    </a:lnTo>
                    <a:lnTo>
                      <a:pt x="304" y="108"/>
                    </a:lnTo>
                    <a:lnTo>
                      <a:pt x="204" y="119"/>
                    </a:lnTo>
                    <a:lnTo>
                      <a:pt x="77" y="155"/>
                    </a:lnTo>
                    <a:lnTo>
                      <a:pt x="28" y="168"/>
                    </a:lnTo>
                    <a:lnTo>
                      <a:pt x="0" y="15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8" name="Freeform 63"/>
              <p:cNvSpPr>
                <a:spLocks/>
              </p:cNvSpPr>
              <p:nvPr/>
            </p:nvSpPr>
            <p:spPr bwMode="auto">
              <a:xfrm>
                <a:off x="4588" y="3762"/>
                <a:ext cx="260" cy="112"/>
              </a:xfrm>
              <a:custGeom>
                <a:avLst/>
                <a:gdLst>
                  <a:gd name="T0" fmla="*/ 260 w 778"/>
                  <a:gd name="T1" fmla="*/ 24 h 337"/>
                  <a:gd name="T2" fmla="*/ 231 w 778"/>
                  <a:gd name="T3" fmla="*/ 12 h 337"/>
                  <a:gd name="T4" fmla="*/ 182 w 778"/>
                  <a:gd name="T5" fmla="*/ 0 h 337"/>
                  <a:gd name="T6" fmla="*/ 152 w 778"/>
                  <a:gd name="T7" fmla="*/ 0 h 337"/>
                  <a:gd name="T8" fmla="*/ 107 w 778"/>
                  <a:gd name="T9" fmla="*/ 17 h 337"/>
                  <a:gd name="T10" fmla="*/ 78 w 778"/>
                  <a:gd name="T11" fmla="*/ 36 h 337"/>
                  <a:gd name="T12" fmla="*/ 59 w 778"/>
                  <a:gd name="T13" fmla="*/ 52 h 337"/>
                  <a:gd name="T14" fmla="*/ 40 w 778"/>
                  <a:gd name="T15" fmla="*/ 57 h 337"/>
                  <a:gd name="T16" fmla="*/ 21 w 778"/>
                  <a:gd name="T17" fmla="*/ 58 h 337"/>
                  <a:gd name="T18" fmla="*/ 10 w 778"/>
                  <a:gd name="T19" fmla="*/ 65 h 337"/>
                  <a:gd name="T20" fmla="*/ 4 w 778"/>
                  <a:gd name="T21" fmla="*/ 75 h 337"/>
                  <a:gd name="T22" fmla="*/ 0 w 778"/>
                  <a:gd name="T23" fmla="*/ 89 h 337"/>
                  <a:gd name="T24" fmla="*/ 1 w 778"/>
                  <a:gd name="T25" fmla="*/ 102 h 337"/>
                  <a:gd name="T26" fmla="*/ 8 w 778"/>
                  <a:gd name="T27" fmla="*/ 110 h 337"/>
                  <a:gd name="T28" fmla="*/ 19 w 778"/>
                  <a:gd name="T29" fmla="*/ 112 h 337"/>
                  <a:gd name="T30" fmla="*/ 32 w 778"/>
                  <a:gd name="T31" fmla="*/ 108 h 337"/>
                  <a:gd name="T32" fmla="*/ 57 w 778"/>
                  <a:gd name="T33" fmla="*/ 89 h 337"/>
                  <a:gd name="T34" fmla="*/ 69 w 778"/>
                  <a:gd name="T35" fmla="*/ 77 h 337"/>
                  <a:gd name="T36" fmla="*/ 62 w 778"/>
                  <a:gd name="T37" fmla="*/ 70 h 337"/>
                  <a:gd name="T38" fmla="*/ 44 w 778"/>
                  <a:gd name="T39" fmla="*/ 79 h 337"/>
                  <a:gd name="T40" fmla="*/ 32 w 778"/>
                  <a:gd name="T41" fmla="*/ 87 h 337"/>
                  <a:gd name="T42" fmla="*/ 20 w 778"/>
                  <a:gd name="T43" fmla="*/ 90 h 337"/>
                  <a:gd name="T44" fmla="*/ 18 w 778"/>
                  <a:gd name="T45" fmla="*/ 82 h 337"/>
                  <a:gd name="T46" fmla="*/ 25 w 778"/>
                  <a:gd name="T47" fmla="*/ 73 h 337"/>
                  <a:gd name="T48" fmla="*/ 44 w 778"/>
                  <a:gd name="T49" fmla="*/ 68 h 337"/>
                  <a:gd name="T50" fmla="*/ 58 w 778"/>
                  <a:gd name="T51" fmla="*/ 64 h 337"/>
                  <a:gd name="T52" fmla="*/ 73 w 778"/>
                  <a:gd name="T53" fmla="*/ 58 h 337"/>
                  <a:gd name="T54" fmla="*/ 99 w 778"/>
                  <a:gd name="T55" fmla="*/ 45 h 337"/>
                  <a:gd name="T56" fmla="*/ 128 w 778"/>
                  <a:gd name="T57" fmla="*/ 29 h 337"/>
                  <a:gd name="T58" fmla="*/ 150 w 778"/>
                  <a:gd name="T59" fmla="*/ 22 h 337"/>
                  <a:gd name="T60" fmla="*/ 171 w 778"/>
                  <a:gd name="T61" fmla="*/ 19 h 337"/>
                  <a:gd name="T62" fmla="*/ 190 w 778"/>
                  <a:gd name="T63" fmla="*/ 20 h 337"/>
                  <a:gd name="T64" fmla="*/ 206 w 778"/>
                  <a:gd name="T65" fmla="*/ 26 h 337"/>
                  <a:gd name="T66" fmla="*/ 228 w 778"/>
                  <a:gd name="T67" fmla="*/ 32 h 337"/>
                  <a:gd name="T68" fmla="*/ 250 w 778"/>
                  <a:gd name="T69" fmla="*/ 45 h 337"/>
                  <a:gd name="T70" fmla="*/ 260 w 778"/>
                  <a:gd name="T71" fmla="*/ 24 h 337"/>
                  <a:gd name="T72" fmla="*/ 260 w 778"/>
                  <a:gd name="T73" fmla="*/ 24 h 337"/>
                  <a:gd name="T74" fmla="*/ 260 w 778"/>
                  <a:gd name="T75" fmla="*/ 24 h 3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78"/>
                  <a:gd name="T115" fmla="*/ 0 h 337"/>
                  <a:gd name="T116" fmla="*/ 778 w 778"/>
                  <a:gd name="T117" fmla="*/ 337 h 33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78" h="337">
                    <a:moveTo>
                      <a:pt x="778" y="72"/>
                    </a:moveTo>
                    <a:lnTo>
                      <a:pt x="690" y="36"/>
                    </a:lnTo>
                    <a:lnTo>
                      <a:pt x="546" y="0"/>
                    </a:lnTo>
                    <a:lnTo>
                      <a:pt x="456" y="0"/>
                    </a:lnTo>
                    <a:lnTo>
                      <a:pt x="319" y="51"/>
                    </a:lnTo>
                    <a:lnTo>
                      <a:pt x="232" y="108"/>
                    </a:lnTo>
                    <a:lnTo>
                      <a:pt x="176" y="156"/>
                    </a:lnTo>
                    <a:lnTo>
                      <a:pt x="121" y="171"/>
                    </a:lnTo>
                    <a:lnTo>
                      <a:pt x="64" y="176"/>
                    </a:lnTo>
                    <a:lnTo>
                      <a:pt x="31" y="197"/>
                    </a:lnTo>
                    <a:lnTo>
                      <a:pt x="11" y="227"/>
                    </a:lnTo>
                    <a:lnTo>
                      <a:pt x="0" y="269"/>
                    </a:lnTo>
                    <a:lnTo>
                      <a:pt x="3" y="308"/>
                    </a:lnTo>
                    <a:lnTo>
                      <a:pt x="23" y="331"/>
                    </a:lnTo>
                    <a:lnTo>
                      <a:pt x="57" y="337"/>
                    </a:lnTo>
                    <a:lnTo>
                      <a:pt x="95" y="325"/>
                    </a:lnTo>
                    <a:lnTo>
                      <a:pt x="172" y="268"/>
                    </a:lnTo>
                    <a:lnTo>
                      <a:pt x="206" y="233"/>
                    </a:lnTo>
                    <a:lnTo>
                      <a:pt x="185" y="211"/>
                    </a:lnTo>
                    <a:lnTo>
                      <a:pt x="133" y="238"/>
                    </a:lnTo>
                    <a:lnTo>
                      <a:pt x="95" y="263"/>
                    </a:lnTo>
                    <a:lnTo>
                      <a:pt x="59" y="272"/>
                    </a:lnTo>
                    <a:lnTo>
                      <a:pt x="54" y="247"/>
                    </a:lnTo>
                    <a:lnTo>
                      <a:pt x="75" y="220"/>
                    </a:lnTo>
                    <a:lnTo>
                      <a:pt x="133" y="206"/>
                    </a:lnTo>
                    <a:lnTo>
                      <a:pt x="174" y="194"/>
                    </a:lnTo>
                    <a:lnTo>
                      <a:pt x="219" y="176"/>
                    </a:lnTo>
                    <a:lnTo>
                      <a:pt x="296" y="135"/>
                    </a:lnTo>
                    <a:lnTo>
                      <a:pt x="383" y="86"/>
                    </a:lnTo>
                    <a:lnTo>
                      <a:pt x="448" y="67"/>
                    </a:lnTo>
                    <a:lnTo>
                      <a:pt x="511" y="58"/>
                    </a:lnTo>
                    <a:lnTo>
                      <a:pt x="570" y="60"/>
                    </a:lnTo>
                    <a:lnTo>
                      <a:pt x="617" y="78"/>
                    </a:lnTo>
                    <a:lnTo>
                      <a:pt x="683" y="96"/>
                    </a:lnTo>
                    <a:lnTo>
                      <a:pt x="747" y="135"/>
                    </a:lnTo>
                    <a:lnTo>
                      <a:pt x="778" y="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89" name="Freeform 64"/>
              <p:cNvSpPr>
                <a:spLocks/>
              </p:cNvSpPr>
              <p:nvPr/>
            </p:nvSpPr>
            <p:spPr bwMode="auto">
              <a:xfrm>
                <a:off x="4511" y="3658"/>
                <a:ext cx="208" cy="395"/>
              </a:xfrm>
              <a:custGeom>
                <a:avLst/>
                <a:gdLst>
                  <a:gd name="T0" fmla="*/ 0 w 624"/>
                  <a:gd name="T1" fmla="*/ 389 h 1185"/>
                  <a:gd name="T2" fmla="*/ 3 w 624"/>
                  <a:gd name="T3" fmla="*/ 313 h 1185"/>
                  <a:gd name="T4" fmla="*/ 7 w 624"/>
                  <a:gd name="T5" fmla="*/ 234 h 1185"/>
                  <a:gd name="T6" fmla="*/ 6 w 624"/>
                  <a:gd name="T7" fmla="*/ 155 h 1185"/>
                  <a:gd name="T8" fmla="*/ 4 w 624"/>
                  <a:gd name="T9" fmla="*/ 112 h 1185"/>
                  <a:gd name="T10" fmla="*/ 10 w 624"/>
                  <a:gd name="T11" fmla="*/ 100 h 1185"/>
                  <a:gd name="T12" fmla="*/ 25 w 624"/>
                  <a:gd name="T13" fmla="*/ 94 h 1185"/>
                  <a:gd name="T14" fmla="*/ 60 w 624"/>
                  <a:gd name="T15" fmla="*/ 83 h 1185"/>
                  <a:gd name="T16" fmla="*/ 98 w 624"/>
                  <a:gd name="T17" fmla="*/ 65 h 1185"/>
                  <a:gd name="T18" fmla="*/ 136 w 624"/>
                  <a:gd name="T19" fmla="*/ 46 h 1185"/>
                  <a:gd name="T20" fmla="*/ 173 w 624"/>
                  <a:gd name="T21" fmla="*/ 20 h 1185"/>
                  <a:gd name="T22" fmla="*/ 195 w 624"/>
                  <a:gd name="T23" fmla="*/ 1 h 1185"/>
                  <a:gd name="T24" fmla="*/ 206 w 624"/>
                  <a:gd name="T25" fmla="*/ 0 h 1185"/>
                  <a:gd name="T26" fmla="*/ 208 w 624"/>
                  <a:gd name="T27" fmla="*/ 15 h 1185"/>
                  <a:gd name="T28" fmla="*/ 204 w 624"/>
                  <a:gd name="T29" fmla="*/ 70 h 1185"/>
                  <a:gd name="T30" fmla="*/ 198 w 624"/>
                  <a:gd name="T31" fmla="*/ 115 h 1185"/>
                  <a:gd name="T32" fmla="*/ 188 w 624"/>
                  <a:gd name="T33" fmla="*/ 107 h 1185"/>
                  <a:gd name="T34" fmla="*/ 191 w 624"/>
                  <a:gd name="T35" fmla="*/ 29 h 1185"/>
                  <a:gd name="T36" fmla="*/ 167 w 624"/>
                  <a:gd name="T37" fmla="*/ 46 h 1185"/>
                  <a:gd name="T38" fmla="*/ 123 w 624"/>
                  <a:gd name="T39" fmla="*/ 73 h 1185"/>
                  <a:gd name="T40" fmla="*/ 83 w 624"/>
                  <a:gd name="T41" fmla="*/ 93 h 1185"/>
                  <a:gd name="T42" fmla="*/ 49 w 624"/>
                  <a:gd name="T43" fmla="*/ 105 h 1185"/>
                  <a:gd name="T44" fmla="*/ 30 w 624"/>
                  <a:gd name="T45" fmla="*/ 116 h 1185"/>
                  <a:gd name="T46" fmla="*/ 22 w 624"/>
                  <a:gd name="T47" fmla="*/ 130 h 1185"/>
                  <a:gd name="T48" fmla="*/ 22 w 624"/>
                  <a:gd name="T49" fmla="*/ 168 h 1185"/>
                  <a:gd name="T50" fmla="*/ 21 w 624"/>
                  <a:gd name="T51" fmla="*/ 278 h 1185"/>
                  <a:gd name="T52" fmla="*/ 18 w 624"/>
                  <a:gd name="T53" fmla="*/ 343 h 1185"/>
                  <a:gd name="T54" fmla="*/ 12 w 624"/>
                  <a:gd name="T55" fmla="*/ 377 h 1185"/>
                  <a:gd name="T56" fmla="*/ 8 w 624"/>
                  <a:gd name="T57" fmla="*/ 395 h 1185"/>
                  <a:gd name="T58" fmla="*/ 0 w 624"/>
                  <a:gd name="T59" fmla="*/ 389 h 1185"/>
                  <a:gd name="T60" fmla="*/ 0 w 624"/>
                  <a:gd name="T61" fmla="*/ 389 h 1185"/>
                  <a:gd name="T62" fmla="*/ 0 w 624"/>
                  <a:gd name="T63" fmla="*/ 389 h 118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24"/>
                  <a:gd name="T97" fmla="*/ 0 h 1185"/>
                  <a:gd name="T98" fmla="*/ 624 w 624"/>
                  <a:gd name="T99" fmla="*/ 1185 h 118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24" h="1185">
                    <a:moveTo>
                      <a:pt x="0" y="1167"/>
                    </a:moveTo>
                    <a:lnTo>
                      <a:pt x="10" y="938"/>
                    </a:lnTo>
                    <a:lnTo>
                      <a:pt x="20" y="703"/>
                    </a:lnTo>
                    <a:lnTo>
                      <a:pt x="17" y="465"/>
                    </a:lnTo>
                    <a:lnTo>
                      <a:pt x="12" y="337"/>
                    </a:lnTo>
                    <a:lnTo>
                      <a:pt x="30" y="301"/>
                    </a:lnTo>
                    <a:lnTo>
                      <a:pt x="74" y="283"/>
                    </a:lnTo>
                    <a:lnTo>
                      <a:pt x="181" y="248"/>
                    </a:lnTo>
                    <a:lnTo>
                      <a:pt x="295" y="196"/>
                    </a:lnTo>
                    <a:lnTo>
                      <a:pt x="408" y="137"/>
                    </a:lnTo>
                    <a:lnTo>
                      <a:pt x="519" y="60"/>
                    </a:lnTo>
                    <a:lnTo>
                      <a:pt x="586" y="2"/>
                    </a:lnTo>
                    <a:lnTo>
                      <a:pt x="617" y="0"/>
                    </a:lnTo>
                    <a:lnTo>
                      <a:pt x="624" y="45"/>
                    </a:lnTo>
                    <a:lnTo>
                      <a:pt x="612" y="211"/>
                    </a:lnTo>
                    <a:lnTo>
                      <a:pt x="594" y="346"/>
                    </a:lnTo>
                    <a:lnTo>
                      <a:pt x="565" y="321"/>
                    </a:lnTo>
                    <a:lnTo>
                      <a:pt x="573" y="86"/>
                    </a:lnTo>
                    <a:lnTo>
                      <a:pt x="501" y="137"/>
                    </a:lnTo>
                    <a:lnTo>
                      <a:pt x="370" y="218"/>
                    </a:lnTo>
                    <a:lnTo>
                      <a:pt x="249" y="278"/>
                    </a:lnTo>
                    <a:lnTo>
                      <a:pt x="148" y="316"/>
                    </a:lnTo>
                    <a:lnTo>
                      <a:pt x="89" y="348"/>
                    </a:lnTo>
                    <a:lnTo>
                      <a:pt x="66" y="390"/>
                    </a:lnTo>
                    <a:lnTo>
                      <a:pt x="66" y="503"/>
                    </a:lnTo>
                    <a:lnTo>
                      <a:pt x="64" y="833"/>
                    </a:lnTo>
                    <a:lnTo>
                      <a:pt x="53" y="1030"/>
                    </a:lnTo>
                    <a:lnTo>
                      <a:pt x="35" y="1132"/>
                    </a:lnTo>
                    <a:lnTo>
                      <a:pt x="23" y="1185"/>
                    </a:lnTo>
                    <a:lnTo>
                      <a:pt x="0" y="1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90" name="Freeform 65"/>
              <p:cNvSpPr>
                <a:spLocks/>
              </p:cNvSpPr>
              <p:nvPr/>
            </p:nvSpPr>
            <p:spPr bwMode="auto">
              <a:xfrm>
                <a:off x="4722" y="3676"/>
                <a:ext cx="20" cy="104"/>
              </a:xfrm>
              <a:custGeom>
                <a:avLst/>
                <a:gdLst>
                  <a:gd name="T0" fmla="*/ 7 w 60"/>
                  <a:gd name="T1" fmla="*/ 4 h 312"/>
                  <a:gd name="T2" fmla="*/ 3 w 60"/>
                  <a:gd name="T3" fmla="*/ 45 h 312"/>
                  <a:gd name="T4" fmla="*/ 0 w 60"/>
                  <a:gd name="T5" fmla="*/ 104 h 312"/>
                  <a:gd name="T6" fmla="*/ 10 w 60"/>
                  <a:gd name="T7" fmla="*/ 96 h 312"/>
                  <a:gd name="T8" fmla="*/ 16 w 60"/>
                  <a:gd name="T9" fmla="*/ 47 h 312"/>
                  <a:gd name="T10" fmla="*/ 20 w 60"/>
                  <a:gd name="T11" fmla="*/ 7 h 312"/>
                  <a:gd name="T12" fmla="*/ 14 w 60"/>
                  <a:gd name="T13" fmla="*/ 0 h 312"/>
                  <a:gd name="T14" fmla="*/ 7 w 60"/>
                  <a:gd name="T15" fmla="*/ 4 h 312"/>
                  <a:gd name="T16" fmla="*/ 7 w 60"/>
                  <a:gd name="T17" fmla="*/ 4 h 312"/>
                  <a:gd name="T18" fmla="*/ 7 w 60"/>
                  <a:gd name="T19" fmla="*/ 4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312"/>
                  <a:gd name="T32" fmla="*/ 60 w 60"/>
                  <a:gd name="T33" fmla="*/ 312 h 3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312">
                    <a:moveTo>
                      <a:pt x="22" y="11"/>
                    </a:moveTo>
                    <a:lnTo>
                      <a:pt x="10" y="134"/>
                    </a:lnTo>
                    <a:lnTo>
                      <a:pt x="0" y="312"/>
                    </a:lnTo>
                    <a:lnTo>
                      <a:pt x="31" y="289"/>
                    </a:lnTo>
                    <a:lnTo>
                      <a:pt x="47" y="142"/>
                    </a:lnTo>
                    <a:lnTo>
                      <a:pt x="60" y="20"/>
                    </a:lnTo>
                    <a:lnTo>
                      <a:pt x="42" y="0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91" name="Freeform 66"/>
              <p:cNvSpPr>
                <a:spLocks/>
              </p:cNvSpPr>
              <p:nvPr/>
            </p:nvSpPr>
            <p:spPr bwMode="auto">
              <a:xfrm>
                <a:off x="4741" y="3715"/>
                <a:ext cx="16" cy="56"/>
              </a:xfrm>
              <a:custGeom>
                <a:avLst/>
                <a:gdLst>
                  <a:gd name="T0" fmla="*/ 0 w 48"/>
                  <a:gd name="T1" fmla="*/ 54 h 166"/>
                  <a:gd name="T2" fmla="*/ 2 w 48"/>
                  <a:gd name="T3" fmla="*/ 26 h 166"/>
                  <a:gd name="T4" fmla="*/ 2 w 48"/>
                  <a:gd name="T5" fmla="*/ 5 h 166"/>
                  <a:gd name="T6" fmla="*/ 9 w 48"/>
                  <a:gd name="T7" fmla="*/ 0 h 166"/>
                  <a:gd name="T8" fmla="*/ 16 w 48"/>
                  <a:gd name="T9" fmla="*/ 8 h 166"/>
                  <a:gd name="T10" fmla="*/ 12 w 48"/>
                  <a:gd name="T11" fmla="*/ 56 h 166"/>
                  <a:gd name="T12" fmla="*/ 0 w 48"/>
                  <a:gd name="T13" fmla="*/ 54 h 166"/>
                  <a:gd name="T14" fmla="*/ 0 w 48"/>
                  <a:gd name="T15" fmla="*/ 54 h 166"/>
                  <a:gd name="T16" fmla="*/ 0 w 48"/>
                  <a:gd name="T17" fmla="*/ 54 h 1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166"/>
                  <a:gd name="T29" fmla="*/ 48 w 48"/>
                  <a:gd name="T30" fmla="*/ 166 h 16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166">
                    <a:moveTo>
                      <a:pt x="0" y="160"/>
                    </a:moveTo>
                    <a:lnTo>
                      <a:pt x="5" y="77"/>
                    </a:lnTo>
                    <a:lnTo>
                      <a:pt x="5" y="15"/>
                    </a:lnTo>
                    <a:lnTo>
                      <a:pt x="28" y="0"/>
                    </a:lnTo>
                    <a:lnTo>
                      <a:pt x="48" y="23"/>
                    </a:lnTo>
                    <a:lnTo>
                      <a:pt x="36" y="166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92" name="Freeform 67"/>
              <p:cNvSpPr>
                <a:spLocks/>
              </p:cNvSpPr>
              <p:nvPr/>
            </p:nvSpPr>
            <p:spPr bwMode="auto">
              <a:xfrm>
                <a:off x="5092" y="3404"/>
                <a:ext cx="267" cy="480"/>
              </a:xfrm>
              <a:custGeom>
                <a:avLst/>
                <a:gdLst>
                  <a:gd name="T0" fmla="*/ 116 w 799"/>
                  <a:gd name="T1" fmla="*/ 13 h 1442"/>
                  <a:gd name="T2" fmla="*/ 138 w 799"/>
                  <a:gd name="T3" fmla="*/ 2 h 1442"/>
                  <a:gd name="T4" fmla="*/ 164 w 799"/>
                  <a:gd name="T5" fmla="*/ 1 h 1442"/>
                  <a:gd name="T6" fmla="*/ 194 w 799"/>
                  <a:gd name="T7" fmla="*/ 0 h 1442"/>
                  <a:gd name="T8" fmla="*/ 219 w 799"/>
                  <a:gd name="T9" fmla="*/ 2 h 1442"/>
                  <a:gd name="T10" fmla="*/ 248 w 799"/>
                  <a:gd name="T11" fmla="*/ 19 h 1442"/>
                  <a:gd name="T12" fmla="*/ 263 w 799"/>
                  <a:gd name="T13" fmla="*/ 51 h 1442"/>
                  <a:gd name="T14" fmla="*/ 267 w 799"/>
                  <a:gd name="T15" fmla="*/ 76 h 1442"/>
                  <a:gd name="T16" fmla="*/ 266 w 799"/>
                  <a:gd name="T17" fmla="*/ 119 h 1442"/>
                  <a:gd name="T18" fmla="*/ 256 w 799"/>
                  <a:gd name="T19" fmla="*/ 178 h 1442"/>
                  <a:gd name="T20" fmla="*/ 236 w 799"/>
                  <a:gd name="T21" fmla="*/ 253 h 1442"/>
                  <a:gd name="T22" fmla="*/ 207 w 799"/>
                  <a:gd name="T23" fmla="*/ 315 h 1442"/>
                  <a:gd name="T24" fmla="*/ 177 w 799"/>
                  <a:gd name="T25" fmla="*/ 360 h 1442"/>
                  <a:gd name="T26" fmla="*/ 135 w 799"/>
                  <a:gd name="T27" fmla="*/ 410 h 1442"/>
                  <a:gd name="T28" fmla="*/ 83 w 799"/>
                  <a:gd name="T29" fmla="*/ 449 h 1442"/>
                  <a:gd name="T30" fmla="*/ 33 w 799"/>
                  <a:gd name="T31" fmla="*/ 471 h 1442"/>
                  <a:gd name="T32" fmla="*/ 0 w 799"/>
                  <a:gd name="T33" fmla="*/ 480 h 1442"/>
                  <a:gd name="T34" fmla="*/ 15 w 799"/>
                  <a:gd name="T35" fmla="*/ 455 h 1442"/>
                  <a:gd name="T36" fmla="*/ 41 w 799"/>
                  <a:gd name="T37" fmla="*/ 447 h 1442"/>
                  <a:gd name="T38" fmla="*/ 71 w 799"/>
                  <a:gd name="T39" fmla="*/ 434 h 1442"/>
                  <a:gd name="T40" fmla="*/ 104 w 799"/>
                  <a:gd name="T41" fmla="*/ 413 h 1442"/>
                  <a:gd name="T42" fmla="*/ 134 w 799"/>
                  <a:gd name="T43" fmla="*/ 383 h 1442"/>
                  <a:gd name="T44" fmla="*/ 167 w 799"/>
                  <a:gd name="T45" fmla="*/ 345 h 1442"/>
                  <a:gd name="T46" fmla="*/ 195 w 799"/>
                  <a:gd name="T47" fmla="*/ 301 h 1442"/>
                  <a:gd name="T48" fmla="*/ 219 w 799"/>
                  <a:gd name="T49" fmla="*/ 245 h 1442"/>
                  <a:gd name="T50" fmla="*/ 239 w 799"/>
                  <a:gd name="T51" fmla="*/ 185 h 1442"/>
                  <a:gd name="T52" fmla="*/ 251 w 799"/>
                  <a:gd name="T53" fmla="*/ 129 h 1442"/>
                  <a:gd name="T54" fmla="*/ 252 w 799"/>
                  <a:gd name="T55" fmla="*/ 83 h 1442"/>
                  <a:gd name="T56" fmla="*/ 249 w 799"/>
                  <a:gd name="T57" fmla="*/ 54 h 1442"/>
                  <a:gd name="T58" fmla="*/ 232 w 799"/>
                  <a:gd name="T59" fmla="*/ 28 h 1442"/>
                  <a:gd name="T60" fmla="*/ 209 w 799"/>
                  <a:gd name="T61" fmla="*/ 17 h 1442"/>
                  <a:gd name="T62" fmla="*/ 177 w 799"/>
                  <a:gd name="T63" fmla="*/ 17 h 1442"/>
                  <a:gd name="T64" fmla="*/ 146 w 799"/>
                  <a:gd name="T65" fmla="*/ 19 h 1442"/>
                  <a:gd name="T66" fmla="*/ 124 w 799"/>
                  <a:gd name="T67" fmla="*/ 22 h 1442"/>
                  <a:gd name="T68" fmla="*/ 116 w 799"/>
                  <a:gd name="T69" fmla="*/ 13 h 1442"/>
                  <a:gd name="T70" fmla="*/ 116 w 799"/>
                  <a:gd name="T71" fmla="*/ 13 h 1442"/>
                  <a:gd name="T72" fmla="*/ 116 w 799"/>
                  <a:gd name="T73" fmla="*/ 13 h 14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99"/>
                  <a:gd name="T112" fmla="*/ 0 h 1442"/>
                  <a:gd name="T113" fmla="*/ 799 w 799"/>
                  <a:gd name="T114" fmla="*/ 1442 h 14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99" h="1442">
                    <a:moveTo>
                      <a:pt x="347" y="39"/>
                    </a:moveTo>
                    <a:lnTo>
                      <a:pt x="412" y="7"/>
                    </a:lnTo>
                    <a:lnTo>
                      <a:pt x="490" y="3"/>
                    </a:lnTo>
                    <a:lnTo>
                      <a:pt x="581" y="0"/>
                    </a:lnTo>
                    <a:lnTo>
                      <a:pt x="654" y="7"/>
                    </a:lnTo>
                    <a:lnTo>
                      <a:pt x="743" y="58"/>
                    </a:lnTo>
                    <a:lnTo>
                      <a:pt x="788" y="154"/>
                    </a:lnTo>
                    <a:lnTo>
                      <a:pt x="799" y="228"/>
                    </a:lnTo>
                    <a:lnTo>
                      <a:pt x="796" y="357"/>
                    </a:lnTo>
                    <a:lnTo>
                      <a:pt x="767" y="535"/>
                    </a:lnTo>
                    <a:lnTo>
                      <a:pt x="707" y="761"/>
                    </a:lnTo>
                    <a:lnTo>
                      <a:pt x="618" y="945"/>
                    </a:lnTo>
                    <a:lnTo>
                      <a:pt x="531" y="1081"/>
                    </a:lnTo>
                    <a:lnTo>
                      <a:pt x="403" y="1232"/>
                    </a:lnTo>
                    <a:lnTo>
                      <a:pt x="249" y="1348"/>
                    </a:lnTo>
                    <a:lnTo>
                      <a:pt x="99" y="1416"/>
                    </a:lnTo>
                    <a:lnTo>
                      <a:pt x="0" y="1442"/>
                    </a:lnTo>
                    <a:lnTo>
                      <a:pt x="45" y="1367"/>
                    </a:lnTo>
                    <a:lnTo>
                      <a:pt x="123" y="1344"/>
                    </a:lnTo>
                    <a:lnTo>
                      <a:pt x="213" y="1303"/>
                    </a:lnTo>
                    <a:lnTo>
                      <a:pt x="310" y="1242"/>
                    </a:lnTo>
                    <a:lnTo>
                      <a:pt x="400" y="1151"/>
                    </a:lnTo>
                    <a:lnTo>
                      <a:pt x="500" y="1035"/>
                    </a:lnTo>
                    <a:lnTo>
                      <a:pt x="584" y="903"/>
                    </a:lnTo>
                    <a:lnTo>
                      <a:pt x="654" y="735"/>
                    </a:lnTo>
                    <a:lnTo>
                      <a:pt x="715" y="555"/>
                    </a:lnTo>
                    <a:lnTo>
                      <a:pt x="752" y="387"/>
                    </a:lnTo>
                    <a:lnTo>
                      <a:pt x="755" y="249"/>
                    </a:lnTo>
                    <a:lnTo>
                      <a:pt x="746" y="162"/>
                    </a:lnTo>
                    <a:lnTo>
                      <a:pt x="693" y="83"/>
                    </a:lnTo>
                    <a:lnTo>
                      <a:pt x="625" y="51"/>
                    </a:lnTo>
                    <a:lnTo>
                      <a:pt x="531" y="51"/>
                    </a:lnTo>
                    <a:lnTo>
                      <a:pt x="436" y="58"/>
                    </a:lnTo>
                    <a:lnTo>
                      <a:pt x="372" y="67"/>
                    </a:lnTo>
                    <a:lnTo>
                      <a:pt x="347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5958" name="Oval 68"/>
            <p:cNvSpPr>
              <a:spLocks noChangeArrowheads="1"/>
            </p:cNvSpPr>
            <p:nvPr/>
          </p:nvSpPr>
          <p:spPr bwMode="auto">
            <a:xfrm>
              <a:off x="4992" y="4080"/>
              <a:ext cx="768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237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2819399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What question types can be used throughout an interview to generate a discussion with a case?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What questioning pitfalls should be avoided?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305550"/>
            <a:ext cx="533400" cy="476250"/>
          </a:xfrm>
        </p:spPr>
        <p:txBody>
          <a:bodyPr/>
          <a:lstStyle/>
          <a:p>
            <a:pPr>
              <a:defRPr/>
            </a:pPr>
            <a:fld id="{42B940A8-1F4E-424F-8215-AF7160E4C023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3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After this session, participants will be able </a:t>
            </a:r>
            <a:r>
              <a:rPr lang="en-US" sz="2800" dirty="0" smtClean="0"/>
              <a:t>to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Describe four types of interview questions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List questioning pitfalls to avoid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940A8-1F4E-424F-8215-AF7160E4C023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6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Interview Question Types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Closed-ended questions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Open-ended questions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Probing questions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Checking questions</a:t>
            </a:r>
          </a:p>
          <a:p>
            <a:pPr eaLnBrk="1" hangingPunct="1">
              <a:buNone/>
            </a:pPr>
            <a:endParaRPr lang="en-US" sz="1600" dirty="0" smtClean="0"/>
          </a:p>
        </p:txBody>
      </p:sp>
      <p:sp>
        <p:nvSpPr>
          <p:cNvPr id="1146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B64835-12D8-4763-9F13-522F270E6C47}" type="slidenum">
              <a:rPr lang="en-US" sz="2000" smtClean="0">
                <a:solidFill>
                  <a:srgbClr val="000000"/>
                </a:solidFill>
              </a:rPr>
              <a:pPr/>
              <a:t>3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Closed-Ended Questions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35814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  </a:t>
            </a:r>
            <a:r>
              <a:rPr lang="en-US" sz="2800" u="sng" dirty="0" smtClean="0"/>
              <a:t>What are closed-ended questions?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Questions that: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endParaRPr lang="en-US" sz="16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Generate short, finite answers (i.e., yes or no)</a:t>
            </a:r>
          </a:p>
          <a:p>
            <a:pPr lvl="1" eaLnBrk="1" hangingPunct="1">
              <a:buNone/>
            </a:pPr>
            <a:endParaRPr lang="en-US" sz="16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Do not encourage discussion</a:t>
            </a:r>
          </a:p>
          <a:p>
            <a:pPr marL="457200" lvl="1" indent="0" eaLnBrk="1" hangingPunct="1">
              <a:buNone/>
            </a:pPr>
            <a:endParaRPr lang="en-US" sz="1600" dirty="0" smtClean="0"/>
          </a:p>
        </p:txBody>
      </p:sp>
      <p:sp>
        <p:nvSpPr>
          <p:cNvPr id="1157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2BA48-9848-4FD3-85CB-51287FF9E058}" type="slidenum">
              <a:rPr lang="en-US" sz="2000" smtClean="0">
                <a:solidFill>
                  <a:srgbClr val="000000"/>
                </a:solidFill>
              </a:rPr>
              <a:pPr/>
              <a:t>4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Closed-Ended Questions</a:t>
            </a:r>
            <a:br>
              <a:rPr lang="en-US" dirty="0" smtClean="0"/>
            </a:br>
            <a:r>
              <a:rPr lang="en-US" sz="3200" dirty="0" smtClean="0"/>
              <a:t>Examples</a:t>
            </a:r>
            <a:endParaRPr lang="en-US" dirty="0" smtClean="0"/>
          </a:p>
        </p:txBody>
      </p:sp>
      <p:sp>
        <p:nvSpPr>
          <p:cNvPr id="906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20000" cy="2209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Do you have symptoms of TB?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Have you ever been tested for TB? </a:t>
            </a:r>
          </a:p>
        </p:txBody>
      </p:sp>
      <p:sp>
        <p:nvSpPr>
          <p:cNvPr id="1157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2BA48-9848-4FD3-85CB-51287FF9E058}" type="slidenum">
              <a:rPr lang="en-US" sz="2000" smtClean="0">
                <a:solidFill>
                  <a:srgbClr val="000000"/>
                </a:solidFill>
              </a:rPr>
              <a:pPr/>
              <a:t>5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Open-Ended Questions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800" u="sng" dirty="0" smtClean="0"/>
              <a:t>What are open-ended questions?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Questions that: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Generate descriptive answers that encourage discussion</a:t>
            </a:r>
            <a:br>
              <a:rPr lang="en-US" sz="2800" dirty="0" smtClean="0"/>
            </a:b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Require more than a one-word response to promote discussion </a:t>
            </a:r>
          </a:p>
        </p:txBody>
      </p:sp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C9E39-4081-4181-92E7-79D832D03778}" type="slidenum">
              <a:rPr lang="en-US" sz="2000" smtClean="0">
                <a:solidFill>
                  <a:srgbClr val="000000"/>
                </a:solidFill>
              </a:rPr>
              <a:pPr/>
              <a:t>6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Open-Ended Questions</a:t>
            </a:r>
            <a:br>
              <a:rPr lang="en-US" sz="4000" dirty="0" smtClean="0"/>
            </a:br>
            <a:r>
              <a:rPr lang="en-US" dirty="0" smtClean="0"/>
              <a:t>Examples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What symptoms do you have? </a:t>
            </a:r>
            <a:br>
              <a:rPr lang="en-US" sz="2800" dirty="0" smtClean="0"/>
            </a:b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When did your symptoms begin? </a:t>
            </a:r>
            <a:br>
              <a:rPr lang="en-US" sz="2800" dirty="0" smtClean="0"/>
            </a:b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sz="2800" dirty="0" smtClean="0"/>
              <a:t>Who lives with you? 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0" lvl="8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Refer to Appendix L for sample open-ended questions</a:t>
            </a:r>
          </a:p>
        </p:txBody>
      </p:sp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C9E39-4081-4181-92E7-79D832D03778}" type="slidenum">
              <a:rPr lang="en-US" sz="2000" smtClean="0">
                <a:solidFill>
                  <a:srgbClr val="000000"/>
                </a:solidFill>
              </a:rPr>
              <a:pPr/>
              <a:t>7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7475"/>
            <a:ext cx="8686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Exercise – Change Closed-Ended Questions into Open-Ended Questions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en-US" sz="2800" dirty="0" smtClean="0"/>
              <a:t>Do you live with anyone?</a:t>
            </a:r>
          </a:p>
          <a:p>
            <a:pPr marL="609600" indent="-609600" eaLnBrk="1" hangingPunct="1">
              <a:buSzPct val="100000"/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en-US" sz="2800" dirty="0" smtClean="0"/>
              <a:t>Do you have any side effects from medications?</a:t>
            </a:r>
          </a:p>
          <a:p>
            <a:pPr marL="609600" indent="-609600" eaLnBrk="1" hangingPunct="1">
              <a:buSzPct val="100000"/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en-US" sz="2800" dirty="0" smtClean="0"/>
              <a:t>Did the doctor tell you about TB?</a:t>
            </a:r>
          </a:p>
          <a:p>
            <a:pPr marL="609600" indent="-609600" eaLnBrk="1" hangingPunct="1">
              <a:buSzPct val="100000"/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buSzPct val="100000"/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1177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1E37FA-6F22-4878-B388-6EF71C8850EA}" type="slidenum">
              <a:rPr lang="en-US" sz="2000" smtClean="0">
                <a:solidFill>
                  <a:srgbClr val="000000"/>
                </a:solidFill>
              </a:rPr>
              <a:pPr/>
              <a:t>8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8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Probing Questions/Statements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 dirty="0" smtClean="0"/>
              <a:t>What are probing questions/statements?</a:t>
            </a:r>
            <a:br>
              <a:rPr lang="en-US" sz="2800" u="sng" dirty="0" smtClean="0"/>
            </a:br>
            <a:endParaRPr lang="en-US" sz="2800" u="sng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 question/statement used to gain more information 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Can be open-ended or closed-ended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1187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8D15E-2C43-4B02-A050-C6F8BA9F7850}" type="slidenum">
              <a:rPr lang="en-US" sz="2000" smtClean="0">
                <a:solidFill>
                  <a:srgbClr val="000000"/>
                </a:solidFill>
              </a:rPr>
              <a:pPr/>
              <a:t>9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852</Words>
  <Application>Microsoft Office PowerPoint</Application>
  <PresentationFormat>On-screen Show (4:3)</PresentationFormat>
  <Paragraphs>156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Interview Question Types</vt:lpstr>
      <vt:lpstr>Learning Objectives</vt:lpstr>
      <vt:lpstr>Interview Question Types</vt:lpstr>
      <vt:lpstr>Closed-Ended Questions</vt:lpstr>
      <vt:lpstr>Closed-Ended Questions Examples</vt:lpstr>
      <vt:lpstr>Open-Ended Questions</vt:lpstr>
      <vt:lpstr>Open-Ended Questions Examples</vt:lpstr>
      <vt:lpstr>Exercise – Change Closed-Ended Questions into Open-Ended Questions</vt:lpstr>
      <vt:lpstr>Probing Questions/Statements</vt:lpstr>
      <vt:lpstr>Probing Questions/Statements Examples</vt:lpstr>
      <vt:lpstr>Exercise – Provide a Probing Question/Statement for the Following Case’s Comments</vt:lpstr>
      <vt:lpstr>Checking Questions</vt:lpstr>
      <vt:lpstr>Checking Questions Examples</vt:lpstr>
      <vt:lpstr>Exercise – Create Checking Questions for the Following Scenarios</vt:lpstr>
      <vt:lpstr>Selecting a Question Type</vt:lpstr>
      <vt:lpstr>Questioning Pitfalls to Avoid</vt:lpstr>
      <vt:lpstr>Review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Question Types</dc:title>
  <dc:creator>Segerlind, Sarah (CDC/OID/NCHHSTP)</dc:creator>
  <cp:lastModifiedBy>Segerlind, Sarah (CDC/OID/NCHHSTP)</cp:lastModifiedBy>
  <cp:revision>39</cp:revision>
  <cp:lastPrinted>2013-04-19T12:32:54Z</cp:lastPrinted>
  <dcterms:created xsi:type="dcterms:W3CDTF">2012-02-08T15:34:40Z</dcterms:created>
  <dcterms:modified xsi:type="dcterms:W3CDTF">2013-05-02T14:27:29Z</dcterms:modified>
</cp:coreProperties>
</file>