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1"/>
  </p:notesMasterIdLst>
  <p:handoutMasterIdLst>
    <p:handoutMasterId r:id="rId42"/>
  </p:handoutMasterIdLst>
  <p:sldIdLst>
    <p:sldId id="433" r:id="rId2"/>
    <p:sldId id="387" r:id="rId3"/>
    <p:sldId id="421" r:id="rId4"/>
    <p:sldId id="422" r:id="rId5"/>
    <p:sldId id="423" r:id="rId6"/>
    <p:sldId id="257" r:id="rId7"/>
    <p:sldId id="259" r:id="rId8"/>
    <p:sldId id="435" r:id="rId9"/>
    <p:sldId id="405" r:id="rId10"/>
    <p:sldId id="406" r:id="rId11"/>
    <p:sldId id="439" r:id="rId12"/>
    <p:sldId id="436" r:id="rId13"/>
    <p:sldId id="437" r:id="rId14"/>
    <p:sldId id="440" r:id="rId15"/>
    <p:sldId id="407" r:id="rId16"/>
    <p:sldId id="438" r:id="rId17"/>
    <p:sldId id="442" r:id="rId18"/>
    <p:sldId id="446" r:id="rId19"/>
    <p:sldId id="482" r:id="rId20"/>
    <p:sldId id="400" r:id="rId21"/>
    <p:sldId id="472" r:id="rId22"/>
    <p:sldId id="279" r:id="rId23"/>
    <p:sldId id="452" r:id="rId24"/>
    <p:sldId id="392" r:id="rId25"/>
    <p:sldId id="397" r:id="rId26"/>
    <p:sldId id="399" r:id="rId27"/>
    <p:sldId id="443" r:id="rId28"/>
    <p:sldId id="444" r:id="rId29"/>
    <p:sldId id="484" r:id="rId30"/>
    <p:sldId id="283" r:id="rId31"/>
    <p:sldId id="284" r:id="rId32"/>
    <p:sldId id="285" r:id="rId33"/>
    <p:sldId id="474" r:id="rId34"/>
    <p:sldId id="475" r:id="rId35"/>
    <p:sldId id="485" r:id="rId36"/>
    <p:sldId id="476" r:id="rId37"/>
    <p:sldId id="478" r:id="rId38"/>
    <p:sldId id="479" r:id="rId39"/>
    <p:sldId id="480"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488" autoAdjust="0"/>
  </p:normalViewPr>
  <p:slideViewPr>
    <p:cSldViewPr>
      <p:cViewPr varScale="1">
        <p:scale>
          <a:sx n="51" d="100"/>
          <a:sy n="51" d="100"/>
        </p:scale>
        <p:origin x="-1842" y="-84"/>
      </p:cViewPr>
      <p:guideLst>
        <p:guide orient="horz" pos="2160"/>
        <p:guide pos="2880"/>
      </p:guideLst>
    </p:cSldViewPr>
  </p:slideViewPr>
  <p:notesTextViewPr>
    <p:cViewPr>
      <p:scale>
        <a:sx n="100" d="100"/>
        <a:sy n="100" d="100"/>
      </p:scale>
      <p:origin x="0" y="0"/>
    </p:cViewPr>
  </p:notesTextViewPr>
  <p:sorterViewPr>
    <p:cViewPr>
      <p:scale>
        <a:sx n="87" d="100"/>
        <a:sy n="87" d="100"/>
      </p:scale>
      <p:origin x="0" y="3648"/>
    </p:cViewPr>
  </p:sorterViewPr>
  <p:notesViewPr>
    <p:cSldViewPr>
      <p:cViewPr>
        <p:scale>
          <a:sx n="100" d="100"/>
          <a:sy n="100" d="100"/>
        </p:scale>
        <p:origin x="-175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DA5D4A6F-D3E6-4C46-BD33-0553C2F8E031}" type="datetimeFigureOut">
              <a:rPr lang="en-US" smtClean="0"/>
              <a:pPr/>
              <a:t>7/18/2013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F61A7CD0-FD9C-4723-92F2-90837CE13A49}" type="slidenum">
              <a:rPr lang="en-US" smtClean="0"/>
              <a:pPr/>
              <a:t>‹#›</a:t>
            </a:fld>
            <a:endParaRPr lang="en-US"/>
          </a:p>
        </p:txBody>
      </p:sp>
    </p:spTree>
    <p:extLst>
      <p:ext uri="{BB962C8B-B14F-4D97-AF65-F5344CB8AC3E}">
        <p14:creationId xmlns:p14="http://schemas.microsoft.com/office/powerpoint/2010/main" val="1262025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224F7450-FAB8-4AC8-BF76-D1FCF4D9DE10}" type="datetimeFigureOut">
              <a:rPr lang="en-US" smtClean="0"/>
              <a:pPr/>
              <a:t>7/18/2013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D0149A01-A2A5-44F0-AA11-C9C497A45CD6}" type="slidenum">
              <a:rPr lang="en-US" smtClean="0"/>
              <a:pPr/>
              <a:t>‹#›</a:t>
            </a:fld>
            <a:endParaRPr lang="en-US"/>
          </a:p>
        </p:txBody>
      </p:sp>
    </p:spTree>
    <p:extLst>
      <p:ext uri="{BB962C8B-B14F-4D97-AF65-F5344CB8AC3E}">
        <p14:creationId xmlns:p14="http://schemas.microsoft.com/office/powerpoint/2010/main" val="388107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Explain to the participants that</a:t>
            </a:r>
            <a:r>
              <a:rPr lang="en-US" baseline="0" dirty="0" smtClean="0"/>
              <a:t> this section will focus on basic communication skills that can be applied to any health care worker/case encounter; however, the main goal will be to the enhance the contact interviewing process</a:t>
            </a:r>
          </a:p>
          <a:p>
            <a:pPr>
              <a:buFont typeface="Arial" pitchFamily="34" charset="0"/>
              <a:buChar char="•"/>
            </a:pPr>
            <a:r>
              <a:rPr lang="en-US" baseline="0" dirty="0" smtClean="0"/>
              <a:t> </a:t>
            </a:r>
            <a:r>
              <a:rPr lang="en-US" b="1" i="1" u="sng" baseline="0" dirty="0" smtClean="0"/>
              <a:t>Note to facilitator:</a:t>
            </a:r>
            <a:r>
              <a:rPr lang="en-US" b="1" i="1" u="none" baseline="0" dirty="0" smtClean="0"/>
              <a:t> </a:t>
            </a:r>
            <a:r>
              <a:rPr lang="en-US" b="0" i="1" u="none" baseline="0" dirty="0" smtClean="0"/>
              <a:t>Demonstration of communication skills, personal examples, and allowing for discussion will greatly enhance this presentation. Please feel free to use your own examples/demonstrations.</a:t>
            </a:r>
            <a:endParaRPr lang="en-US" dirty="0"/>
          </a:p>
        </p:txBody>
      </p:sp>
      <p:sp>
        <p:nvSpPr>
          <p:cNvPr id="4" name="Slide Number Placeholder 3"/>
          <p:cNvSpPr>
            <a:spLocks noGrp="1"/>
          </p:cNvSpPr>
          <p:nvPr>
            <p:ph type="sldNum" sz="quarter" idx="10"/>
          </p:nvPr>
        </p:nvSpPr>
        <p:spPr/>
        <p:txBody>
          <a:bodyPr/>
          <a:lstStyle/>
          <a:p>
            <a:fld id="{0AB07B3C-DCE1-4FF8-9696-71283E0F4BC2}"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p:spPr>
        <p:txBody>
          <a:bodyPr/>
          <a:lstStyle/>
          <a:p>
            <a:pPr>
              <a:buFont typeface="Arial" pitchFamily="34" charset="0"/>
              <a:buChar char="•"/>
            </a:pPr>
            <a:r>
              <a:rPr lang="en-US" dirty="0" smtClean="0"/>
              <a:t> Review slide content</a:t>
            </a:r>
          </a:p>
          <a:p>
            <a:endParaRPr lang="en-US" dirty="0" smtClean="0"/>
          </a:p>
        </p:txBody>
      </p:sp>
      <p:sp>
        <p:nvSpPr>
          <p:cNvPr id="221188" name="Slide Number Placeholder 3"/>
          <p:cNvSpPr>
            <a:spLocks noGrp="1"/>
          </p:cNvSpPr>
          <p:nvPr>
            <p:ph type="sldNum" sz="quarter" idx="5"/>
          </p:nvPr>
        </p:nvSpPr>
        <p:spPr>
          <a:noFill/>
        </p:spPr>
        <p:txBody>
          <a:bodyPr/>
          <a:lstStyle/>
          <a:p>
            <a:fld id="{E3DE8086-59E8-4BC4-B5A8-4623CF6125B3}"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p:spPr>
        <p:txBody>
          <a:bodyPr/>
          <a:lstStyle/>
          <a:p>
            <a:pPr>
              <a:buFont typeface="Arial" pitchFamily="34" charset="0"/>
              <a:buChar char="•"/>
            </a:pPr>
            <a:r>
              <a:rPr lang="en-US" dirty="0" smtClean="0"/>
              <a:t> Review slide content</a:t>
            </a:r>
          </a:p>
          <a:p>
            <a:endParaRPr lang="en-US" dirty="0" smtClean="0"/>
          </a:p>
        </p:txBody>
      </p:sp>
      <p:sp>
        <p:nvSpPr>
          <p:cNvPr id="221188" name="Slide Number Placeholder 3"/>
          <p:cNvSpPr>
            <a:spLocks noGrp="1"/>
          </p:cNvSpPr>
          <p:nvPr>
            <p:ph type="sldNum" sz="quarter" idx="5"/>
          </p:nvPr>
        </p:nvSpPr>
        <p:spPr>
          <a:noFill/>
        </p:spPr>
        <p:txBody>
          <a:bodyPr/>
          <a:lstStyle/>
          <a:p>
            <a:fld id="{E3DE8086-59E8-4BC4-B5A8-4623CF6125B3}"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p:spPr>
        <p:txBody>
          <a:bodyPr/>
          <a:lstStyle/>
          <a:p>
            <a:pPr>
              <a:buFont typeface="Arial" pitchFamily="34" charset="0"/>
              <a:buChar char="•"/>
            </a:pPr>
            <a:r>
              <a:rPr lang="en-US" i="0" dirty="0" smtClean="0"/>
              <a:t> Ask</a:t>
            </a:r>
            <a:r>
              <a:rPr lang="en-US" i="0" baseline="0" dirty="0" smtClean="0"/>
              <a:t> a volunteer to read the quote </a:t>
            </a:r>
          </a:p>
          <a:p>
            <a:pPr>
              <a:buFont typeface="Arial" pitchFamily="34" charset="0"/>
              <a:buChar char="•"/>
            </a:pPr>
            <a:r>
              <a:rPr lang="en-US" i="0" baseline="0" dirty="0" smtClean="0"/>
              <a:t> Ask for volunteers to try and paraphrase the quote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0" dirty="0" smtClean="0"/>
              <a:t> State that one way to </a:t>
            </a:r>
            <a:r>
              <a:rPr lang="en-US" i="0" baseline="0" dirty="0" smtClean="0"/>
              <a:t>p</a:t>
            </a:r>
            <a:r>
              <a:rPr lang="en-US" sz="1200" i="0" dirty="0" smtClean="0"/>
              <a:t>araphrase the quote</a:t>
            </a:r>
            <a:r>
              <a:rPr lang="en-US" sz="1200" i="0" baseline="0" dirty="0" smtClean="0"/>
              <a:t> is to say</a:t>
            </a:r>
            <a:r>
              <a:rPr lang="en-US" sz="1200" i="0" dirty="0" smtClean="0"/>
              <a:t>: </a:t>
            </a:r>
            <a:r>
              <a:rPr lang="en-US" sz="1200" i="1" dirty="0" smtClean="0"/>
              <a:t>“It sounds like you are having</a:t>
            </a:r>
            <a:r>
              <a:rPr lang="en-US" sz="1200" i="1" baseline="0" dirty="0" smtClean="0"/>
              <a:t> a problem with your medication</a:t>
            </a:r>
            <a:r>
              <a:rPr lang="en-US" sz="1200" i="1" dirty="0" smtClean="0"/>
              <a:t>.”</a:t>
            </a:r>
          </a:p>
          <a:p>
            <a:pPr>
              <a:buFont typeface="Arial" pitchFamily="34" charset="0"/>
              <a:buNone/>
            </a:pPr>
            <a:endParaRPr lang="en-US" i="1" dirty="0" smtClean="0"/>
          </a:p>
          <a:p>
            <a:endParaRPr lang="en-US" dirty="0" smtClean="0"/>
          </a:p>
        </p:txBody>
      </p:sp>
      <p:sp>
        <p:nvSpPr>
          <p:cNvPr id="221188" name="Slide Number Placeholder 3"/>
          <p:cNvSpPr>
            <a:spLocks noGrp="1"/>
          </p:cNvSpPr>
          <p:nvPr>
            <p:ph type="sldNum" sz="quarter" idx="5"/>
          </p:nvPr>
        </p:nvSpPr>
        <p:spPr>
          <a:noFill/>
        </p:spPr>
        <p:txBody>
          <a:bodyPr/>
          <a:lstStyle/>
          <a:p>
            <a:fld id="{E3DE8086-59E8-4BC4-B5A8-4623CF6125B3}"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p:spPr>
        <p:txBody>
          <a:bodyPr/>
          <a:lstStyle/>
          <a:p>
            <a:pPr>
              <a:buFont typeface="Arial" pitchFamily="34" charset="0"/>
              <a:buChar char="•"/>
            </a:pPr>
            <a:r>
              <a:rPr lang="en-US" i="1" dirty="0" smtClean="0"/>
              <a:t> Ask</a:t>
            </a:r>
            <a:r>
              <a:rPr lang="en-US" i="1" baseline="0" dirty="0" smtClean="0"/>
              <a:t> </a:t>
            </a:r>
            <a:r>
              <a:rPr lang="en-US" i="0" baseline="0" dirty="0" smtClean="0"/>
              <a:t>a volunteer to read the quote</a:t>
            </a:r>
          </a:p>
          <a:p>
            <a:pPr>
              <a:buFont typeface="Arial" pitchFamily="34" charset="0"/>
              <a:buChar char="•"/>
            </a:pPr>
            <a:r>
              <a:rPr lang="en-US" i="0" baseline="0" dirty="0" smtClean="0"/>
              <a:t> </a:t>
            </a:r>
            <a:r>
              <a:rPr lang="en-US" i="1" baseline="0" dirty="0" smtClean="0"/>
              <a:t>Ask</a:t>
            </a:r>
            <a:r>
              <a:rPr lang="en-US" i="0" baseline="0" dirty="0" smtClean="0"/>
              <a:t> for volunteers to try and paraphrase the quote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0" dirty="0" smtClean="0"/>
              <a:t> State that one way to </a:t>
            </a:r>
            <a:r>
              <a:rPr lang="en-US" i="0" baseline="0" dirty="0" smtClean="0"/>
              <a:t>p</a:t>
            </a:r>
            <a:r>
              <a:rPr lang="en-US" sz="1200" i="0" dirty="0" smtClean="0"/>
              <a:t>araphrase the quote</a:t>
            </a:r>
            <a:r>
              <a:rPr lang="en-US" sz="1200" i="0" baseline="0" dirty="0" smtClean="0"/>
              <a:t> is to say</a:t>
            </a:r>
            <a:r>
              <a:rPr lang="en-US" sz="1200" i="0" dirty="0" smtClean="0"/>
              <a:t>: </a:t>
            </a:r>
            <a:r>
              <a:rPr lang="en-US" sz="1200" i="1" dirty="0" smtClean="0"/>
              <a:t>“Identifying places you spent time and</a:t>
            </a:r>
            <a:r>
              <a:rPr lang="en-US" sz="1200" i="1" baseline="0" dirty="0" smtClean="0"/>
              <a:t> even just first names is a good start.”</a:t>
            </a:r>
            <a:endParaRPr lang="en-US" i="1" dirty="0" smtClean="0"/>
          </a:p>
          <a:p>
            <a:endParaRPr lang="en-US" dirty="0" smtClean="0"/>
          </a:p>
        </p:txBody>
      </p:sp>
      <p:sp>
        <p:nvSpPr>
          <p:cNvPr id="221188" name="Slide Number Placeholder 3"/>
          <p:cNvSpPr>
            <a:spLocks noGrp="1"/>
          </p:cNvSpPr>
          <p:nvPr>
            <p:ph type="sldNum" sz="quarter" idx="5"/>
          </p:nvPr>
        </p:nvSpPr>
        <p:spPr>
          <a:noFill/>
        </p:spPr>
        <p:txBody>
          <a:bodyPr/>
          <a:lstStyle/>
          <a:p>
            <a:fld id="{E3DE8086-59E8-4BC4-B5A8-4623CF6125B3}"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p:spPr>
        <p:txBody>
          <a:bodyPr/>
          <a:lstStyle/>
          <a:p>
            <a:pPr>
              <a:buFont typeface="Arial" pitchFamily="34" charset="0"/>
              <a:buChar char="•"/>
            </a:pPr>
            <a:r>
              <a:rPr lang="en-US" dirty="0" smtClean="0"/>
              <a:t> Review slide content</a:t>
            </a:r>
          </a:p>
          <a:p>
            <a:pPr>
              <a:buFont typeface="Arial" pitchFamily="34" charset="0"/>
              <a:buChar char="•"/>
            </a:pPr>
            <a:r>
              <a:rPr lang="en-US" dirty="0" smtClean="0"/>
              <a:t> Explain that</a:t>
            </a:r>
            <a:r>
              <a:rPr lang="en-US" baseline="0" dirty="0" smtClean="0"/>
              <a:t> reflection is very similar to paraphrasing, but that it adds emotion to it</a:t>
            </a:r>
            <a:endParaRPr lang="en-US" dirty="0" smtClean="0"/>
          </a:p>
          <a:p>
            <a:endParaRPr lang="en-US" dirty="0" smtClean="0"/>
          </a:p>
        </p:txBody>
      </p:sp>
      <p:sp>
        <p:nvSpPr>
          <p:cNvPr id="221188" name="Slide Number Placeholder 3"/>
          <p:cNvSpPr>
            <a:spLocks noGrp="1"/>
          </p:cNvSpPr>
          <p:nvPr>
            <p:ph type="sldNum" sz="quarter" idx="5"/>
          </p:nvPr>
        </p:nvSpPr>
        <p:spPr>
          <a:noFill/>
        </p:spPr>
        <p:txBody>
          <a:bodyPr/>
          <a:lstStyle/>
          <a:p>
            <a:fld id="{E3DE8086-59E8-4BC4-B5A8-4623CF6125B3}"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220163" name="Notes Placeholder 2"/>
          <p:cNvSpPr>
            <a:spLocks noGrp="1"/>
          </p:cNvSpPr>
          <p:nvPr>
            <p:ph type="body" idx="1"/>
          </p:nvPr>
        </p:nvSpPr>
        <p:spPr>
          <a:noFill/>
          <a:ln/>
        </p:spPr>
        <p:txBody>
          <a:bodyPr/>
          <a:lstStyle/>
          <a:p>
            <a:pPr>
              <a:buFont typeface="Arial" pitchFamily="34" charset="0"/>
              <a:buChar char="•"/>
            </a:pPr>
            <a:r>
              <a:rPr lang="en-US" dirty="0" smtClean="0"/>
              <a:t> Review slide</a:t>
            </a:r>
            <a:r>
              <a:rPr lang="en-US" baseline="0" dirty="0" smtClean="0"/>
              <a:t> content</a:t>
            </a:r>
            <a:endParaRPr lang="en-US" dirty="0" smtClean="0"/>
          </a:p>
        </p:txBody>
      </p:sp>
      <p:sp>
        <p:nvSpPr>
          <p:cNvPr id="220164" name="Slide Number Placeholder 3"/>
          <p:cNvSpPr>
            <a:spLocks noGrp="1"/>
          </p:cNvSpPr>
          <p:nvPr>
            <p:ph type="sldNum" sz="quarter" idx="5"/>
          </p:nvPr>
        </p:nvSpPr>
        <p:spPr>
          <a:noFill/>
        </p:spPr>
        <p:txBody>
          <a:bodyPr/>
          <a:lstStyle/>
          <a:p>
            <a:fld id="{98A8B10D-526A-4642-873A-98DC3A878CE2}"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p:spPr>
        <p:txBody>
          <a:bodyPr/>
          <a:lstStyle/>
          <a:p>
            <a:pPr>
              <a:buFont typeface="Arial" pitchFamily="34" charset="0"/>
              <a:buChar char="•"/>
            </a:pPr>
            <a:r>
              <a:rPr lang="en-US" i="0" dirty="0" smtClean="0"/>
              <a:t> </a:t>
            </a:r>
            <a:r>
              <a:rPr lang="en-US" i="1" dirty="0" smtClean="0"/>
              <a:t>Ask</a:t>
            </a:r>
            <a:r>
              <a:rPr lang="en-US" i="0" baseline="0" dirty="0" smtClean="0"/>
              <a:t> a volunteer to read the quote</a:t>
            </a:r>
          </a:p>
          <a:p>
            <a:pPr>
              <a:buFont typeface="Arial" pitchFamily="34" charset="0"/>
              <a:buChar char="•"/>
            </a:pPr>
            <a:r>
              <a:rPr lang="en-US" i="0" baseline="0" dirty="0" smtClean="0"/>
              <a:t> </a:t>
            </a:r>
            <a:r>
              <a:rPr lang="en-US" i="1" baseline="0" dirty="0" smtClean="0"/>
              <a:t>Ask</a:t>
            </a:r>
            <a:r>
              <a:rPr lang="en-US" i="0" baseline="0" dirty="0" smtClean="0"/>
              <a:t> another volunteer to try and reflect the quote</a:t>
            </a:r>
          </a:p>
          <a:p>
            <a:pPr>
              <a:buFont typeface="Arial" pitchFamily="34" charset="0"/>
              <a:buChar char="•"/>
            </a:pPr>
            <a:r>
              <a:rPr lang="en-US" i="0" baseline="0" dirty="0" smtClean="0"/>
              <a:t> State that one way to reflect the quote is to say:</a:t>
            </a:r>
            <a:r>
              <a:rPr lang="en-US" sz="1200" dirty="0" smtClean="0"/>
              <a:t> </a:t>
            </a:r>
            <a:r>
              <a:rPr lang="en-US" sz="1200" i="1" dirty="0" smtClean="0"/>
              <a:t>“I understand that this interviewing process can be overwhelming.”</a:t>
            </a:r>
            <a:endParaRPr lang="en-US" i="0" baseline="0" dirty="0" smtClean="0"/>
          </a:p>
        </p:txBody>
      </p:sp>
      <p:sp>
        <p:nvSpPr>
          <p:cNvPr id="221188" name="Slide Number Placeholder 3"/>
          <p:cNvSpPr>
            <a:spLocks noGrp="1"/>
          </p:cNvSpPr>
          <p:nvPr>
            <p:ph type="sldNum" sz="quarter" idx="5"/>
          </p:nvPr>
        </p:nvSpPr>
        <p:spPr>
          <a:noFill/>
        </p:spPr>
        <p:txBody>
          <a:bodyPr/>
          <a:lstStyle/>
          <a:p>
            <a:fld id="{E3DE8086-59E8-4BC4-B5A8-4623CF6125B3}"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p:spPr>
        <p:txBody>
          <a:bodyPr/>
          <a:lstStyle/>
          <a:p>
            <a:pPr>
              <a:buFont typeface="Arial" pitchFamily="34" charset="0"/>
              <a:buChar char="•"/>
            </a:pPr>
            <a:r>
              <a:rPr lang="en-US" i="0" dirty="0" smtClean="0"/>
              <a:t> </a:t>
            </a:r>
            <a:r>
              <a:rPr lang="en-US" i="1" dirty="0" smtClean="0"/>
              <a:t>Ask</a:t>
            </a:r>
            <a:r>
              <a:rPr lang="en-US" i="0" baseline="0" dirty="0" smtClean="0"/>
              <a:t> a volunteer to read the quote</a:t>
            </a:r>
          </a:p>
          <a:p>
            <a:pPr>
              <a:buFont typeface="Arial" pitchFamily="34" charset="0"/>
              <a:buChar char="•"/>
            </a:pPr>
            <a:r>
              <a:rPr lang="en-US" i="0" baseline="0" dirty="0" smtClean="0"/>
              <a:t> </a:t>
            </a:r>
            <a:r>
              <a:rPr lang="en-US" i="1" baseline="0" dirty="0" smtClean="0"/>
              <a:t>Ask</a:t>
            </a:r>
            <a:r>
              <a:rPr lang="en-US" i="0" baseline="0" dirty="0" smtClean="0"/>
              <a:t> another volunteer to try and reflect the quote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0" baseline="0" dirty="0" smtClean="0"/>
              <a:t> State that one way to reflect the quote is to say:</a:t>
            </a:r>
            <a:r>
              <a:rPr lang="en-US" sz="1200" dirty="0" smtClean="0"/>
              <a:t> </a:t>
            </a:r>
            <a:r>
              <a:rPr lang="en-US" sz="1200" i="1" dirty="0" smtClean="0"/>
              <a:t>“It sounds like the HIV-testing process may be scary for you…”</a:t>
            </a:r>
          </a:p>
          <a:p>
            <a:pPr>
              <a:buFont typeface="Arial" pitchFamily="34" charset="0"/>
              <a:buNone/>
            </a:pPr>
            <a:endParaRPr lang="en-US" dirty="0" smtClean="0"/>
          </a:p>
        </p:txBody>
      </p:sp>
      <p:sp>
        <p:nvSpPr>
          <p:cNvPr id="221188" name="Slide Number Placeholder 3"/>
          <p:cNvSpPr>
            <a:spLocks noGrp="1"/>
          </p:cNvSpPr>
          <p:nvPr>
            <p:ph type="sldNum" sz="quarter" idx="5"/>
          </p:nvPr>
        </p:nvSpPr>
        <p:spPr>
          <a:noFill/>
        </p:spPr>
        <p:txBody>
          <a:bodyPr/>
          <a:lstStyle/>
          <a:p>
            <a:fld id="{E3DE8086-59E8-4BC4-B5A8-4623CF6125B3}"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i="1" dirty="0" smtClean="0"/>
              <a:t>**Animated</a:t>
            </a:r>
            <a:r>
              <a:rPr lang="en-US" i="1" baseline="0" dirty="0" smtClean="0"/>
              <a:t> Slide**</a:t>
            </a:r>
          </a:p>
          <a:p>
            <a:pPr marL="171450" indent="-171450">
              <a:buFont typeface="Arial" pitchFamily="34" charset="0"/>
              <a:buChar char="•"/>
            </a:pPr>
            <a:r>
              <a:rPr lang="en-US" i="1" baseline="0" dirty="0" smtClean="0"/>
              <a:t>Ask participants </a:t>
            </a:r>
            <a:r>
              <a:rPr lang="en-US" i="0" baseline="0" dirty="0" smtClean="0"/>
              <a:t>how silence can be used to indicate that you are actively listening</a:t>
            </a:r>
          </a:p>
          <a:p>
            <a:pPr marL="171450" indent="-171450">
              <a:buFont typeface="Arial" pitchFamily="34" charset="0"/>
              <a:buChar char="•"/>
            </a:pPr>
            <a:r>
              <a:rPr lang="en-US" i="1" baseline="0" dirty="0" smtClean="0"/>
              <a:t>Click </a:t>
            </a:r>
            <a:r>
              <a:rPr lang="en-US" i="0" baseline="0" dirty="0" smtClean="0"/>
              <a:t>to display text</a:t>
            </a:r>
            <a:r>
              <a:rPr lang="en-US" i="0" dirty="0" smtClean="0"/>
              <a:t> </a:t>
            </a:r>
          </a:p>
          <a:p>
            <a:pPr marL="171450" indent="-171450">
              <a:buFont typeface="Arial" pitchFamily="34" charset="0"/>
              <a:buChar char="•"/>
            </a:pPr>
            <a:r>
              <a:rPr lang="en-US" dirty="0" smtClean="0"/>
              <a:t>State</a:t>
            </a:r>
            <a:r>
              <a:rPr lang="en-US" baseline="0" dirty="0" smtClean="0"/>
              <a:t> that using silence a</a:t>
            </a:r>
            <a:r>
              <a:rPr lang="en-US" dirty="0" smtClean="0"/>
              <a:t>llows</a:t>
            </a:r>
            <a:r>
              <a:rPr lang="en-US" baseline="0" dirty="0" smtClean="0"/>
              <a:t> </a:t>
            </a:r>
            <a:r>
              <a:rPr lang="en-US" dirty="0" smtClean="0"/>
              <a:t>the person being interviewed an opportunity to answer questions – always remember the interview is about them and</a:t>
            </a:r>
            <a:r>
              <a:rPr lang="en-US" baseline="0" dirty="0" smtClean="0"/>
              <a:t> </a:t>
            </a:r>
            <a:r>
              <a:rPr lang="en-US" dirty="0" smtClean="0"/>
              <a:t>their contacts, not about how much you know</a:t>
            </a:r>
          </a:p>
          <a:p>
            <a:pPr marL="171450" indent="-171450">
              <a:buFont typeface="Arial" pitchFamily="34" charset="0"/>
              <a:buChar char="•"/>
            </a:pPr>
            <a:r>
              <a:rPr lang="en-US" dirty="0" smtClean="0"/>
              <a:t>Mention</a:t>
            </a:r>
            <a:r>
              <a:rPr lang="en-US" baseline="0" dirty="0" smtClean="0"/>
              <a:t> that some p</a:t>
            </a:r>
            <a:r>
              <a:rPr lang="en-US" dirty="0" smtClean="0"/>
              <a:t>eople are uncomfortable</a:t>
            </a:r>
            <a:r>
              <a:rPr lang="en-US" baseline="0" dirty="0" smtClean="0"/>
              <a:t> with silence and will start talking to “fill the gap.” Explain that w</a:t>
            </a:r>
            <a:r>
              <a:rPr lang="en-US" sz="1200" dirty="0" smtClean="0"/>
              <a:t>hile silence may be uncomfortable, it may also be an indication of a thought process occurring; silence may reflect thinking both on the part of the interviewer and the case. Be patient; give the person time to gather their thoughts.</a:t>
            </a:r>
          </a:p>
        </p:txBody>
      </p:sp>
      <p:sp>
        <p:nvSpPr>
          <p:cNvPr id="4" name="Slide Number Placeholder 3"/>
          <p:cNvSpPr>
            <a:spLocks noGrp="1"/>
          </p:cNvSpPr>
          <p:nvPr>
            <p:ph type="sldNum" sz="quarter" idx="10"/>
          </p:nvPr>
        </p:nvSpPr>
        <p:spPr/>
        <p:txBody>
          <a:bodyPr/>
          <a:lstStyle/>
          <a:p>
            <a:fld id="{D0149A01-A2A5-44F0-AA11-C9C497A45CD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0" dirty="0" smtClean="0"/>
              <a:t>Refer participants to </a:t>
            </a:r>
            <a:r>
              <a:rPr lang="en-US" b="1" dirty="0" smtClean="0"/>
              <a:t>Appendix</a:t>
            </a:r>
            <a:r>
              <a:rPr lang="en-US" b="1" baseline="0" dirty="0" smtClean="0"/>
              <a:t> I </a:t>
            </a:r>
          </a:p>
          <a:p>
            <a:pPr marL="171450" indent="-171450">
              <a:buFont typeface="Arial" pitchFamily="34" charset="0"/>
              <a:buChar char="•"/>
            </a:pPr>
            <a:r>
              <a:rPr lang="en-US" baseline="0" dirty="0" smtClean="0"/>
              <a:t>Have participants pair up and complete the exercise</a:t>
            </a:r>
          </a:p>
          <a:p>
            <a:pPr marL="171450" indent="-171450">
              <a:buFont typeface="Arial" pitchFamily="34" charset="0"/>
              <a:buChar char="•"/>
            </a:pPr>
            <a:r>
              <a:rPr lang="en-US" baseline="0" dirty="0" smtClean="0"/>
              <a:t>After the exercise is finished, ask participants if they found it useful and/or if they struggled with the concept</a:t>
            </a:r>
          </a:p>
          <a:p>
            <a:pPr marL="171450" indent="-171450">
              <a:buFont typeface="Arial" pitchFamily="34" charset="0"/>
              <a:buChar char="•"/>
            </a:pPr>
            <a:endParaRPr lang="en-US" baseline="0" dirty="0" smtClean="0"/>
          </a:p>
          <a:p>
            <a:r>
              <a:rPr lang="en-US" b="0" baseline="0" dirty="0" smtClean="0"/>
              <a:t>Time: 10 minutes</a:t>
            </a:r>
            <a:endParaRPr lang="en-US" b="0"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19</a:t>
            </a:fld>
            <a:endParaRPr lang="en-US"/>
          </a:p>
        </p:txBody>
      </p:sp>
    </p:spTree>
    <p:extLst>
      <p:ext uri="{BB962C8B-B14F-4D97-AF65-F5344CB8AC3E}">
        <p14:creationId xmlns:p14="http://schemas.microsoft.com/office/powerpoint/2010/main" val="3031048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a:t>
            </a:r>
            <a:r>
              <a:rPr lang="en-US" baseline="0" dirty="0" smtClean="0"/>
              <a:t> the learning objectives with participants</a:t>
            </a:r>
            <a:endParaRPr lang="en-US" dirty="0" smtClean="0"/>
          </a:p>
          <a:p>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Review slide content</a:t>
            </a:r>
          </a:p>
          <a:p>
            <a:pPr marL="171450" indent="-171450">
              <a:buFont typeface="Arial" pitchFamily="34" charset="0"/>
              <a:buChar char="•"/>
            </a:pPr>
            <a:r>
              <a:rPr lang="en-US" dirty="0" smtClean="0"/>
              <a:t>Mention that in</a:t>
            </a:r>
            <a:r>
              <a:rPr lang="en-US" baseline="0" dirty="0" smtClean="0"/>
              <a:t> addition to being used for actively listening, nonverbal communication can set the tone for the interview</a:t>
            </a:r>
            <a:r>
              <a:rPr lang="en-US" dirty="0" smtClean="0"/>
              <a:t> </a:t>
            </a:r>
          </a:p>
          <a:p>
            <a:pPr marL="171450" indent="-171450">
              <a:buFont typeface="Arial" pitchFamily="34" charset="0"/>
              <a:buChar char="•"/>
            </a:pPr>
            <a:r>
              <a:rPr lang="en-US" dirty="0" smtClean="0"/>
              <a:t>State that sometimes</a:t>
            </a:r>
            <a:r>
              <a:rPr lang="en-US" baseline="0" dirty="0" smtClean="0"/>
              <a:t> negative body language can be displayed without knowing it and this can cause the person being interviewed not to trust the interviewer</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US" i="1" dirty="0" smtClean="0"/>
              <a:t>**Animated</a:t>
            </a:r>
            <a:r>
              <a:rPr lang="en-US" i="1" baseline="0" dirty="0" smtClean="0"/>
              <a:t> Slide**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1" baseline="0" dirty="0" smtClean="0"/>
              <a:t>Ask participants </a:t>
            </a:r>
            <a:r>
              <a:rPr lang="en-US" i="0" baseline="0" dirty="0" smtClean="0"/>
              <a:t>for </a:t>
            </a:r>
            <a:r>
              <a:rPr lang="en-US" dirty="0" smtClean="0"/>
              <a:t>examples of positive and negative nonverbal cues</a:t>
            </a:r>
          </a:p>
          <a:p>
            <a:pPr marL="171450" indent="-171450">
              <a:buFont typeface="Arial" pitchFamily="34" charset="0"/>
              <a:buChar char="•"/>
            </a:pPr>
            <a:r>
              <a:rPr lang="en-US" i="1" baseline="0" dirty="0" smtClean="0"/>
              <a:t>Click </a:t>
            </a:r>
            <a:r>
              <a:rPr lang="en-US" i="0" baseline="0" dirty="0" smtClean="0"/>
              <a:t>to display text</a:t>
            </a:r>
            <a:r>
              <a:rPr lang="en-US" i="0" dirty="0" smtClean="0"/>
              <a:t> </a:t>
            </a:r>
          </a:p>
          <a:p>
            <a:pPr marL="171450" indent="-171450">
              <a:buFont typeface="Arial" pitchFamily="34" charset="0"/>
              <a:buChar char="•"/>
            </a:pPr>
            <a:r>
              <a:rPr lang="en-US" dirty="0" smtClean="0"/>
              <a:t>Explain that eye contact, facial</a:t>
            </a:r>
            <a:r>
              <a:rPr lang="en-US" baseline="0" dirty="0" smtClean="0"/>
              <a:t> expressions, posture, gestures, and movement/mirroring are all different types of nonverbal communication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Refer participants to </a:t>
            </a:r>
            <a:r>
              <a:rPr lang="en-US" b="1" baseline="0" dirty="0" smtClean="0">
                <a:solidFill>
                  <a:srgbClr val="FFFF99"/>
                </a:solidFill>
              </a:rPr>
              <a:t>Appendix J </a:t>
            </a:r>
            <a:r>
              <a:rPr lang="en-US" baseline="0" dirty="0" smtClean="0">
                <a:solidFill>
                  <a:srgbClr val="FFFF00"/>
                </a:solidFill>
              </a:rPr>
              <a:t>for more detailed information about each type</a:t>
            </a:r>
          </a:p>
        </p:txBody>
      </p:sp>
      <p:sp>
        <p:nvSpPr>
          <p:cNvPr id="4" name="Slide Number Placeholder 3"/>
          <p:cNvSpPr>
            <a:spLocks noGrp="1"/>
          </p:cNvSpPr>
          <p:nvPr>
            <p:ph type="sldNum" sz="quarter" idx="10"/>
          </p:nvPr>
        </p:nvSpPr>
        <p:spPr/>
        <p:txBody>
          <a:bodyPr/>
          <a:lstStyle/>
          <a:p>
            <a:fld id="{D0149A01-A2A5-44F0-AA11-C9C497A45CD6}" type="slidenum">
              <a:rPr lang="en-US" smtClean="0"/>
              <a:pPr/>
              <a:t>21</a:t>
            </a:fld>
            <a:endParaRPr lang="en-US"/>
          </a:p>
        </p:txBody>
      </p:sp>
    </p:spTree>
    <p:extLst>
      <p:ext uri="{BB962C8B-B14F-4D97-AF65-F5344CB8AC3E}">
        <p14:creationId xmlns:p14="http://schemas.microsoft.com/office/powerpoint/2010/main" val="3099854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Explain that these are some nonverbal</a:t>
            </a:r>
            <a:r>
              <a:rPr lang="en-US" baseline="0" dirty="0" smtClean="0"/>
              <a:t> cues that may be displayed during an interview by the case. Emphasize that interviewers should pay attention to body language.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that these are possible meanings and don’t necessarily reflect what the person is actually feeling. Culture often plays a part in body language.</a:t>
            </a:r>
            <a:endParaRPr lang="en-US" dirty="0" smtClean="0"/>
          </a:p>
          <a:p>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 slide content</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 slide content </a:t>
            </a:r>
          </a:p>
        </p:txBody>
      </p:sp>
      <p:sp>
        <p:nvSpPr>
          <p:cNvPr id="4" name="Slide Number Placeholder 3"/>
          <p:cNvSpPr>
            <a:spLocks noGrp="1"/>
          </p:cNvSpPr>
          <p:nvPr>
            <p:ph type="sldNum" sz="quarter" idx="10"/>
          </p:nvPr>
        </p:nvSpPr>
        <p:spPr/>
        <p:txBody>
          <a:bodyPr/>
          <a:lstStyle/>
          <a:p>
            <a:fld id="{D0149A01-A2A5-44F0-AA11-C9C497A45CD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 slide content</a:t>
            </a:r>
          </a:p>
          <a:p>
            <a:pPr>
              <a:buFont typeface="Arial" pitchFamily="34" charset="0"/>
              <a:buChar char="•"/>
            </a:pPr>
            <a:r>
              <a:rPr lang="en-US" baseline="0" dirty="0" smtClean="0"/>
              <a:t> Explain that t</a:t>
            </a:r>
            <a:r>
              <a:rPr lang="en-US" dirty="0" smtClean="0"/>
              <a:t>his means</a:t>
            </a:r>
            <a:r>
              <a:rPr lang="en-US" baseline="0" dirty="0" smtClean="0"/>
              <a:t> that the health care worker (you) must be confident in your knowledge of TB </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 slide content </a:t>
            </a:r>
          </a:p>
          <a:p>
            <a:pPr>
              <a:buFont typeface="Arial" pitchFamily="34" charset="0"/>
              <a:buChar char="•"/>
            </a:pPr>
            <a:r>
              <a:rPr lang="en-US" dirty="0" smtClean="0"/>
              <a:t>Examples of healthy behaviors</a:t>
            </a:r>
            <a:r>
              <a:rPr lang="en-US" baseline="0" dirty="0" smtClean="0"/>
              <a:t> could include the case saying they have notified their contacts about exposure or they are going to come in to the clinic for their DOT appointment</a:t>
            </a:r>
            <a:endParaRPr lang="en-US"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 the slide with the participants</a:t>
            </a:r>
          </a:p>
          <a:p>
            <a:pPr>
              <a:buFont typeface="Arial" pitchFamily="34" charset="0"/>
              <a:buChar char="•"/>
            </a:pPr>
            <a:r>
              <a:rPr lang="en-US" baseline="0" dirty="0" smtClean="0"/>
              <a:t> S</a:t>
            </a:r>
            <a:r>
              <a:rPr lang="en-US" dirty="0" smtClean="0"/>
              <a:t>tate that summarizing also shows that the interviewer really is listening</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 the slide with participants</a:t>
            </a:r>
          </a:p>
          <a:p>
            <a:pPr>
              <a:buFont typeface="Arial" pitchFamily="34" charset="0"/>
              <a:buChar char="•"/>
            </a:pPr>
            <a:r>
              <a:rPr lang="en-US" dirty="0" smtClean="0"/>
              <a:t> Suggest that participants</a:t>
            </a:r>
            <a:r>
              <a:rPr lang="en-US" baseline="0" dirty="0" smtClean="0"/>
              <a:t> </a:t>
            </a:r>
            <a:r>
              <a:rPr lang="en-US" dirty="0" smtClean="0"/>
              <a:t>offer the</a:t>
            </a:r>
            <a:r>
              <a:rPr lang="en-US" baseline="0" dirty="0" smtClean="0"/>
              <a:t> case </a:t>
            </a:r>
            <a:r>
              <a:rPr lang="en-US" dirty="0" smtClean="0"/>
              <a:t>a business</a:t>
            </a:r>
            <a:r>
              <a:rPr lang="en-US" baseline="0" dirty="0" smtClean="0"/>
              <a:t> card to call for additional questions </a:t>
            </a:r>
          </a:p>
          <a:p>
            <a:pPr>
              <a:buFont typeface="Arial" pitchFamily="34" charset="0"/>
              <a:buChar char="•"/>
            </a:pPr>
            <a:r>
              <a:rPr lang="en-US" baseline="0" dirty="0" smtClean="0"/>
              <a:t> Explain that participants should ask “What questions do you have”?</a:t>
            </a:r>
          </a:p>
          <a:p>
            <a:pPr>
              <a:buFont typeface="Arial" pitchFamily="34" charset="0"/>
              <a:buChar char="•"/>
            </a:pPr>
            <a:r>
              <a:rPr lang="en-US" baseline="0" dirty="0" smtClean="0"/>
              <a:t> Explain that participants should ask “What happens next in your…(treatment, follow up tests, etc.)</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solidFill>
                  <a:prstClr val="black"/>
                </a:solidFill>
              </a:rPr>
              <a:pPr/>
              <a:t>29</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i="1" dirty="0" smtClean="0">
                <a:solidFill>
                  <a:srgbClr val="FF0000"/>
                </a:solidFill>
              </a:rPr>
              <a:t>Ask participants </a:t>
            </a:r>
            <a:r>
              <a:rPr lang="en-US" dirty="0" smtClean="0">
                <a:solidFill>
                  <a:srgbClr val="FF0000"/>
                </a:solidFill>
              </a:rPr>
              <a:t>if they can</a:t>
            </a:r>
            <a:r>
              <a:rPr lang="en-US" baseline="0" dirty="0" smtClean="0">
                <a:solidFill>
                  <a:srgbClr val="FF0000"/>
                </a:solidFill>
              </a:rPr>
              <a:t> describe what</a:t>
            </a:r>
            <a:r>
              <a:rPr lang="en-US" dirty="0" smtClean="0">
                <a:solidFill>
                  <a:srgbClr val="FF0000"/>
                </a:solidFill>
              </a:rPr>
              <a:t> rapport</a:t>
            </a:r>
            <a:r>
              <a:rPr lang="en-US" baseline="0" dirty="0" smtClean="0">
                <a:solidFill>
                  <a:srgbClr val="FF0000"/>
                </a:solidFill>
              </a:rPr>
              <a:t> is</a:t>
            </a:r>
          </a:p>
          <a:p>
            <a:pPr marL="171450" indent="-171450">
              <a:buFont typeface="Arial" pitchFamily="34" charset="0"/>
              <a:buChar char="•"/>
            </a:pPr>
            <a:r>
              <a:rPr lang="en-US" i="1" baseline="0" dirty="0" smtClean="0">
                <a:solidFill>
                  <a:srgbClr val="FF0000"/>
                </a:solidFill>
              </a:rPr>
              <a:t>Ask participants </a:t>
            </a:r>
            <a:r>
              <a:rPr lang="en-US" baseline="0" dirty="0" smtClean="0"/>
              <a:t>how they would build rapport with a case</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71D3B429-B61C-4BEC-B8EE-819A48130DDC}" type="slidenum">
              <a:rPr lang="en-US" smtClean="0"/>
              <a:pPr/>
              <a:t>30</a:t>
            </a:fld>
            <a:endParaRPr lang="en-US" dirty="0" smtClean="0"/>
          </a:p>
        </p:txBody>
      </p:sp>
      <p:sp>
        <p:nvSpPr>
          <p:cNvPr id="223235" name="Rectangle 2"/>
          <p:cNvSpPr>
            <a:spLocks noGrp="1" noRot="1" noChangeAspect="1" noChangeArrowheads="1" noTextEdit="1"/>
          </p:cNvSpPr>
          <p:nvPr>
            <p:ph type="sldImg"/>
          </p:nvPr>
        </p:nvSpPr>
        <p:spPr>
          <a:xfrm>
            <a:off x="1187450" y="698500"/>
            <a:ext cx="4645025" cy="3484563"/>
          </a:xfrm>
          <a:ln/>
        </p:spPr>
      </p:sp>
      <p:sp>
        <p:nvSpPr>
          <p:cNvPr id="223236" name="Rectangle 3"/>
          <p:cNvSpPr>
            <a:spLocks noGrp="1" noChangeArrowheads="1"/>
          </p:cNvSpPr>
          <p:nvPr>
            <p:ph type="body" idx="1"/>
          </p:nvPr>
        </p:nvSpPr>
        <p:spPr>
          <a:xfrm>
            <a:off x="934720" y="4414839"/>
            <a:ext cx="5140960" cy="4183062"/>
          </a:xfrm>
          <a:noFill/>
          <a:ln/>
        </p:spPr>
        <p: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Review</a:t>
            </a:r>
            <a:r>
              <a:rPr lang="en-US" baseline="0" dirty="0" smtClean="0"/>
              <a:t> slide content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46975DF8-1E32-48B5-A0A4-091319B10D01}" type="slidenum">
              <a:rPr lang="en-US" smtClean="0"/>
              <a:pPr/>
              <a:t>31</a:t>
            </a:fld>
            <a:endParaRPr lang="en-US" dirty="0" smtClean="0"/>
          </a:p>
        </p:txBody>
      </p:sp>
      <p:sp>
        <p:nvSpPr>
          <p:cNvPr id="224259" name="Rectangle 2"/>
          <p:cNvSpPr>
            <a:spLocks noGrp="1" noRot="1" noChangeAspect="1" noChangeArrowheads="1" noTextEdit="1"/>
          </p:cNvSpPr>
          <p:nvPr>
            <p:ph type="sldImg"/>
          </p:nvPr>
        </p:nvSpPr>
        <p:spPr>
          <a:xfrm>
            <a:off x="1187450" y="698500"/>
            <a:ext cx="4645025" cy="3484563"/>
          </a:xfrm>
          <a:ln/>
        </p:spPr>
      </p:sp>
      <p:sp>
        <p:nvSpPr>
          <p:cNvPr id="224260" name="Rectangle 3"/>
          <p:cNvSpPr>
            <a:spLocks noGrp="1" noChangeArrowheads="1"/>
          </p:cNvSpPr>
          <p:nvPr>
            <p:ph type="body" idx="1"/>
          </p:nvPr>
        </p:nvSpPr>
        <p:spPr>
          <a:xfrm>
            <a:off x="934720" y="4414839"/>
            <a:ext cx="5140960" cy="4183062"/>
          </a:xfrm>
          <a:noFill/>
          <a:ln/>
        </p:spPr>
        <p: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 Review</a:t>
            </a:r>
            <a:r>
              <a:rPr lang="en-US" baseline="0" dirty="0" smtClean="0"/>
              <a:t> slide content</a:t>
            </a:r>
            <a:endParaRPr lang="en-US" dirty="0" smtClean="0"/>
          </a:p>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i="1" dirty="0" smtClean="0"/>
              <a:t> Ask</a:t>
            </a:r>
            <a:r>
              <a:rPr lang="en-US" i="1" baseline="0" dirty="0" smtClean="0"/>
              <a:t> participants  </a:t>
            </a:r>
            <a:r>
              <a:rPr lang="en-US" i="0" baseline="0" dirty="0" smtClean="0"/>
              <a:t>about any barriers they have had communicating with cases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0" dirty="0" smtClean="0"/>
              <a:t>Time: 5 minutes</a:t>
            </a:r>
          </a:p>
          <a:p>
            <a:pPr>
              <a:buFont typeface="Arial" pitchFamily="34" charset="0"/>
              <a:buNone/>
            </a:pPr>
            <a:endParaRPr lang="en-US" i="0" baseline="0" dirty="0" smtClean="0"/>
          </a:p>
        </p:txBody>
      </p:sp>
      <p:sp>
        <p:nvSpPr>
          <p:cNvPr id="4" name="Slide Number Placeholder 3"/>
          <p:cNvSpPr>
            <a:spLocks noGrp="1"/>
          </p:cNvSpPr>
          <p:nvPr>
            <p:ph type="sldNum" sz="quarter" idx="10"/>
          </p:nvPr>
        </p:nvSpPr>
        <p:spPr/>
        <p:txBody>
          <a:bodyPr/>
          <a:lstStyle/>
          <a:p>
            <a:fld id="{D0149A01-A2A5-44F0-AA11-C9C497A45CD6}"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Explain to participants that during CIs,</a:t>
            </a:r>
            <a:r>
              <a:rPr lang="en-US" baseline="0" dirty="0" smtClean="0"/>
              <a:t> there is often a challenge of building rapport and respecting privacy while achieving the main goal which is to protect the public from TB and to get any contact’s tested immediately for TB. It can be difficult to do both. It often requires the interviewer to be assertive</a:t>
            </a:r>
          </a:p>
          <a:p>
            <a:pPr marL="171450" indent="-171450">
              <a:buFont typeface="Arial" pitchFamily="34" charset="0"/>
              <a:buChar char="•"/>
            </a:pPr>
            <a:r>
              <a:rPr lang="en-US" baseline="0" dirty="0" smtClean="0"/>
              <a:t> State that assertiveness is both a communication skill and a problem solving skill</a:t>
            </a:r>
          </a:p>
        </p:txBody>
      </p:sp>
      <p:sp>
        <p:nvSpPr>
          <p:cNvPr id="4" name="Slide Number Placeholder 3"/>
          <p:cNvSpPr>
            <a:spLocks noGrp="1"/>
          </p:cNvSpPr>
          <p:nvPr>
            <p:ph type="sldNum" sz="quarter" idx="10"/>
          </p:nvPr>
        </p:nvSpPr>
        <p:spPr/>
        <p:txBody>
          <a:bodyPr/>
          <a:lstStyle/>
          <a:p>
            <a:fld id="{D0149A01-A2A5-44F0-AA11-C9C497A45CD6}" type="slidenum">
              <a:rPr lang="en-US" smtClean="0">
                <a:solidFill>
                  <a:prstClr val="black"/>
                </a:solidFill>
              </a:rPr>
              <a:pPr/>
              <a:t>33</a:t>
            </a:fld>
            <a:endParaRPr lang="en-US">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Review slide content</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solidFill>
                  <a:prstClr val="black"/>
                </a:solidFill>
              </a:rPr>
              <a:pPr/>
              <a:t>34</a:t>
            </a:fld>
            <a:endParaRPr 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baseline="0" dirty="0" smtClean="0"/>
              <a:t>State that the following statements are examples of the different approaches. Say the same thing three different ways – passive, assertive, and aggressive. </a:t>
            </a:r>
          </a:p>
          <a:p>
            <a:pPr marL="171450" indent="-171450">
              <a:buFont typeface="Arial" pitchFamily="34" charset="0"/>
              <a:buChar char="•"/>
            </a:pPr>
            <a:r>
              <a:rPr lang="en-US" i="1" baseline="0" dirty="0" smtClean="0"/>
              <a:t>Ask participants</a:t>
            </a:r>
            <a:r>
              <a:rPr lang="en-US" i="0" baseline="0" dirty="0" smtClean="0"/>
              <a:t> </a:t>
            </a:r>
            <a:r>
              <a:rPr lang="en-US" baseline="0" dirty="0" smtClean="0"/>
              <a:t>about the differences between the 3 different statements</a:t>
            </a:r>
          </a:p>
          <a:p>
            <a:pPr marL="171450" indent="-171450">
              <a:buFont typeface="Arial" pitchFamily="34" charset="0"/>
              <a:buChar char="•"/>
            </a:pPr>
            <a:r>
              <a:rPr lang="en-US" i="1" baseline="0" dirty="0" smtClean="0"/>
              <a:t>Ask participants </a:t>
            </a:r>
            <a:r>
              <a:rPr lang="en-US" baseline="0" dirty="0" smtClean="0"/>
              <a:t>how the assertive approach shows respect for the individual while representing the rights of others</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solidFill>
                  <a:prstClr val="black"/>
                </a:solidFill>
              </a:rPr>
              <a:pPr/>
              <a:t>36</a:t>
            </a:fld>
            <a:endParaRPr 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Review slide content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Note that</a:t>
            </a:r>
            <a:r>
              <a:rPr lang="en-US" baseline="0" dirty="0" smtClean="0"/>
              <a:t> </a:t>
            </a:r>
            <a:r>
              <a:rPr lang="en-US" dirty="0" smtClean="0"/>
              <a:t>culture may play a role in how people perceive behavior</a:t>
            </a:r>
          </a:p>
          <a:p>
            <a:pPr>
              <a:buFont typeface="Arial" pitchFamily="34" charset="0"/>
              <a:buChar char="•"/>
            </a:pPr>
            <a:endParaRPr lang="en-US"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solidFill>
                  <a:prstClr val="black"/>
                </a:solidFill>
              </a:rPr>
              <a:pPr/>
              <a:t>37</a:t>
            </a:fld>
            <a:endParaRPr 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i="0" dirty="0" smtClean="0"/>
              <a:t>Refer participants to </a:t>
            </a:r>
            <a:r>
              <a:rPr lang="en-US" b="1" baseline="0" dirty="0" smtClean="0"/>
              <a:t>Appendix K</a:t>
            </a:r>
          </a:p>
          <a:p>
            <a:pPr marL="171450" indent="-171450">
              <a:buFont typeface="Arial" pitchFamily="34" charset="0"/>
              <a:buChar char="•"/>
            </a:pPr>
            <a:r>
              <a:rPr lang="en-US" i="0" baseline="0" dirty="0" smtClean="0"/>
              <a:t>Have participants </a:t>
            </a:r>
            <a:r>
              <a:rPr lang="en-US" baseline="0" dirty="0" smtClean="0"/>
              <a:t>pair up, discuss, and complete the exercise</a:t>
            </a:r>
          </a:p>
          <a:p>
            <a:pPr marL="171450" indent="-171450">
              <a:buFont typeface="Arial" pitchFamily="34" charset="0"/>
              <a:buChar char="•"/>
            </a:pPr>
            <a:r>
              <a:rPr lang="en-US" baseline="0" dirty="0" smtClean="0"/>
              <a:t>Review answers with the entire group</a:t>
            </a:r>
          </a:p>
          <a:p>
            <a:pPr marL="171450" indent="-171450">
              <a:buFont typeface="Arial" pitchFamily="34" charset="0"/>
              <a:buChar char="•"/>
            </a:pPr>
            <a:r>
              <a:rPr lang="en-US" i="1" baseline="0" dirty="0" smtClean="0"/>
              <a:t>Ask participants</a:t>
            </a:r>
            <a:r>
              <a:rPr lang="en-US" i="0" baseline="0" dirty="0" smtClean="0"/>
              <a:t> how they could reword the passive and/or aggressive statements to make them assertive</a:t>
            </a:r>
            <a:endParaRPr lang="en-US" baseline="0" dirty="0" smtClean="0"/>
          </a:p>
          <a:p>
            <a:pPr marL="171450" indent="-171450">
              <a:buFont typeface="Arial" pitchFamily="34" charset="0"/>
              <a:buChar char="•"/>
            </a:pPr>
            <a:r>
              <a:rPr lang="en-US" b="1" i="1" u="sng" baseline="0" dirty="0" smtClean="0"/>
              <a:t>Note to facilitator:</a:t>
            </a:r>
            <a:r>
              <a:rPr lang="en-US" b="0" i="1" u="sng" baseline="0" dirty="0" smtClean="0"/>
              <a:t> </a:t>
            </a:r>
            <a:r>
              <a:rPr lang="en-US" b="0" i="1" u="none" baseline="0" dirty="0" smtClean="0"/>
              <a:t> </a:t>
            </a:r>
            <a:r>
              <a:rPr lang="en-US" b="0" i="0" u="none" baseline="0" dirty="0" smtClean="0"/>
              <a:t>The answers to the TB Assertiveness Exercise are </a:t>
            </a:r>
            <a:r>
              <a:rPr lang="en-US" b="0" i="0" u="sng" baseline="0" dirty="0" smtClean="0"/>
              <a:t>suggested</a:t>
            </a:r>
            <a:r>
              <a:rPr lang="en-US" b="0" i="0" u="none" baseline="0" dirty="0" smtClean="0"/>
              <a:t> answers. How a person communicates with tone and body language will have an impact on whether a statement comes across as passive, aggressive, or assertive</a:t>
            </a:r>
            <a:endParaRPr lang="en-US" i="0" baseline="0" dirty="0" smtClean="0"/>
          </a:p>
          <a:p>
            <a:pPr marL="171450" indent="-171450" defTabSz="914350">
              <a:buFont typeface="Arial" pitchFamily="34" charset="0"/>
              <a:buChar char="•"/>
              <a:defRPr/>
            </a:pPr>
            <a:r>
              <a:rPr lang="en-US" i="0" dirty="0" smtClean="0"/>
              <a:t>Time: 5-10</a:t>
            </a:r>
            <a:r>
              <a:rPr lang="en-US" i="0" baseline="0" dirty="0" smtClean="0"/>
              <a:t> </a:t>
            </a:r>
            <a:r>
              <a:rPr lang="en-US" i="0" dirty="0" smtClean="0"/>
              <a:t>minutes</a:t>
            </a:r>
          </a:p>
        </p:txBody>
      </p:sp>
      <p:sp>
        <p:nvSpPr>
          <p:cNvPr id="4" name="Slide Number Placeholder 3"/>
          <p:cNvSpPr>
            <a:spLocks noGrp="1"/>
          </p:cNvSpPr>
          <p:nvPr>
            <p:ph type="sldNum" sz="quarter" idx="10"/>
          </p:nvPr>
        </p:nvSpPr>
        <p:spPr/>
        <p:txBody>
          <a:bodyPr/>
          <a:lstStyle/>
          <a:p>
            <a:fld id="{D0149A01-A2A5-44F0-AA11-C9C497A45CD6}" type="slidenum">
              <a:rPr lang="en-US" smtClean="0">
                <a:solidFill>
                  <a:prstClr val="black"/>
                </a:solidFill>
              </a:rPr>
              <a:pPr/>
              <a:t>38</a:t>
            </a:fld>
            <a:endParaRPr lang="en-US">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i="1" dirty="0" smtClean="0"/>
              <a:t>Ask participants </a:t>
            </a:r>
            <a:r>
              <a:rPr lang="en-US" i="0" dirty="0" smtClean="0"/>
              <a:t>for answers to the review</a:t>
            </a:r>
            <a:r>
              <a:rPr lang="en-US" i="0" baseline="0" dirty="0" smtClean="0"/>
              <a:t> questions</a:t>
            </a:r>
          </a:p>
          <a:p>
            <a:pPr marL="171450" indent="-171450">
              <a:buFont typeface="Arial" pitchFamily="34" charset="0"/>
              <a:buChar char="•"/>
            </a:pPr>
            <a:r>
              <a:rPr lang="en-US" b="1" i="1" u="sng" dirty="0" smtClean="0"/>
              <a:t>Note</a:t>
            </a:r>
            <a:r>
              <a:rPr lang="en-US" b="1" i="1" u="sng" baseline="0" dirty="0" smtClean="0"/>
              <a:t> to facilitator</a:t>
            </a:r>
            <a:r>
              <a:rPr lang="en-US" baseline="0" dirty="0" smtClean="0"/>
              <a:t>: answers to review questions:</a:t>
            </a:r>
          </a:p>
          <a:p>
            <a:endParaRPr lang="en-US" baseline="0" dirty="0" smtClean="0"/>
          </a:p>
          <a:p>
            <a:pPr eaLnBrk="1" hangingPunct="1">
              <a:buNone/>
            </a:pPr>
            <a:r>
              <a:rPr lang="en-US" baseline="0" dirty="0" smtClean="0"/>
              <a:t>1. </a:t>
            </a:r>
            <a:r>
              <a:rPr lang="en-US" sz="1200" dirty="0" smtClean="0"/>
              <a:t>Methods to build rapport: Use effective communication skills, find common ground, display respect and empathy</a:t>
            </a:r>
          </a:p>
          <a:p>
            <a:endParaRPr lang="en-US" baseline="0" dirty="0" smtClean="0"/>
          </a:p>
          <a:p>
            <a:r>
              <a:rPr lang="en-US" dirty="0" smtClean="0"/>
              <a:t>2. Active listening;</a:t>
            </a:r>
            <a:r>
              <a:rPr lang="en-US" baseline="0" dirty="0" smtClean="0"/>
              <a:t> us</a:t>
            </a:r>
            <a:r>
              <a:rPr lang="en-US" dirty="0" smtClean="0"/>
              <a:t>ing </a:t>
            </a:r>
            <a:r>
              <a:rPr lang="en-US" dirty="0"/>
              <a:t>appropriate nonverbal </a:t>
            </a:r>
            <a:r>
              <a:rPr lang="en-US" dirty="0" smtClean="0"/>
              <a:t>communication; using </a:t>
            </a:r>
            <a:r>
              <a:rPr lang="en-US" dirty="0"/>
              <a:t>appropriate voice and </a:t>
            </a:r>
            <a:r>
              <a:rPr lang="en-US" dirty="0" smtClean="0"/>
              <a:t>tone; communicating </a:t>
            </a:r>
            <a:r>
              <a:rPr lang="en-US" dirty="0"/>
              <a:t>at case’s level of </a:t>
            </a:r>
            <a:r>
              <a:rPr lang="en-US" dirty="0" smtClean="0"/>
              <a:t>understanding;</a:t>
            </a:r>
            <a:r>
              <a:rPr lang="en-US" baseline="0" dirty="0" smtClean="0"/>
              <a:t> g</a:t>
            </a:r>
            <a:r>
              <a:rPr lang="en-US" dirty="0" smtClean="0"/>
              <a:t>iving </a:t>
            </a:r>
            <a:r>
              <a:rPr lang="en-US" dirty="0"/>
              <a:t>factual </a:t>
            </a:r>
            <a:r>
              <a:rPr lang="en-US" dirty="0" smtClean="0"/>
              <a:t>information; using reinforcement;</a:t>
            </a:r>
            <a:r>
              <a:rPr lang="en-US" baseline="0" dirty="0" smtClean="0"/>
              <a:t> and s</a:t>
            </a:r>
            <a:r>
              <a:rPr lang="en-US" dirty="0" smtClean="0"/>
              <a:t>ummarizing </a:t>
            </a:r>
            <a:r>
              <a:rPr lang="en-US" dirty="0"/>
              <a:t>important points from conversation</a:t>
            </a:r>
          </a:p>
          <a:p>
            <a:pPr>
              <a:lnSpc>
                <a:spcPct val="90000"/>
              </a:lnSpc>
            </a:pPr>
            <a:endParaRPr lang="en-US" dirty="0"/>
          </a:p>
          <a:p>
            <a:r>
              <a:rPr lang="en-US" dirty="0" smtClean="0"/>
              <a:t>3. </a:t>
            </a:r>
            <a:r>
              <a:rPr lang="en-US" u="sng" dirty="0"/>
              <a:t>Assertive</a:t>
            </a:r>
            <a:r>
              <a:rPr lang="en-US" dirty="0"/>
              <a:t>: to maintain one’s rights without compromising the rights of others</a:t>
            </a:r>
          </a:p>
          <a:p>
            <a:r>
              <a:rPr lang="en-US" u="none" baseline="0" dirty="0"/>
              <a:t> </a:t>
            </a:r>
            <a:r>
              <a:rPr lang="en-US" u="none" baseline="0" dirty="0" smtClean="0"/>
              <a:t>  </a:t>
            </a:r>
            <a:r>
              <a:rPr lang="en-US" u="sng" dirty="0" smtClean="0"/>
              <a:t>Passive</a:t>
            </a:r>
            <a:r>
              <a:rPr lang="en-US" dirty="0"/>
              <a:t>: to relinquish one’s rights in deference of others</a:t>
            </a:r>
          </a:p>
          <a:p>
            <a:r>
              <a:rPr lang="en-US" u="none" baseline="0" dirty="0"/>
              <a:t> </a:t>
            </a:r>
            <a:r>
              <a:rPr lang="en-US" u="none" baseline="0" dirty="0" smtClean="0"/>
              <a:t> </a:t>
            </a:r>
            <a:r>
              <a:rPr lang="en-US" u="sng" dirty="0" smtClean="0"/>
              <a:t>Aggressive</a:t>
            </a:r>
            <a:r>
              <a:rPr lang="en-US" dirty="0"/>
              <a:t>: to demand one’s rights at the expense of </a:t>
            </a:r>
            <a:r>
              <a:rPr lang="en-US" dirty="0" smtClean="0"/>
              <a:t>others</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solidFill>
                  <a:prstClr val="black"/>
                </a:solidFill>
              </a:rPr>
              <a:pPr/>
              <a:t>39</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 slide content </a:t>
            </a:r>
          </a:p>
          <a:p>
            <a:pPr>
              <a:buFont typeface="Arial" pitchFamily="34" charset="0"/>
              <a:buChar char="•"/>
            </a:pPr>
            <a:r>
              <a:rPr lang="en-US" dirty="0" smtClean="0"/>
              <a:t> Explain that establishing</a:t>
            </a:r>
            <a:r>
              <a:rPr lang="en-US" baseline="0" dirty="0" smtClean="0"/>
              <a:t> </a:t>
            </a:r>
            <a:r>
              <a:rPr lang="en-US" dirty="0" smtClean="0"/>
              <a:t>rapport</a:t>
            </a:r>
            <a:r>
              <a:rPr lang="en-US" baseline="0" dirty="0" smtClean="0"/>
              <a:t> is the result of communicating</a:t>
            </a:r>
            <a:r>
              <a:rPr lang="en-US" dirty="0" smtClean="0"/>
              <a:t> effectively</a:t>
            </a: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Review slide</a:t>
            </a:r>
            <a:r>
              <a:rPr lang="en-US" baseline="0" dirty="0" smtClean="0"/>
              <a:t> content</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Mention that this section will focus on using effective communication skills to build rapport</a:t>
            </a:r>
          </a:p>
          <a:p>
            <a:endParaRPr lang="en-US"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  Review slide content </a:t>
            </a:r>
          </a:p>
          <a:p>
            <a:pPr>
              <a:buFont typeface="Arial" pitchFamily="34" charset="0"/>
              <a:buChar char="•"/>
            </a:pPr>
            <a:r>
              <a:rPr lang="en-US" dirty="0" smtClean="0"/>
              <a:t>  State</a:t>
            </a:r>
            <a:r>
              <a:rPr lang="en-US" baseline="0" dirty="0" smtClean="0"/>
              <a:t> that these are the communication skills that will be covered and practiced throughout exercises in this section</a:t>
            </a:r>
          </a:p>
          <a:p>
            <a:pPr>
              <a:buFont typeface="Arial" pitchFamily="34" charset="0"/>
              <a:buChar char="•"/>
            </a:pPr>
            <a:r>
              <a:rPr lang="en-US" baseline="0" dirty="0" smtClean="0"/>
              <a:t>  Remind participants that everyone has their own communication style;  however, these are tips to help ensure the interview goes well. Interviewers should try to be sincere and natural when using these tips.</a:t>
            </a:r>
          </a:p>
          <a:p>
            <a:pPr>
              <a:buFont typeface="Arial" pitchFamily="34" charset="0"/>
              <a:buChar char="•"/>
            </a:pPr>
            <a:r>
              <a:rPr lang="en-US" b="1" i="1" u="none" baseline="0" dirty="0" smtClean="0"/>
              <a:t> </a:t>
            </a:r>
            <a:r>
              <a:rPr lang="en-US" b="1" i="1" u="sng" baseline="0" dirty="0" smtClean="0"/>
              <a:t>Note to facilitator:</a:t>
            </a:r>
            <a:r>
              <a:rPr lang="en-US" b="1" i="1" u="none" baseline="0" dirty="0" smtClean="0"/>
              <a:t> </a:t>
            </a:r>
            <a:r>
              <a:rPr lang="en-US" b="0" i="1" u="none" baseline="0" dirty="0" smtClean="0"/>
              <a:t>These skills are lettered to help the facilitator keep track of where they are in the presentation</a:t>
            </a:r>
            <a:endParaRPr lang="en-US" b="1" i="1" u="sng" baseline="0" dirty="0" smtClean="0"/>
          </a:p>
          <a:p>
            <a:pPr>
              <a:buFont typeface="Arial" pitchFamily="34" charset="0"/>
              <a:buNone/>
            </a:pPr>
            <a:endParaRPr lang="en-US" b="1" dirty="0"/>
          </a:p>
        </p:txBody>
      </p:sp>
      <p:sp>
        <p:nvSpPr>
          <p:cNvPr id="4" name="Slide Number Placeholder 3"/>
          <p:cNvSpPr>
            <a:spLocks noGrp="1"/>
          </p:cNvSpPr>
          <p:nvPr>
            <p:ph type="sldNum" sz="quarter" idx="10"/>
          </p:nvPr>
        </p:nvSpPr>
        <p:spPr/>
        <p:txBody>
          <a:bodyPr/>
          <a:lstStyle/>
          <a:p>
            <a:fld id="{D0149A01-A2A5-44F0-AA11-C9C497A45CD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Review slide content </a:t>
            </a:r>
          </a:p>
        </p:txBody>
      </p:sp>
      <p:sp>
        <p:nvSpPr>
          <p:cNvPr id="4" name="Slide Number Placeholder 3"/>
          <p:cNvSpPr>
            <a:spLocks noGrp="1"/>
          </p:cNvSpPr>
          <p:nvPr>
            <p:ph type="sldNum" sz="quarter" idx="10"/>
          </p:nvPr>
        </p:nvSpPr>
        <p:spPr/>
        <p:txBody>
          <a:bodyPr/>
          <a:lstStyle/>
          <a:p>
            <a:fld id="{D0149A01-A2A5-44F0-AA11-C9C497A45CD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hdr" sz="quarter"/>
          </p:nvPr>
        </p:nvSpPr>
        <p:spPr>
          <a:noFill/>
        </p:spPr>
        <p:txBody>
          <a:bodyPr/>
          <a:lstStyle/>
          <a:p>
            <a:r>
              <a:rPr lang="en-US" dirty="0" smtClean="0"/>
              <a:t>Slide Set 3</a:t>
            </a:r>
          </a:p>
        </p:txBody>
      </p:sp>
      <p:sp>
        <p:nvSpPr>
          <p:cNvPr id="218115" name="Rectangle 7"/>
          <p:cNvSpPr>
            <a:spLocks noGrp="1" noChangeArrowheads="1"/>
          </p:cNvSpPr>
          <p:nvPr>
            <p:ph type="sldNum" sz="quarter" idx="5"/>
          </p:nvPr>
        </p:nvSpPr>
        <p:spPr>
          <a:noFill/>
        </p:spPr>
        <p:txBody>
          <a:bodyPr/>
          <a:lstStyle/>
          <a:p>
            <a:fld id="{9C508627-F0AB-408F-B74B-D124A04B7CE3}" type="slidenum">
              <a:rPr lang="en-US" smtClean="0"/>
              <a:pPr/>
              <a:t>9</a:t>
            </a:fld>
            <a:endParaRPr lang="en-US" dirty="0" smtClean="0"/>
          </a:p>
        </p:txBody>
      </p:sp>
      <p:sp>
        <p:nvSpPr>
          <p:cNvPr id="218116" name="Rectangle 2"/>
          <p:cNvSpPr>
            <a:spLocks noGrp="1" noRot="1" noChangeAspect="1" noChangeArrowheads="1" noTextEdit="1"/>
          </p:cNvSpPr>
          <p:nvPr>
            <p:ph type="sldImg"/>
          </p:nvPr>
        </p:nvSpPr>
        <p:spPr>
          <a:xfrm>
            <a:off x="1185863" y="698500"/>
            <a:ext cx="4646612" cy="3484563"/>
          </a:xfrm>
          <a:ln/>
        </p:spPr>
      </p:sp>
      <p:sp>
        <p:nvSpPr>
          <p:cNvPr id="218117" name="Rectangle 3"/>
          <p:cNvSpPr>
            <a:spLocks noGrp="1" noChangeArrowheads="1"/>
          </p:cNvSpPr>
          <p:nvPr>
            <p:ph type="body" idx="1"/>
          </p:nvPr>
        </p:nvSpPr>
        <p:spPr>
          <a:xfrm>
            <a:off x="934720" y="4416428"/>
            <a:ext cx="5140960" cy="4181475"/>
          </a:xfrm>
          <a:noFill/>
          <a:ln/>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Review slide content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Emphasize that to “actively listen” the interviewer can use both verbal and nonverbal techniques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lang="en-US" b="1" i="1" u="sng" dirty="0" smtClean="0"/>
              <a:t>Note to facilitator</a:t>
            </a:r>
            <a:r>
              <a:rPr lang="en-US" b="1" i="1" dirty="0" smtClean="0"/>
              <a:t>: </a:t>
            </a:r>
            <a:r>
              <a:rPr lang="en-US" b="0" i="1" dirty="0" smtClean="0"/>
              <a:t>Each</a:t>
            </a:r>
            <a:r>
              <a:rPr lang="en-US" b="0" i="1" baseline="0" dirty="0" smtClean="0"/>
              <a:t> topic  (paraphrasing, reflection,  and silence) will be discussed more in depth in slides 10-18</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a:buFontTx/>
              <a:buChar cha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698500" y="3657600"/>
            <a:ext cx="7696200" cy="0"/>
          </a:xfrm>
          <a:prstGeom prst="line">
            <a:avLst/>
          </a:prstGeom>
          <a:noFill/>
          <a:ln w="50800">
            <a:solidFill>
              <a:schemeClr val="accent2"/>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5" name="Line 8"/>
          <p:cNvSpPr>
            <a:spLocks noChangeShapeType="1"/>
          </p:cNvSpPr>
          <p:nvPr/>
        </p:nvSpPr>
        <p:spPr bwMode="auto">
          <a:xfrm>
            <a:off x="1063625" y="3810000"/>
            <a:ext cx="6965950" cy="0"/>
          </a:xfrm>
          <a:prstGeom prst="line">
            <a:avLst/>
          </a:prstGeom>
          <a:noFill/>
          <a:ln w="50800">
            <a:solidFill>
              <a:srgbClr val="33CCCC"/>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108546" name="Rectangle 2"/>
          <p:cNvSpPr>
            <a:spLocks noGrp="1" noChangeArrowheads="1"/>
          </p:cNvSpPr>
          <p:nvPr>
            <p:ph type="ctrTitle"/>
          </p:nvPr>
        </p:nvSpPr>
        <p:spPr>
          <a:xfrm>
            <a:off x="685800" y="2043113"/>
            <a:ext cx="7772400" cy="1470025"/>
          </a:xfrm>
        </p:spPr>
        <p:txBody>
          <a:bodyPr/>
          <a:lstStyle>
            <a:lvl1pPr>
              <a:defRPr sz="4400"/>
            </a:lvl1pPr>
          </a:lstStyle>
          <a:p>
            <a:r>
              <a:rPr lang="en-US"/>
              <a:t>Click to edit Master title style</a:t>
            </a:r>
          </a:p>
        </p:txBody>
      </p:sp>
      <p:sp>
        <p:nvSpPr>
          <p:cNvPr id="1085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7"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sldNum" sz="quarter" idx="12"/>
          </p:nvPr>
        </p:nvSpPr>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3F853280-A496-4A0A-B286-A4AD878F609F}"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5EC7C113-6AC9-4BD5-BBDB-5285D524465C}"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7475"/>
            <a:ext cx="2057400" cy="6008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7475"/>
            <a:ext cx="6019800" cy="6008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36983EFC-85CF-44A8-9138-F824B4DFDE96}"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42B940A8-1F4E-424F-8215-AF7160E4C023}"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D6762B29-ABE8-4CD5-B411-002642EC0E24}"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B6375564-58F4-438A-A659-C469E392A5FF}"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9B35F4C8-5E76-473C-B057-866EBB6E8FBC}"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2A1F3306-BD67-4277-83A7-7C4084A32F9C}"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2DB4E2A7-2BBA-4A36-84D9-AE9A85673D94}"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D74A9900-2DE0-4E4F-BC47-DEC928E4CE32}"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75A07EE7-153F-49ED-99A5-F6E1694F4C88}" type="slidenum">
              <a:rPr lang="en-US" sz="2000">
                <a:solidFill>
                  <a:srgbClr val="000000"/>
                </a:solidFill>
              </a:rPr>
              <a:pPr>
                <a:defRPr/>
              </a:pPr>
              <a:t>‹#›</a:t>
            </a:fld>
            <a:endParaRPr lang="en-US" sz="2000"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17475"/>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dirty="0">
              <a:solidFill>
                <a:srgbClr val="000000"/>
              </a:solidFill>
            </a:endParaRPr>
          </a:p>
        </p:txBody>
      </p:sp>
      <p:sp>
        <p:nvSpPr>
          <p:cNvPr id="1024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dirty="0">
              <a:solidFill>
                <a:srgbClr val="000000"/>
              </a:solidFill>
            </a:endParaRPr>
          </a:p>
        </p:txBody>
      </p:sp>
      <p:sp>
        <p:nvSpPr>
          <p:cNvPr id="102411" name="Line 11"/>
          <p:cNvSpPr>
            <a:spLocks noChangeShapeType="1"/>
          </p:cNvSpPr>
          <p:nvPr/>
        </p:nvSpPr>
        <p:spPr bwMode="auto">
          <a:xfrm>
            <a:off x="533400" y="1260475"/>
            <a:ext cx="8153400" cy="0"/>
          </a:xfrm>
          <a:prstGeom prst="line">
            <a:avLst/>
          </a:prstGeom>
          <a:noFill/>
          <a:ln w="50800">
            <a:solidFill>
              <a:schemeClr val="accent2"/>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102412" name="Line 12"/>
          <p:cNvSpPr>
            <a:spLocks noChangeShapeType="1"/>
          </p:cNvSpPr>
          <p:nvPr/>
        </p:nvSpPr>
        <p:spPr bwMode="auto">
          <a:xfrm>
            <a:off x="828675" y="1412875"/>
            <a:ext cx="7670800" cy="0"/>
          </a:xfrm>
          <a:prstGeom prst="line">
            <a:avLst/>
          </a:prstGeom>
          <a:noFill/>
          <a:ln w="50800">
            <a:solidFill>
              <a:srgbClr val="33CCCC"/>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102413" name="Rectangle 13"/>
          <p:cNvSpPr>
            <a:spLocks noGrp="1" noChangeArrowheads="1"/>
          </p:cNvSpPr>
          <p:nvPr>
            <p:ph type="sldNum" sz="quarter" idx="4"/>
          </p:nvPr>
        </p:nvSpPr>
        <p:spPr bwMode="auto">
          <a:xfrm>
            <a:off x="3657600" y="6305550"/>
            <a:ext cx="518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latin typeface="Arial" charset="0"/>
              </a:defRPr>
            </a:lvl1pPr>
          </a:lstStyle>
          <a:p>
            <a:pPr fontAlgn="base">
              <a:spcBef>
                <a:spcPct val="0"/>
              </a:spcBef>
              <a:spcAft>
                <a:spcPct val="0"/>
              </a:spcAft>
              <a:defRPr/>
            </a:pPr>
            <a:r>
              <a:rPr lang="en-US" dirty="0">
                <a:solidFill>
                  <a:srgbClr val="000000"/>
                </a:solidFill>
              </a:rPr>
              <a:t> </a:t>
            </a:r>
            <a:r>
              <a:rPr lang="en-US" sz="1400" dirty="0">
                <a:solidFill>
                  <a:srgbClr val="000000"/>
                </a:solidFill>
              </a:rPr>
              <a:t>Decision to Initiate a Contact Tracing Investigation</a:t>
            </a:r>
            <a:r>
              <a:rPr lang="en-US" sz="2000" dirty="0">
                <a:solidFill>
                  <a:srgbClr val="000000"/>
                </a:solidFill>
              </a:rPr>
              <a:t> </a:t>
            </a:r>
            <a:fld id="{20F45DD7-F980-4D0B-960C-473019106BB9}" type="slidenum">
              <a:rPr lang="en-US" sz="2000">
                <a:solidFill>
                  <a:srgbClr val="000000"/>
                </a:solidFill>
              </a:rPr>
              <a:pPr fontAlgn="base">
                <a:spcBef>
                  <a:spcPct val="0"/>
                </a:spcBef>
                <a:spcAft>
                  <a:spcPct val="0"/>
                </a:spcAft>
                <a:defRPr/>
              </a:pPr>
              <a:t>‹#›</a:t>
            </a:fld>
            <a:endParaRPr lang="en-US" sz="20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charset="0"/>
        </a:defRPr>
      </a:lvl2pPr>
      <a:lvl3pPr algn="ctr" rtl="0" eaLnBrk="0" fontAlgn="base" hangingPunct="0">
        <a:spcBef>
          <a:spcPct val="0"/>
        </a:spcBef>
        <a:spcAft>
          <a:spcPct val="0"/>
        </a:spcAft>
        <a:defRPr sz="3600" b="1">
          <a:solidFill>
            <a:schemeClr val="accent2"/>
          </a:solidFill>
          <a:latin typeface="Arial" charset="0"/>
        </a:defRPr>
      </a:lvl3pPr>
      <a:lvl4pPr algn="ctr" rtl="0" eaLnBrk="0" fontAlgn="base" hangingPunct="0">
        <a:spcBef>
          <a:spcPct val="0"/>
        </a:spcBef>
        <a:spcAft>
          <a:spcPct val="0"/>
        </a:spcAft>
        <a:defRPr sz="3600" b="1">
          <a:solidFill>
            <a:schemeClr val="accent2"/>
          </a:solidFill>
          <a:latin typeface="Arial" charset="0"/>
        </a:defRPr>
      </a:lvl4pPr>
      <a:lvl5pPr algn="ctr" rtl="0" eaLnBrk="0" fontAlgn="base" hangingPunct="0">
        <a:spcBef>
          <a:spcPct val="0"/>
        </a:spcBef>
        <a:spcAft>
          <a:spcPct val="0"/>
        </a:spcAft>
        <a:defRPr sz="3600" b="1">
          <a:solidFill>
            <a:schemeClr val="accent2"/>
          </a:solidFill>
          <a:latin typeface="Arial" charset="0"/>
        </a:defRPr>
      </a:lvl5pPr>
      <a:lvl6pPr marL="457200" algn="ctr" rtl="0" fontAlgn="base">
        <a:spcBef>
          <a:spcPct val="0"/>
        </a:spcBef>
        <a:spcAft>
          <a:spcPct val="0"/>
        </a:spcAft>
        <a:defRPr sz="3600" b="1">
          <a:solidFill>
            <a:schemeClr val="accent2"/>
          </a:solidFill>
          <a:latin typeface="Arial" charset="0"/>
        </a:defRPr>
      </a:lvl6pPr>
      <a:lvl7pPr marL="914400" algn="ctr" rtl="0" fontAlgn="base">
        <a:spcBef>
          <a:spcPct val="0"/>
        </a:spcBef>
        <a:spcAft>
          <a:spcPct val="0"/>
        </a:spcAft>
        <a:defRPr sz="3600" b="1">
          <a:solidFill>
            <a:schemeClr val="accent2"/>
          </a:solidFill>
          <a:latin typeface="Arial" charset="0"/>
        </a:defRPr>
      </a:lvl7pPr>
      <a:lvl8pPr marL="1371600" algn="ctr" rtl="0" fontAlgn="base">
        <a:spcBef>
          <a:spcPct val="0"/>
        </a:spcBef>
        <a:spcAft>
          <a:spcPct val="0"/>
        </a:spcAft>
        <a:defRPr sz="3600" b="1">
          <a:solidFill>
            <a:schemeClr val="accent2"/>
          </a:solidFill>
          <a:latin typeface="Arial" charset="0"/>
        </a:defRPr>
      </a:lvl8pPr>
      <a:lvl9pPr marL="1828800" algn="ctr" rtl="0" fontAlgn="base">
        <a:spcBef>
          <a:spcPct val="0"/>
        </a:spcBef>
        <a:spcAft>
          <a:spcPct val="0"/>
        </a:spcAft>
        <a:defRPr sz="3600" b="1">
          <a:solidFill>
            <a:schemeClr val="accent2"/>
          </a:solidFill>
          <a:latin typeface="Arial" charset="0"/>
        </a:defRPr>
      </a:lvl9pPr>
    </p:titleStyle>
    <p:bodyStyle>
      <a:lvl1pPr marL="342900" indent="-342900" algn="l" rtl="0" eaLnBrk="0" fontAlgn="base" hangingPunct="0">
        <a:spcBef>
          <a:spcPct val="20000"/>
        </a:spcBef>
        <a:spcAft>
          <a:spcPct val="0"/>
        </a:spcAft>
        <a:buClr>
          <a:srgbClr val="0099CC"/>
        </a:buClr>
        <a:buSzPct val="12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99CC"/>
        </a:buClr>
        <a:buSzPct val="120000"/>
        <a:buChar char="–"/>
        <a:defRPr sz="2800" b="1">
          <a:solidFill>
            <a:schemeClr val="tx1"/>
          </a:solidFill>
          <a:latin typeface="+mn-lt"/>
        </a:defRPr>
      </a:lvl2pPr>
      <a:lvl3pPr marL="1143000" indent="-228600" algn="l" rtl="0" eaLnBrk="0" fontAlgn="base" hangingPunct="0">
        <a:spcBef>
          <a:spcPct val="20000"/>
        </a:spcBef>
        <a:spcAft>
          <a:spcPct val="0"/>
        </a:spcAft>
        <a:buClr>
          <a:srgbClr val="0099CC"/>
        </a:buClr>
        <a:buSzPct val="120000"/>
        <a:buChar char="•"/>
        <a:defRPr sz="2400" b="1">
          <a:solidFill>
            <a:schemeClr val="tx1"/>
          </a:solidFill>
          <a:latin typeface="+mn-lt"/>
        </a:defRPr>
      </a:lvl3pPr>
      <a:lvl4pPr marL="1600200" indent="-228600" algn="l" rtl="0" eaLnBrk="0" fontAlgn="base" hangingPunct="0">
        <a:spcBef>
          <a:spcPct val="20000"/>
        </a:spcBef>
        <a:spcAft>
          <a:spcPct val="0"/>
        </a:spcAft>
        <a:buClr>
          <a:srgbClr val="0099CC"/>
        </a:buClr>
        <a:buSzPct val="120000"/>
        <a:buChar char="–"/>
        <a:defRPr sz="2000" b="1">
          <a:solidFill>
            <a:schemeClr val="tx1"/>
          </a:solidFill>
          <a:latin typeface="+mn-lt"/>
        </a:defRPr>
      </a:lvl4pPr>
      <a:lvl5pPr marL="2057400" indent="-228600" algn="l" rtl="0" eaLnBrk="0" fontAlgn="base" hangingPunct="0">
        <a:spcBef>
          <a:spcPct val="20000"/>
        </a:spcBef>
        <a:spcAft>
          <a:spcPct val="0"/>
        </a:spcAft>
        <a:buClr>
          <a:srgbClr val="0099CC"/>
        </a:buClr>
        <a:buSzPct val="120000"/>
        <a:buChar char="»"/>
        <a:defRPr sz="2000" b="1">
          <a:solidFill>
            <a:schemeClr val="tx1"/>
          </a:solidFill>
          <a:latin typeface="+mn-lt"/>
        </a:defRPr>
      </a:lvl5pPr>
      <a:lvl6pPr marL="2514600" indent="-228600" algn="l" rtl="0" fontAlgn="base">
        <a:spcBef>
          <a:spcPct val="20000"/>
        </a:spcBef>
        <a:spcAft>
          <a:spcPct val="0"/>
        </a:spcAft>
        <a:buClr>
          <a:srgbClr val="0099CC"/>
        </a:buClr>
        <a:buSzPct val="120000"/>
        <a:buChar char="»"/>
        <a:defRPr sz="2000" b="1">
          <a:solidFill>
            <a:schemeClr val="tx1"/>
          </a:solidFill>
          <a:latin typeface="+mn-lt"/>
        </a:defRPr>
      </a:lvl6pPr>
      <a:lvl7pPr marL="2971800" indent="-228600" algn="l" rtl="0" fontAlgn="base">
        <a:spcBef>
          <a:spcPct val="20000"/>
        </a:spcBef>
        <a:spcAft>
          <a:spcPct val="0"/>
        </a:spcAft>
        <a:buClr>
          <a:srgbClr val="0099CC"/>
        </a:buClr>
        <a:buSzPct val="120000"/>
        <a:buChar char="»"/>
        <a:defRPr sz="2000" b="1">
          <a:solidFill>
            <a:schemeClr val="tx1"/>
          </a:solidFill>
          <a:latin typeface="+mn-lt"/>
        </a:defRPr>
      </a:lvl7pPr>
      <a:lvl8pPr marL="3429000" indent="-228600" algn="l" rtl="0" fontAlgn="base">
        <a:spcBef>
          <a:spcPct val="20000"/>
        </a:spcBef>
        <a:spcAft>
          <a:spcPct val="0"/>
        </a:spcAft>
        <a:buClr>
          <a:srgbClr val="0099CC"/>
        </a:buClr>
        <a:buSzPct val="120000"/>
        <a:buChar char="»"/>
        <a:defRPr sz="2000" b="1">
          <a:solidFill>
            <a:schemeClr val="tx1"/>
          </a:solidFill>
          <a:latin typeface="+mn-lt"/>
        </a:defRPr>
      </a:lvl8pPr>
      <a:lvl9pPr marL="3886200" indent="-228600" algn="l" rtl="0" fontAlgn="base">
        <a:spcBef>
          <a:spcPct val="20000"/>
        </a:spcBef>
        <a:spcAft>
          <a:spcPct val="0"/>
        </a:spcAft>
        <a:buClr>
          <a:srgbClr val="0099CC"/>
        </a:buClr>
        <a:buSzPct val="12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5E7676"/>
            </a:gs>
          </a:gsLst>
          <a:lin ang="2700000" scaled="1"/>
        </a:gradFill>
        <a:effectLst/>
      </p:bgPr>
    </p:bg>
    <p:spTree>
      <p:nvGrpSpPr>
        <p:cNvPr id="1" name=""/>
        <p:cNvGrpSpPr/>
        <p:nvPr/>
      </p:nvGrpSpPr>
      <p:grpSpPr>
        <a:xfrm>
          <a:off x="0" y="0"/>
          <a:ext cx="0" cy="0"/>
          <a:chOff x="0" y="0"/>
          <a:chExt cx="0" cy="0"/>
        </a:xfrm>
      </p:grpSpPr>
      <p:sp>
        <p:nvSpPr>
          <p:cNvPr id="4098" name="Rectangle 9"/>
          <p:cNvSpPr>
            <a:spLocks noGrp="1" noChangeArrowheads="1"/>
          </p:cNvSpPr>
          <p:nvPr>
            <p:ph type="sldNum" sz="quarter" idx="12"/>
          </p:nvPr>
        </p:nvSpPr>
        <p:spPr>
          <a:noFill/>
        </p:spPr>
        <p:txBody>
          <a:bodyPr/>
          <a:lstStyle/>
          <a:p>
            <a:r>
              <a:rPr lang="en-US" dirty="0" smtClean="0">
                <a:solidFill>
                  <a:srgbClr val="000000"/>
                </a:solidFill>
              </a:rPr>
              <a:t> </a:t>
            </a:r>
            <a:r>
              <a:rPr lang="en-US" sz="2000" dirty="0" smtClean="0">
                <a:solidFill>
                  <a:srgbClr val="000000"/>
                </a:solidFill>
              </a:rPr>
              <a:t> </a:t>
            </a:r>
            <a:fld id="{97BA974B-15D7-4D53-B964-BA40E557386C}" type="slidenum">
              <a:rPr lang="en-US" sz="2000" smtClean="0">
                <a:solidFill>
                  <a:srgbClr val="000000"/>
                </a:solidFill>
              </a:rPr>
              <a:pPr/>
              <a:t>1</a:t>
            </a:fld>
            <a:endParaRPr lang="en-US" sz="2000" dirty="0" smtClean="0">
              <a:solidFill>
                <a:srgbClr val="000000"/>
              </a:solidFill>
            </a:endParaRPr>
          </a:p>
        </p:txBody>
      </p:sp>
      <p:sp>
        <p:nvSpPr>
          <p:cNvPr id="4099" name="Rectangle 2"/>
          <p:cNvSpPr>
            <a:spLocks noGrp="1" noChangeArrowheads="1"/>
          </p:cNvSpPr>
          <p:nvPr>
            <p:ph type="ctrTitle"/>
          </p:nvPr>
        </p:nvSpPr>
        <p:spPr>
          <a:xfrm>
            <a:off x="685800" y="838201"/>
            <a:ext cx="7772400" cy="2674938"/>
          </a:xfrm>
        </p:spPr>
        <p:txBody>
          <a:bodyPr/>
          <a:lstStyle/>
          <a:p>
            <a:pPr eaLnBrk="1" hangingPunct="1"/>
            <a:r>
              <a:rPr lang="en-US" sz="4000" dirty="0" smtClean="0"/>
              <a:t>Communication Skills for Building Rapport </a:t>
            </a:r>
            <a:br>
              <a:rPr lang="en-US" sz="4000" dirty="0" smtClean="0"/>
            </a:br>
            <a:r>
              <a:rPr lang="en-US" sz="4000" dirty="0" smtClean="0"/>
              <a:t>During Contact Investigation Interviewing</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itle 1"/>
          <p:cNvSpPr>
            <a:spLocks noGrp="1"/>
          </p:cNvSpPr>
          <p:nvPr>
            <p:ph type="title"/>
          </p:nvPr>
        </p:nvSpPr>
        <p:spPr>
          <a:xfrm>
            <a:off x="228600" y="117475"/>
            <a:ext cx="8686800" cy="1143000"/>
          </a:xfrm>
        </p:spPr>
        <p:txBody>
          <a:bodyPr>
            <a:noAutofit/>
          </a:bodyPr>
          <a:lstStyle/>
          <a:p>
            <a:pPr lvl="0"/>
            <a:r>
              <a:rPr lang="en-US" dirty="0" smtClean="0"/>
              <a:t>Active Listening </a:t>
            </a:r>
            <a:br>
              <a:rPr lang="en-US" dirty="0" smtClean="0"/>
            </a:br>
            <a:r>
              <a:rPr lang="en-US" sz="3200" dirty="0" smtClean="0"/>
              <a:t>Paraphrasing and Summarizing (1)</a:t>
            </a:r>
          </a:p>
        </p:txBody>
      </p:sp>
      <p:sp>
        <p:nvSpPr>
          <p:cNvPr id="86018" name="Content Placeholder 2"/>
          <p:cNvSpPr>
            <a:spLocks noGrp="1"/>
          </p:cNvSpPr>
          <p:nvPr>
            <p:ph idx="1"/>
          </p:nvPr>
        </p:nvSpPr>
        <p:spPr>
          <a:xfrm>
            <a:off x="457200" y="1600200"/>
            <a:ext cx="8229600" cy="4876800"/>
          </a:xfrm>
        </p:spPr>
        <p:txBody>
          <a:bodyPr/>
          <a:lstStyle/>
          <a:p>
            <a:pPr>
              <a:buNone/>
            </a:pPr>
            <a:r>
              <a:rPr lang="en-US" sz="2800" dirty="0" smtClean="0"/>
              <a:t>What is paraphrasing and summarizing?</a:t>
            </a:r>
            <a:br>
              <a:rPr lang="en-US" sz="2800" dirty="0" smtClean="0"/>
            </a:br>
            <a:endParaRPr lang="en-US" sz="1600" dirty="0" smtClean="0"/>
          </a:p>
          <a:p>
            <a:r>
              <a:rPr lang="en-US" sz="2800" dirty="0" smtClean="0"/>
              <a:t>Rewording or rephrasing a statement to</a:t>
            </a:r>
          </a:p>
          <a:p>
            <a:endParaRPr lang="en-US" sz="1600" dirty="0" smtClean="0"/>
          </a:p>
          <a:p>
            <a:pPr lvl="1"/>
            <a:r>
              <a:rPr lang="en-US" dirty="0" smtClean="0"/>
              <a:t>Verify information</a:t>
            </a:r>
          </a:p>
          <a:p>
            <a:pPr lvl="1"/>
            <a:endParaRPr lang="en-US" sz="1600" dirty="0" smtClean="0"/>
          </a:p>
          <a:p>
            <a:pPr lvl="1"/>
            <a:r>
              <a:rPr lang="en-US" dirty="0" smtClean="0"/>
              <a:t>Demonstrate engagement in the conversation</a:t>
            </a:r>
          </a:p>
          <a:p>
            <a:endParaRPr lang="en-US" sz="1000" dirty="0" smtClean="0"/>
          </a:p>
        </p:txBody>
      </p:sp>
      <p:sp>
        <p:nvSpPr>
          <p:cNvPr id="86020"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AF7C8713-8843-4BD6-B12B-1C3218035010}" type="slidenum">
              <a:rPr lang="en-US" sz="2000" b="1"/>
              <a:pPr algn="r"/>
              <a:t>10</a:t>
            </a:fld>
            <a:endParaRPr lang="en-US"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itle 1"/>
          <p:cNvSpPr>
            <a:spLocks noGrp="1"/>
          </p:cNvSpPr>
          <p:nvPr>
            <p:ph type="title"/>
          </p:nvPr>
        </p:nvSpPr>
        <p:spPr/>
        <p:txBody>
          <a:bodyPr>
            <a:noAutofit/>
          </a:bodyPr>
          <a:lstStyle/>
          <a:p>
            <a:pPr lvl="0"/>
            <a:r>
              <a:rPr lang="en-US" dirty="0" smtClean="0"/>
              <a:t>Active Listening </a:t>
            </a:r>
            <a:br>
              <a:rPr lang="en-US" dirty="0" smtClean="0"/>
            </a:br>
            <a:r>
              <a:rPr lang="en-US" sz="3200" dirty="0" smtClean="0"/>
              <a:t>Paraphrasing and Summarizing (2)</a:t>
            </a:r>
          </a:p>
        </p:txBody>
      </p:sp>
      <p:sp>
        <p:nvSpPr>
          <p:cNvPr id="86018" name="Content Placeholder 2"/>
          <p:cNvSpPr>
            <a:spLocks noGrp="1"/>
          </p:cNvSpPr>
          <p:nvPr>
            <p:ph idx="1"/>
          </p:nvPr>
        </p:nvSpPr>
        <p:spPr>
          <a:xfrm>
            <a:off x="457200" y="1600200"/>
            <a:ext cx="8229600" cy="4876800"/>
          </a:xfrm>
        </p:spPr>
        <p:txBody>
          <a:bodyPr/>
          <a:lstStyle/>
          <a:p>
            <a:pPr>
              <a:buNone/>
            </a:pPr>
            <a:r>
              <a:rPr lang="en-US" sz="2800" dirty="0" smtClean="0"/>
              <a:t>How do you do it?</a:t>
            </a:r>
          </a:p>
          <a:p>
            <a:pPr>
              <a:buNone/>
            </a:pPr>
            <a:endParaRPr lang="en-US" sz="1600" dirty="0" smtClean="0"/>
          </a:p>
          <a:p>
            <a:r>
              <a:rPr lang="en-US" sz="2800" dirty="0" smtClean="0"/>
              <a:t>Use phrases such as “What I’m hearing is…” or “It sounds like you are saying…”</a:t>
            </a:r>
          </a:p>
          <a:p>
            <a:endParaRPr lang="en-US" sz="1600" dirty="0" smtClean="0"/>
          </a:p>
          <a:p>
            <a:r>
              <a:rPr lang="en-US" sz="2800" dirty="0" smtClean="0"/>
              <a:t>Do not repeat the person’s exact words</a:t>
            </a:r>
          </a:p>
          <a:p>
            <a:endParaRPr lang="en-US" sz="1600" dirty="0" smtClean="0"/>
          </a:p>
          <a:p>
            <a:r>
              <a:rPr lang="en-US" sz="2800" dirty="0" smtClean="0"/>
              <a:t>Avoid phrases like “I know what you mean.”</a:t>
            </a:r>
          </a:p>
        </p:txBody>
      </p:sp>
      <p:sp>
        <p:nvSpPr>
          <p:cNvPr id="86020"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AF7C8713-8843-4BD6-B12B-1C3218035010}" type="slidenum">
              <a:rPr lang="en-US" sz="2000" b="1"/>
              <a:pPr algn="r"/>
              <a:t>11</a:t>
            </a:fld>
            <a:endParaRPr lang="en-US"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itle 1"/>
          <p:cNvSpPr>
            <a:spLocks noGrp="1"/>
          </p:cNvSpPr>
          <p:nvPr>
            <p:ph type="title"/>
          </p:nvPr>
        </p:nvSpPr>
        <p:spPr>
          <a:xfrm>
            <a:off x="0" y="117475"/>
            <a:ext cx="9144000" cy="1143000"/>
          </a:xfrm>
        </p:spPr>
        <p:txBody>
          <a:bodyPr>
            <a:noAutofit/>
          </a:bodyPr>
          <a:lstStyle/>
          <a:p>
            <a:pPr lvl="0"/>
            <a:r>
              <a:rPr lang="en-US" dirty="0" smtClean="0"/>
              <a:t>Active Listening </a:t>
            </a:r>
            <a:br>
              <a:rPr lang="en-US" dirty="0" smtClean="0"/>
            </a:br>
            <a:r>
              <a:rPr lang="en-US" sz="3200" dirty="0" smtClean="0"/>
              <a:t>Paraphrasing and Summarizing Example (1)</a:t>
            </a:r>
          </a:p>
        </p:txBody>
      </p:sp>
      <p:sp>
        <p:nvSpPr>
          <p:cNvPr id="86018" name="Content Placeholder 2"/>
          <p:cNvSpPr>
            <a:spLocks noGrp="1"/>
          </p:cNvSpPr>
          <p:nvPr>
            <p:ph idx="1"/>
          </p:nvPr>
        </p:nvSpPr>
        <p:spPr/>
        <p:txBody>
          <a:bodyPr/>
          <a:lstStyle/>
          <a:p>
            <a:pPr>
              <a:buNone/>
            </a:pPr>
            <a:r>
              <a:rPr lang="en-US" sz="2800" u="sng" dirty="0" smtClean="0"/>
              <a:t>Example 1:</a:t>
            </a:r>
          </a:p>
          <a:p>
            <a:pPr>
              <a:buNone/>
            </a:pPr>
            <a:r>
              <a:rPr lang="en-US" sz="2800" dirty="0" smtClean="0"/>
              <a:t>	</a:t>
            </a:r>
          </a:p>
          <a:p>
            <a:pPr>
              <a:buNone/>
            </a:pPr>
            <a:r>
              <a:rPr lang="en-US" sz="2800" dirty="0"/>
              <a:t>	</a:t>
            </a:r>
            <a:r>
              <a:rPr lang="en-US" sz="2800" dirty="0" smtClean="0"/>
              <a:t>Case: </a:t>
            </a:r>
            <a:r>
              <a:rPr lang="en-US" sz="2800" i="1" dirty="0" smtClean="0"/>
              <a:t>“I am feeling very tired these days and the meds mess up my drug use. I don’t know if it’s all worth it.”</a:t>
            </a:r>
          </a:p>
          <a:p>
            <a:pPr>
              <a:buNone/>
            </a:pPr>
            <a:endParaRPr lang="en-US" sz="2800" i="1" dirty="0"/>
          </a:p>
          <a:p>
            <a:pPr marL="0" indent="0" algn="ctr">
              <a:buNone/>
            </a:pPr>
            <a:r>
              <a:rPr lang="en-US" sz="2800" u="sng" dirty="0" smtClean="0"/>
              <a:t>How would you paraphrase this statement?</a:t>
            </a:r>
          </a:p>
          <a:p>
            <a:pPr>
              <a:buNone/>
            </a:pPr>
            <a:r>
              <a:rPr lang="en-US" sz="2800" dirty="0" smtClean="0"/>
              <a:t>     </a:t>
            </a:r>
          </a:p>
        </p:txBody>
      </p:sp>
      <p:sp>
        <p:nvSpPr>
          <p:cNvPr id="86020"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AF7C8713-8843-4BD6-B12B-1C3218035010}" type="slidenum">
              <a:rPr lang="en-US" sz="2000" b="1"/>
              <a:pPr algn="r"/>
              <a:t>12</a:t>
            </a:fld>
            <a:endParaRPr lang="en-US"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itle 1"/>
          <p:cNvSpPr>
            <a:spLocks noGrp="1"/>
          </p:cNvSpPr>
          <p:nvPr>
            <p:ph type="title"/>
          </p:nvPr>
        </p:nvSpPr>
        <p:spPr>
          <a:xfrm>
            <a:off x="0" y="117475"/>
            <a:ext cx="9067800" cy="1143000"/>
          </a:xfrm>
        </p:spPr>
        <p:txBody>
          <a:bodyPr>
            <a:noAutofit/>
          </a:bodyPr>
          <a:lstStyle/>
          <a:p>
            <a:pPr lvl="0"/>
            <a:r>
              <a:rPr lang="en-US" dirty="0" smtClean="0"/>
              <a:t>Active Listening</a:t>
            </a:r>
            <a:br>
              <a:rPr lang="en-US" dirty="0" smtClean="0"/>
            </a:br>
            <a:r>
              <a:rPr lang="en-US" sz="3200" dirty="0" smtClean="0"/>
              <a:t>Paraphrasing and Summarizing Example (2)</a:t>
            </a:r>
          </a:p>
        </p:txBody>
      </p:sp>
      <p:sp>
        <p:nvSpPr>
          <p:cNvPr id="86018" name="Content Placeholder 2"/>
          <p:cNvSpPr>
            <a:spLocks noGrp="1"/>
          </p:cNvSpPr>
          <p:nvPr>
            <p:ph idx="1"/>
          </p:nvPr>
        </p:nvSpPr>
        <p:spPr>
          <a:xfrm>
            <a:off x="457200" y="1646237"/>
            <a:ext cx="8229600" cy="4525963"/>
          </a:xfrm>
        </p:spPr>
        <p:txBody>
          <a:bodyPr/>
          <a:lstStyle/>
          <a:p>
            <a:pPr>
              <a:buNone/>
            </a:pPr>
            <a:r>
              <a:rPr lang="en-US" sz="2800" u="sng" dirty="0" smtClean="0"/>
              <a:t>Example 2:</a:t>
            </a:r>
          </a:p>
          <a:p>
            <a:pPr>
              <a:buNone/>
            </a:pPr>
            <a:r>
              <a:rPr lang="en-US" sz="2800" dirty="0" smtClean="0"/>
              <a:t>	</a:t>
            </a:r>
          </a:p>
          <a:p>
            <a:pPr>
              <a:buNone/>
            </a:pPr>
            <a:r>
              <a:rPr lang="en-US" sz="2800" dirty="0"/>
              <a:t>	</a:t>
            </a:r>
            <a:r>
              <a:rPr lang="en-US" sz="2800" dirty="0" smtClean="0"/>
              <a:t>Case: </a:t>
            </a:r>
            <a:r>
              <a:rPr lang="en-US" sz="2800" i="1" dirty="0" smtClean="0"/>
              <a:t>“I can’t tell you the names of all my contacts. I just hang out at the pool hall; there is a guy we call Slim, another one named JD. ”</a:t>
            </a:r>
            <a:r>
              <a:rPr lang="en-US" sz="2800" dirty="0" smtClean="0"/>
              <a:t> </a:t>
            </a:r>
          </a:p>
          <a:p>
            <a:pPr>
              <a:buNone/>
            </a:pPr>
            <a:endParaRPr lang="en-US" sz="2800" dirty="0"/>
          </a:p>
          <a:p>
            <a:pPr algn="ctr">
              <a:buNone/>
            </a:pPr>
            <a:r>
              <a:rPr lang="en-US" sz="2800" u="sng" dirty="0"/>
              <a:t>How would you paraphrase this statement?</a:t>
            </a:r>
          </a:p>
          <a:p>
            <a:pPr>
              <a:buNone/>
            </a:pPr>
            <a:endParaRPr lang="en-US" sz="2800" dirty="0" smtClean="0"/>
          </a:p>
          <a:p>
            <a:pPr>
              <a:buNone/>
            </a:pPr>
            <a:r>
              <a:rPr lang="en-US" sz="2800" dirty="0" smtClean="0"/>
              <a:t>     </a:t>
            </a:r>
          </a:p>
        </p:txBody>
      </p:sp>
      <p:sp>
        <p:nvSpPr>
          <p:cNvPr id="86020"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AF7C8713-8843-4BD6-B12B-1C3218035010}" type="slidenum">
              <a:rPr lang="en-US" sz="2000" b="1"/>
              <a:pPr algn="r"/>
              <a:t>13</a:t>
            </a:fld>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itle 1"/>
          <p:cNvSpPr>
            <a:spLocks noGrp="1"/>
          </p:cNvSpPr>
          <p:nvPr>
            <p:ph type="title"/>
          </p:nvPr>
        </p:nvSpPr>
        <p:spPr/>
        <p:txBody>
          <a:bodyPr>
            <a:noAutofit/>
          </a:bodyPr>
          <a:lstStyle/>
          <a:p>
            <a:pPr lvl="0"/>
            <a:r>
              <a:rPr lang="en-US" dirty="0" smtClean="0"/>
              <a:t>Active Listening </a:t>
            </a:r>
            <a:r>
              <a:rPr lang="en-US" sz="3400" dirty="0" smtClean="0"/>
              <a:t/>
            </a:r>
            <a:br>
              <a:rPr lang="en-US" sz="3400" dirty="0" smtClean="0"/>
            </a:br>
            <a:r>
              <a:rPr lang="en-US" sz="3200" dirty="0" smtClean="0"/>
              <a:t>Reflection (1)</a:t>
            </a:r>
            <a:endParaRPr lang="en-US" sz="3400" dirty="0" smtClean="0"/>
          </a:p>
        </p:txBody>
      </p:sp>
      <p:sp>
        <p:nvSpPr>
          <p:cNvPr id="86018" name="Content Placeholder 2"/>
          <p:cNvSpPr>
            <a:spLocks noGrp="1"/>
          </p:cNvSpPr>
          <p:nvPr>
            <p:ph idx="1"/>
          </p:nvPr>
        </p:nvSpPr>
        <p:spPr>
          <a:xfrm>
            <a:off x="457200" y="1600200"/>
            <a:ext cx="8229600" cy="4876800"/>
          </a:xfrm>
        </p:spPr>
        <p:txBody>
          <a:bodyPr/>
          <a:lstStyle/>
          <a:p>
            <a:pPr>
              <a:buNone/>
            </a:pPr>
            <a:r>
              <a:rPr lang="en-US" sz="2800" dirty="0" smtClean="0"/>
              <a:t>What is reflection?</a:t>
            </a:r>
            <a:br>
              <a:rPr lang="en-US" sz="2800" dirty="0" smtClean="0"/>
            </a:br>
            <a:endParaRPr lang="en-US" sz="1000" dirty="0" smtClean="0"/>
          </a:p>
          <a:p>
            <a:pPr marL="342900" lvl="1" indent="-342900">
              <a:buFont typeface="Arial" pitchFamily="34" charset="0"/>
              <a:buChar char="•"/>
            </a:pPr>
            <a:r>
              <a:rPr lang="en-US" dirty="0" smtClean="0"/>
              <a:t>Putting words to a case or contact’s </a:t>
            </a:r>
            <a:r>
              <a:rPr lang="en-US" u="sng" dirty="0" smtClean="0"/>
              <a:t>emotional</a:t>
            </a:r>
            <a:r>
              <a:rPr lang="en-US" dirty="0" smtClean="0"/>
              <a:t> reactions</a:t>
            </a:r>
          </a:p>
          <a:p>
            <a:pPr marL="342900" lvl="1" indent="-342900">
              <a:buFont typeface="Arial" pitchFamily="34" charset="0"/>
              <a:buChar char="•"/>
            </a:pPr>
            <a:endParaRPr lang="en-US" sz="1600" dirty="0" smtClean="0"/>
          </a:p>
          <a:p>
            <a:pPr lvl="1"/>
            <a:r>
              <a:rPr lang="en-US" dirty="0" smtClean="0"/>
              <a:t>Acknowledging a case or contact’s feelings shows empathy and helps build rapport</a:t>
            </a:r>
          </a:p>
          <a:p>
            <a:pPr lvl="1"/>
            <a:endParaRPr lang="en-US" sz="1600" dirty="0" smtClean="0"/>
          </a:p>
          <a:p>
            <a:pPr lvl="1"/>
            <a:r>
              <a:rPr lang="en-US" dirty="0" smtClean="0"/>
              <a:t>Helps to check rather than to assume you know what is meant </a:t>
            </a:r>
          </a:p>
          <a:p>
            <a:endParaRPr lang="en-US" sz="2800" dirty="0" smtClean="0"/>
          </a:p>
        </p:txBody>
      </p:sp>
      <p:sp>
        <p:nvSpPr>
          <p:cNvPr id="86020"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AF7C8713-8843-4BD6-B12B-1C3218035010}" type="slidenum">
              <a:rPr lang="en-US" sz="2000" b="1"/>
              <a:pPr algn="r"/>
              <a:t>14</a:t>
            </a:fld>
            <a:endParaRPr lang="en-US"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Title 1"/>
          <p:cNvSpPr>
            <a:spLocks noGrp="1"/>
          </p:cNvSpPr>
          <p:nvPr>
            <p:ph type="title"/>
          </p:nvPr>
        </p:nvSpPr>
        <p:spPr/>
        <p:txBody>
          <a:bodyPr>
            <a:noAutofit/>
          </a:bodyPr>
          <a:lstStyle/>
          <a:p>
            <a:pPr lvl="0"/>
            <a:r>
              <a:rPr lang="en-US" dirty="0" smtClean="0"/>
              <a:t>Active Listening</a:t>
            </a:r>
            <a:r>
              <a:rPr lang="en-US" sz="3400" dirty="0" smtClean="0"/>
              <a:t/>
            </a:r>
            <a:br>
              <a:rPr lang="en-US" sz="3400" dirty="0" smtClean="0"/>
            </a:br>
            <a:r>
              <a:rPr lang="en-US" sz="3200" dirty="0" smtClean="0"/>
              <a:t>Reflection (2)</a:t>
            </a:r>
            <a:endParaRPr lang="en-US" sz="3400" dirty="0" smtClean="0"/>
          </a:p>
        </p:txBody>
      </p:sp>
      <p:sp>
        <p:nvSpPr>
          <p:cNvPr id="84994" name="Content Placeholder 2"/>
          <p:cNvSpPr>
            <a:spLocks noGrp="1"/>
          </p:cNvSpPr>
          <p:nvPr>
            <p:ph idx="1"/>
          </p:nvPr>
        </p:nvSpPr>
        <p:spPr/>
        <p:txBody>
          <a:bodyPr>
            <a:normAutofit/>
          </a:bodyPr>
          <a:lstStyle/>
          <a:p>
            <a:pPr>
              <a:buNone/>
            </a:pPr>
            <a:r>
              <a:rPr lang="en-US" sz="2800" dirty="0" smtClean="0"/>
              <a:t>How do you do it?</a:t>
            </a:r>
            <a:br>
              <a:rPr lang="en-US" sz="2800" dirty="0" smtClean="0"/>
            </a:br>
            <a:endParaRPr lang="en-US" sz="1000" dirty="0" smtClean="0"/>
          </a:p>
          <a:p>
            <a:r>
              <a:rPr lang="en-US" sz="2800" dirty="0" smtClean="0"/>
              <a:t>Reflect back to the case or contact what you think they have said </a:t>
            </a:r>
            <a:endParaRPr lang="en-US" sz="2800" dirty="0"/>
          </a:p>
          <a:p>
            <a:endParaRPr lang="en-US" sz="1600" dirty="0" smtClean="0"/>
          </a:p>
          <a:p>
            <a:r>
              <a:rPr lang="en-US" sz="2800" dirty="0" smtClean="0"/>
              <a:t>Examples…</a:t>
            </a:r>
          </a:p>
          <a:p>
            <a:pPr lvl="1"/>
            <a:r>
              <a:rPr lang="en-US" dirty="0" smtClean="0"/>
              <a:t>It sounds like you are feeling worried…</a:t>
            </a:r>
          </a:p>
          <a:p>
            <a:pPr lvl="1"/>
            <a:r>
              <a:rPr lang="en-US" dirty="0" smtClean="0"/>
              <a:t>I understand you are having trouble with…</a:t>
            </a:r>
          </a:p>
        </p:txBody>
      </p:sp>
      <p:sp>
        <p:nvSpPr>
          <p:cNvPr id="84996"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0BE47F37-8F22-486F-BA71-B702D43B3DC8}" type="slidenum">
              <a:rPr lang="en-US" sz="2000" b="1"/>
              <a:pPr algn="r"/>
              <a:t>15</a:t>
            </a:fld>
            <a:endParaRPr lang="en-US"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itle 1"/>
          <p:cNvSpPr>
            <a:spLocks noGrp="1"/>
          </p:cNvSpPr>
          <p:nvPr>
            <p:ph type="title"/>
          </p:nvPr>
        </p:nvSpPr>
        <p:spPr/>
        <p:txBody>
          <a:bodyPr>
            <a:noAutofit/>
          </a:bodyPr>
          <a:lstStyle/>
          <a:p>
            <a:pPr lvl="0"/>
            <a:r>
              <a:rPr lang="en-US" dirty="0" smtClean="0"/>
              <a:t>Active Listening </a:t>
            </a:r>
            <a:br>
              <a:rPr lang="en-US" dirty="0" smtClean="0"/>
            </a:br>
            <a:r>
              <a:rPr lang="en-US" sz="3200" dirty="0" smtClean="0"/>
              <a:t>Reflection Example (1)</a:t>
            </a:r>
          </a:p>
        </p:txBody>
      </p:sp>
      <p:sp>
        <p:nvSpPr>
          <p:cNvPr id="86018" name="Content Placeholder 2"/>
          <p:cNvSpPr>
            <a:spLocks noGrp="1"/>
          </p:cNvSpPr>
          <p:nvPr>
            <p:ph idx="1"/>
          </p:nvPr>
        </p:nvSpPr>
        <p:spPr>
          <a:xfrm>
            <a:off x="457200" y="1600200"/>
            <a:ext cx="8229600" cy="2514599"/>
          </a:xfrm>
        </p:spPr>
        <p:txBody>
          <a:bodyPr/>
          <a:lstStyle/>
          <a:p>
            <a:pPr>
              <a:buNone/>
            </a:pPr>
            <a:r>
              <a:rPr lang="en-US" sz="2800" u="sng" dirty="0" smtClean="0"/>
              <a:t>Example 1:</a:t>
            </a:r>
          </a:p>
          <a:p>
            <a:pPr>
              <a:buNone/>
            </a:pPr>
            <a:r>
              <a:rPr lang="en-US" sz="2800" dirty="0" smtClean="0"/>
              <a:t>	</a:t>
            </a:r>
          </a:p>
          <a:p>
            <a:pPr>
              <a:buNone/>
            </a:pPr>
            <a:r>
              <a:rPr lang="en-US" sz="2800" dirty="0"/>
              <a:t>	</a:t>
            </a:r>
            <a:r>
              <a:rPr lang="en-US" sz="2800" dirty="0" smtClean="0"/>
              <a:t>Case: </a:t>
            </a:r>
            <a:r>
              <a:rPr lang="en-US" sz="2800" i="1" dirty="0" smtClean="0"/>
              <a:t>“I’m feeling tired and this whole interview is making me nervous. YOU are asking me too many questions.”</a:t>
            </a:r>
          </a:p>
          <a:p>
            <a:pPr>
              <a:buNone/>
            </a:pPr>
            <a:r>
              <a:rPr lang="en-US" sz="2800" dirty="0" smtClean="0"/>
              <a:t> </a:t>
            </a:r>
          </a:p>
          <a:p>
            <a:pPr marL="0" indent="0" algn="ctr">
              <a:buNone/>
            </a:pPr>
            <a:r>
              <a:rPr lang="en-US" sz="2800" dirty="0" smtClean="0"/>
              <a:t>     </a:t>
            </a:r>
            <a:r>
              <a:rPr lang="en-US" sz="2800" u="sng" dirty="0"/>
              <a:t>How would </a:t>
            </a:r>
            <a:r>
              <a:rPr lang="en-US" sz="2800" u="sng" dirty="0" smtClean="0"/>
              <a:t>you reflect  this </a:t>
            </a:r>
            <a:r>
              <a:rPr lang="en-US" sz="2800" u="sng" dirty="0"/>
              <a:t>statement?</a:t>
            </a:r>
          </a:p>
        </p:txBody>
      </p:sp>
      <p:sp>
        <p:nvSpPr>
          <p:cNvPr id="86020"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AF7C8713-8843-4BD6-B12B-1C3218035010}" type="slidenum">
              <a:rPr lang="en-US" sz="2000" b="1"/>
              <a:pPr algn="r"/>
              <a:t>16</a:t>
            </a:fld>
            <a:endParaRPr lang="en-US" sz="2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itle 1"/>
          <p:cNvSpPr>
            <a:spLocks noGrp="1"/>
          </p:cNvSpPr>
          <p:nvPr>
            <p:ph type="title"/>
          </p:nvPr>
        </p:nvSpPr>
        <p:spPr/>
        <p:txBody>
          <a:bodyPr>
            <a:noAutofit/>
          </a:bodyPr>
          <a:lstStyle/>
          <a:p>
            <a:pPr lvl="0"/>
            <a:r>
              <a:rPr lang="en-US" dirty="0" smtClean="0"/>
              <a:t>Active Listening </a:t>
            </a:r>
            <a:br>
              <a:rPr lang="en-US" dirty="0" smtClean="0"/>
            </a:br>
            <a:r>
              <a:rPr lang="en-US" sz="3200" dirty="0" smtClean="0"/>
              <a:t>Reflection Example (2)</a:t>
            </a:r>
          </a:p>
        </p:txBody>
      </p:sp>
      <p:sp>
        <p:nvSpPr>
          <p:cNvPr id="86018" name="Content Placeholder 2"/>
          <p:cNvSpPr>
            <a:spLocks noGrp="1"/>
          </p:cNvSpPr>
          <p:nvPr>
            <p:ph idx="1"/>
          </p:nvPr>
        </p:nvSpPr>
        <p:spPr>
          <a:xfrm>
            <a:off x="457200" y="1600200"/>
            <a:ext cx="8382000" cy="4525963"/>
          </a:xfrm>
        </p:spPr>
        <p:txBody>
          <a:bodyPr/>
          <a:lstStyle/>
          <a:p>
            <a:pPr>
              <a:buNone/>
            </a:pPr>
            <a:r>
              <a:rPr lang="en-US" sz="2800" u="sng" dirty="0" smtClean="0"/>
              <a:t>Example 2:</a:t>
            </a:r>
            <a:br>
              <a:rPr lang="en-US" sz="2800" u="sng" dirty="0" smtClean="0"/>
            </a:br>
            <a:endParaRPr lang="en-US" sz="2800" dirty="0" smtClean="0"/>
          </a:p>
          <a:p>
            <a:pPr>
              <a:buNone/>
            </a:pPr>
            <a:r>
              <a:rPr lang="en-US" sz="2800" dirty="0"/>
              <a:t>	</a:t>
            </a:r>
            <a:r>
              <a:rPr lang="en-US" sz="2800" dirty="0" smtClean="0"/>
              <a:t>Case: </a:t>
            </a:r>
            <a:r>
              <a:rPr lang="en-US" sz="2800" i="1" dirty="0" smtClean="0"/>
              <a:t>“I don’t want an HIV test. I don’t want to know if I have AIDS. If there is nothing I can do about it, what’s the point in knowing?”</a:t>
            </a:r>
            <a:r>
              <a:rPr lang="en-US" sz="2800" dirty="0" smtClean="0"/>
              <a:t>     </a:t>
            </a:r>
          </a:p>
          <a:p>
            <a:pPr>
              <a:buNone/>
            </a:pPr>
            <a:endParaRPr lang="en-US" sz="2800" dirty="0"/>
          </a:p>
          <a:p>
            <a:pPr algn="ctr">
              <a:buNone/>
            </a:pPr>
            <a:r>
              <a:rPr lang="en-US" sz="2800" u="sng" dirty="0"/>
              <a:t>How would you </a:t>
            </a:r>
            <a:r>
              <a:rPr lang="en-US" sz="2800" u="sng" dirty="0" smtClean="0"/>
              <a:t>reflect </a:t>
            </a:r>
            <a:r>
              <a:rPr lang="en-US" sz="2800" u="sng" dirty="0"/>
              <a:t>this statement?</a:t>
            </a:r>
          </a:p>
          <a:p>
            <a:pPr>
              <a:buNone/>
            </a:pPr>
            <a:endParaRPr lang="en-US" sz="2800" dirty="0" smtClean="0"/>
          </a:p>
        </p:txBody>
      </p:sp>
      <p:sp>
        <p:nvSpPr>
          <p:cNvPr id="86020"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AF7C8713-8843-4BD6-B12B-1C3218035010}" type="slidenum">
              <a:rPr lang="en-US" sz="2000" b="1"/>
              <a:pPr algn="r"/>
              <a:t>17</a:t>
            </a:fld>
            <a:endParaRPr lang="en-US" sz="2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Active Listening</a:t>
            </a:r>
            <a:br>
              <a:rPr lang="en-US" dirty="0" smtClean="0"/>
            </a:br>
            <a:r>
              <a:rPr lang="en-US" sz="3200" dirty="0" smtClean="0"/>
              <a:t>Using Silence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How can silence indicate you are actively listening?</a:t>
            </a:r>
            <a:br>
              <a:rPr lang="en-US" sz="2800" dirty="0" smtClean="0"/>
            </a:br>
            <a:endParaRPr lang="en-US" sz="2800" dirty="0" smtClean="0"/>
          </a:p>
          <a:p>
            <a:r>
              <a:rPr lang="en-US" sz="2800" dirty="0" smtClean="0"/>
              <a:t>It allows the case an opportunity to answer questions</a:t>
            </a:r>
            <a:br>
              <a:rPr lang="en-US" sz="2800" dirty="0" smtClean="0"/>
            </a:br>
            <a:endParaRPr lang="en-US" sz="2800" dirty="0" smtClean="0"/>
          </a:p>
          <a:p>
            <a:pPr>
              <a:buNone/>
            </a:pPr>
            <a:endParaRPr lang="en-US" sz="2800" dirty="0" smtClean="0"/>
          </a:p>
          <a:p>
            <a:endParaRPr lang="en-US" sz="2800" dirty="0" smtClean="0"/>
          </a:p>
        </p:txBody>
      </p:sp>
      <p:sp>
        <p:nvSpPr>
          <p:cNvPr id="4"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DAB3B3AD-5D49-438A-95F8-7BB37774DAF8}" type="slidenum">
              <a:rPr lang="en-US" sz="2000" b="1"/>
              <a:pPr algn="r"/>
              <a:t>18</a:t>
            </a:fld>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Listening Exercise</a:t>
            </a:r>
            <a:endParaRPr lang="en-US" dirty="0"/>
          </a:p>
        </p:txBody>
      </p:sp>
      <p:sp>
        <p:nvSpPr>
          <p:cNvPr id="3" name="Content Placeholder 2"/>
          <p:cNvSpPr>
            <a:spLocks noGrp="1"/>
          </p:cNvSpPr>
          <p:nvPr>
            <p:ph idx="1"/>
          </p:nvPr>
        </p:nvSpPr>
        <p:spPr/>
        <p:txBody>
          <a:bodyPr/>
          <a:lstStyle/>
          <a:p>
            <a:pPr marL="0" indent="0" algn="ctr">
              <a:buNone/>
            </a:pPr>
            <a:r>
              <a:rPr lang="en-US" sz="2800" dirty="0" smtClean="0"/>
              <a:t>Refer to Appendix </a:t>
            </a:r>
            <a:r>
              <a:rPr lang="en-US" sz="2800" dirty="0"/>
              <a:t> </a:t>
            </a:r>
            <a:r>
              <a:rPr lang="en-US" sz="2800" dirty="0" smtClean="0"/>
              <a:t>I</a:t>
            </a:r>
          </a:p>
        </p:txBody>
      </p:sp>
      <p:sp>
        <p:nvSpPr>
          <p:cNvPr id="4" name="Slide Number Placeholder 3"/>
          <p:cNvSpPr>
            <a:spLocks noGrp="1"/>
          </p:cNvSpPr>
          <p:nvPr>
            <p:ph type="sldNum" sz="quarter" idx="12"/>
          </p:nvPr>
        </p:nvSpPr>
        <p:spPr/>
        <p:txBody>
          <a:bodyPr/>
          <a:lstStyle/>
          <a:p>
            <a:pPr>
              <a:defRPr/>
            </a:pPr>
            <a:fld id="{42B940A8-1F4E-424F-8215-AF7160E4C023}" type="slidenum">
              <a:rPr lang="en-US" sz="2000" smtClean="0">
                <a:solidFill>
                  <a:srgbClr val="000000"/>
                </a:solidFill>
              </a:rPr>
              <a:pPr>
                <a:defRPr/>
              </a:pPr>
              <a:t>19</a:t>
            </a:fld>
            <a:endParaRPr lang="en-US" sz="2000" dirty="0">
              <a:solidFill>
                <a:srgbClr val="00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286000" y="3429000"/>
            <a:ext cx="4724400" cy="2249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632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normAutofit/>
          </a:bodyPr>
          <a:lstStyle/>
          <a:p>
            <a:pPr eaLnBrk="1" hangingPunct="1"/>
            <a:r>
              <a:rPr lang="en-US" sz="3600" b="1" dirty="0" smtClean="0"/>
              <a:t>Learning Objectives</a:t>
            </a:r>
          </a:p>
        </p:txBody>
      </p:sp>
      <p:sp>
        <p:nvSpPr>
          <p:cNvPr id="61444" name="Rectangle 3"/>
          <p:cNvSpPr>
            <a:spLocks noGrp="1" noChangeArrowheads="1"/>
          </p:cNvSpPr>
          <p:nvPr>
            <p:ph idx="1"/>
          </p:nvPr>
        </p:nvSpPr>
        <p:spPr>
          <a:xfrm>
            <a:off x="457200" y="1600200"/>
            <a:ext cx="8229600" cy="4038600"/>
          </a:xfrm>
        </p:spPr>
        <p:txBody>
          <a:bodyPr>
            <a:normAutofit/>
          </a:bodyPr>
          <a:lstStyle/>
          <a:p>
            <a:pPr marL="0" indent="0">
              <a:buSzPct val="100000"/>
              <a:buNone/>
            </a:pPr>
            <a:r>
              <a:rPr lang="en-US" sz="2800" dirty="0" smtClean="0"/>
              <a:t>After this session, participants will be able to:</a:t>
            </a:r>
          </a:p>
          <a:p>
            <a:pPr marL="0" indent="0">
              <a:buSzPct val="100000"/>
              <a:buNone/>
            </a:pPr>
            <a:endParaRPr lang="en-US" sz="1600" dirty="0" smtClean="0"/>
          </a:p>
          <a:p>
            <a:pPr marL="590550" indent="-533400" eaLnBrk="1" hangingPunct="1">
              <a:buSzPct val="100000"/>
              <a:buFontTx/>
              <a:buAutoNum type="arabicPeriod"/>
            </a:pPr>
            <a:r>
              <a:rPr lang="en-US" sz="2800" dirty="0" smtClean="0"/>
              <a:t>Describe how to build rapport </a:t>
            </a:r>
          </a:p>
          <a:p>
            <a:pPr marL="590550" indent="-533400" eaLnBrk="1" hangingPunct="1">
              <a:buSzPct val="100000"/>
              <a:buFontTx/>
              <a:buAutoNum type="arabicPeriod"/>
            </a:pPr>
            <a:endParaRPr lang="en-US" sz="1600" dirty="0" smtClean="0"/>
          </a:p>
          <a:p>
            <a:pPr marL="590550" indent="-533400" eaLnBrk="1" hangingPunct="1">
              <a:buSzPct val="100000"/>
              <a:buFontTx/>
              <a:buAutoNum type="arabicPeriod"/>
            </a:pPr>
            <a:r>
              <a:rPr lang="en-US" sz="2800" dirty="0" smtClean="0"/>
              <a:t>List at least six effective communication skills</a:t>
            </a:r>
          </a:p>
          <a:p>
            <a:pPr marL="590550" indent="-533400" eaLnBrk="1" hangingPunct="1">
              <a:buSzPct val="100000"/>
              <a:buFontTx/>
              <a:buAutoNum type="arabicPeriod"/>
            </a:pPr>
            <a:endParaRPr lang="en-US" sz="1600" dirty="0" smtClean="0"/>
          </a:p>
          <a:p>
            <a:pPr marL="590550" indent="-533400" eaLnBrk="1" hangingPunct="1">
              <a:buSzPct val="100000"/>
              <a:buFontTx/>
              <a:buAutoNum type="arabicPeriod"/>
            </a:pPr>
            <a:r>
              <a:rPr lang="en-US" sz="2800" dirty="0" smtClean="0"/>
              <a:t>Describe assertive, passive, and aggressive behavior</a:t>
            </a:r>
          </a:p>
        </p:txBody>
      </p:sp>
      <p:sp>
        <p:nvSpPr>
          <p:cNvPr id="61442" name="Slide Number Placeholder 4"/>
          <p:cNvSpPr>
            <a:spLocks noGrp="1"/>
          </p:cNvSpPr>
          <p:nvPr>
            <p:ph type="sldNum" sz="quarter" idx="12"/>
          </p:nvPr>
        </p:nvSpPr>
        <p:spPr>
          <a:noFill/>
        </p:spPr>
        <p:txBody>
          <a:bodyPr/>
          <a:lstStyle/>
          <a:p>
            <a:fld id="{0AEF7CC0-2F3D-467D-B945-0936D0B2F1BF}" type="slidenum">
              <a:rPr lang="en-US" sz="2000" smtClean="0">
                <a:solidFill>
                  <a:schemeClr val="tx1"/>
                </a:solidFill>
              </a:rPr>
              <a:pPr/>
              <a:t>2</a:t>
            </a:fld>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742950" indent="-742950"/>
            <a:r>
              <a:rPr lang="en-US" dirty="0" smtClean="0"/>
              <a:t>B. Using Appropriate </a:t>
            </a:r>
            <a:br>
              <a:rPr lang="en-US" dirty="0" smtClean="0"/>
            </a:br>
            <a:r>
              <a:rPr lang="en-US" dirty="0" smtClean="0"/>
              <a:t>Nonverbal Communication</a:t>
            </a:r>
            <a:endParaRPr lang="en-US" dirty="0"/>
          </a:p>
        </p:txBody>
      </p:sp>
      <p:sp>
        <p:nvSpPr>
          <p:cNvPr id="4" name="Content Placeholder 2"/>
          <p:cNvSpPr>
            <a:spLocks noGrp="1"/>
          </p:cNvSpPr>
          <p:nvPr>
            <p:ph idx="1"/>
          </p:nvPr>
        </p:nvSpPr>
        <p:spPr>
          <a:xfrm>
            <a:off x="152400" y="1524000"/>
            <a:ext cx="8686800" cy="4953000"/>
          </a:xfrm>
        </p:spPr>
        <p:txBody>
          <a:bodyPr/>
          <a:lstStyle/>
          <a:p>
            <a:pPr marL="0" lvl="1" indent="0">
              <a:buNone/>
            </a:pPr>
            <a:r>
              <a:rPr lang="en-US" sz="2600" dirty="0" smtClean="0">
                <a:ea typeface="+mn-ea"/>
                <a:cs typeface="+mn-cs"/>
              </a:rPr>
              <a:t>Nonverbal communication </a:t>
            </a:r>
            <a:br>
              <a:rPr lang="en-US" sz="2600" dirty="0" smtClean="0">
                <a:ea typeface="+mn-ea"/>
                <a:cs typeface="+mn-cs"/>
              </a:rPr>
            </a:br>
            <a:endParaRPr lang="en-US" sz="1100" dirty="0" smtClean="0">
              <a:ea typeface="+mn-ea"/>
              <a:cs typeface="+mn-cs"/>
            </a:endParaRPr>
          </a:p>
          <a:p>
            <a:pPr lvl="1"/>
            <a:r>
              <a:rPr lang="en-US" sz="2600" dirty="0" smtClean="0"/>
              <a:t>Is </a:t>
            </a:r>
            <a:r>
              <a:rPr lang="en-US" sz="2600" dirty="0"/>
              <a:t>an important aspect of building rapport</a:t>
            </a:r>
            <a:br>
              <a:rPr lang="en-US" sz="2600" dirty="0"/>
            </a:br>
            <a:endParaRPr lang="en-US" sz="1100" dirty="0"/>
          </a:p>
          <a:p>
            <a:pPr lvl="1">
              <a:buFontTx/>
              <a:buChar char="–"/>
            </a:pPr>
            <a:r>
              <a:rPr lang="en-US" sz="2600" dirty="0" smtClean="0"/>
              <a:t>Can </a:t>
            </a:r>
            <a:r>
              <a:rPr lang="en-US" sz="2600" dirty="0"/>
              <a:t>be both </a:t>
            </a:r>
            <a:r>
              <a:rPr lang="en-US" sz="2600" dirty="0" smtClean="0"/>
              <a:t>what </a:t>
            </a:r>
            <a:r>
              <a:rPr lang="en-US" sz="2600" dirty="0"/>
              <a:t>the interviewer </a:t>
            </a:r>
            <a:r>
              <a:rPr lang="en-US" sz="2600" dirty="0" smtClean="0"/>
              <a:t>or case conveys </a:t>
            </a:r>
            <a:r>
              <a:rPr lang="en-US" sz="2600" dirty="0"/>
              <a:t>with his/her body </a:t>
            </a:r>
            <a:r>
              <a:rPr lang="en-US" sz="2600" dirty="0" smtClean="0"/>
              <a:t>language</a:t>
            </a:r>
          </a:p>
          <a:p>
            <a:pPr lvl="1">
              <a:buFontTx/>
              <a:buChar char="–"/>
            </a:pPr>
            <a:endParaRPr lang="en-US" sz="1100" dirty="0" smtClean="0"/>
          </a:p>
          <a:p>
            <a:pPr lvl="0"/>
            <a:r>
              <a:rPr lang="en-US" sz="2600" dirty="0">
                <a:solidFill>
                  <a:srgbClr val="000000"/>
                </a:solidFill>
              </a:rPr>
              <a:t>Interviewer should </a:t>
            </a:r>
            <a:r>
              <a:rPr lang="en-US" sz="2600" dirty="0" smtClean="0">
                <a:solidFill>
                  <a:srgbClr val="000000"/>
                </a:solidFill>
              </a:rPr>
              <a:t/>
            </a:r>
            <a:br>
              <a:rPr lang="en-US" sz="2600" dirty="0" smtClean="0">
                <a:solidFill>
                  <a:srgbClr val="000000"/>
                </a:solidFill>
              </a:rPr>
            </a:br>
            <a:endParaRPr lang="en-US" sz="1100" dirty="0" smtClean="0">
              <a:solidFill>
                <a:srgbClr val="000000"/>
              </a:solidFill>
            </a:endParaRPr>
          </a:p>
          <a:p>
            <a:pPr lvl="1"/>
            <a:r>
              <a:rPr lang="en-US" sz="2600" dirty="0">
                <a:solidFill>
                  <a:srgbClr val="000000"/>
                </a:solidFill>
              </a:rPr>
              <a:t>D</a:t>
            </a:r>
            <a:r>
              <a:rPr lang="en-US" sz="2600" dirty="0" smtClean="0">
                <a:solidFill>
                  <a:srgbClr val="000000"/>
                </a:solidFill>
              </a:rPr>
              <a:t>isplay </a:t>
            </a:r>
            <a:r>
              <a:rPr lang="en-US" sz="2600" dirty="0">
                <a:solidFill>
                  <a:srgbClr val="000000"/>
                </a:solidFill>
              </a:rPr>
              <a:t>appropriate body </a:t>
            </a:r>
            <a:r>
              <a:rPr lang="en-US" sz="2600" dirty="0" smtClean="0">
                <a:solidFill>
                  <a:srgbClr val="000000"/>
                </a:solidFill>
              </a:rPr>
              <a:t>language</a:t>
            </a:r>
            <a:endParaRPr lang="en-US" sz="2600" dirty="0" smtClean="0"/>
          </a:p>
          <a:p>
            <a:endParaRPr lang="en-US" sz="1100" dirty="0" smtClean="0"/>
          </a:p>
          <a:p>
            <a:pPr lvl="1"/>
            <a:r>
              <a:rPr lang="en-US" sz="2600" dirty="0" smtClean="0"/>
              <a:t>Be observant of the case’s body language</a:t>
            </a:r>
          </a:p>
        </p:txBody>
      </p:sp>
      <p:sp>
        <p:nvSpPr>
          <p:cNvPr id="5"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DAB3B3AD-5D49-438A-95F8-7BB37774DAF8}" type="slidenum">
              <a:rPr lang="en-US" sz="2000" b="1"/>
              <a:pPr algn="r"/>
              <a:t>20</a:t>
            </a:fld>
            <a:endParaRPr lang="en-US" sz="20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Nonverbal Communication for Interviewer</a:t>
            </a:r>
            <a:endParaRPr lang="en-US" dirty="0"/>
          </a:p>
        </p:txBody>
      </p:sp>
      <p:sp>
        <p:nvSpPr>
          <p:cNvPr id="3" name="Content Placeholder 2"/>
          <p:cNvSpPr>
            <a:spLocks noGrp="1"/>
          </p:cNvSpPr>
          <p:nvPr>
            <p:ph idx="1"/>
          </p:nvPr>
        </p:nvSpPr>
        <p:spPr>
          <a:xfrm>
            <a:off x="304800" y="1570037"/>
            <a:ext cx="8229600" cy="4525963"/>
          </a:xfrm>
        </p:spPr>
        <p:txBody>
          <a:bodyPr/>
          <a:lstStyle/>
          <a:p>
            <a:r>
              <a:rPr lang="en-US" sz="2600" dirty="0" smtClean="0"/>
              <a:t>Eye contact</a:t>
            </a:r>
          </a:p>
          <a:p>
            <a:endParaRPr lang="en-US" sz="1100" dirty="0" smtClean="0"/>
          </a:p>
          <a:p>
            <a:r>
              <a:rPr lang="en-US" sz="2600" dirty="0" smtClean="0"/>
              <a:t>Facial expressions</a:t>
            </a:r>
            <a:br>
              <a:rPr lang="en-US" sz="2600" dirty="0" smtClean="0"/>
            </a:br>
            <a:endParaRPr lang="en-US" sz="1100" dirty="0" smtClean="0"/>
          </a:p>
          <a:p>
            <a:pPr lvl="1"/>
            <a:r>
              <a:rPr lang="en-US" sz="2600" dirty="0"/>
              <a:t>L</a:t>
            </a:r>
            <a:r>
              <a:rPr lang="en-US" sz="2600" dirty="0" smtClean="0"/>
              <a:t>ooking attentive</a:t>
            </a:r>
          </a:p>
          <a:p>
            <a:endParaRPr lang="en-US" sz="1100" dirty="0" smtClean="0"/>
          </a:p>
          <a:p>
            <a:r>
              <a:rPr lang="en-US" sz="2600" dirty="0" smtClean="0"/>
              <a:t>Posture</a:t>
            </a:r>
            <a:br>
              <a:rPr lang="en-US" sz="2600" dirty="0" smtClean="0"/>
            </a:br>
            <a:endParaRPr lang="en-US" sz="1100" dirty="0" smtClean="0"/>
          </a:p>
          <a:p>
            <a:pPr lvl="1"/>
            <a:r>
              <a:rPr lang="en-US" sz="2600" dirty="0" smtClean="0"/>
              <a:t>Leaning </a:t>
            </a:r>
            <a:r>
              <a:rPr lang="en-US" sz="2600" dirty="0"/>
              <a:t>forward</a:t>
            </a:r>
          </a:p>
          <a:p>
            <a:pPr marL="0" indent="0">
              <a:buNone/>
            </a:pPr>
            <a:endParaRPr lang="en-US" sz="1100" dirty="0" smtClean="0"/>
          </a:p>
          <a:p>
            <a:r>
              <a:rPr lang="en-US" sz="2600" dirty="0" smtClean="0"/>
              <a:t>Gestures</a:t>
            </a:r>
          </a:p>
          <a:p>
            <a:pPr marL="0" indent="0">
              <a:buNone/>
            </a:pPr>
            <a:endParaRPr lang="en-US" sz="1100" dirty="0" smtClean="0"/>
          </a:p>
          <a:p>
            <a:pPr lvl="1"/>
            <a:r>
              <a:rPr lang="en-US" sz="2600" dirty="0"/>
              <a:t>Nodding </a:t>
            </a:r>
            <a:r>
              <a:rPr lang="en-US" sz="2600" dirty="0" smtClean="0"/>
              <a:t>head</a:t>
            </a:r>
            <a:endParaRPr lang="en-US" sz="2600" b="0" dirty="0" smtClean="0"/>
          </a:p>
          <a:p>
            <a:endParaRPr lang="en-US" sz="1100" dirty="0" smtClean="0"/>
          </a:p>
          <a:p>
            <a:r>
              <a:rPr lang="en-US" sz="2600" dirty="0" smtClean="0"/>
              <a:t>Movement and mirroring</a:t>
            </a:r>
          </a:p>
        </p:txBody>
      </p:sp>
      <p:sp>
        <p:nvSpPr>
          <p:cNvPr id="4" name="Slide Number Placeholder 3"/>
          <p:cNvSpPr>
            <a:spLocks noGrp="1"/>
          </p:cNvSpPr>
          <p:nvPr>
            <p:ph type="sldNum" sz="quarter" idx="12"/>
          </p:nvPr>
        </p:nvSpPr>
        <p:spPr>
          <a:xfrm>
            <a:off x="6324600" y="6324600"/>
            <a:ext cx="2514600" cy="457200"/>
          </a:xfrm>
        </p:spPr>
        <p:txBody>
          <a:bodyPr/>
          <a:lstStyle/>
          <a:p>
            <a:pPr>
              <a:defRPr/>
            </a:pPr>
            <a:fld id="{42B940A8-1F4E-424F-8215-AF7160E4C023}" type="slidenum">
              <a:rPr lang="en-US" sz="2000" smtClean="0">
                <a:solidFill>
                  <a:srgbClr val="000000"/>
                </a:solidFill>
              </a:rPr>
              <a:pPr>
                <a:defRPr/>
              </a:pPr>
              <a:t>21</a:t>
            </a:fld>
            <a:endParaRPr lang="en-US" sz="2000" dirty="0">
              <a:solidFill>
                <a:srgbClr val="000000"/>
              </a:solidFill>
            </a:endParaRP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0997" y="1660141"/>
            <a:ext cx="2099346"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343400" y="2743200"/>
            <a:ext cx="1697170"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294867" y="3176112"/>
            <a:ext cx="1517650" cy="151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191985" y="5334000"/>
            <a:ext cx="3723415" cy="461665"/>
          </a:xfrm>
          <a:prstGeom prst="rect">
            <a:avLst/>
          </a:prstGeom>
          <a:noFill/>
        </p:spPr>
        <p:txBody>
          <a:bodyPr wrap="square" rtlCol="0">
            <a:spAutoFit/>
          </a:bodyPr>
          <a:lstStyle/>
          <a:p>
            <a:r>
              <a:rPr lang="en-US" sz="2400" b="1" i="1" dirty="0" smtClean="0">
                <a:solidFill>
                  <a:schemeClr val="accent2"/>
                </a:solidFill>
              </a:rPr>
              <a:t>Refer to Appendix </a:t>
            </a:r>
            <a:r>
              <a:rPr lang="en-US" sz="2400" b="1" i="1" dirty="0">
                <a:solidFill>
                  <a:schemeClr val="accent2"/>
                </a:solidFill>
              </a:rPr>
              <a:t>J</a:t>
            </a:r>
          </a:p>
        </p:txBody>
      </p:sp>
    </p:spTree>
    <p:extLst>
      <p:ext uri="{BB962C8B-B14F-4D97-AF65-F5344CB8AC3E}">
        <p14:creationId xmlns:p14="http://schemas.microsoft.com/office/powerpoint/2010/main" val="332102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 calcmode="lin" valueType="num">
                                      <p:cBhvr additive="base">
                                        <p:cTn id="3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Slide Number Placeholder 3"/>
          <p:cNvSpPr>
            <a:spLocks noGrp="1"/>
          </p:cNvSpPr>
          <p:nvPr>
            <p:ph type="sldNum" sz="quarter" idx="12"/>
          </p:nvPr>
        </p:nvSpPr>
        <p:spPr>
          <a:xfrm>
            <a:off x="3886200" y="6381750"/>
            <a:ext cx="5181600" cy="476250"/>
          </a:xfrm>
          <a:noFill/>
        </p:spPr>
        <p:txBody>
          <a:bodyPr/>
          <a:lstStyle/>
          <a:p>
            <a:fld id="{9585F968-C1BF-4C29-81D3-5C9049DDBD8D}" type="slidenum">
              <a:rPr lang="en-US" sz="2000" smtClean="0">
                <a:solidFill>
                  <a:schemeClr val="tx1"/>
                </a:solidFill>
              </a:rPr>
              <a:pPr/>
              <a:t>22</a:t>
            </a:fld>
            <a:endParaRPr lang="en-US" sz="2000" dirty="0" smtClean="0">
              <a:solidFill>
                <a:schemeClr val="tx1"/>
              </a:solidFill>
            </a:endParaRPr>
          </a:p>
        </p:txBody>
      </p:sp>
      <p:sp>
        <p:nvSpPr>
          <p:cNvPr id="97282" name="Title 1"/>
          <p:cNvSpPr>
            <a:spLocks noGrp="1"/>
          </p:cNvSpPr>
          <p:nvPr>
            <p:ph type="title" idx="4294967295"/>
          </p:nvPr>
        </p:nvSpPr>
        <p:spPr>
          <a:xfrm>
            <a:off x="0" y="0"/>
            <a:ext cx="9144000" cy="1219200"/>
          </a:xfrm>
        </p:spPr>
        <p:txBody>
          <a:bodyPr>
            <a:normAutofit/>
          </a:bodyPr>
          <a:lstStyle/>
          <a:p>
            <a:r>
              <a:rPr lang="en-US" dirty="0" smtClean="0"/>
              <a:t/>
            </a:r>
            <a:br>
              <a:rPr lang="en-US" dirty="0" smtClean="0"/>
            </a:br>
            <a:r>
              <a:rPr lang="en-US" dirty="0" smtClean="0"/>
              <a:t>Interpreting Body Language</a:t>
            </a:r>
            <a:endParaRPr lang="en-US" sz="3200" dirty="0" smtClean="0"/>
          </a:p>
        </p:txBody>
      </p:sp>
      <p:graphicFrame>
        <p:nvGraphicFramePr>
          <p:cNvPr id="5" name="Table 4"/>
          <p:cNvGraphicFramePr>
            <a:graphicFrameLocks noGrp="1"/>
          </p:cNvGraphicFramePr>
          <p:nvPr>
            <p:extLst>
              <p:ext uri="{D42A27DB-BD31-4B8C-83A1-F6EECF244321}">
                <p14:modId xmlns:p14="http://schemas.microsoft.com/office/powerpoint/2010/main" val="398695442"/>
              </p:ext>
            </p:extLst>
          </p:nvPr>
        </p:nvGraphicFramePr>
        <p:xfrm>
          <a:off x="304800" y="1600197"/>
          <a:ext cx="8610600" cy="4805848"/>
        </p:xfrm>
        <a:graphic>
          <a:graphicData uri="http://schemas.openxmlformats.org/drawingml/2006/table">
            <a:tbl>
              <a:tblPr/>
              <a:tblGrid>
                <a:gridCol w="3810000"/>
                <a:gridCol w="4800600"/>
              </a:tblGrid>
              <a:tr h="411718">
                <a:tc>
                  <a:txBody>
                    <a:bodyPr/>
                    <a:lstStyle/>
                    <a:p>
                      <a:pPr algn="ctr"/>
                      <a:r>
                        <a:rPr lang="en-US" sz="2400" b="1" dirty="0" smtClean="0"/>
                        <a:t>Nonverbal Cues</a:t>
                      </a:r>
                      <a:endParaRPr lang="en-US" sz="24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BF3"/>
                    </a:solidFill>
                  </a:tcPr>
                </a:tc>
                <a:tc>
                  <a:txBody>
                    <a:bodyPr/>
                    <a:lstStyle/>
                    <a:p>
                      <a:pPr algn="ctr"/>
                      <a:r>
                        <a:rPr lang="en-US" sz="2400" b="1" dirty="0" smtClean="0"/>
                        <a:t>  Possible </a:t>
                      </a:r>
                      <a:r>
                        <a:rPr lang="en-US" sz="2400" b="1" dirty="0"/>
                        <a:t>Meaning</a:t>
                      </a:r>
                      <a:endParaRPr lang="en-US" sz="24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BF3"/>
                    </a:solidFill>
                  </a:tcPr>
                </a:tc>
              </a:tr>
              <a:tr h="609955">
                <a:tc>
                  <a:txBody>
                    <a:bodyPr/>
                    <a:lstStyle/>
                    <a:p>
                      <a:r>
                        <a:rPr lang="en-US" sz="2400" b="1" dirty="0" smtClean="0"/>
                        <a:t> Faltering </a:t>
                      </a:r>
                      <a:r>
                        <a:rPr lang="en-US" sz="2400" b="1" dirty="0"/>
                        <a:t>eye contact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 Boredom</a:t>
                      </a:r>
                      <a:r>
                        <a:rPr lang="en-US" sz="2400" baseline="0" dirty="0"/>
                        <a:t> </a:t>
                      </a:r>
                      <a:r>
                        <a:rPr lang="en-US" sz="2400" baseline="0" dirty="0" smtClean="0"/>
                        <a:t>or</a:t>
                      </a:r>
                      <a:r>
                        <a:rPr lang="en-US" sz="2400" dirty="0" smtClean="0"/>
                        <a:t> fatigue</a:t>
                      </a:r>
                      <a:endParaRPr lang="en-US" sz="2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955">
                <a:tc>
                  <a:txBody>
                    <a:bodyPr/>
                    <a:lstStyle/>
                    <a:p>
                      <a:r>
                        <a:rPr lang="en-US" sz="2400" b="1" dirty="0" smtClean="0"/>
                        <a:t> Intense </a:t>
                      </a:r>
                      <a:r>
                        <a:rPr lang="en-US" sz="2400" b="1" dirty="0"/>
                        <a:t>eye contact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 Fear</a:t>
                      </a:r>
                      <a:r>
                        <a:rPr lang="en-US" sz="2400" dirty="0"/>
                        <a:t>, </a:t>
                      </a:r>
                      <a:r>
                        <a:rPr lang="en-US" sz="2400" dirty="0" smtClean="0"/>
                        <a:t>confrontation, </a:t>
                      </a:r>
                      <a:r>
                        <a:rPr lang="en-US" sz="2400" dirty="0"/>
                        <a:t>or anger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1975">
                <a:tc>
                  <a:txBody>
                    <a:bodyPr/>
                    <a:lstStyle/>
                    <a:p>
                      <a:r>
                        <a:rPr lang="en-US" sz="2400" b="1" dirty="0" smtClean="0"/>
                        <a:t> Rocking</a:t>
                      </a:r>
                      <a:endParaRPr lang="en-US" sz="2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 Fear</a:t>
                      </a:r>
                      <a:r>
                        <a:rPr lang="en-US" sz="2400" baseline="0" dirty="0"/>
                        <a:t> </a:t>
                      </a:r>
                      <a:r>
                        <a:rPr lang="en-US" sz="2400" baseline="0" dirty="0" smtClean="0"/>
                        <a:t>or</a:t>
                      </a:r>
                      <a:r>
                        <a:rPr lang="en-US" sz="2400" dirty="0" smtClean="0"/>
                        <a:t> nervousness</a:t>
                      </a:r>
                      <a:endParaRPr lang="en-US" sz="2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r>
                        <a:rPr lang="en-US" sz="2400" b="1" dirty="0" smtClean="0"/>
                        <a:t> Stiff </a:t>
                      </a:r>
                      <a:r>
                        <a:rPr lang="en-US" sz="2400" b="1" dirty="0"/>
                        <a:t>posture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 Discomfort</a:t>
                      </a:r>
                      <a:r>
                        <a:rPr lang="en-US" sz="2400" baseline="0" dirty="0" smtClean="0"/>
                        <a:t> or </a:t>
                      </a:r>
                      <a:r>
                        <a:rPr lang="en-US" sz="2400" dirty="0" smtClean="0"/>
                        <a:t>nervousness</a:t>
                      </a:r>
                      <a:endParaRPr lang="en-US" sz="2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r>
                        <a:rPr lang="en-US" sz="2400" b="1" dirty="0" smtClean="0"/>
                        <a:t> Elevated voice</a:t>
                      </a:r>
                      <a:endParaRPr lang="en-US" sz="2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 Confrontation or anger</a:t>
                      </a:r>
                      <a:endParaRPr lang="en-US" sz="2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2914">
                <a:tc>
                  <a:txBody>
                    <a:bodyPr/>
                    <a:lstStyle/>
                    <a:p>
                      <a:r>
                        <a:rPr lang="en-US" sz="2400" b="1" dirty="0" smtClean="0"/>
                        <a:t> Prolonged </a:t>
                      </a:r>
                      <a:r>
                        <a:rPr lang="en-US" sz="2400" b="1" i="1" dirty="0"/>
                        <a:t>and</a:t>
                      </a:r>
                      <a:r>
                        <a:rPr lang="en-US" sz="2400" b="1" dirty="0"/>
                        <a:t> frequent </a:t>
                      </a:r>
                      <a:r>
                        <a:rPr lang="en-US" sz="2400" b="1" dirty="0" smtClean="0"/>
                        <a:t> </a:t>
                      </a:r>
                    </a:p>
                    <a:p>
                      <a:r>
                        <a:rPr lang="en-US" sz="2400" b="1" dirty="0" smtClean="0"/>
                        <a:t> periods of</a:t>
                      </a:r>
                      <a:r>
                        <a:rPr lang="en-US" sz="2400" b="1" baseline="0" dirty="0" smtClean="0"/>
                        <a:t> </a:t>
                      </a:r>
                      <a:r>
                        <a:rPr lang="en-US" sz="2400" b="1" dirty="0" smtClean="0"/>
                        <a:t>silence</a:t>
                      </a:r>
                      <a:endParaRPr lang="en-US" sz="2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 Disinterest</a:t>
                      </a:r>
                      <a:r>
                        <a:rPr lang="en-US" sz="2400" dirty="0"/>
                        <a:t>, loss of train of </a:t>
                      </a:r>
                      <a:endParaRPr lang="en-US" sz="2400" dirty="0" smtClean="0"/>
                    </a:p>
                    <a:p>
                      <a:r>
                        <a:rPr lang="en-US" sz="2400" dirty="0" smtClean="0"/>
                        <a:t> thought</a:t>
                      </a:r>
                      <a:r>
                        <a:rPr lang="en-US" sz="2400" dirty="0"/>
                        <a:t>, </a:t>
                      </a:r>
                      <a:r>
                        <a:rPr lang="en-US" sz="2400" dirty="0" smtClean="0"/>
                        <a:t>or fatigue</a:t>
                      </a:r>
                      <a:endParaRPr lang="en-US" sz="2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931">
                <a:tc>
                  <a:txBody>
                    <a:bodyPr/>
                    <a:lstStyle/>
                    <a:p>
                      <a:r>
                        <a:rPr lang="en-US" sz="2400" b="1" dirty="0" smtClean="0"/>
                        <a:t> Fidgeting</a:t>
                      </a:r>
                      <a:endParaRPr lang="en-US" sz="2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 Discomfort</a:t>
                      </a:r>
                      <a:r>
                        <a:rPr lang="en-US" sz="2400" dirty="0"/>
                        <a:t>, disinterest, </a:t>
                      </a:r>
                      <a:r>
                        <a:rPr lang="en-US" sz="2400" dirty="0" smtClean="0"/>
                        <a:t> </a:t>
                      </a:r>
                    </a:p>
                    <a:p>
                      <a:r>
                        <a:rPr lang="en-US" sz="2400" dirty="0" smtClean="0"/>
                        <a:t> nervousness,</a:t>
                      </a:r>
                      <a:r>
                        <a:rPr lang="en-US" sz="2400" baseline="0" dirty="0" smtClean="0"/>
                        <a:t> </a:t>
                      </a:r>
                      <a:r>
                        <a:rPr lang="en-US" sz="2400" dirty="0" smtClean="0"/>
                        <a:t>possible </a:t>
                      </a:r>
                      <a:r>
                        <a:rPr lang="en-US" sz="2400" dirty="0"/>
                        <a:t>drug </a:t>
                      </a:r>
                      <a:r>
                        <a:rPr lang="en-US" sz="2400" dirty="0" smtClean="0"/>
                        <a:t>use</a:t>
                      </a:r>
                      <a:endParaRPr lang="en-US" sz="2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7475"/>
            <a:ext cx="8686800" cy="1143000"/>
          </a:xfrm>
        </p:spPr>
        <p:txBody>
          <a:bodyPr>
            <a:normAutofit fontScale="90000"/>
          </a:bodyPr>
          <a:lstStyle/>
          <a:p>
            <a:pPr marL="742950" indent="-742950"/>
            <a:r>
              <a:rPr lang="en-US" dirty="0" smtClean="0"/>
              <a:t/>
            </a:r>
            <a:br>
              <a:rPr lang="en-US" dirty="0" smtClean="0"/>
            </a:br>
            <a:r>
              <a:rPr lang="en-US" sz="4000" dirty="0" smtClean="0"/>
              <a:t>C. Using Appropriate </a:t>
            </a:r>
            <a:br>
              <a:rPr lang="en-US" sz="4000" dirty="0" smtClean="0"/>
            </a:br>
            <a:r>
              <a:rPr lang="en-US" sz="4000" dirty="0" smtClean="0"/>
              <a:t>Voice and Tone</a:t>
            </a:r>
            <a:endParaRPr lang="en-US" dirty="0"/>
          </a:p>
        </p:txBody>
      </p:sp>
      <p:sp>
        <p:nvSpPr>
          <p:cNvPr id="3" name="Content Placeholder 2"/>
          <p:cNvSpPr>
            <a:spLocks noGrp="1"/>
          </p:cNvSpPr>
          <p:nvPr>
            <p:ph idx="1"/>
          </p:nvPr>
        </p:nvSpPr>
        <p:spPr>
          <a:xfrm>
            <a:off x="304800" y="1447800"/>
            <a:ext cx="8763000" cy="5257800"/>
          </a:xfrm>
        </p:spPr>
        <p:txBody>
          <a:bodyPr>
            <a:normAutofit fontScale="25000" lnSpcReduction="20000"/>
          </a:bodyPr>
          <a:lstStyle/>
          <a:p>
            <a:pPr>
              <a:lnSpc>
                <a:spcPct val="120000"/>
              </a:lnSpc>
              <a:spcBef>
                <a:spcPts val="0"/>
              </a:spcBef>
              <a:buNone/>
            </a:pPr>
            <a:r>
              <a:rPr lang="en-US" sz="11200" u="sng" dirty="0" smtClean="0"/>
              <a:t>Voice and tone</a:t>
            </a:r>
          </a:p>
          <a:p>
            <a:pPr>
              <a:lnSpc>
                <a:spcPct val="120000"/>
              </a:lnSpc>
              <a:spcBef>
                <a:spcPts val="0"/>
              </a:spcBef>
            </a:pPr>
            <a:r>
              <a:rPr lang="en-US" sz="11200" dirty="0" smtClean="0">
                <a:ea typeface="+mn-ea"/>
                <a:cs typeface="+mn-cs"/>
              </a:rPr>
              <a:t>Use natural volume and tone	</a:t>
            </a:r>
          </a:p>
          <a:p>
            <a:pPr lvl="1">
              <a:lnSpc>
                <a:spcPct val="120000"/>
              </a:lnSpc>
              <a:spcBef>
                <a:spcPts val="0"/>
              </a:spcBef>
            </a:pPr>
            <a:r>
              <a:rPr lang="en-US" sz="11200" dirty="0" smtClean="0">
                <a:ea typeface="+mn-ea"/>
                <a:cs typeface="+mn-cs"/>
              </a:rPr>
              <a:t> If voice is too loud, the case may be intimidated</a:t>
            </a:r>
          </a:p>
          <a:p>
            <a:pPr lvl="1">
              <a:lnSpc>
                <a:spcPct val="120000"/>
              </a:lnSpc>
              <a:spcBef>
                <a:spcPts val="0"/>
              </a:spcBef>
            </a:pPr>
            <a:r>
              <a:rPr lang="en-US" sz="11200" dirty="0" smtClean="0">
                <a:ea typeface="+mn-ea"/>
                <a:cs typeface="+mn-cs"/>
              </a:rPr>
              <a:t> If too soft, the message may be inaudible or sound hesitant</a:t>
            </a:r>
            <a:br>
              <a:rPr lang="en-US" sz="11200" dirty="0" smtClean="0">
                <a:ea typeface="+mn-ea"/>
                <a:cs typeface="+mn-cs"/>
              </a:rPr>
            </a:br>
            <a:endParaRPr lang="en-US" sz="4000" dirty="0" smtClean="0">
              <a:ea typeface="+mn-ea"/>
              <a:cs typeface="+mn-cs"/>
            </a:endParaRPr>
          </a:p>
          <a:p>
            <a:pPr>
              <a:lnSpc>
                <a:spcPct val="120000"/>
              </a:lnSpc>
              <a:spcBef>
                <a:spcPts val="0"/>
              </a:spcBef>
              <a:buNone/>
            </a:pPr>
            <a:r>
              <a:rPr lang="en-US" sz="11200" u="sng" dirty="0" smtClean="0"/>
              <a:t>Pace</a:t>
            </a:r>
          </a:p>
          <a:p>
            <a:pPr>
              <a:lnSpc>
                <a:spcPct val="120000"/>
              </a:lnSpc>
              <a:spcBef>
                <a:spcPts val="0"/>
              </a:spcBef>
            </a:pPr>
            <a:r>
              <a:rPr lang="en-US" sz="11200" dirty="0" smtClean="0">
                <a:ea typeface="+mn-ea"/>
                <a:cs typeface="+mn-cs"/>
              </a:rPr>
              <a:t>Use regular pace</a:t>
            </a:r>
          </a:p>
          <a:p>
            <a:pPr lvl="1">
              <a:lnSpc>
                <a:spcPct val="120000"/>
              </a:lnSpc>
              <a:spcBef>
                <a:spcPts val="0"/>
              </a:spcBef>
            </a:pPr>
            <a:r>
              <a:rPr lang="en-US" sz="11200" dirty="0" smtClean="0">
                <a:ea typeface="+mn-ea"/>
                <a:cs typeface="+mn-cs"/>
              </a:rPr>
              <a:t>If too fast, it can indicate a feeling of being rushed</a:t>
            </a:r>
          </a:p>
          <a:p>
            <a:pPr lvl="1">
              <a:lnSpc>
                <a:spcPct val="120000"/>
              </a:lnSpc>
              <a:spcBef>
                <a:spcPts val="0"/>
              </a:spcBef>
            </a:pPr>
            <a:r>
              <a:rPr lang="en-US" sz="11200" dirty="0" smtClean="0">
                <a:ea typeface="+mn-ea"/>
                <a:cs typeface="+mn-cs"/>
              </a:rPr>
              <a:t>If too slow, it can sound tentative</a:t>
            </a:r>
          </a:p>
          <a:p>
            <a:pPr>
              <a:spcBef>
                <a:spcPts val="0"/>
              </a:spcBef>
              <a:buNone/>
            </a:pPr>
            <a:endParaRPr lang="en-US" sz="2800" dirty="0" smtClean="0"/>
          </a:p>
        </p:txBody>
      </p:sp>
      <p:sp>
        <p:nvSpPr>
          <p:cNvPr id="4"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DAB3B3AD-5D49-438A-95F8-7BB37774DAF8}" type="slidenum">
              <a:rPr lang="en-US" sz="2000" b="1"/>
              <a:pPr algn="r"/>
              <a:t>23</a:t>
            </a:fld>
            <a:endParaRPr lang="en-US" sz="2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marL="742950" indent="-742950"/>
            <a:r>
              <a:rPr lang="en-US" dirty="0" smtClean="0"/>
              <a:t>D. Communicate at Case </a:t>
            </a:r>
            <a:br>
              <a:rPr lang="en-US" dirty="0" smtClean="0"/>
            </a:br>
            <a:r>
              <a:rPr lang="en-US" dirty="0" smtClean="0"/>
              <a:t>or Contact’s Level</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r>
              <a:rPr lang="en-US" sz="2800" dirty="0" smtClean="0"/>
              <a:t>Avoid technical terms and jargon</a:t>
            </a:r>
          </a:p>
          <a:p>
            <a:endParaRPr lang="en-US" sz="1600" dirty="0" smtClean="0"/>
          </a:p>
          <a:p>
            <a:r>
              <a:rPr lang="en-US" sz="2800" dirty="0" smtClean="0"/>
              <a:t>Limit the amount of information shared</a:t>
            </a:r>
          </a:p>
          <a:p>
            <a:endParaRPr lang="en-US" sz="1600" dirty="0" smtClean="0"/>
          </a:p>
          <a:p>
            <a:pPr lvl="1"/>
            <a:r>
              <a:rPr lang="en-US" dirty="0" smtClean="0"/>
              <a:t>“Need to Know”  vs. “Nice to Know”</a:t>
            </a:r>
            <a:br>
              <a:rPr lang="en-US" dirty="0" smtClean="0"/>
            </a:br>
            <a:endParaRPr lang="en-US" sz="1600" dirty="0" smtClean="0"/>
          </a:p>
          <a:p>
            <a:r>
              <a:rPr lang="en-US" sz="2800" dirty="0" smtClean="0"/>
              <a:t>Clearly explain necessary medical and technical terms and concepts</a:t>
            </a:r>
            <a:br>
              <a:rPr lang="en-US" sz="2800" dirty="0" smtClean="0"/>
            </a:br>
            <a:endParaRPr lang="en-US" sz="1600" dirty="0" smtClean="0"/>
          </a:p>
          <a:p>
            <a:r>
              <a:rPr lang="en-US" sz="2800" dirty="0" smtClean="0"/>
              <a:t>Repeat important information</a:t>
            </a:r>
          </a:p>
          <a:p>
            <a:pPr>
              <a:buNone/>
            </a:pPr>
            <a:r>
              <a:rPr lang="en-US" sz="2800" dirty="0" smtClean="0"/>
              <a:t/>
            </a:r>
            <a:br>
              <a:rPr lang="en-US" sz="2800" dirty="0" smtClean="0"/>
            </a:br>
            <a:endParaRPr lang="en-US" sz="2800" dirty="0" smtClean="0"/>
          </a:p>
          <a:p>
            <a:endParaRPr lang="en-US" sz="2800" dirty="0" smtClean="0"/>
          </a:p>
          <a:p>
            <a:endParaRPr lang="en-US" sz="2800" dirty="0"/>
          </a:p>
        </p:txBody>
      </p:sp>
      <p:sp>
        <p:nvSpPr>
          <p:cNvPr id="4"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DAB3B3AD-5D49-438A-95F8-7BB37774DAF8}" type="slidenum">
              <a:rPr lang="en-US" sz="2000" b="1"/>
              <a:pPr algn="r"/>
              <a:t>24</a:t>
            </a:fld>
            <a:endParaRPr lang="en-US" sz="20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r>
              <a:rPr lang="en-US" dirty="0" smtClean="0"/>
              <a:t>E. Give Factual Information</a:t>
            </a:r>
            <a:endParaRPr lang="en-US" dirty="0"/>
          </a:p>
        </p:txBody>
      </p:sp>
      <p:sp>
        <p:nvSpPr>
          <p:cNvPr id="3" name="Content Placeholder 2"/>
          <p:cNvSpPr>
            <a:spLocks noGrp="1"/>
          </p:cNvSpPr>
          <p:nvPr>
            <p:ph idx="1"/>
          </p:nvPr>
        </p:nvSpPr>
        <p:spPr>
          <a:xfrm>
            <a:off x="457200" y="1600200"/>
            <a:ext cx="8305800" cy="2057399"/>
          </a:xfrm>
        </p:spPr>
        <p:txBody>
          <a:bodyPr>
            <a:normAutofit lnSpcReduction="10000"/>
          </a:bodyPr>
          <a:lstStyle/>
          <a:p>
            <a:r>
              <a:rPr lang="en-US" sz="2800" dirty="0" smtClean="0"/>
              <a:t>Correct misconceptions</a:t>
            </a:r>
          </a:p>
          <a:p>
            <a:endParaRPr lang="en-US" sz="1600" dirty="0" smtClean="0"/>
          </a:p>
          <a:p>
            <a:r>
              <a:rPr lang="en-US" sz="2800" dirty="0" smtClean="0"/>
              <a:t>Provide comprehensive TB information</a:t>
            </a:r>
          </a:p>
          <a:p>
            <a:endParaRPr lang="en-US" sz="1600" dirty="0" smtClean="0"/>
          </a:p>
          <a:p>
            <a:r>
              <a:rPr lang="en-US" sz="2800" dirty="0" smtClean="0"/>
              <a:t>Avoid irrelevant information</a:t>
            </a:r>
            <a:endParaRPr lang="en-US" sz="2800" dirty="0"/>
          </a:p>
        </p:txBody>
      </p:sp>
      <p:sp>
        <p:nvSpPr>
          <p:cNvPr id="4"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DAB3B3AD-5D49-438A-95F8-7BB37774DAF8}" type="slidenum">
              <a:rPr lang="en-US" sz="2000" b="1"/>
              <a:pPr algn="r"/>
              <a:t>25</a:t>
            </a:fld>
            <a:endParaRPr lang="en-US" sz="2000" b="1" dirty="0"/>
          </a:p>
        </p:txBody>
      </p:sp>
      <p:pic>
        <p:nvPicPr>
          <p:cNvPr id="4098" name="Picture 2" descr="D:\Selects\LoRes\IMG_3290.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62200" y="3633356"/>
            <a:ext cx="4267200" cy="2843643"/>
          </a:xfrm>
          <a:prstGeom prst="rect">
            <a:avLst/>
          </a:prstGeom>
          <a:noFill/>
          <a:ln>
            <a:solidFill>
              <a:schemeClr val="accent1">
                <a:lumMod val="75000"/>
              </a:schemeClr>
            </a:solid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r>
              <a:rPr lang="en-US" dirty="0" smtClean="0"/>
              <a:t>F. Use Reinforcement</a:t>
            </a:r>
            <a:endParaRPr lang="en-US" dirty="0"/>
          </a:p>
        </p:txBody>
      </p:sp>
      <p:sp>
        <p:nvSpPr>
          <p:cNvPr id="3" name="Content Placeholder 2"/>
          <p:cNvSpPr>
            <a:spLocks noGrp="1"/>
          </p:cNvSpPr>
          <p:nvPr>
            <p:ph idx="1"/>
          </p:nvPr>
        </p:nvSpPr>
        <p:spPr>
          <a:xfrm>
            <a:off x="457200" y="1600201"/>
            <a:ext cx="8229600" cy="2971800"/>
          </a:xfrm>
        </p:spPr>
        <p:txBody>
          <a:bodyPr>
            <a:normAutofit/>
          </a:bodyPr>
          <a:lstStyle/>
          <a:p>
            <a:r>
              <a:rPr lang="en-US" sz="2800" u="sng" dirty="0" smtClean="0"/>
              <a:t>Sincerely</a:t>
            </a:r>
            <a:r>
              <a:rPr lang="en-US" sz="2800" dirty="0" smtClean="0"/>
              <a:t> compliment or acknowledge the case after hearing intentions to use, or descriptions of, healthy behaviors</a:t>
            </a:r>
          </a:p>
          <a:p>
            <a:endParaRPr lang="en-US" sz="2800" dirty="0" smtClean="0"/>
          </a:p>
          <a:p>
            <a:r>
              <a:rPr lang="en-US" sz="2800" dirty="0" smtClean="0"/>
              <a:t>Use smiles and affirmative nods and words</a:t>
            </a:r>
          </a:p>
        </p:txBody>
      </p:sp>
      <p:sp>
        <p:nvSpPr>
          <p:cNvPr id="4"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DAB3B3AD-5D49-438A-95F8-7BB37774DAF8}" type="slidenum">
              <a:rPr lang="en-US" sz="2000" b="1"/>
              <a:pPr algn="r"/>
              <a:t>26</a:t>
            </a:fld>
            <a:endParaRPr lang="en-US" sz="20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000" dirty="0" smtClean="0"/>
              <a:t>G. Summarize Conversation (1)</a:t>
            </a:r>
            <a:endParaRPr lang="en-US" sz="4000" dirty="0"/>
          </a:p>
        </p:txBody>
      </p:sp>
      <p:sp>
        <p:nvSpPr>
          <p:cNvPr id="3" name="Content Placeholder 2"/>
          <p:cNvSpPr>
            <a:spLocks noGrp="1"/>
          </p:cNvSpPr>
          <p:nvPr>
            <p:ph idx="1"/>
          </p:nvPr>
        </p:nvSpPr>
        <p:spPr/>
        <p:txBody>
          <a:bodyPr/>
          <a:lstStyle/>
          <a:p>
            <a:r>
              <a:rPr lang="en-US" sz="2800" dirty="0" smtClean="0"/>
              <a:t>Throughout the conversation, periodically summarize what has been said</a:t>
            </a:r>
          </a:p>
          <a:p>
            <a:endParaRPr lang="en-US" sz="2800" dirty="0" smtClean="0"/>
          </a:p>
          <a:p>
            <a:r>
              <a:rPr lang="en-US" sz="2800" dirty="0" smtClean="0"/>
              <a:t>Summarizing gives the case an opportunity to correct information that you may have misunderstood</a:t>
            </a:r>
          </a:p>
          <a:p>
            <a:pPr lvl="1"/>
            <a:endParaRPr lang="en-US" dirty="0" smtClean="0"/>
          </a:p>
          <a:p>
            <a:pPr>
              <a:buNone/>
            </a:pPr>
            <a:endParaRPr lang="en-US" dirty="0" smtClean="0"/>
          </a:p>
        </p:txBody>
      </p:sp>
      <p:sp>
        <p:nvSpPr>
          <p:cNvPr id="4"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DAB3B3AD-5D49-438A-95F8-7BB37774DAF8}" type="slidenum">
              <a:rPr lang="en-US" sz="2000" b="1"/>
              <a:pPr algn="r"/>
              <a:t>27</a:t>
            </a:fld>
            <a:endParaRPr lang="en-US" sz="20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Content Placeholder 2"/>
          <p:cNvSpPr>
            <a:spLocks noGrp="1"/>
          </p:cNvSpPr>
          <p:nvPr>
            <p:ph idx="1"/>
          </p:nvPr>
        </p:nvSpPr>
        <p:spPr>
          <a:xfrm>
            <a:off x="457200" y="1600200"/>
            <a:ext cx="8458200" cy="4946650"/>
          </a:xfrm>
        </p:spPr>
        <p:txBody>
          <a:bodyPr/>
          <a:lstStyle/>
          <a:p>
            <a:r>
              <a:rPr lang="en-US" sz="2600" dirty="0" smtClean="0"/>
              <a:t>Give the case an opportunity to summarize the conversation, for example:</a:t>
            </a:r>
          </a:p>
          <a:p>
            <a:pPr lvl="1"/>
            <a:r>
              <a:rPr lang="en-US" sz="2600" dirty="0" smtClean="0"/>
              <a:t>“We have covered a lot today. In your own words, review for me what we have discussed.”</a:t>
            </a:r>
          </a:p>
          <a:p>
            <a:pPr lvl="1"/>
            <a:r>
              <a:rPr lang="en-US" sz="2600" dirty="0" smtClean="0"/>
              <a:t>“Please tell me what you heard me say. This will help me provide you with any additional information you need.”</a:t>
            </a:r>
          </a:p>
          <a:p>
            <a:endParaRPr lang="en-US" sz="2600" dirty="0" smtClean="0"/>
          </a:p>
          <a:p>
            <a:r>
              <a:rPr lang="en-US" sz="2600" dirty="0" smtClean="0"/>
              <a:t>Avoid phrases such as:</a:t>
            </a:r>
          </a:p>
          <a:p>
            <a:pPr lvl="1"/>
            <a:r>
              <a:rPr lang="en-US" sz="2600" dirty="0" smtClean="0"/>
              <a:t>“Do you have any questions?”</a:t>
            </a:r>
          </a:p>
          <a:p>
            <a:pPr lvl="1"/>
            <a:r>
              <a:rPr lang="en-US" sz="2600" dirty="0" smtClean="0"/>
              <a:t>“Do you understand?”</a:t>
            </a:r>
          </a:p>
        </p:txBody>
      </p:sp>
      <p:sp>
        <p:nvSpPr>
          <p:cNvPr id="87044"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DAB3B3AD-5D49-438A-95F8-7BB37774DAF8}" type="slidenum">
              <a:rPr lang="en-US" sz="2000" b="1"/>
              <a:pPr algn="r"/>
              <a:t>28</a:t>
            </a:fld>
            <a:endParaRPr lang="en-US" sz="2000" b="1" dirty="0"/>
          </a:p>
        </p:txBody>
      </p:sp>
      <p:sp>
        <p:nvSpPr>
          <p:cNvPr id="6" name="Title 1"/>
          <p:cNvSpPr>
            <a:spLocks noGrp="1"/>
          </p:cNvSpPr>
          <p:nvPr>
            <p:ph type="title"/>
          </p:nvPr>
        </p:nvSpPr>
        <p:spPr>
          <a:xfrm>
            <a:off x="457200" y="117475"/>
            <a:ext cx="8229600" cy="1143000"/>
          </a:xfrm>
        </p:spPr>
        <p:txBody>
          <a:bodyPr>
            <a:normAutofit fontScale="90000"/>
          </a:bodyPr>
          <a:lstStyle/>
          <a:p>
            <a:r>
              <a:rPr lang="en-US" dirty="0" smtClean="0"/>
              <a:t/>
            </a:r>
            <a:br>
              <a:rPr lang="en-US" dirty="0" smtClean="0"/>
            </a:br>
            <a:r>
              <a:rPr lang="en-US" sz="4000" dirty="0" smtClean="0"/>
              <a:t>G. Summarize Conversation (2)</a:t>
            </a:r>
            <a:endParaRPr lang="en-US" sz="4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Slide Number Placeholder 5"/>
          <p:cNvSpPr txBox="1">
            <a:spLocks/>
          </p:cNvSpPr>
          <p:nvPr/>
        </p:nvSpPr>
        <p:spPr bwMode="auto">
          <a:xfrm>
            <a:off x="4419600" y="6308725"/>
            <a:ext cx="4343400" cy="476250"/>
          </a:xfrm>
          <a:prstGeom prst="rect">
            <a:avLst/>
          </a:prstGeom>
          <a:noFill/>
          <a:ln w="9525">
            <a:noFill/>
            <a:miter lim="800000"/>
            <a:headEnd/>
            <a:tailEnd/>
          </a:ln>
        </p:spPr>
        <p:txBody>
          <a:bodyPr/>
          <a:lstStyle/>
          <a:p>
            <a:pPr algn="r"/>
            <a:fld id="{2F0D4E82-CCEE-400C-B1DD-8962D139CAAA}" type="slidenum">
              <a:rPr lang="en-US" sz="2000" b="1">
                <a:solidFill>
                  <a:srgbClr val="000000"/>
                </a:solidFill>
              </a:rPr>
              <a:pPr algn="r"/>
              <a:t>29</a:t>
            </a:fld>
            <a:endParaRPr lang="en-US" sz="2000" b="1" dirty="0">
              <a:solidFill>
                <a:srgbClr val="000000"/>
              </a:solidFill>
            </a:endParaRPr>
          </a:p>
        </p:txBody>
      </p:sp>
      <p:sp>
        <p:nvSpPr>
          <p:cNvPr id="2" name="Title 1"/>
          <p:cNvSpPr>
            <a:spLocks noGrp="1"/>
          </p:cNvSpPr>
          <p:nvPr>
            <p:ph type="ctrTitle"/>
          </p:nvPr>
        </p:nvSpPr>
        <p:spPr>
          <a:xfrm>
            <a:off x="685800" y="2043113"/>
            <a:ext cx="7766050" cy="1470025"/>
          </a:xfrm>
        </p:spPr>
        <p:txBody>
          <a:bodyPr/>
          <a:lstStyle/>
          <a:p>
            <a:r>
              <a:rPr lang="en-US" sz="4000" dirty="0" smtClean="0"/>
              <a:t>Communication Pitfalls</a:t>
            </a:r>
            <a:endParaRPr lang="en-US" sz="4000" dirty="0"/>
          </a:p>
        </p:txBody>
      </p:sp>
      <p:grpSp>
        <p:nvGrpSpPr>
          <p:cNvPr id="5" name="Group 70"/>
          <p:cNvGrpSpPr>
            <a:grpSpLocks/>
          </p:cNvGrpSpPr>
          <p:nvPr/>
        </p:nvGrpSpPr>
        <p:grpSpPr bwMode="auto">
          <a:xfrm>
            <a:off x="5431042" y="3962400"/>
            <a:ext cx="2133600" cy="1516063"/>
            <a:chOff x="4416" y="3221"/>
            <a:chExt cx="1344" cy="955"/>
          </a:xfrm>
        </p:grpSpPr>
        <p:grpSp>
          <p:nvGrpSpPr>
            <p:cNvPr id="6" name="Group 69"/>
            <p:cNvGrpSpPr>
              <a:grpSpLocks/>
            </p:cNvGrpSpPr>
            <p:nvPr/>
          </p:nvGrpSpPr>
          <p:grpSpPr bwMode="auto">
            <a:xfrm>
              <a:off x="4416" y="3221"/>
              <a:ext cx="1013" cy="938"/>
              <a:chOff x="4416" y="3221"/>
              <a:chExt cx="1013" cy="938"/>
            </a:xfrm>
          </p:grpSpPr>
          <p:sp>
            <p:nvSpPr>
              <p:cNvPr id="8" name="Freeform 12"/>
              <p:cNvSpPr>
                <a:spLocks/>
              </p:cNvSpPr>
              <p:nvPr/>
            </p:nvSpPr>
            <p:spPr bwMode="auto">
              <a:xfrm>
                <a:off x="4565" y="3271"/>
                <a:ext cx="864" cy="836"/>
              </a:xfrm>
              <a:custGeom>
                <a:avLst/>
                <a:gdLst>
                  <a:gd name="T0" fmla="*/ 0 w 2591"/>
                  <a:gd name="T1" fmla="*/ 363 h 2506"/>
                  <a:gd name="T2" fmla="*/ 439 w 2591"/>
                  <a:gd name="T3" fmla="*/ 0 h 2506"/>
                  <a:gd name="T4" fmla="*/ 864 w 2591"/>
                  <a:gd name="T5" fmla="*/ 370 h 2506"/>
                  <a:gd name="T6" fmla="*/ 449 w 2591"/>
                  <a:gd name="T7" fmla="*/ 836 h 2506"/>
                  <a:gd name="T8" fmla="*/ 0 w 2591"/>
                  <a:gd name="T9" fmla="*/ 363 h 2506"/>
                  <a:gd name="T10" fmla="*/ 0 w 2591"/>
                  <a:gd name="T11" fmla="*/ 363 h 2506"/>
                  <a:gd name="T12" fmla="*/ 0 60000 65536"/>
                  <a:gd name="T13" fmla="*/ 0 60000 65536"/>
                  <a:gd name="T14" fmla="*/ 0 60000 65536"/>
                  <a:gd name="T15" fmla="*/ 0 60000 65536"/>
                  <a:gd name="T16" fmla="*/ 0 60000 65536"/>
                  <a:gd name="T17" fmla="*/ 0 60000 65536"/>
                  <a:gd name="T18" fmla="*/ 0 w 2591"/>
                  <a:gd name="T19" fmla="*/ 0 h 2506"/>
                  <a:gd name="T20" fmla="*/ 2591 w 2591"/>
                  <a:gd name="T21" fmla="*/ 2506 h 2506"/>
                </a:gdLst>
                <a:ahLst/>
                <a:cxnLst>
                  <a:cxn ang="T12">
                    <a:pos x="T0" y="T1"/>
                  </a:cxn>
                  <a:cxn ang="T13">
                    <a:pos x="T2" y="T3"/>
                  </a:cxn>
                  <a:cxn ang="T14">
                    <a:pos x="T4" y="T5"/>
                  </a:cxn>
                  <a:cxn ang="T15">
                    <a:pos x="T6" y="T7"/>
                  </a:cxn>
                  <a:cxn ang="T16">
                    <a:pos x="T8" y="T9"/>
                  </a:cxn>
                  <a:cxn ang="T17">
                    <a:pos x="T10" y="T11"/>
                  </a:cxn>
                </a:cxnLst>
                <a:rect l="T18" t="T19" r="T20" b="T21"/>
                <a:pathLst>
                  <a:path w="2591" h="2506">
                    <a:moveTo>
                      <a:pt x="0" y="1089"/>
                    </a:moveTo>
                    <a:lnTo>
                      <a:pt x="1317" y="0"/>
                    </a:lnTo>
                    <a:lnTo>
                      <a:pt x="2591" y="1110"/>
                    </a:lnTo>
                    <a:lnTo>
                      <a:pt x="1346" y="2506"/>
                    </a:lnTo>
                    <a:lnTo>
                      <a:pt x="0" y="1089"/>
                    </a:lnTo>
                    <a:close/>
                  </a:path>
                </a:pathLst>
              </a:custGeom>
              <a:solidFill>
                <a:srgbClr val="D1E8D1"/>
              </a:solidFill>
              <a:ln w="9525">
                <a:noFill/>
                <a:round/>
                <a:headEnd/>
                <a:tailEnd/>
              </a:ln>
            </p:spPr>
            <p:txBody>
              <a:bodyPr/>
              <a:lstStyle/>
              <a:p>
                <a:endParaRPr lang="en-US" dirty="0">
                  <a:solidFill>
                    <a:srgbClr val="000000"/>
                  </a:solidFill>
                </a:endParaRPr>
              </a:p>
            </p:txBody>
          </p:sp>
          <p:sp>
            <p:nvSpPr>
              <p:cNvPr id="9" name="Freeform 13"/>
              <p:cNvSpPr>
                <a:spLocks/>
              </p:cNvSpPr>
              <p:nvPr/>
            </p:nvSpPr>
            <p:spPr bwMode="auto">
              <a:xfrm>
                <a:off x="4510" y="3661"/>
                <a:ext cx="256" cy="411"/>
              </a:xfrm>
              <a:custGeom>
                <a:avLst/>
                <a:gdLst>
                  <a:gd name="T0" fmla="*/ 208 w 769"/>
                  <a:gd name="T1" fmla="*/ 0 h 1232"/>
                  <a:gd name="T2" fmla="*/ 174 w 769"/>
                  <a:gd name="T3" fmla="*/ 26 h 1232"/>
                  <a:gd name="T4" fmla="*/ 135 w 769"/>
                  <a:gd name="T5" fmla="*/ 46 h 1232"/>
                  <a:gd name="T6" fmla="*/ 92 w 769"/>
                  <a:gd name="T7" fmla="*/ 64 h 1232"/>
                  <a:gd name="T8" fmla="*/ 40 w 769"/>
                  <a:gd name="T9" fmla="*/ 85 h 1232"/>
                  <a:gd name="T10" fmla="*/ 9 w 769"/>
                  <a:gd name="T11" fmla="*/ 101 h 1232"/>
                  <a:gd name="T12" fmla="*/ 11 w 769"/>
                  <a:gd name="T13" fmla="*/ 237 h 1232"/>
                  <a:gd name="T14" fmla="*/ 11 w 769"/>
                  <a:gd name="T15" fmla="*/ 301 h 1232"/>
                  <a:gd name="T16" fmla="*/ 5 w 769"/>
                  <a:gd name="T17" fmla="*/ 358 h 1232"/>
                  <a:gd name="T18" fmla="*/ 0 w 769"/>
                  <a:gd name="T19" fmla="*/ 411 h 1232"/>
                  <a:gd name="T20" fmla="*/ 42 w 769"/>
                  <a:gd name="T21" fmla="*/ 405 h 1232"/>
                  <a:gd name="T22" fmla="*/ 241 w 769"/>
                  <a:gd name="T23" fmla="*/ 359 h 1232"/>
                  <a:gd name="T24" fmla="*/ 245 w 769"/>
                  <a:gd name="T25" fmla="*/ 217 h 1232"/>
                  <a:gd name="T26" fmla="*/ 256 w 769"/>
                  <a:gd name="T27" fmla="*/ 95 h 1232"/>
                  <a:gd name="T28" fmla="*/ 208 w 769"/>
                  <a:gd name="T29" fmla="*/ 0 h 1232"/>
                  <a:gd name="T30" fmla="*/ 208 w 769"/>
                  <a:gd name="T31" fmla="*/ 0 h 123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69"/>
                  <a:gd name="T49" fmla="*/ 0 h 1232"/>
                  <a:gd name="T50" fmla="*/ 769 w 769"/>
                  <a:gd name="T51" fmla="*/ 1232 h 123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69" h="1232">
                    <a:moveTo>
                      <a:pt x="626" y="0"/>
                    </a:moveTo>
                    <a:lnTo>
                      <a:pt x="522" y="77"/>
                    </a:lnTo>
                    <a:lnTo>
                      <a:pt x="407" y="138"/>
                    </a:lnTo>
                    <a:lnTo>
                      <a:pt x="275" y="192"/>
                    </a:lnTo>
                    <a:lnTo>
                      <a:pt x="121" y="254"/>
                    </a:lnTo>
                    <a:lnTo>
                      <a:pt x="28" y="302"/>
                    </a:lnTo>
                    <a:lnTo>
                      <a:pt x="33" y="709"/>
                    </a:lnTo>
                    <a:lnTo>
                      <a:pt x="33" y="901"/>
                    </a:lnTo>
                    <a:lnTo>
                      <a:pt x="16" y="1072"/>
                    </a:lnTo>
                    <a:lnTo>
                      <a:pt x="0" y="1232"/>
                    </a:lnTo>
                    <a:lnTo>
                      <a:pt x="126" y="1215"/>
                    </a:lnTo>
                    <a:lnTo>
                      <a:pt x="724" y="1077"/>
                    </a:lnTo>
                    <a:lnTo>
                      <a:pt x="736" y="649"/>
                    </a:lnTo>
                    <a:lnTo>
                      <a:pt x="769" y="286"/>
                    </a:lnTo>
                    <a:lnTo>
                      <a:pt x="626" y="0"/>
                    </a:lnTo>
                    <a:close/>
                  </a:path>
                </a:pathLst>
              </a:custGeom>
              <a:solidFill>
                <a:srgbClr val="FFE5D9"/>
              </a:solidFill>
              <a:ln w="9525">
                <a:noFill/>
                <a:round/>
                <a:headEnd/>
                <a:tailEnd/>
              </a:ln>
            </p:spPr>
            <p:txBody>
              <a:bodyPr/>
              <a:lstStyle/>
              <a:p>
                <a:endParaRPr lang="en-US" dirty="0">
                  <a:solidFill>
                    <a:srgbClr val="000000"/>
                  </a:solidFill>
                </a:endParaRPr>
              </a:p>
            </p:txBody>
          </p:sp>
          <p:sp>
            <p:nvSpPr>
              <p:cNvPr id="10" name="Freeform 14"/>
              <p:cNvSpPr>
                <a:spLocks/>
              </p:cNvSpPr>
              <p:nvPr/>
            </p:nvSpPr>
            <p:spPr bwMode="auto">
              <a:xfrm>
                <a:off x="4603" y="4017"/>
                <a:ext cx="264" cy="124"/>
              </a:xfrm>
              <a:custGeom>
                <a:avLst/>
                <a:gdLst>
                  <a:gd name="T0" fmla="*/ 119 w 790"/>
                  <a:gd name="T1" fmla="*/ 0 h 373"/>
                  <a:gd name="T2" fmla="*/ 264 w 790"/>
                  <a:gd name="T3" fmla="*/ 51 h 373"/>
                  <a:gd name="T4" fmla="*/ 250 w 790"/>
                  <a:gd name="T5" fmla="*/ 117 h 373"/>
                  <a:gd name="T6" fmla="*/ 183 w 790"/>
                  <a:gd name="T7" fmla="*/ 124 h 373"/>
                  <a:gd name="T8" fmla="*/ 121 w 790"/>
                  <a:gd name="T9" fmla="*/ 119 h 373"/>
                  <a:gd name="T10" fmla="*/ 53 w 790"/>
                  <a:gd name="T11" fmla="*/ 106 h 373"/>
                  <a:gd name="T12" fmla="*/ 0 w 790"/>
                  <a:gd name="T13" fmla="*/ 93 h 373"/>
                  <a:gd name="T14" fmla="*/ 31 w 790"/>
                  <a:gd name="T15" fmla="*/ 44 h 373"/>
                  <a:gd name="T16" fmla="*/ 59 w 790"/>
                  <a:gd name="T17" fmla="*/ 24 h 373"/>
                  <a:gd name="T18" fmla="*/ 119 w 790"/>
                  <a:gd name="T19" fmla="*/ 0 h 373"/>
                  <a:gd name="T20" fmla="*/ 119 w 790"/>
                  <a:gd name="T21" fmla="*/ 0 h 3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0"/>
                  <a:gd name="T34" fmla="*/ 0 h 373"/>
                  <a:gd name="T35" fmla="*/ 790 w 790"/>
                  <a:gd name="T36" fmla="*/ 373 h 3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0" h="373">
                    <a:moveTo>
                      <a:pt x="357" y="0"/>
                    </a:moveTo>
                    <a:lnTo>
                      <a:pt x="790" y="153"/>
                    </a:lnTo>
                    <a:lnTo>
                      <a:pt x="747" y="352"/>
                    </a:lnTo>
                    <a:lnTo>
                      <a:pt x="549" y="373"/>
                    </a:lnTo>
                    <a:lnTo>
                      <a:pt x="362" y="357"/>
                    </a:lnTo>
                    <a:lnTo>
                      <a:pt x="159" y="318"/>
                    </a:lnTo>
                    <a:lnTo>
                      <a:pt x="0" y="280"/>
                    </a:lnTo>
                    <a:lnTo>
                      <a:pt x="94" y="131"/>
                    </a:lnTo>
                    <a:lnTo>
                      <a:pt x="176" y="71"/>
                    </a:lnTo>
                    <a:lnTo>
                      <a:pt x="357" y="0"/>
                    </a:lnTo>
                    <a:close/>
                  </a:path>
                </a:pathLst>
              </a:custGeom>
              <a:solidFill>
                <a:srgbClr val="8CBFBF"/>
              </a:solidFill>
              <a:ln w="9525">
                <a:noFill/>
                <a:round/>
                <a:headEnd/>
                <a:tailEnd/>
              </a:ln>
            </p:spPr>
            <p:txBody>
              <a:bodyPr/>
              <a:lstStyle/>
              <a:p>
                <a:endParaRPr lang="en-US" dirty="0">
                  <a:solidFill>
                    <a:srgbClr val="000000"/>
                  </a:solidFill>
                </a:endParaRPr>
              </a:p>
            </p:txBody>
          </p:sp>
          <p:sp>
            <p:nvSpPr>
              <p:cNvPr id="11" name="Freeform 15"/>
              <p:cNvSpPr>
                <a:spLocks/>
              </p:cNvSpPr>
              <p:nvPr/>
            </p:nvSpPr>
            <p:spPr bwMode="auto">
              <a:xfrm>
                <a:off x="4636" y="3769"/>
                <a:ext cx="313" cy="304"/>
              </a:xfrm>
              <a:custGeom>
                <a:avLst/>
                <a:gdLst>
                  <a:gd name="T0" fmla="*/ 0 w 938"/>
                  <a:gd name="T1" fmla="*/ 57 h 912"/>
                  <a:gd name="T2" fmla="*/ 99 w 938"/>
                  <a:gd name="T3" fmla="*/ 0 h 912"/>
                  <a:gd name="T4" fmla="*/ 145 w 938"/>
                  <a:gd name="T5" fmla="*/ 0 h 912"/>
                  <a:gd name="T6" fmla="*/ 179 w 938"/>
                  <a:gd name="T7" fmla="*/ 11 h 912"/>
                  <a:gd name="T8" fmla="*/ 236 w 938"/>
                  <a:gd name="T9" fmla="*/ 33 h 912"/>
                  <a:gd name="T10" fmla="*/ 313 w 938"/>
                  <a:gd name="T11" fmla="*/ 163 h 912"/>
                  <a:gd name="T12" fmla="*/ 293 w 938"/>
                  <a:gd name="T13" fmla="*/ 213 h 912"/>
                  <a:gd name="T14" fmla="*/ 271 w 938"/>
                  <a:gd name="T15" fmla="*/ 243 h 912"/>
                  <a:gd name="T16" fmla="*/ 260 w 938"/>
                  <a:gd name="T17" fmla="*/ 253 h 912"/>
                  <a:gd name="T18" fmla="*/ 242 w 938"/>
                  <a:gd name="T19" fmla="*/ 284 h 912"/>
                  <a:gd name="T20" fmla="*/ 233 w 938"/>
                  <a:gd name="T21" fmla="*/ 300 h 912"/>
                  <a:gd name="T22" fmla="*/ 198 w 938"/>
                  <a:gd name="T23" fmla="*/ 304 h 912"/>
                  <a:gd name="T24" fmla="*/ 154 w 938"/>
                  <a:gd name="T25" fmla="*/ 295 h 912"/>
                  <a:gd name="T26" fmla="*/ 106 w 938"/>
                  <a:gd name="T27" fmla="*/ 277 h 912"/>
                  <a:gd name="T28" fmla="*/ 81 w 938"/>
                  <a:gd name="T29" fmla="*/ 256 h 912"/>
                  <a:gd name="T30" fmla="*/ 101 w 938"/>
                  <a:gd name="T31" fmla="*/ 233 h 912"/>
                  <a:gd name="T32" fmla="*/ 108 w 938"/>
                  <a:gd name="T33" fmla="*/ 93 h 912"/>
                  <a:gd name="T34" fmla="*/ 62 w 938"/>
                  <a:gd name="T35" fmla="*/ 71 h 912"/>
                  <a:gd name="T36" fmla="*/ 4 w 938"/>
                  <a:gd name="T37" fmla="*/ 79 h 912"/>
                  <a:gd name="T38" fmla="*/ 0 w 938"/>
                  <a:gd name="T39" fmla="*/ 57 h 912"/>
                  <a:gd name="T40" fmla="*/ 0 w 938"/>
                  <a:gd name="T41" fmla="*/ 57 h 9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38"/>
                  <a:gd name="T64" fmla="*/ 0 h 912"/>
                  <a:gd name="T65" fmla="*/ 938 w 938"/>
                  <a:gd name="T66" fmla="*/ 912 h 9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38" h="912">
                    <a:moveTo>
                      <a:pt x="0" y="171"/>
                    </a:moveTo>
                    <a:lnTo>
                      <a:pt x="297" y="0"/>
                    </a:lnTo>
                    <a:lnTo>
                      <a:pt x="434" y="0"/>
                    </a:lnTo>
                    <a:lnTo>
                      <a:pt x="537" y="32"/>
                    </a:lnTo>
                    <a:lnTo>
                      <a:pt x="708" y="99"/>
                    </a:lnTo>
                    <a:lnTo>
                      <a:pt x="938" y="489"/>
                    </a:lnTo>
                    <a:lnTo>
                      <a:pt x="878" y="638"/>
                    </a:lnTo>
                    <a:lnTo>
                      <a:pt x="813" y="730"/>
                    </a:lnTo>
                    <a:lnTo>
                      <a:pt x="779" y="758"/>
                    </a:lnTo>
                    <a:lnTo>
                      <a:pt x="724" y="852"/>
                    </a:lnTo>
                    <a:lnTo>
                      <a:pt x="698" y="900"/>
                    </a:lnTo>
                    <a:lnTo>
                      <a:pt x="593" y="912"/>
                    </a:lnTo>
                    <a:lnTo>
                      <a:pt x="461" y="885"/>
                    </a:lnTo>
                    <a:lnTo>
                      <a:pt x="319" y="830"/>
                    </a:lnTo>
                    <a:lnTo>
                      <a:pt x="242" y="768"/>
                    </a:lnTo>
                    <a:lnTo>
                      <a:pt x="302" y="698"/>
                    </a:lnTo>
                    <a:lnTo>
                      <a:pt x="324" y="279"/>
                    </a:lnTo>
                    <a:lnTo>
                      <a:pt x="187" y="214"/>
                    </a:lnTo>
                    <a:lnTo>
                      <a:pt x="11" y="236"/>
                    </a:lnTo>
                    <a:lnTo>
                      <a:pt x="0" y="171"/>
                    </a:lnTo>
                    <a:close/>
                  </a:path>
                </a:pathLst>
              </a:custGeom>
              <a:solidFill>
                <a:srgbClr val="BAEDED"/>
              </a:solidFill>
              <a:ln w="9525">
                <a:noFill/>
                <a:round/>
                <a:headEnd/>
                <a:tailEnd/>
              </a:ln>
            </p:spPr>
            <p:txBody>
              <a:bodyPr/>
              <a:lstStyle/>
              <a:p>
                <a:endParaRPr lang="en-US" dirty="0">
                  <a:solidFill>
                    <a:srgbClr val="000000"/>
                  </a:solidFill>
                </a:endParaRPr>
              </a:p>
            </p:txBody>
          </p:sp>
          <p:sp>
            <p:nvSpPr>
              <p:cNvPr id="12" name="Freeform 16"/>
              <p:cNvSpPr>
                <a:spLocks/>
              </p:cNvSpPr>
              <p:nvPr/>
            </p:nvSpPr>
            <p:spPr bwMode="auto">
              <a:xfrm>
                <a:off x="4739" y="3883"/>
                <a:ext cx="79" cy="78"/>
              </a:xfrm>
              <a:custGeom>
                <a:avLst/>
                <a:gdLst>
                  <a:gd name="T0" fmla="*/ 79 w 237"/>
                  <a:gd name="T1" fmla="*/ 18 h 235"/>
                  <a:gd name="T2" fmla="*/ 2 w 237"/>
                  <a:gd name="T3" fmla="*/ 78 h 235"/>
                  <a:gd name="T4" fmla="*/ 0 w 237"/>
                  <a:gd name="T5" fmla="*/ 44 h 235"/>
                  <a:gd name="T6" fmla="*/ 79 w 237"/>
                  <a:gd name="T7" fmla="*/ 0 h 235"/>
                  <a:gd name="T8" fmla="*/ 79 w 237"/>
                  <a:gd name="T9" fmla="*/ 18 h 235"/>
                  <a:gd name="T10" fmla="*/ 79 w 237"/>
                  <a:gd name="T11" fmla="*/ 18 h 235"/>
                  <a:gd name="T12" fmla="*/ 0 60000 65536"/>
                  <a:gd name="T13" fmla="*/ 0 60000 65536"/>
                  <a:gd name="T14" fmla="*/ 0 60000 65536"/>
                  <a:gd name="T15" fmla="*/ 0 60000 65536"/>
                  <a:gd name="T16" fmla="*/ 0 60000 65536"/>
                  <a:gd name="T17" fmla="*/ 0 60000 65536"/>
                  <a:gd name="T18" fmla="*/ 0 w 237"/>
                  <a:gd name="T19" fmla="*/ 0 h 235"/>
                  <a:gd name="T20" fmla="*/ 237 w 237"/>
                  <a:gd name="T21" fmla="*/ 235 h 235"/>
                </a:gdLst>
                <a:ahLst/>
                <a:cxnLst>
                  <a:cxn ang="T12">
                    <a:pos x="T0" y="T1"/>
                  </a:cxn>
                  <a:cxn ang="T13">
                    <a:pos x="T2" y="T3"/>
                  </a:cxn>
                  <a:cxn ang="T14">
                    <a:pos x="T4" y="T5"/>
                  </a:cxn>
                  <a:cxn ang="T15">
                    <a:pos x="T6" y="T7"/>
                  </a:cxn>
                  <a:cxn ang="T16">
                    <a:pos x="T8" y="T9"/>
                  </a:cxn>
                  <a:cxn ang="T17">
                    <a:pos x="T10" y="T11"/>
                  </a:cxn>
                </a:cxnLst>
                <a:rect l="T18" t="T19" r="T20" b="T21"/>
                <a:pathLst>
                  <a:path w="237" h="235">
                    <a:moveTo>
                      <a:pt x="237" y="55"/>
                    </a:moveTo>
                    <a:lnTo>
                      <a:pt x="6" y="235"/>
                    </a:lnTo>
                    <a:lnTo>
                      <a:pt x="0" y="132"/>
                    </a:lnTo>
                    <a:lnTo>
                      <a:pt x="237" y="0"/>
                    </a:lnTo>
                    <a:lnTo>
                      <a:pt x="237" y="55"/>
                    </a:lnTo>
                    <a:close/>
                  </a:path>
                </a:pathLst>
              </a:custGeom>
              <a:solidFill>
                <a:srgbClr val="FF994D"/>
              </a:solidFill>
              <a:ln w="9525">
                <a:noFill/>
                <a:round/>
                <a:headEnd/>
                <a:tailEnd/>
              </a:ln>
            </p:spPr>
            <p:txBody>
              <a:bodyPr/>
              <a:lstStyle/>
              <a:p>
                <a:endParaRPr lang="en-US" dirty="0">
                  <a:solidFill>
                    <a:srgbClr val="000000"/>
                  </a:solidFill>
                </a:endParaRPr>
              </a:p>
            </p:txBody>
          </p:sp>
          <p:sp>
            <p:nvSpPr>
              <p:cNvPr id="13" name="Freeform 17"/>
              <p:cNvSpPr>
                <a:spLocks/>
              </p:cNvSpPr>
              <p:nvPr/>
            </p:nvSpPr>
            <p:spPr bwMode="auto">
              <a:xfrm>
                <a:off x="4687" y="3958"/>
                <a:ext cx="70" cy="47"/>
              </a:xfrm>
              <a:custGeom>
                <a:avLst/>
                <a:gdLst>
                  <a:gd name="T0" fmla="*/ 70 w 209"/>
                  <a:gd name="T1" fmla="*/ 6 h 142"/>
                  <a:gd name="T2" fmla="*/ 20 w 209"/>
                  <a:gd name="T3" fmla="*/ 0 h 142"/>
                  <a:gd name="T4" fmla="*/ 0 w 209"/>
                  <a:gd name="T5" fmla="*/ 27 h 142"/>
                  <a:gd name="T6" fmla="*/ 10 w 209"/>
                  <a:gd name="T7" fmla="*/ 45 h 142"/>
                  <a:gd name="T8" fmla="*/ 46 w 209"/>
                  <a:gd name="T9" fmla="*/ 47 h 142"/>
                  <a:gd name="T10" fmla="*/ 70 w 209"/>
                  <a:gd name="T11" fmla="*/ 6 h 142"/>
                  <a:gd name="T12" fmla="*/ 70 w 209"/>
                  <a:gd name="T13" fmla="*/ 6 h 142"/>
                  <a:gd name="T14" fmla="*/ 0 60000 65536"/>
                  <a:gd name="T15" fmla="*/ 0 60000 65536"/>
                  <a:gd name="T16" fmla="*/ 0 60000 65536"/>
                  <a:gd name="T17" fmla="*/ 0 60000 65536"/>
                  <a:gd name="T18" fmla="*/ 0 60000 65536"/>
                  <a:gd name="T19" fmla="*/ 0 60000 65536"/>
                  <a:gd name="T20" fmla="*/ 0 60000 65536"/>
                  <a:gd name="T21" fmla="*/ 0 w 209"/>
                  <a:gd name="T22" fmla="*/ 0 h 142"/>
                  <a:gd name="T23" fmla="*/ 209 w 209"/>
                  <a:gd name="T24" fmla="*/ 142 h 1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9" h="142">
                    <a:moveTo>
                      <a:pt x="209" y="17"/>
                    </a:moveTo>
                    <a:lnTo>
                      <a:pt x="61" y="0"/>
                    </a:lnTo>
                    <a:lnTo>
                      <a:pt x="0" y="82"/>
                    </a:lnTo>
                    <a:lnTo>
                      <a:pt x="29" y="137"/>
                    </a:lnTo>
                    <a:lnTo>
                      <a:pt x="137" y="142"/>
                    </a:lnTo>
                    <a:lnTo>
                      <a:pt x="209" y="17"/>
                    </a:lnTo>
                    <a:close/>
                  </a:path>
                </a:pathLst>
              </a:custGeom>
              <a:solidFill>
                <a:srgbClr val="F2D8CC"/>
              </a:solidFill>
              <a:ln w="9525">
                <a:noFill/>
                <a:round/>
                <a:headEnd/>
                <a:tailEnd/>
              </a:ln>
            </p:spPr>
            <p:txBody>
              <a:bodyPr/>
              <a:lstStyle/>
              <a:p>
                <a:endParaRPr lang="en-US" dirty="0">
                  <a:solidFill>
                    <a:srgbClr val="000000"/>
                  </a:solidFill>
                </a:endParaRPr>
              </a:p>
            </p:txBody>
          </p:sp>
          <p:sp>
            <p:nvSpPr>
              <p:cNvPr id="14" name="Freeform 18"/>
              <p:cNvSpPr>
                <a:spLocks/>
              </p:cNvSpPr>
              <p:nvPr/>
            </p:nvSpPr>
            <p:spPr bwMode="auto">
              <a:xfrm>
                <a:off x="4600" y="3824"/>
                <a:ext cx="49" cy="41"/>
              </a:xfrm>
              <a:custGeom>
                <a:avLst/>
                <a:gdLst>
                  <a:gd name="T0" fmla="*/ 36 w 148"/>
                  <a:gd name="T1" fmla="*/ 0 h 122"/>
                  <a:gd name="T2" fmla="*/ 0 w 148"/>
                  <a:gd name="T3" fmla="*/ 9 h 122"/>
                  <a:gd name="T4" fmla="*/ 2 w 148"/>
                  <a:gd name="T5" fmla="*/ 41 h 122"/>
                  <a:gd name="T6" fmla="*/ 49 w 148"/>
                  <a:gd name="T7" fmla="*/ 21 h 122"/>
                  <a:gd name="T8" fmla="*/ 36 w 148"/>
                  <a:gd name="T9" fmla="*/ 0 h 122"/>
                  <a:gd name="T10" fmla="*/ 36 w 148"/>
                  <a:gd name="T11" fmla="*/ 0 h 122"/>
                  <a:gd name="T12" fmla="*/ 0 60000 65536"/>
                  <a:gd name="T13" fmla="*/ 0 60000 65536"/>
                  <a:gd name="T14" fmla="*/ 0 60000 65536"/>
                  <a:gd name="T15" fmla="*/ 0 60000 65536"/>
                  <a:gd name="T16" fmla="*/ 0 60000 65536"/>
                  <a:gd name="T17" fmla="*/ 0 60000 65536"/>
                  <a:gd name="T18" fmla="*/ 0 w 148"/>
                  <a:gd name="T19" fmla="*/ 0 h 122"/>
                  <a:gd name="T20" fmla="*/ 148 w 148"/>
                  <a:gd name="T21" fmla="*/ 122 h 122"/>
                </a:gdLst>
                <a:ahLst/>
                <a:cxnLst>
                  <a:cxn ang="T12">
                    <a:pos x="T0" y="T1"/>
                  </a:cxn>
                  <a:cxn ang="T13">
                    <a:pos x="T2" y="T3"/>
                  </a:cxn>
                  <a:cxn ang="T14">
                    <a:pos x="T4" y="T5"/>
                  </a:cxn>
                  <a:cxn ang="T15">
                    <a:pos x="T6" y="T7"/>
                  </a:cxn>
                  <a:cxn ang="T16">
                    <a:pos x="T8" y="T9"/>
                  </a:cxn>
                  <a:cxn ang="T17">
                    <a:pos x="T10" y="T11"/>
                  </a:cxn>
                </a:cxnLst>
                <a:rect l="T18" t="T19" r="T20" b="T21"/>
                <a:pathLst>
                  <a:path w="148" h="122">
                    <a:moveTo>
                      <a:pt x="110" y="0"/>
                    </a:moveTo>
                    <a:lnTo>
                      <a:pt x="0" y="28"/>
                    </a:lnTo>
                    <a:lnTo>
                      <a:pt x="6" y="122"/>
                    </a:lnTo>
                    <a:lnTo>
                      <a:pt x="148" y="62"/>
                    </a:lnTo>
                    <a:lnTo>
                      <a:pt x="110" y="0"/>
                    </a:lnTo>
                    <a:close/>
                  </a:path>
                </a:pathLst>
              </a:custGeom>
              <a:solidFill>
                <a:srgbClr val="F2D8CC"/>
              </a:solidFill>
              <a:ln w="9525">
                <a:noFill/>
                <a:round/>
                <a:headEnd/>
                <a:tailEnd/>
              </a:ln>
            </p:spPr>
            <p:txBody>
              <a:bodyPr/>
              <a:lstStyle/>
              <a:p>
                <a:endParaRPr lang="en-US" dirty="0">
                  <a:solidFill>
                    <a:srgbClr val="000000"/>
                  </a:solidFill>
                </a:endParaRPr>
              </a:p>
            </p:txBody>
          </p:sp>
          <p:sp>
            <p:nvSpPr>
              <p:cNvPr id="15" name="Freeform 19"/>
              <p:cNvSpPr>
                <a:spLocks/>
              </p:cNvSpPr>
              <p:nvPr/>
            </p:nvSpPr>
            <p:spPr bwMode="auto">
              <a:xfrm>
                <a:off x="4984" y="3229"/>
                <a:ext cx="379" cy="222"/>
              </a:xfrm>
              <a:custGeom>
                <a:avLst/>
                <a:gdLst>
                  <a:gd name="T0" fmla="*/ 363 w 1136"/>
                  <a:gd name="T1" fmla="*/ 222 h 666"/>
                  <a:gd name="T2" fmla="*/ 377 w 1136"/>
                  <a:gd name="T3" fmla="*/ 191 h 666"/>
                  <a:gd name="T4" fmla="*/ 379 w 1136"/>
                  <a:gd name="T5" fmla="*/ 149 h 666"/>
                  <a:gd name="T6" fmla="*/ 364 w 1136"/>
                  <a:gd name="T7" fmla="*/ 109 h 666"/>
                  <a:gd name="T8" fmla="*/ 344 w 1136"/>
                  <a:gd name="T9" fmla="*/ 82 h 666"/>
                  <a:gd name="T10" fmla="*/ 309 w 1136"/>
                  <a:gd name="T11" fmla="*/ 51 h 666"/>
                  <a:gd name="T12" fmla="*/ 282 w 1136"/>
                  <a:gd name="T13" fmla="*/ 26 h 666"/>
                  <a:gd name="T14" fmla="*/ 238 w 1136"/>
                  <a:gd name="T15" fmla="*/ 6 h 666"/>
                  <a:gd name="T16" fmla="*/ 194 w 1136"/>
                  <a:gd name="T17" fmla="*/ 0 h 666"/>
                  <a:gd name="T18" fmla="*/ 154 w 1136"/>
                  <a:gd name="T19" fmla="*/ 4 h 666"/>
                  <a:gd name="T20" fmla="*/ 111 w 1136"/>
                  <a:gd name="T21" fmla="*/ 17 h 666"/>
                  <a:gd name="T22" fmla="*/ 60 w 1136"/>
                  <a:gd name="T23" fmla="*/ 46 h 666"/>
                  <a:gd name="T24" fmla="*/ 27 w 1136"/>
                  <a:gd name="T25" fmla="*/ 79 h 666"/>
                  <a:gd name="T26" fmla="*/ 7 w 1136"/>
                  <a:gd name="T27" fmla="*/ 114 h 666"/>
                  <a:gd name="T28" fmla="*/ 0 w 1136"/>
                  <a:gd name="T29" fmla="*/ 154 h 666"/>
                  <a:gd name="T30" fmla="*/ 9 w 1136"/>
                  <a:gd name="T31" fmla="*/ 204 h 666"/>
                  <a:gd name="T32" fmla="*/ 363 w 1136"/>
                  <a:gd name="T33" fmla="*/ 222 h 666"/>
                  <a:gd name="T34" fmla="*/ 363 w 1136"/>
                  <a:gd name="T35" fmla="*/ 222 h 6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6"/>
                  <a:gd name="T55" fmla="*/ 0 h 666"/>
                  <a:gd name="T56" fmla="*/ 1136 w 1136"/>
                  <a:gd name="T57" fmla="*/ 666 h 66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6" h="666">
                    <a:moveTo>
                      <a:pt x="1087" y="666"/>
                    </a:moveTo>
                    <a:lnTo>
                      <a:pt x="1131" y="573"/>
                    </a:lnTo>
                    <a:lnTo>
                      <a:pt x="1136" y="446"/>
                    </a:lnTo>
                    <a:lnTo>
                      <a:pt x="1092" y="326"/>
                    </a:lnTo>
                    <a:lnTo>
                      <a:pt x="1032" y="247"/>
                    </a:lnTo>
                    <a:lnTo>
                      <a:pt x="927" y="154"/>
                    </a:lnTo>
                    <a:lnTo>
                      <a:pt x="845" y="77"/>
                    </a:lnTo>
                    <a:lnTo>
                      <a:pt x="713" y="17"/>
                    </a:lnTo>
                    <a:lnTo>
                      <a:pt x="582" y="0"/>
                    </a:lnTo>
                    <a:lnTo>
                      <a:pt x="461" y="12"/>
                    </a:lnTo>
                    <a:lnTo>
                      <a:pt x="334" y="50"/>
                    </a:lnTo>
                    <a:lnTo>
                      <a:pt x="181" y="139"/>
                    </a:lnTo>
                    <a:lnTo>
                      <a:pt x="82" y="237"/>
                    </a:lnTo>
                    <a:lnTo>
                      <a:pt x="22" y="341"/>
                    </a:lnTo>
                    <a:lnTo>
                      <a:pt x="0" y="463"/>
                    </a:lnTo>
                    <a:lnTo>
                      <a:pt x="27" y="611"/>
                    </a:lnTo>
                    <a:lnTo>
                      <a:pt x="1087" y="666"/>
                    </a:lnTo>
                    <a:close/>
                  </a:path>
                </a:pathLst>
              </a:custGeom>
              <a:solidFill>
                <a:srgbClr val="CCA699"/>
              </a:solidFill>
              <a:ln w="9525">
                <a:noFill/>
                <a:round/>
                <a:headEnd/>
                <a:tailEnd/>
              </a:ln>
            </p:spPr>
            <p:txBody>
              <a:bodyPr/>
              <a:lstStyle/>
              <a:p>
                <a:endParaRPr lang="en-US" dirty="0">
                  <a:solidFill>
                    <a:srgbClr val="000000"/>
                  </a:solidFill>
                </a:endParaRPr>
              </a:p>
            </p:txBody>
          </p:sp>
          <p:sp>
            <p:nvSpPr>
              <p:cNvPr id="16" name="Freeform 20"/>
              <p:cNvSpPr>
                <a:spLocks/>
              </p:cNvSpPr>
              <p:nvPr/>
            </p:nvSpPr>
            <p:spPr bwMode="auto">
              <a:xfrm>
                <a:off x="4819" y="3346"/>
                <a:ext cx="533" cy="621"/>
              </a:xfrm>
              <a:custGeom>
                <a:avLst/>
                <a:gdLst>
                  <a:gd name="T0" fmla="*/ 262 w 1597"/>
                  <a:gd name="T1" fmla="*/ 0 h 1863"/>
                  <a:gd name="T2" fmla="*/ 224 w 1597"/>
                  <a:gd name="T3" fmla="*/ 10 h 1863"/>
                  <a:gd name="T4" fmla="*/ 200 w 1597"/>
                  <a:gd name="T5" fmla="*/ 46 h 1863"/>
                  <a:gd name="T6" fmla="*/ 172 w 1597"/>
                  <a:gd name="T7" fmla="*/ 101 h 1863"/>
                  <a:gd name="T8" fmla="*/ 154 w 1597"/>
                  <a:gd name="T9" fmla="*/ 150 h 1863"/>
                  <a:gd name="T10" fmla="*/ 130 w 1597"/>
                  <a:gd name="T11" fmla="*/ 191 h 1863"/>
                  <a:gd name="T12" fmla="*/ 75 w 1597"/>
                  <a:gd name="T13" fmla="*/ 209 h 1863"/>
                  <a:gd name="T14" fmla="*/ 55 w 1597"/>
                  <a:gd name="T15" fmla="*/ 246 h 1863"/>
                  <a:gd name="T16" fmla="*/ 53 w 1597"/>
                  <a:gd name="T17" fmla="*/ 282 h 1863"/>
                  <a:gd name="T18" fmla="*/ 58 w 1597"/>
                  <a:gd name="T19" fmla="*/ 321 h 1863"/>
                  <a:gd name="T20" fmla="*/ 62 w 1597"/>
                  <a:gd name="T21" fmla="*/ 350 h 1863"/>
                  <a:gd name="T22" fmla="*/ 50 w 1597"/>
                  <a:gd name="T23" fmla="*/ 388 h 1863"/>
                  <a:gd name="T24" fmla="*/ 37 w 1597"/>
                  <a:gd name="T25" fmla="*/ 432 h 1863"/>
                  <a:gd name="T26" fmla="*/ 20 w 1597"/>
                  <a:gd name="T27" fmla="*/ 473 h 1863"/>
                  <a:gd name="T28" fmla="*/ 3 w 1597"/>
                  <a:gd name="T29" fmla="*/ 509 h 1863"/>
                  <a:gd name="T30" fmla="*/ 0 w 1597"/>
                  <a:gd name="T31" fmla="*/ 539 h 1863"/>
                  <a:gd name="T32" fmla="*/ 7 w 1597"/>
                  <a:gd name="T33" fmla="*/ 566 h 1863"/>
                  <a:gd name="T34" fmla="*/ 29 w 1597"/>
                  <a:gd name="T35" fmla="*/ 579 h 1863"/>
                  <a:gd name="T36" fmla="*/ 60 w 1597"/>
                  <a:gd name="T37" fmla="*/ 584 h 1863"/>
                  <a:gd name="T38" fmla="*/ 101 w 1597"/>
                  <a:gd name="T39" fmla="*/ 586 h 1863"/>
                  <a:gd name="T40" fmla="*/ 137 w 1597"/>
                  <a:gd name="T41" fmla="*/ 583 h 1863"/>
                  <a:gd name="T42" fmla="*/ 165 w 1597"/>
                  <a:gd name="T43" fmla="*/ 579 h 1863"/>
                  <a:gd name="T44" fmla="*/ 209 w 1597"/>
                  <a:gd name="T45" fmla="*/ 619 h 1863"/>
                  <a:gd name="T46" fmla="*/ 227 w 1597"/>
                  <a:gd name="T47" fmla="*/ 621 h 1863"/>
                  <a:gd name="T48" fmla="*/ 240 w 1597"/>
                  <a:gd name="T49" fmla="*/ 603 h 1863"/>
                  <a:gd name="T50" fmla="*/ 262 w 1597"/>
                  <a:gd name="T51" fmla="*/ 551 h 1863"/>
                  <a:gd name="T52" fmla="*/ 288 w 1597"/>
                  <a:gd name="T53" fmla="*/ 524 h 1863"/>
                  <a:gd name="T54" fmla="*/ 328 w 1597"/>
                  <a:gd name="T55" fmla="*/ 509 h 1863"/>
                  <a:gd name="T56" fmla="*/ 376 w 1597"/>
                  <a:gd name="T57" fmla="*/ 484 h 1863"/>
                  <a:gd name="T58" fmla="*/ 420 w 1597"/>
                  <a:gd name="T59" fmla="*/ 440 h 1863"/>
                  <a:gd name="T60" fmla="*/ 462 w 1597"/>
                  <a:gd name="T61" fmla="*/ 379 h 1863"/>
                  <a:gd name="T62" fmla="*/ 497 w 1597"/>
                  <a:gd name="T63" fmla="*/ 301 h 1863"/>
                  <a:gd name="T64" fmla="*/ 524 w 1597"/>
                  <a:gd name="T65" fmla="*/ 218 h 1863"/>
                  <a:gd name="T66" fmla="*/ 533 w 1597"/>
                  <a:gd name="T67" fmla="*/ 145 h 1863"/>
                  <a:gd name="T68" fmla="*/ 522 w 1597"/>
                  <a:gd name="T69" fmla="*/ 94 h 1863"/>
                  <a:gd name="T70" fmla="*/ 487 w 1597"/>
                  <a:gd name="T71" fmla="*/ 70 h 1863"/>
                  <a:gd name="T72" fmla="*/ 442 w 1597"/>
                  <a:gd name="T73" fmla="*/ 71 h 1863"/>
                  <a:gd name="T74" fmla="*/ 407 w 1597"/>
                  <a:gd name="T75" fmla="*/ 79 h 1863"/>
                  <a:gd name="T76" fmla="*/ 373 w 1597"/>
                  <a:gd name="T77" fmla="*/ 74 h 1863"/>
                  <a:gd name="T78" fmla="*/ 357 w 1597"/>
                  <a:gd name="T79" fmla="*/ 53 h 1863"/>
                  <a:gd name="T80" fmla="*/ 328 w 1597"/>
                  <a:gd name="T81" fmla="*/ 55 h 1863"/>
                  <a:gd name="T82" fmla="*/ 322 w 1597"/>
                  <a:gd name="T83" fmla="*/ 39 h 1863"/>
                  <a:gd name="T84" fmla="*/ 295 w 1597"/>
                  <a:gd name="T85" fmla="*/ 42 h 1863"/>
                  <a:gd name="T86" fmla="*/ 269 w 1597"/>
                  <a:gd name="T87" fmla="*/ 30 h 1863"/>
                  <a:gd name="T88" fmla="*/ 262 w 1597"/>
                  <a:gd name="T89" fmla="*/ 11 h 1863"/>
                  <a:gd name="T90" fmla="*/ 262 w 1597"/>
                  <a:gd name="T91" fmla="*/ 0 h 1863"/>
                  <a:gd name="T92" fmla="*/ 262 w 1597"/>
                  <a:gd name="T93" fmla="*/ 0 h 186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597"/>
                  <a:gd name="T142" fmla="*/ 0 h 1863"/>
                  <a:gd name="T143" fmla="*/ 1597 w 1597"/>
                  <a:gd name="T144" fmla="*/ 1863 h 186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597" h="1863">
                    <a:moveTo>
                      <a:pt x="785" y="0"/>
                    </a:moveTo>
                    <a:lnTo>
                      <a:pt x="670" y="29"/>
                    </a:lnTo>
                    <a:lnTo>
                      <a:pt x="598" y="137"/>
                    </a:lnTo>
                    <a:lnTo>
                      <a:pt x="516" y="303"/>
                    </a:lnTo>
                    <a:lnTo>
                      <a:pt x="461" y="451"/>
                    </a:lnTo>
                    <a:lnTo>
                      <a:pt x="389" y="573"/>
                    </a:lnTo>
                    <a:lnTo>
                      <a:pt x="225" y="626"/>
                    </a:lnTo>
                    <a:lnTo>
                      <a:pt x="164" y="737"/>
                    </a:lnTo>
                    <a:lnTo>
                      <a:pt x="159" y="847"/>
                    </a:lnTo>
                    <a:lnTo>
                      <a:pt x="175" y="962"/>
                    </a:lnTo>
                    <a:lnTo>
                      <a:pt x="187" y="1050"/>
                    </a:lnTo>
                    <a:lnTo>
                      <a:pt x="149" y="1165"/>
                    </a:lnTo>
                    <a:lnTo>
                      <a:pt x="110" y="1297"/>
                    </a:lnTo>
                    <a:lnTo>
                      <a:pt x="60" y="1418"/>
                    </a:lnTo>
                    <a:lnTo>
                      <a:pt x="10" y="1528"/>
                    </a:lnTo>
                    <a:lnTo>
                      <a:pt x="0" y="1616"/>
                    </a:lnTo>
                    <a:lnTo>
                      <a:pt x="22" y="1698"/>
                    </a:lnTo>
                    <a:lnTo>
                      <a:pt x="88" y="1736"/>
                    </a:lnTo>
                    <a:lnTo>
                      <a:pt x="181" y="1753"/>
                    </a:lnTo>
                    <a:lnTo>
                      <a:pt x="302" y="1759"/>
                    </a:lnTo>
                    <a:lnTo>
                      <a:pt x="411" y="1748"/>
                    </a:lnTo>
                    <a:lnTo>
                      <a:pt x="494" y="1736"/>
                    </a:lnTo>
                    <a:lnTo>
                      <a:pt x="625" y="1858"/>
                    </a:lnTo>
                    <a:lnTo>
                      <a:pt x="680" y="1863"/>
                    </a:lnTo>
                    <a:lnTo>
                      <a:pt x="720" y="1808"/>
                    </a:lnTo>
                    <a:lnTo>
                      <a:pt x="785" y="1654"/>
                    </a:lnTo>
                    <a:lnTo>
                      <a:pt x="862" y="1572"/>
                    </a:lnTo>
                    <a:lnTo>
                      <a:pt x="982" y="1528"/>
                    </a:lnTo>
                    <a:lnTo>
                      <a:pt x="1126" y="1451"/>
                    </a:lnTo>
                    <a:lnTo>
                      <a:pt x="1257" y="1319"/>
                    </a:lnTo>
                    <a:lnTo>
                      <a:pt x="1383" y="1137"/>
                    </a:lnTo>
                    <a:lnTo>
                      <a:pt x="1488" y="902"/>
                    </a:lnTo>
                    <a:lnTo>
                      <a:pt x="1570" y="655"/>
                    </a:lnTo>
                    <a:lnTo>
                      <a:pt x="1597" y="434"/>
                    </a:lnTo>
                    <a:lnTo>
                      <a:pt x="1565" y="281"/>
                    </a:lnTo>
                    <a:lnTo>
                      <a:pt x="1460" y="209"/>
                    </a:lnTo>
                    <a:lnTo>
                      <a:pt x="1323" y="214"/>
                    </a:lnTo>
                    <a:lnTo>
                      <a:pt x="1219" y="237"/>
                    </a:lnTo>
                    <a:lnTo>
                      <a:pt x="1119" y="221"/>
                    </a:lnTo>
                    <a:lnTo>
                      <a:pt x="1070" y="160"/>
                    </a:lnTo>
                    <a:lnTo>
                      <a:pt x="982" y="166"/>
                    </a:lnTo>
                    <a:lnTo>
                      <a:pt x="965" y="116"/>
                    </a:lnTo>
                    <a:lnTo>
                      <a:pt x="884" y="127"/>
                    </a:lnTo>
                    <a:lnTo>
                      <a:pt x="807" y="89"/>
                    </a:lnTo>
                    <a:lnTo>
                      <a:pt x="785" y="34"/>
                    </a:lnTo>
                    <a:lnTo>
                      <a:pt x="785" y="0"/>
                    </a:lnTo>
                    <a:close/>
                  </a:path>
                </a:pathLst>
              </a:custGeom>
              <a:solidFill>
                <a:srgbClr val="F2D8CC"/>
              </a:solidFill>
              <a:ln w="9525">
                <a:noFill/>
                <a:round/>
                <a:headEnd/>
                <a:tailEnd/>
              </a:ln>
            </p:spPr>
            <p:txBody>
              <a:bodyPr/>
              <a:lstStyle/>
              <a:p>
                <a:endParaRPr lang="en-US" dirty="0">
                  <a:solidFill>
                    <a:srgbClr val="000000"/>
                  </a:solidFill>
                </a:endParaRPr>
              </a:p>
            </p:txBody>
          </p:sp>
          <p:sp>
            <p:nvSpPr>
              <p:cNvPr id="17" name="Freeform 27"/>
              <p:cNvSpPr>
                <a:spLocks/>
              </p:cNvSpPr>
              <p:nvPr/>
            </p:nvSpPr>
            <p:spPr bwMode="auto">
              <a:xfrm>
                <a:off x="4859" y="3432"/>
                <a:ext cx="461" cy="502"/>
              </a:xfrm>
              <a:custGeom>
                <a:avLst/>
                <a:gdLst>
                  <a:gd name="T0" fmla="*/ 452 w 1383"/>
                  <a:gd name="T1" fmla="*/ 33 h 1505"/>
                  <a:gd name="T2" fmla="*/ 461 w 1383"/>
                  <a:gd name="T3" fmla="*/ 75 h 1505"/>
                  <a:gd name="T4" fmla="*/ 452 w 1383"/>
                  <a:gd name="T5" fmla="*/ 128 h 1505"/>
                  <a:gd name="T6" fmla="*/ 436 w 1383"/>
                  <a:gd name="T7" fmla="*/ 178 h 1505"/>
                  <a:gd name="T8" fmla="*/ 415 w 1383"/>
                  <a:gd name="T9" fmla="*/ 227 h 1505"/>
                  <a:gd name="T10" fmla="*/ 394 w 1383"/>
                  <a:gd name="T11" fmla="*/ 271 h 1505"/>
                  <a:gd name="T12" fmla="*/ 370 w 1383"/>
                  <a:gd name="T13" fmla="*/ 311 h 1505"/>
                  <a:gd name="T14" fmla="*/ 342 w 1383"/>
                  <a:gd name="T15" fmla="*/ 343 h 1505"/>
                  <a:gd name="T16" fmla="*/ 307 w 1383"/>
                  <a:gd name="T17" fmla="*/ 369 h 1505"/>
                  <a:gd name="T18" fmla="*/ 273 w 1383"/>
                  <a:gd name="T19" fmla="*/ 389 h 1505"/>
                  <a:gd name="T20" fmla="*/ 249 w 1383"/>
                  <a:gd name="T21" fmla="*/ 413 h 1505"/>
                  <a:gd name="T22" fmla="*/ 222 w 1383"/>
                  <a:gd name="T23" fmla="*/ 442 h 1505"/>
                  <a:gd name="T24" fmla="*/ 198 w 1383"/>
                  <a:gd name="T25" fmla="*/ 477 h 1505"/>
                  <a:gd name="T26" fmla="*/ 187 w 1383"/>
                  <a:gd name="T27" fmla="*/ 498 h 1505"/>
                  <a:gd name="T28" fmla="*/ 161 w 1383"/>
                  <a:gd name="T29" fmla="*/ 502 h 1505"/>
                  <a:gd name="T30" fmla="*/ 154 w 1383"/>
                  <a:gd name="T31" fmla="*/ 489 h 1505"/>
                  <a:gd name="T32" fmla="*/ 152 w 1383"/>
                  <a:gd name="T33" fmla="*/ 462 h 1505"/>
                  <a:gd name="T34" fmla="*/ 147 w 1383"/>
                  <a:gd name="T35" fmla="*/ 440 h 1505"/>
                  <a:gd name="T36" fmla="*/ 141 w 1383"/>
                  <a:gd name="T37" fmla="*/ 422 h 1505"/>
                  <a:gd name="T38" fmla="*/ 121 w 1383"/>
                  <a:gd name="T39" fmla="*/ 410 h 1505"/>
                  <a:gd name="T40" fmla="*/ 108 w 1383"/>
                  <a:gd name="T41" fmla="*/ 422 h 1505"/>
                  <a:gd name="T42" fmla="*/ 105 w 1383"/>
                  <a:gd name="T43" fmla="*/ 449 h 1505"/>
                  <a:gd name="T44" fmla="*/ 92 w 1383"/>
                  <a:gd name="T45" fmla="*/ 465 h 1505"/>
                  <a:gd name="T46" fmla="*/ 79 w 1383"/>
                  <a:gd name="T47" fmla="*/ 473 h 1505"/>
                  <a:gd name="T48" fmla="*/ 59 w 1383"/>
                  <a:gd name="T49" fmla="*/ 480 h 1505"/>
                  <a:gd name="T50" fmla="*/ 33 w 1383"/>
                  <a:gd name="T51" fmla="*/ 482 h 1505"/>
                  <a:gd name="T52" fmla="*/ 10 w 1383"/>
                  <a:gd name="T53" fmla="*/ 478 h 1505"/>
                  <a:gd name="T54" fmla="*/ 0 w 1383"/>
                  <a:gd name="T55" fmla="*/ 458 h 1505"/>
                  <a:gd name="T56" fmla="*/ 11 w 1383"/>
                  <a:gd name="T57" fmla="*/ 420 h 1505"/>
                  <a:gd name="T58" fmla="*/ 35 w 1383"/>
                  <a:gd name="T59" fmla="*/ 383 h 1505"/>
                  <a:gd name="T60" fmla="*/ 62 w 1383"/>
                  <a:gd name="T61" fmla="*/ 341 h 1505"/>
                  <a:gd name="T62" fmla="*/ 105 w 1383"/>
                  <a:gd name="T63" fmla="*/ 291 h 1505"/>
                  <a:gd name="T64" fmla="*/ 134 w 1383"/>
                  <a:gd name="T65" fmla="*/ 253 h 1505"/>
                  <a:gd name="T66" fmla="*/ 176 w 1383"/>
                  <a:gd name="T67" fmla="*/ 194 h 1505"/>
                  <a:gd name="T68" fmla="*/ 205 w 1383"/>
                  <a:gd name="T69" fmla="*/ 137 h 1505"/>
                  <a:gd name="T70" fmla="*/ 220 w 1383"/>
                  <a:gd name="T71" fmla="*/ 86 h 1505"/>
                  <a:gd name="T72" fmla="*/ 246 w 1383"/>
                  <a:gd name="T73" fmla="*/ 31 h 1505"/>
                  <a:gd name="T74" fmla="*/ 282 w 1383"/>
                  <a:gd name="T75" fmla="*/ 7 h 1505"/>
                  <a:gd name="T76" fmla="*/ 326 w 1383"/>
                  <a:gd name="T77" fmla="*/ 0 h 1505"/>
                  <a:gd name="T78" fmla="*/ 368 w 1383"/>
                  <a:gd name="T79" fmla="*/ 2 h 1505"/>
                  <a:gd name="T80" fmla="*/ 415 w 1383"/>
                  <a:gd name="T81" fmla="*/ 16 h 1505"/>
                  <a:gd name="T82" fmla="*/ 452 w 1383"/>
                  <a:gd name="T83" fmla="*/ 33 h 1505"/>
                  <a:gd name="T84" fmla="*/ 452 w 1383"/>
                  <a:gd name="T85" fmla="*/ 33 h 15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83"/>
                  <a:gd name="T130" fmla="*/ 0 h 1505"/>
                  <a:gd name="T131" fmla="*/ 1383 w 1383"/>
                  <a:gd name="T132" fmla="*/ 1505 h 15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83" h="1505">
                    <a:moveTo>
                      <a:pt x="1356" y="99"/>
                    </a:moveTo>
                    <a:lnTo>
                      <a:pt x="1383" y="225"/>
                    </a:lnTo>
                    <a:lnTo>
                      <a:pt x="1356" y="384"/>
                    </a:lnTo>
                    <a:lnTo>
                      <a:pt x="1308" y="533"/>
                    </a:lnTo>
                    <a:lnTo>
                      <a:pt x="1246" y="681"/>
                    </a:lnTo>
                    <a:lnTo>
                      <a:pt x="1181" y="813"/>
                    </a:lnTo>
                    <a:lnTo>
                      <a:pt x="1109" y="933"/>
                    </a:lnTo>
                    <a:lnTo>
                      <a:pt x="1027" y="1027"/>
                    </a:lnTo>
                    <a:lnTo>
                      <a:pt x="922" y="1105"/>
                    </a:lnTo>
                    <a:lnTo>
                      <a:pt x="819" y="1165"/>
                    </a:lnTo>
                    <a:lnTo>
                      <a:pt x="747" y="1237"/>
                    </a:lnTo>
                    <a:lnTo>
                      <a:pt x="665" y="1324"/>
                    </a:lnTo>
                    <a:lnTo>
                      <a:pt x="593" y="1429"/>
                    </a:lnTo>
                    <a:lnTo>
                      <a:pt x="560" y="1494"/>
                    </a:lnTo>
                    <a:lnTo>
                      <a:pt x="484" y="1505"/>
                    </a:lnTo>
                    <a:lnTo>
                      <a:pt x="461" y="1467"/>
                    </a:lnTo>
                    <a:lnTo>
                      <a:pt x="456" y="1384"/>
                    </a:lnTo>
                    <a:lnTo>
                      <a:pt x="440" y="1319"/>
                    </a:lnTo>
                    <a:lnTo>
                      <a:pt x="423" y="1264"/>
                    </a:lnTo>
                    <a:lnTo>
                      <a:pt x="363" y="1230"/>
                    </a:lnTo>
                    <a:lnTo>
                      <a:pt x="324" y="1264"/>
                    </a:lnTo>
                    <a:lnTo>
                      <a:pt x="314" y="1345"/>
                    </a:lnTo>
                    <a:lnTo>
                      <a:pt x="276" y="1395"/>
                    </a:lnTo>
                    <a:lnTo>
                      <a:pt x="237" y="1417"/>
                    </a:lnTo>
                    <a:lnTo>
                      <a:pt x="176" y="1439"/>
                    </a:lnTo>
                    <a:lnTo>
                      <a:pt x="99" y="1445"/>
                    </a:lnTo>
                    <a:lnTo>
                      <a:pt x="29" y="1434"/>
                    </a:lnTo>
                    <a:lnTo>
                      <a:pt x="0" y="1374"/>
                    </a:lnTo>
                    <a:lnTo>
                      <a:pt x="34" y="1258"/>
                    </a:lnTo>
                    <a:lnTo>
                      <a:pt x="105" y="1148"/>
                    </a:lnTo>
                    <a:lnTo>
                      <a:pt x="187" y="1022"/>
                    </a:lnTo>
                    <a:lnTo>
                      <a:pt x="314" y="873"/>
                    </a:lnTo>
                    <a:lnTo>
                      <a:pt x="401" y="758"/>
                    </a:lnTo>
                    <a:lnTo>
                      <a:pt x="528" y="582"/>
                    </a:lnTo>
                    <a:lnTo>
                      <a:pt x="615" y="412"/>
                    </a:lnTo>
                    <a:lnTo>
                      <a:pt x="660" y="259"/>
                    </a:lnTo>
                    <a:lnTo>
                      <a:pt x="737" y="93"/>
                    </a:lnTo>
                    <a:lnTo>
                      <a:pt x="845" y="22"/>
                    </a:lnTo>
                    <a:lnTo>
                      <a:pt x="977" y="0"/>
                    </a:lnTo>
                    <a:lnTo>
                      <a:pt x="1104" y="5"/>
                    </a:lnTo>
                    <a:lnTo>
                      <a:pt x="1246" y="49"/>
                    </a:lnTo>
                    <a:lnTo>
                      <a:pt x="1356" y="99"/>
                    </a:lnTo>
                    <a:close/>
                  </a:path>
                </a:pathLst>
              </a:custGeom>
              <a:solidFill>
                <a:srgbClr val="FFE5D9"/>
              </a:solidFill>
              <a:ln w="9525">
                <a:noFill/>
                <a:round/>
                <a:headEnd/>
                <a:tailEnd/>
              </a:ln>
            </p:spPr>
            <p:txBody>
              <a:bodyPr/>
              <a:lstStyle/>
              <a:p>
                <a:endParaRPr lang="en-US" dirty="0">
                  <a:solidFill>
                    <a:srgbClr val="000000"/>
                  </a:solidFill>
                </a:endParaRPr>
              </a:p>
            </p:txBody>
          </p:sp>
          <p:sp>
            <p:nvSpPr>
              <p:cNvPr id="18" name="Freeform 44"/>
              <p:cNvSpPr>
                <a:spLocks/>
              </p:cNvSpPr>
              <p:nvPr/>
            </p:nvSpPr>
            <p:spPr bwMode="auto">
              <a:xfrm>
                <a:off x="5061" y="3334"/>
                <a:ext cx="149" cy="77"/>
              </a:xfrm>
              <a:custGeom>
                <a:avLst/>
                <a:gdLst>
                  <a:gd name="T0" fmla="*/ 149 w 446"/>
                  <a:gd name="T1" fmla="*/ 52 h 229"/>
                  <a:gd name="T2" fmla="*/ 128 w 446"/>
                  <a:gd name="T3" fmla="*/ 49 h 229"/>
                  <a:gd name="T4" fmla="*/ 110 w 446"/>
                  <a:gd name="T5" fmla="*/ 53 h 229"/>
                  <a:gd name="T6" fmla="*/ 98 w 446"/>
                  <a:gd name="T7" fmla="*/ 58 h 229"/>
                  <a:gd name="T8" fmla="*/ 90 w 446"/>
                  <a:gd name="T9" fmla="*/ 54 h 229"/>
                  <a:gd name="T10" fmla="*/ 95 w 446"/>
                  <a:gd name="T11" fmla="*/ 47 h 229"/>
                  <a:gd name="T12" fmla="*/ 90 w 446"/>
                  <a:gd name="T13" fmla="*/ 36 h 229"/>
                  <a:gd name="T14" fmla="*/ 80 w 446"/>
                  <a:gd name="T15" fmla="*/ 31 h 229"/>
                  <a:gd name="T16" fmla="*/ 68 w 446"/>
                  <a:gd name="T17" fmla="*/ 34 h 229"/>
                  <a:gd name="T18" fmla="*/ 49 w 446"/>
                  <a:gd name="T19" fmla="*/ 41 h 229"/>
                  <a:gd name="T20" fmla="*/ 38 w 446"/>
                  <a:gd name="T21" fmla="*/ 39 h 229"/>
                  <a:gd name="T22" fmla="*/ 38 w 446"/>
                  <a:gd name="T23" fmla="*/ 27 h 229"/>
                  <a:gd name="T24" fmla="*/ 41 w 446"/>
                  <a:gd name="T25" fmla="*/ 13 h 229"/>
                  <a:gd name="T26" fmla="*/ 33 w 446"/>
                  <a:gd name="T27" fmla="*/ 4 h 229"/>
                  <a:gd name="T28" fmla="*/ 21 w 446"/>
                  <a:gd name="T29" fmla="*/ 0 h 229"/>
                  <a:gd name="T30" fmla="*/ 6 w 446"/>
                  <a:gd name="T31" fmla="*/ 5 h 229"/>
                  <a:gd name="T32" fmla="*/ 0 w 446"/>
                  <a:gd name="T33" fmla="*/ 14 h 229"/>
                  <a:gd name="T34" fmla="*/ 12 w 446"/>
                  <a:gd name="T35" fmla="*/ 27 h 229"/>
                  <a:gd name="T36" fmla="*/ 17 w 446"/>
                  <a:gd name="T37" fmla="*/ 38 h 229"/>
                  <a:gd name="T38" fmla="*/ 26 w 446"/>
                  <a:gd name="T39" fmla="*/ 55 h 229"/>
                  <a:gd name="T40" fmla="*/ 36 w 446"/>
                  <a:gd name="T41" fmla="*/ 59 h 229"/>
                  <a:gd name="T42" fmla="*/ 57 w 446"/>
                  <a:gd name="T43" fmla="*/ 57 h 229"/>
                  <a:gd name="T44" fmla="*/ 73 w 446"/>
                  <a:gd name="T45" fmla="*/ 53 h 229"/>
                  <a:gd name="T46" fmla="*/ 77 w 446"/>
                  <a:gd name="T47" fmla="*/ 65 h 229"/>
                  <a:gd name="T48" fmla="*/ 89 w 446"/>
                  <a:gd name="T49" fmla="*/ 75 h 229"/>
                  <a:gd name="T50" fmla="*/ 102 w 446"/>
                  <a:gd name="T51" fmla="*/ 77 h 229"/>
                  <a:gd name="T52" fmla="*/ 119 w 446"/>
                  <a:gd name="T53" fmla="*/ 70 h 229"/>
                  <a:gd name="T54" fmla="*/ 137 w 446"/>
                  <a:gd name="T55" fmla="*/ 65 h 229"/>
                  <a:gd name="T56" fmla="*/ 149 w 446"/>
                  <a:gd name="T57" fmla="*/ 58 h 229"/>
                  <a:gd name="T58" fmla="*/ 149 w 446"/>
                  <a:gd name="T59" fmla="*/ 52 h 229"/>
                  <a:gd name="T60" fmla="*/ 149 w 446"/>
                  <a:gd name="T61" fmla="*/ 52 h 229"/>
                  <a:gd name="T62" fmla="*/ 149 w 446"/>
                  <a:gd name="T63" fmla="*/ 52 h 22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46"/>
                  <a:gd name="T97" fmla="*/ 0 h 229"/>
                  <a:gd name="T98" fmla="*/ 446 w 446"/>
                  <a:gd name="T99" fmla="*/ 229 h 22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46" h="229">
                    <a:moveTo>
                      <a:pt x="446" y="154"/>
                    </a:moveTo>
                    <a:lnTo>
                      <a:pt x="382" y="146"/>
                    </a:lnTo>
                    <a:lnTo>
                      <a:pt x="330" y="157"/>
                    </a:lnTo>
                    <a:lnTo>
                      <a:pt x="293" y="172"/>
                    </a:lnTo>
                    <a:lnTo>
                      <a:pt x="268" y="160"/>
                    </a:lnTo>
                    <a:lnTo>
                      <a:pt x="283" y="139"/>
                    </a:lnTo>
                    <a:lnTo>
                      <a:pt x="270" y="106"/>
                    </a:lnTo>
                    <a:lnTo>
                      <a:pt x="239" y="92"/>
                    </a:lnTo>
                    <a:lnTo>
                      <a:pt x="204" y="101"/>
                    </a:lnTo>
                    <a:lnTo>
                      <a:pt x="147" y="121"/>
                    </a:lnTo>
                    <a:lnTo>
                      <a:pt x="115" y="116"/>
                    </a:lnTo>
                    <a:lnTo>
                      <a:pt x="115" y="79"/>
                    </a:lnTo>
                    <a:lnTo>
                      <a:pt x="122" y="38"/>
                    </a:lnTo>
                    <a:lnTo>
                      <a:pt x="100" y="11"/>
                    </a:lnTo>
                    <a:lnTo>
                      <a:pt x="64" y="0"/>
                    </a:lnTo>
                    <a:lnTo>
                      <a:pt x="18" y="14"/>
                    </a:lnTo>
                    <a:lnTo>
                      <a:pt x="0" y="41"/>
                    </a:lnTo>
                    <a:lnTo>
                      <a:pt x="36" y="79"/>
                    </a:lnTo>
                    <a:lnTo>
                      <a:pt x="51" y="112"/>
                    </a:lnTo>
                    <a:lnTo>
                      <a:pt x="77" y="163"/>
                    </a:lnTo>
                    <a:lnTo>
                      <a:pt x="108" y="175"/>
                    </a:lnTo>
                    <a:lnTo>
                      <a:pt x="170" y="169"/>
                    </a:lnTo>
                    <a:lnTo>
                      <a:pt x="219" y="157"/>
                    </a:lnTo>
                    <a:lnTo>
                      <a:pt x="229" y="193"/>
                    </a:lnTo>
                    <a:lnTo>
                      <a:pt x="265" y="222"/>
                    </a:lnTo>
                    <a:lnTo>
                      <a:pt x="306" y="229"/>
                    </a:lnTo>
                    <a:lnTo>
                      <a:pt x="355" y="208"/>
                    </a:lnTo>
                    <a:lnTo>
                      <a:pt x="410" y="193"/>
                    </a:lnTo>
                    <a:lnTo>
                      <a:pt x="446" y="172"/>
                    </a:lnTo>
                    <a:lnTo>
                      <a:pt x="446" y="154"/>
                    </a:lnTo>
                    <a:close/>
                  </a:path>
                </a:pathLst>
              </a:custGeom>
              <a:solidFill>
                <a:srgbClr val="000000"/>
              </a:solidFill>
              <a:ln w="9525">
                <a:noFill/>
                <a:round/>
                <a:headEnd/>
                <a:tailEnd/>
              </a:ln>
            </p:spPr>
            <p:txBody>
              <a:bodyPr/>
              <a:lstStyle/>
              <a:p>
                <a:endParaRPr lang="en-US" dirty="0">
                  <a:solidFill>
                    <a:srgbClr val="000000"/>
                  </a:solidFill>
                </a:endParaRPr>
              </a:p>
            </p:txBody>
          </p:sp>
          <p:sp>
            <p:nvSpPr>
              <p:cNvPr id="19" name="Freeform 45"/>
              <p:cNvSpPr>
                <a:spLocks/>
              </p:cNvSpPr>
              <p:nvPr/>
            </p:nvSpPr>
            <p:spPr bwMode="auto">
              <a:xfrm>
                <a:off x="4940" y="3221"/>
                <a:ext cx="418" cy="348"/>
              </a:xfrm>
              <a:custGeom>
                <a:avLst/>
                <a:gdLst>
                  <a:gd name="T0" fmla="*/ 51 w 1253"/>
                  <a:gd name="T1" fmla="*/ 161 h 1046"/>
                  <a:gd name="T2" fmla="*/ 48 w 1253"/>
                  <a:gd name="T3" fmla="*/ 137 h 1046"/>
                  <a:gd name="T4" fmla="*/ 82 w 1253"/>
                  <a:gd name="T5" fmla="*/ 114 h 1046"/>
                  <a:gd name="T6" fmla="*/ 103 w 1253"/>
                  <a:gd name="T7" fmla="*/ 86 h 1046"/>
                  <a:gd name="T8" fmla="*/ 119 w 1253"/>
                  <a:gd name="T9" fmla="*/ 58 h 1046"/>
                  <a:gd name="T10" fmla="*/ 140 w 1253"/>
                  <a:gd name="T11" fmla="*/ 35 h 1046"/>
                  <a:gd name="T12" fmla="*/ 179 w 1253"/>
                  <a:gd name="T13" fmla="*/ 18 h 1046"/>
                  <a:gd name="T14" fmla="*/ 205 w 1253"/>
                  <a:gd name="T15" fmla="*/ 24 h 1046"/>
                  <a:gd name="T16" fmla="*/ 205 w 1253"/>
                  <a:gd name="T17" fmla="*/ 4 h 1046"/>
                  <a:gd name="T18" fmla="*/ 245 w 1253"/>
                  <a:gd name="T19" fmla="*/ 5 h 1046"/>
                  <a:gd name="T20" fmla="*/ 324 w 1253"/>
                  <a:gd name="T21" fmla="*/ 30 h 1046"/>
                  <a:gd name="T22" fmla="*/ 369 w 1253"/>
                  <a:gd name="T23" fmla="*/ 78 h 1046"/>
                  <a:gd name="T24" fmla="*/ 414 w 1253"/>
                  <a:gd name="T25" fmla="*/ 164 h 1046"/>
                  <a:gd name="T26" fmla="*/ 417 w 1253"/>
                  <a:gd name="T27" fmla="*/ 196 h 1046"/>
                  <a:gd name="T28" fmla="*/ 393 w 1253"/>
                  <a:gd name="T29" fmla="*/ 209 h 1046"/>
                  <a:gd name="T30" fmla="*/ 400 w 1253"/>
                  <a:gd name="T31" fmla="*/ 173 h 1046"/>
                  <a:gd name="T32" fmla="*/ 375 w 1253"/>
                  <a:gd name="T33" fmla="*/ 116 h 1046"/>
                  <a:gd name="T34" fmla="*/ 331 w 1253"/>
                  <a:gd name="T35" fmla="*/ 58 h 1046"/>
                  <a:gd name="T36" fmla="*/ 283 w 1253"/>
                  <a:gd name="T37" fmla="*/ 37 h 1046"/>
                  <a:gd name="T38" fmla="*/ 263 w 1253"/>
                  <a:gd name="T39" fmla="*/ 36 h 1046"/>
                  <a:gd name="T40" fmla="*/ 228 w 1253"/>
                  <a:gd name="T41" fmla="*/ 29 h 1046"/>
                  <a:gd name="T42" fmla="*/ 204 w 1253"/>
                  <a:gd name="T43" fmla="*/ 48 h 1046"/>
                  <a:gd name="T44" fmla="*/ 164 w 1253"/>
                  <a:gd name="T45" fmla="*/ 47 h 1046"/>
                  <a:gd name="T46" fmla="*/ 151 w 1253"/>
                  <a:gd name="T47" fmla="*/ 69 h 1046"/>
                  <a:gd name="T48" fmla="*/ 124 w 1253"/>
                  <a:gd name="T49" fmla="*/ 82 h 1046"/>
                  <a:gd name="T50" fmla="*/ 115 w 1253"/>
                  <a:gd name="T51" fmla="*/ 109 h 1046"/>
                  <a:gd name="T52" fmla="*/ 68 w 1253"/>
                  <a:gd name="T53" fmla="*/ 159 h 1046"/>
                  <a:gd name="T54" fmla="*/ 81 w 1253"/>
                  <a:gd name="T55" fmla="*/ 148 h 1046"/>
                  <a:gd name="T56" fmla="*/ 111 w 1253"/>
                  <a:gd name="T57" fmla="*/ 123 h 1046"/>
                  <a:gd name="T58" fmla="*/ 97 w 1253"/>
                  <a:gd name="T59" fmla="*/ 150 h 1046"/>
                  <a:gd name="T60" fmla="*/ 61 w 1253"/>
                  <a:gd name="T61" fmla="*/ 218 h 1046"/>
                  <a:gd name="T62" fmla="*/ 12 w 1253"/>
                  <a:gd name="T63" fmla="*/ 336 h 1046"/>
                  <a:gd name="T64" fmla="*/ 0 w 1253"/>
                  <a:gd name="T65" fmla="*/ 346 h 1046"/>
                  <a:gd name="T66" fmla="*/ 12 w 1253"/>
                  <a:gd name="T67" fmla="*/ 302 h 1046"/>
                  <a:gd name="T68" fmla="*/ 47 w 1253"/>
                  <a:gd name="T69" fmla="*/ 216 h 1046"/>
                  <a:gd name="T70" fmla="*/ 58 w 1253"/>
                  <a:gd name="T71" fmla="*/ 183 h 1046"/>
                  <a:gd name="T72" fmla="*/ 58 w 1253"/>
                  <a:gd name="T73" fmla="*/ 183 h 10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53"/>
                  <a:gd name="T112" fmla="*/ 0 h 1046"/>
                  <a:gd name="T113" fmla="*/ 1253 w 1253"/>
                  <a:gd name="T114" fmla="*/ 1046 h 104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53" h="1046">
                    <a:moveTo>
                      <a:pt x="173" y="549"/>
                    </a:moveTo>
                    <a:lnTo>
                      <a:pt x="153" y="484"/>
                    </a:lnTo>
                    <a:lnTo>
                      <a:pt x="145" y="447"/>
                    </a:lnTo>
                    <a:lnTo>
                      <a:pt x="145" y="412"/>
                    </a:lnTo>
                    <a:lnTo>
                      <a:pt x="173" y="382"/>
                    </a:lnTo>
                    <a:lnTo>
                      <a:pt x="246" y="343"/>
                    </a:lnTo>
                    <a:lnTo>
                      <a:pt x="315" y="301"/>
                    </a:lnTo>
                    <a:lnTo>
                      <a:pt x="308" y="257"/>
                    </a:lnTo>
                    <a:lnTo>
                      <a:pt x="315" y="215"/>
                    </a:lnTo>
                    <a:lnTo>
                      <a:pt x="356" y="174"/>
                    </a:lnTo>
                    <a:lnTo>
                      <a:pt x="402" y="150"/>
                    </a:lnTo>
                    <a:lnTo>
                      <a:pt x="419" y="105"/>
                    </a:lnTo>
                    <a:lnTo>
                      <a:pt x="469" y="67"/>
                    </a:lnTo>
                    <a:lnTo>
                      <a:pt x="537" y="54"/>
                    </a:lnTo>
                    <a:lnTo>
                      <a:pt x="580" y="67"/>
                    </a:lnTo>
                    <a:lnTo>
                      <a:pt x="616" y="72"/>
                    </a:lnTo>
                    <a:lnTo>
                      <a:pt x="614" y="40"/>
                    </a:lnTo>
                    <a:lnTo>
                      <a:pt x="616" y="13"/>
                    </a:lnTo>
                    <a:lnTo>
                      <a:pt x="637" y="0"/>
                    </a:lnTo>
                    <a:lnTo>
                      <a:pt x="733" y="15"/>
                    </a:lnTo>
                    <a:lnTo>
                      <a:pt x="863" y="42"/>
                    </a:lnTo>
                    <a:lnTo>
                      <a:pt x="970" y="90"/>
                    </a:lnTo>
                    <a:lnTo>
                      <a:pt x="1029" y="132"/>
                    </a:lnTo>
                    <a:lnTo>
                      <a:pt x="1105" y="233"/>
                    </a:lnTo>
                    <a:lnTo>
                      <a:pt x="1186" y="367"/>
                    </a:lnTo>
                    <a:lnTo>
                      <a:pt x="1242" y="492"/>
                    </a:lnTo>
                    <a:lnTo>
                      <a:pt x="1253" y="534"/>
                    </a:lnTo>
                    <a:lnTo>
                      <a:pt x="1250" y="590"/>
                    </a:lnTo>
                    <a:lnTo>
                      <a:pt x="1219" y="677"/>
                    </a:lnTo>
                    <a:lnTo>
                      <a:pt x="1177" y="629"/>
                    </a:lnTo>
                    <a:lnTo>
                      <a:pt x="1199" y="567"/>
                    </a:lnTo>
                    <a:lnTo>
                      <a:pt x="1199" y="519"/>
                    </a:lnTo>
                    <a:lnTo>
                      <a:pt x="1173" y="444"/>
                    </a:lnTo>
                    <a:lnTo>
                      <a:pt x="1123" y="350"/>
                    </a:lnTo>
                    <a:lnTo>
                      <a:pt x="1062" y="251"/>
                    </a:lnTo>
                    <a:lnTo>
                      <a:pt x="993" y="174"/>
                    </a:lnTo>
                    <a:lnTo>
                      <a:pt x="915" y="126"/>
                    </a:lnTo>
                    <a:lnTo>
                      <a:pt x="848" y="111"/>
                    </a:lnTo>
                    <a:lnTo>
                      <a:pt x="807" y="117"/>
                    </a:lnTo>
                    <a:lnTo>
                      <a:pt x="787" y="108"/>
                    </a:lnTo>
                    <a:lnTo>
                      <a:pt x="715" y="87"/>
                    </a:lnTo>
                    <a:lnTo>
                      <a:pt x="683" y="87"/>
                    </a:lnTo>
                    <a:lnTo>
                      <a:pt x="652" y="137"/>
                    </a:lnTo>
                    <a:lnTo>
                      <a:pt x="611" y="143"/>
                    </a:lnTo>
                    <a:lnTo>
                      <a:pt x="547" y="134"/>
                    </a:lnTo>
                    <a:lnTo>
                      <a:pt x="491" y="141"/>
                    </a:lnTo>
                    <a:lnTo>
                      <a:pt x="461" y="168"/>
                    </a:lnTo>
                    <a:lnTo>
                      <a:pt x="454" y="206"/>
                    </a:lnTo>
                    <a:lnTo>
                      <a:pt x="423" y="227"/>
                    </a:lnTo>
                    <a:lnTo>
                      <a:pt x="372" y="245"/>
                    </a:lnTo>
                    <a:lnTo>
                      <a:pt x="351" y="280"/>
                    </a:lnTo>
                    <a:lnTo>
                      <a:pt x="346" y="328"/>
                    </a:lnTo>
                    <a:lnTo>
                      <a:pt x="263" y="391"/>
                    </a:lnTo>
                    <a:lnTo>
                      <a:pt x="204" y="478"/>
                    </a:lnTo>
                    <a:lnTo>
                      <a:pt x="212" y="510"/>
                    </a:lnTo>
                    <a:lnTo>
                      <a:pt x="242" y="444"/>
                    </a:lnTo>
                    <a:lnTo>
                      <a:pt x="285" y="394"/>
                    </a:lnTo>
                    <a:lnTo>
                      <a:pt x="333" y="370"/>
                    </a:lnTo>
                    <a:lnTo>
                      <a:pt x="341" y="412"/>
                    </a:lnTo>
                    <a:lnTo>
                      <a:pt x="292" y="452"/>
                    </a:lnTo>
                    <a:lnTo>
                      <a:pt x="232" y="552"/>
                    </a:lnTo>
                    <a:lnTo>
                      <a:pt x="183" y="654"/>
                    </a:lnTo>
                    <a:lnTo>
                      <a:pt x="109" y="816"/>
                    </a:lnTo>
                    <a:lnTo>
                      <a:pt x="36" y="1010"/>
                    </a:lnTo>
                    <a:lnTo>
                      <a:pt x="22" y="1046"/>
                    </a:lnTo>
                    <a:lnTo>
                      <a:pt x="0" y="1040"/>
                    </a:lnTo>
                    <a:lnTo>
                      <a:pt x="11" y="990"/>
                    </a:lnTo>
                    <a:lnTo>
                      <a:pt x="35" y="908"/>
                    </a:lnTo>
                    <a:lnTo>
                      <a:pt x="89" y="766"/>
                    </a:lnTo>
                    <a:lnTo>
                      <a:pt x="140" y="650"/>
                    </a:lnTo>
                    <a:lnTo>
                      <a:pt x="171" y="590"/>
                    </a:lnTo>
                    <a:lnTo>
                      <a:pt x="173" y="549"/>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0" name="Freeform 46"/>
              <p:cNvSpPr>
                <a:spLocks/>
              </p:cNvSpPr>
              <p:nvPr/>
            </p:nvSpPr>
            <p:spPr bwMode="auto">
              <a:xfrm>
                <a:off x="4865" y="3539"/>
                <a:ext cx="74" cy="152"/>
              </a:xfrm>
              <a:custGeom>
                <a:avLst/>
                <a:gdLst>
                  <a:gd name="T0" fmla="*/ 74 w 224"/>
                  <a:gd name="T1" fmla="*/ 1 h 456"/>
                  <a:gd name="T2" fmla="*/ 50 w 224"/>
                  <a:gd name="T3" fmla="*/ 0 h 456"/>
                  <a:gd name="T4" fmla="*/ 33 w 224"/>
                  <a:gd name="T5" fmla="*/ 5 h 456"/>
                  <a:gd name="T6" fmla="*/ 16 w 224"/>
                  <a:gd name="T7" fmla="*/ 24 h 456"/>
                  <a:gd name="T8" fmla="*/ 7 w 224"/>
                  <a:gd name="T9" fmla="*/ 50 h 456"/>
                  <a:gd name="T10" fmla="*/ 2 w 224"/>
                  <a:gd name="T11" fmla="*/ 72 h 456"/>
                  <a:gd name="T12" fmla="*/ 0 w 224"/>
                  <a:gd name="T13" fmla="*/ 110 h 456"/>
                  <a:gd name="T14" fmla="*/ 3 w 224"/>
                  <a:gd name="T15" fmla="*/ 150 h 456"/>
                  <a:gd name="T16" fmla="*/ 9 w 224"/>
                  <a:gd name="T17" fmla="*/ 152 h 456"/>
                  <a:gd name="T18" fmla="*/ 15 w 224"/>
                  <a:gd name="T19" fmla="*/ 134 h 456"/>
                  <a:gd name="T20" fmla="*/ 16 w 224"/>
                  <a:gd name="T21" fmla="*/ 84 h 456"/>
                  <a:gd name="T22" fmla="*/ 18 w 224"/>
                  <a:gd name="T23" fmla="*/ 68 h 456"/>
                  <a:gd name="T24" fmla="*/ 23 w 224"/>
                  <a:gd name="T25" fmla="*/ 47 h 456"/>
                  <a:gd name="T26" fmla="*/ 32 w 224"/>
                  <a:gd name="T27" fmla="*/ 30 h 456"/>
                  <a:gd name="T28" fmla="*/ 43 w 224"/>
                  <a:gd name="T29" fmla="*/ 20 h 456"/>
                  <a:gd name="T30" fmla="*/ 59 w 224"/>
                  <a:gd name="T31" fmla="*/ 15 h 456"/>
                  <a:gd name="T32" fmla="*/ 69 w 224"/>
                  <a:gd name="T33" fmla="*/ 16 h 456"/>
                  <a:gd name="T34" fmla="*/ 74 w 224"/>
                  <a:gd name="T35" fmla="*/ 1 h 456"/>
                  <a:gd name="T36" fmla="*/ 74 w 224"/>
                  <a:gd name="T37" fmla="*/ 1 h 456"/>
                  <a:gd name="T38" fmla="*/ 74 w 224"/>
                  <a:gd name="T39" fmla="*/ 1 h 4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456"/>
                  <a:gd name="T62" fmla="*/ 224 w 224"/>
                  <a:gd name="T63" fmla="*/ 456 h 45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456">
                    <a:moveTo>
                      <a:pt x="224" y="3"/>
                    </a:moveTo>
                    <a:lnTo>
                      <a:pt x="150" y="0"/>
                    </a:lnTo>
                    <a:lnTo>
                      <a:pt x="101" y="16"/>
                    </a:lnTo>
                    <a:lnTo>
                      <a:pt x="48" y="72"/>
                    </a:lnTo>
                    <a:lnTo>
                      <a:pt x="20" y="149"/>
                    </a:lnTo>
                    <a:lnTo>
                      <a:pt x="7" y="215"/>
                    </a:lnTo>
                    <a:lnTo>
                      <a:pt x="0" y="331"/>
                    </a:lnTo>
                    <a:lnTo>
                      <a:pt x="10" y="450"/>
                    </a:lnTo>
                    <a:lnTo>
                      <a:pt x="28" y="456"/>
                    </a:lnTo>
                    <a:lnTo>
                      <a:pt x="45" y="402"/>
                    </a:lnTo>
                    <a:lnTo>
                      <a:pt x="48" y="251"/>
                    </a:lnTo>
                    <a:lnTo>
                      <a:pt x="54" y="203"/>
                    </a:lnTo>
                    <a:lnTo>
                      <a:pt x="71" y="141"/>
                    </a:lnTo>
                    <a:lnTo>
                      <a:pt x="96" y="90"/>
                    </a:lnTo>
                    <a:lnTo>
                      <a:pt x="129" y="60"/>
                    </a:lnTo>
                    <a:lnTo>
                      <a:pt x="178" y="45"/>
                    </a:lnTo>
                    <a:lnTo>
                      <a:pt x="208" y="48"/>
                    </a:lnTo>
                    <a:lnTo>
                      <a:pt x="224" y="3"/>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1" name="Freeform 47"/>
              <p:cNvSpPr>
                <a:spLocks/>
              </p:cNvSpPr>
              <p:nvPr/>
            </p:nvSpPr>
            <p:spPr bwMode="auto">
              <a:xfrm>
                <a:off x="4897" y="3577"/>
                <a:ext cx="23" cy="48"/>
              </a:xfrm>
              <a:custGeom>
                <a:avLst/>
                <a:gdLst>
                  <a:gd name="T0" fmla="*/ 11 w 69"/>
                  <a:gd name="T1" fmla="*/ 1 h 143"/>
                  <a:gd name="T2" fmla="*/ 23 w 69"/>
                  <a:gd name="T3" fmla="*/ 37 h 143"/>
                  <a:gd name="T4" fmla="*/ 23 w 69"/>
                  <a:gd name="T5" fmla="*/ 48 h 143"/>
                  <a:gd name="T6" fmla="*/ 18 w 69"/>
                  <a:gd name="T7" fmla="*/ 46 h 143"/>
                  <a:gd name="T8" fmla="*/ 8 w 69"/>
                  <a:gd name="T9" fmla="*/ 29 h 143"/>
                  <a:gd name="T10" fmla="*/ 0 w 69"/>
                  <a:gd name="T11" fmla="*/ 6 h 143"/>
                  <a:gd name="T12" fmla="*/ 3 w 69"/>
                  <a:gd name="T13" fmla="*/ 0 h 143"/>
                  <a:gd name="T14" fmla="*/ 11 w 69"/>
                  <a:gd name="T15" fmla="*/ 1 h 143"/>
                  <a:gd name="T16" fmla="*/ 11 w 69"/>
                  <a:gd name="T17" fmla="*/ 1 h 143"/>
                  <a:gd name="T18" fmla="*/ 11 w 69"/>
                  <a:gd name="T19" fmla="*/ 1 h 1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143"/>
                  <a:gd name="T32" fmla="*/ 69 w 69"/>
                  <a:gd name="T33" fmla="*/ 143 h 1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143">
                    <a:moveTo>
                      <a:pt x="33" y="4"/>
                    </a:moveTo>
                    <a:lnTo>
                      <a:pt x="69" y="111"/>
                    </a:lnTo>
                    <a:lnTo>
                      <a:pt x="69" y="143"/>
                    </a:lnTo>
                    <a:lnTo>
                      <a:pt x="54" y="138"/>
                    </a:lnTo>
                    <a:lnTo>
                      <a:pt x="25" y="87"/>
                    </a:lnTo>
                    <a:lnTo>
                      <a:pt x="0" y="18"/>
                    </a:lnTo>
                    <a:lnTo>
                      <a:pt x="10" y="0"/>
                    </a:lnTo>
                    <a:lnTo>
                      <a:pt x="33" y="4"/>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2" name="Freeform 48"/>
              <p:cNvSpPr>
                <a:spLocks/>
              </p:cNvSpPr>
              <p:nvPr/>
            </p:nvSpPr>
            <p:spPr bwMode="auto">
              <a:xfrm>
                <a:off x="5027" y="3710"/>
                <a:ext cx="28" cy="30"/>
              </a:xfrm>
              <a:custGeom>
                <a:avLst/>
                <a:gdLst>
                  <a:gd name="T0" fmla="*/ 0 w 86"/>
                  <a:gd name="T1" fmla="*/ 8 h 90"/>
                  <a:gd name="T2" fmla="*/ 11 w 86"/>
                  <a:gd name="T3" fmla="*/ 0 h 90"/>
                  <a:gd name="T4" fmla="*/ 21 w 86"/>
                  <a:gd name="T5" fmla="*/ 0 h 90"/>
                  <a:gd name="T6" fmla="*/ 28 w 86"/>
                  <a:gd name="T7" fmla="*/ 4 h 90"/>
                  <a:gd name="T8" fmla="*/ 26 w 86"/>
                  <a:gd name="T9" fmla="*/ 17 h 90"/>
                  <a:gd name="T10" fmla="*/ 21 w 86"/>
                  <a:gd name="T11" fmla="*/ 24 h 90"/>
                  <a:gd name="T12" fmla="*/ 16 w 86"/>
                  <a:gd name="T13" fmla="*/ 30 h 90"/>
                  <a:gd name="T14" fmla="*/ 7 w 86"/>
                  <a:gd name="T15" fmla="*/ 22 h 90"/>
                  <a:gd name="T16" fmla="*/ 0 w 86"/>
                  <a:gd name="T17" fmla="*/ 8 h 90"/>
                  <a:gd name="T18" fmla="*/ 0 w 86"/>
                  <a:gd name="T19" fmla="*/ 8 h 90"/>
                  <a:gd name="T20" fmla="*/ 0 w 86"/>
                  <a:gd name="T21" fmla="*/ 8 h 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
                  <a:gd name="T34" fmla="*/ 0 h 90"/>
                  <a:gd name="T35" fmla="*/ 86 w 86"/>
                  <a:gd name="T36" fmla="*/ 90 h 9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 h="90">
                    <a:moveTo>
                      <a:pt x="0" y="25"/>
                    </a:moveTo>
                    <a:lnTo>
                      <a:pt x="34" y="0"/>
                    </a:lnTo>
                    <a:lnTo>
                      <a:pt x="66" y="0"/>
                    </a:lnTo>
                    <a:lnTo>
                      <a:pt x="86" y="13"/>
                    </a:lnTo>
                    <a:lnTo>
                      <a:pt x="81" y="52"/>
                    </a:lnTo>
                    <a:lnTo>
                      <a:pt x="66" y="72"/>
                    </a:lnTo>
                    <a:lnTo>
                      <a:pt x="48" y="90"/>
                    </a:lnTo>
                    <a:lnTo>
                      <a:pt x="20" y="66"/>
                    </a:lnTo>
                    <a:lnTo>
                      <a:pt x="0" y="25"/>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3" name="Freeform 49"/>
              <p:cNvSpPr>
                <a:spLocks/>
              </p:cNvSpPr>
              <p:nvPr/>
            </p:nvSpPr>
            <p:spPr bwMode="auto">
              <a:xfrm>
                <a:off x="5259" y="3682"/>
                <a:ext cx="19" cy="36"/>
              </a:xfrm>
              <a:custGeom>
                <a:avLst/>
                <a:gdLst>
                  <a:gd name="T0" fmla="*/ 3 w 56"/>
                  <a:gd name="T1" fmla="*/ 2 h 110"/>
                  <a:gd name="T2" fmla="*/ 0 w 56"/>
                  <a:gd name="T3" fmla="*/ 27 h 110"/>
                  <a:gd name="T4" fmla="*/ 3 w 56"/>
                  <a:gd name="T5" fmla="*/ 36 h 110"/>
                  <a:gd name="T6" fmla="*/ 11 w 56"/>
                  <a:gd name="T7" fmla="*/ 32 h 110"/>
                  <a:gd name="T8" fmla="*/ 16 w 56"/>
                  <a:gd name="T9" fmla="*/ 20 h 110"/>
                  <a:gd name="T10" fmla="*/ 19 w 56"/>
                  <a:gd name="T11" fmla="*/ 7 h 110"/>
                  <a:gd name="T12" fmla="*/ 13 w 56"/>
                  <a:gd name="T13" fmla="*/ 0 h 110"/>
                  <a:gd name="T14" fmla="*/ 3 w 56"/>
                  <a:gd name="T15" fmla="*/ 2 h 110"/>
                  <a:gd name="T16" fmla="*/ 3 w 56"/>
                  <a:gd name="T17" fmla="*/ 2 h 110"/>
                  <a:gd name="T18" fmla="*/ 3 w 56"/>
                  <a:gd name="T19" fmla="*/ 2 h 1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110"/>
                  <a:gd name="T32" fmla="*/ 56 w 56"/>
                  <a:gd name="T33" fmla="*/ 110 h 1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110">
                    <a:moveTo>
                      <a:pt x="10" y="5"/>
                    </a:moveTo>
                    <a:lnTo>
                      <a:pt x="0" y="83"/>
                    </a:lnTo>
                    <a:lnTo>
                      <a:pt x="10" y="110"/>
                    </a:lnTo>
                    <a:lnTo>
                      <a:pt x="33" y="98"/>
                    </a:lnTo>
                    <a:lnTo>
                      <a:pt x="46" y="62"/>
                    </a:lnTo>
                    <a:lnTo>
                      <a:pt x="56" y="20"/>
                    </a:lnTo>
                    <a:lnTo>
                      <a:pt x="38" y="0"/>
                    </a:lnTo>
                    <a:lnTo>
                      <a:pt x="10" y="5"/>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4" name="Freeform 50"/>
              <p:cNvSpPr>
                <a:spLocks/>
              </p:cNvSpPr>
              <p:nvPr/>
            </p:nvSpPr>
            <p:spPr bwMode="auto">
              <a:xfrm>
                <a:off x="5073" y="3592"/>
                <a:ext cx="98" cy="39"/>
              </a:xfrm>
              <a:custGeom>
                <a:avLst/>
                <a:gdLst>
                  <a:gd name="T0" fmla="*/ 10 w 294"/>
                  <a:gd name="T1" fmla="*/ 5 h 116"/>
                  <a:gd name="T2" fmla="*/ 41 w 294"/>
                  <a:gd name="T3" fmla="*/ 13 h 116"/>
                  <a:gd name="T4" fmla="*/ 61 w 294"/>
                  <a:gd name="T5" fmla="*/ 11 h 116"/>
                  <a:gd name="T6" fmla="*/ 82 w 294"/>
                  <a:gd name="T7" fmla="*/ 0 h 116"/>
                  <a:gd name="T8" fmla="*/ 95 w 294"/>
                  <a:gd name="T9" fmla="*/ 0 h 116"/>
                  <a:gd name="T10" fmla="*/ 98 w 294"/>
                  <a:gd name="T11" fmla="*/ 8 h 116"/>
                  <a:gd name="T12" fmla="*/ 89 w 294"/>
                  <a:gd name="T13" fmla="*/ 21 h 116"/>
                  <a:gd name="T14" fmla="*/ 72 w 294"/>
                  <a:gd name="T15" fmla="*/ 34 h 116"/>
                  <a:gd name="T16" fmla="*/ 52 w 294"/>
                  <a:gd name="T17" fmla="*/ 39 h 116"/>
                  <a:gd name="T18" fmla="*/ 27 w 294"/>
                  <a:gd name="T19" fmla="*/ 37 h 116"/>
                  <a:gd name="T20" fmla="*/ 9 w 294"/>
                  <a:gd name="T21" fmla="*/ 30 h 116"/>
                  <a:gd name="T22" fmla="*/ 0 w 294"/>
                  <a:gd name="T23" fmla="*/ 19 h 116"/>
                  <a:gd name="T24" fmla="*/ 3 w 294"/>
                  <a:gd name="T25" fmla="*/ 7 h 116"/>
                  <a:gd name="T26" fmla="*/ 10 w 294"/>
                  <a:gd name="T27" fmla="*/ 5 h 116"/>
                  <a:gd name="T28" fmla="*/ 10 w 294"/>
                  <a:gd name="T29" fmla="*/ 5 h 116"/>
                  <a:gd name="T30" fmla="*/ 10 w 294"/>
                  <a:gd name="T31" fmla="*/ 5 h 11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4"/>
                  <a:gd name="T49" fmla="*/ 0 h 116"/>
                  <a:gd name="T50" fmla="*/ 294 w 294"/>
                  <a:gd name="T51" fmla="*/ 116 h 11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4" h="116">
                    <a:moveTo>
                      <a:pt x="31" y="15"/>
                    </a:moveTo>
                    <a:lnTo>
                      <a:pt x="122" y="39"/>
                    </a:lnTo>
                    <a:lnTo>
                      <a:pt x="183" y="33"/>
                    </a:lnTo>
                    <a:lnTo>
                      <a:pt x="247" y="0"/>
                    </a:lnTo>
                    <a:lnTo>
                      <a:pt x="285" y="0"/>
                    </a:lnTo>
                    <a:lnTo>
                      <a:pt x="294" y="24"/>
                    </a:lnTo>
                    <a:lnTo>
                      <a:pt x="267" y="63"/>
                    </a:lnTo>
                    <a:lnTo>
                      <a:pt x="216" y="102"/>
                    </a:lnTo>
                    <a:lnTo>
                      <a:pt x="157" y="116"/>
                    </a:lnTo>
                    <a:lnTo>
                      <a:pt x="82" y="110"/>
                    </a:lnTo>
                    <a:lnTo>
                      <a:pt x="28" y="89"/>
                    </a:lnTo>
                    <a:lnTo>
                      <a:pt x="0" y="57"/>
                    </a:lnTo>
                    <a:lnTo>
                      <a:pt x="8" y="22"/>
                    </a:lnTo>
                    <a:lnTo>
                      <a:pt x="31" y="15"/>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5" name="Freeform 51"/>
              <p:cNvSpPr>
                <a:spLocks/>
              </p:cNvSpPr>
              <p:nvPr/>
            </p:nvSpPr>
            <p:spPr bwMode="auto">
              <a:xfrm>
                <a:off x="5161" y="3698"/>
                <a:ext cx="83" cy="75"/>
              </a:xfrm>
              <a:custGeom>
                <a:avLst/>
                <a:gdLst>
                  <a:gd name="T0" fmla="*/ 0 w 250"/>
                  <a:gd name="T1" fmla="*/ 75 h 224"/>
                  <a:gd name="T2" fmla="*/ 12 w 250"/>
                  <a:gd name="T3" fmla="*/ 55 h 224"/>
                  <a:gd name="T4" fmla="*/ 32 w 250"/>
                  <a:gd name="T5" fmla="*/ 32 h 224"/>
                  <a:gd name="T6" fmla="*/ 54 w 250"/>
                  <a:gd name="T7" fmla="*/ 13 h 224"/>
                  <a:gd name="T8" fmla="*/ 68 w 250"/>
                  <a:gd name="T9" fmla="*/ 1 h 224"/>
                  <a:gd name="T10" fmla="*/ 76 w 250"/>
                  <a:gd name="T11" fmla="*/ 0 h 224"/>
                  <a:gd name="T12" fmla="*/ 83 w 250"/>
                  <a:gd name="T13" fmla="*/ 8 h 224"/>
                  <a:gd name="T14" fmla="*/ 78 w 250"/>
                  <a:gd name="T15" fmla="*/ 16 h 224"/>
                  <a:gd name="T16" fmla="*/ 63 w 250"/>
                  <a:gd name="T17" fmla="*/ 22 h 224"/>
                  <a:gd name="T18" fmla="*/ 31 w 250"/>
                  <a:gd name="T19" fmla="*/ 49 h 224"/>
                  <a:gd name="T20" fmla="*/ 6 w 250"/>
                  <a:gd name="T21" fmla="*/ 75 h 224"/>
                  <a:gd name="T22" fmla="*/ 0 w 250"/>
                  <a:gd name="T23" fmla="*/ 75 h 224"/>
                  <a:gd name="T24" fmla="*/ 0 w 250"/>
                  <a:gd name="T25" fmla="*/ 75 h 224"/>
                  <a:gd name="T26" fmla="*/ 0 w 250"/>
                  <a:gd name="T27" fmla="*/ 75 h 2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50"/>
                  <a:gd name="T43" fmla="*/ 0 h 224"/>
                  <a:gd name="T44" fmla="*/ 250 w 250"/>
                  <a:gd name="T45" fmla="*/ 224 h 2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50" h="224">
                    <a:moveTo>
                      <a:pt x="0" y="224"/>
                    </a:moveTo>
                    <a:lnTo>
                      <a:pt x="36" y="163"/>
                    </a:lnTo>
                    <a:lnTo>
                      <a:pt x="96" y="96"/>
                    </a:lnTo>
                    <a:lnTo>
                      <a:pt x="163" y="39"/>
                    </a:lnTo>
                    <a:lnTo>
                      <a:pt x="204" y="3"/>
                    </a:lnTo>
                    <a:lnTo>
                      <a:pt x="230" y="0"/>
                    </a:lnTo>
                    <a:lnTo>
                      <a:pt x="250" y="24"/>
                    </a:lnTo>
                    <a:lnTo>
                      <a:pt x="235" y="48"/>
                    </a:lnTo>
                    <a:lnTo>
                      <a:pt x="189" y="66"/>
                    </a:lnTo>
                    <a:lnTo>
                      <a:pt x="94" y="145"/>
                    </a:lnTo>
                    <a:lnTo>
                      <a:pt x="18" y="224"/>
                    </a:lnTo>
                    <a:lnTo>
                      <a:pt x="0" y="224"/>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6" name="Freeform 52"/>
              <p:cNvSpPr>
                <a:spLocks/>
              </p:cNvSpPr>
              <p:nvPr/>
            </p:nvSpPr>
            <p:spPr bwMode="auto">
              <a:xfrm>
                <a:off x="5157" y="3803"/>
                <a:ext cx="29" cy="25"/>
              </a:xfrm>
              <a:custGeom>
                <a:avLst/>
                <a:gdLst>
                  <a:gd name="T0" fmla="*/ 15 w 88"/>
                  <a:gd name="T1" fmla="*/ 0 h 77"/>
                  <a:gd name="T2" fmla="*/ 0 w 88"/>
                  <a:gd name="T3" fmla="*/ 10 h 77"/>
                  <a:gd name="T4" fmla="*/ 1 w 88"/>
                  <a:gd name="T5" fmla="*/ 24 h 77"/>
                  <a:gd name="T6" fmla="*/ 10 w 88"/>
                  <a:gd name="T7" fmla="*/ 25 h 77"/>
                  <a:gd name="T8" fmla="*/ 26 w 88"/>
                  <a:gd name="T9" fmla="*/ 16 h 77"/>
                  <a:gd name="T10" fmla="*/ 29 w 88"/>
                  <a:gd name="T11" fmla="*/ 2 h 77"/>
                  <a:gd name="T12" fmla="*/ 15 w 88"/>
                  <a:gd name="T13" fmla="*/ 0 h 77"/>
                  <a:gd name="T14" fmla="*/ 15 w 88"/>
                  <a:gd name="T15" fmla="*/ 0 h 77"/>
                  <a:gd name="T16" fmla="*/ 15 w 88"/>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8"/>
                  <a:gd name="T28" fmla="*/ 0 h 77"/>
                  <a:gd name="T29" fmla="*/ 88 w 88"/>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8" h="77">
                    <a:moveTo>
                      <a:pt x="46" y="0"/>
                    </a:moveTo>
                    <a:lnTo>
                      <a:pt x="0" y="30"/>
                    </a:lnTo>
                    <a:lnTo>
                      <a:pt x="2" y="74"/>
                    </a:lnTo>
                    <a:lnTo>
                      <a:pt x="30" y="77"/>
                    </a:lnTo>
                    <a:lnTo>
                      <a:pt x="78" y="48"/>
                    </a:lnTo>
                    <a:lnTo>
                      <a:pt x="88" y="5"/>
                    </a:lnTo>
                    <a:lnTo>
                      <a:pt x="46" y="0"/>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7" name="Freeform 53"/>
              <p:cNvSpPr>
                <a:spLocks/>
              </p:cNvSpPr>
              <p:nvPr/>
            </p:nvSpPr>
            <p:spPr bwMode="auto">
              <a:xfrm>
                <a:off x="4942" y="3791"/>
                <a:ext cx="213" cy="189"/>
              </a:xfrm>
              <a:custGeom>
                <a:avLst/>
                <a:gdLst>
                  <a:gd name="T0" fmla="*/ 29 w 639"/>
                  <a:gd name="T1" fmla="*/ 43 h 569"/>
                  <a:gd name="T2" fmla="*/ 36 w 639"/>
                  <a:gd name="T3" fmla="*/ 64 h 569"/>
                  <a:gd name="T4" fmla="*/ 52 w 639"/>
                  <a:gd name="T5" fmla="*/ 110 h 569"/>
                  <a:gd name="T6" fmla="*/ 62 w 639"/>
                  <a:gd name="T7" fmla="*/ 135 h 569"/>
                  <a:gd name="T8" fmla="*/ 74 w 639"/>
                  <a:gd name="T9" fmla="*/ 151 h 569"/>
                  <a:gd name="T10" fmla="*/ 87 w 639"/>
                  <a:gd name="T11" fmla="*/ 165 h 569"/>
                  <a:gd name="T12" fmla="*/ 96 w 639"/>
                  <a:gd name="T13" fmla="*/ 169 h 569"/>
                  <a:gd name="T14" fmla="*/ 103 w 639"/>
                  <a:gd name="T15" fmla="*/ 168 h 569"/>
                  <a:gd name="T16" fmla="*/ 111 w 639"/>
                  <a:gd name="T17" fmla="*/ 159 h 569"/>
                  <a:gd name="T18" fmla="*/ 132 w 639"/>
                  <a:gd name="T19" fmla="*/ 108 h 569"/>
                  <a:gd name="T20" fmla="*/ 150 w 639"/>
                  <a:gd name="T21" fmla="*/ 73 h 569"/>
                  <a:gd name="T22" fmla="*/ 174 w 639"/>
                  <a:gd name="T23" fmla="*/ 38 h 569"/>
                  <a:gd name="T24" fmla="*/ 195 w 639"/>
                  <a:gd name="T25" fmla="*/ 8 h 569"/>
                  <a:gd name="T26" fmla="*/ 208 w 639"/>
                  <a:gd name="T27" fmla="*/ 0 h 569"/>
                  <a:gd name="T28" fmla="*/ 213 w 639"/>
                  <a:gd name="T29" fmla="*/ 5 h 569"/>
                  <a:gd name="T30" fmla="*/ 195 w 639"/>
                  <a:gd name="T31" fmla="*/ 32 h 569"/>
                  <a:gd name="T32" fmla="*/ 175 w 639"/>
                  <a:gd name="T33" fmla="*/ 57 h 569"/>
                  <a:gd name="T34" fmla="*/ 146 w 639"/>
                  <a:gd name="T35" fmla="*/ 114 h 569"/>
                  <a:gd name="T36" fmla="*/ 134 w 639"/>
                  <a:gd name="T37" fmla="*/ 143 h 569"/>
                  <a:gd name="T38" fmla="*/ 123 w 639"/>
                  <a:gd name="T39" fmla="*/ 174 h 569"/>
                  <a:gd name="T40" fmla="*/ 117 w 639"/>
                  <a:gd name="T41" fmla="*/ 184 h 569"/>
                  <a:gd name="T42" fmla="*/ 109 w 639"/>
                  <a:gd name="T43" fmla="*/ 189 h 569"/>
                  <a:gd name="T44" fmla="*/ 96 w 639"/>
                  <a:gd name="T45" fmla="*/ 188 h 569"/>
                  <a:gd name="T46" fmla="*/ 79 w 639"/>
                  <a:gd name="T47" fmla="*/ 180 h 569"/>
                  <a:gd name="T48" fmla="*/ 65 w 639"/>
                  <a:gd name="T49" fmla="*/ 167 h 569"/>
                  <a:gd name="T50" fmla="*/ 51 w 639"/>
                  <a:gd name="T51" fmla="*/ 149 h 569"/>
                  <a:gd name="T52" fmla="*/ 46 w 639"/>
                  <a:gd name="T53" fmla="*/ 144 h 569"/>
                  <a:gd name="T54" fmla="*/ 32 w 639"/>
                  <a:gd name="T55" fmla="*/ 146 h 569"/>
                  <a:gd name="T56" fmla="*/ 14 w 639"/>
                  <a:gd name="T57" fmla="*/ 150 h 569"/>
                  <a:gd name="T58" fmla="*/ 0 w 639"/>
                  <a:gd name="T59" fmla="*/ 132 h 569"/>
                  <a:gd name="T60" fmla="*/ 19 w 639"/>
                  <a:gd name="T61" fmla="*/ 128 h 569"/>
                  <a:gd name="T62" fmla="*/ 24 w 639"/>
                  <a:gd name="T63" fmla="*/ 115 h 569"/>
                  <a:gd name="T64" fmla="*/ 24 w 639"/>
                  <a:gd name="T65" fmla="*/ 66 h 569"/>
                  <a:gd name="T66" fmla="*/ 24 w 639"/>
                  <a:gd name="T67" fmla="*/ 46 h 569"/>
                  <a:gd name="T68" fmla="*/ 29 w 639"/>
                  <a:gd name="T69" fmla="*/ 43 h 569"/>
                  <a:gd name="T70" fmla="*/ 29 w 639"/>
                  <a:gd name="T71" fmla="*/ 43 h 569"/>
                  <a:gd name="T72" fmla="*/ 29 w 639"/>
                  <a:gd name="T73" fmla="*/ 43 h 5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39"/>
                  <a:gd name="T112" fmla="*/ 0 h 569"/>
                  <a:gd name="T113" fmla="*/ 639 w 639"/>
                  <a:gd name="T114" fmla="*/ 569 h 5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39" h="569">
                    <a:moveTo>
                      <a:pt x="86" y="128"/>
                    </a:moveTo>
                    <a:lnTo>
                      <a:pt x="109" y="194"/>
                    </a:lnTo>
                    <a:lnTo>
                      <a:pt x="155" y="331"/>
                    </a:lnTo>
                    <a:lnTo>
                      <a:pt x="186" y="405"/>
                    </a:lnTo>
                    <a:lnTo>
                      <a:pt x="222" y="456"/>
                    </a:lnTo>
                    <a:lnTo>
                      <a:pt x="260" y="497"/>
                    </a:lnTo>
                    <a:lnTo>
                      <a:pt x="289" y="509"/>
                    </a:lnTo>
                    <a:lnTo>
                      <a:pt x="310" y="506"/>
                    </a:lnTo>
                    <a:lnTo>
                      <a:pt x="333" y="479"/>
                    </a:lnTo>
                    <a:lnTo>
                      <a:pt x="397" y="324"/>
                    </a:lnTo>
                    <a:lnTo>
                      <a:pt x="451" y="221"/>
                    </a:lnTo>
                    <a:lnTo>
                      <a:pt x="522" y="113"/>
                    </a:lnTo>
                    <a:lnTo>
                      <a:pt x="586" y="23"/>
                    </a:lnTo>
                    <a:lnTo>
                      <a:pt x="624" y="0"/>
                    </a:lnTo>
                    <a:lnTo>
                      <a:pt x="639" y="14"/>
                    </a:lnTo>
                    <a:lnTo>
                      <a:pt x="586" y="95"/>
                    </a:lnTo>
                    <a:lnTo>
                      <a:pt x="524" y="173"/>
                    </a:lnTo>
                    <a:lnTo>
                      <a:pt x="438" y="342"/>
                    </a:lnTo>
                    <a:lnTo>
                      <a:pt x="403" y="432"/>
                    </a:lnTo>
                    <a:lnTo>
                      <a:pt x="369" y="524"/>
                    </a:lnTo>
                    <a:lnTo>
                      <a:pt x="351" y="553"/>
                    </a:lnTo>
                    <a:lnTo>
                      <a:pt x="326" y="569"/>
                    </a:lnTo>
                    <a:lnTo>
                      <a:pt x="287" y="566"/>
                    </a:lnTo>
                    <a:lnTo>
                      <a:pt x="237" y="542"/>
                    </a:lnTo>
                    <a:lnTo>
                      <a:pt x="194" y="503"/>
                    </a:lnTo>
                    <a:lnTo>
                      <a:pt x="153" y="450"/>
                    </a:lnTo>
                    <a:lnTo>
                      <a:pt x="138" y="434"/>
                    </a:lnTo>
                    <a:lnTo>
                      <a:pt x="97" y="441"/>
                    </a:lnTo>
                    <a:lnTo>
                      <a:pt x="41" y="452"/>
                    </a:lnTo>
                    <a:lnTo>
                      <a:pt x="0" y="398"/>
                    </a:lnTo>
                    <a:lnTo>
                      <a:pt x="58" y="384"/>
                    </a:lnTo>
                    <a:lnTo>
                      <a:pt x="71" y="346"/>
                    </a:lnTo>
                    <a:lnTo>
                      <a:pt x="71" y="199"/>
                    </a:lnTo>
                    <a:lnTo>
                      <a:pt x="71" y="137"/>
                    </a:lnTo>
                    <a:lnTo>
                      <a:pt x="86" y="128"/>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8" name="Freeform 54"/>
              <p:cNvSpPr>
                <a:spLocks/>
              </p:cNvSpPr>
              <p:nvPr/>
            </p:nvSpPr>
            <p:spPr bwMode="auto">
              <a:xfrm>
                <a:off x="4811" y="3639"/>
                <a:ext cx="151" cy="305"/>
              </a:xfrm>
              <a:custGeom>
                <a:avLst/>
                <a:gdLst>
                  <a:gd name="T0" fmla="*/ 86 w 454"/>
                  <a:gd name="T1" fmla="*/ 2 h 914"/>
                  <a:gd name="T2" fmla="*/ 67 w 454"/>
                  <a:gd name="T3" fmla="*/ 57 h 914"/>
                  <a:gd name="T4" fmla="*/ 41 w 454"/>
                  <a:gd name="T5" fmla="*/ 123 h 914"/>
                  <a:gd name="T6" fmla="*/ 5 w 454"/>
                  <a:gd name="T7" fmla="*/ 205 h 914"/>
                  <a:gd name="T8" fmla="*/ 2 w 454"/>
                  <a:gd name="T9" fmla="*/ 224 h 914"/>
                  <a:gd name="T10" fmla="*/ 0 w 454"/>
                  <a:gd name="T11" fmla="*/ 257 h 914"/>
                  <a:gd name="T12" fmla="*/ 8 w 454"/>
                  <a:gd name="T13" fmla="*/ 282 h 914"/>
                  <a:gd name="T14" fmla="*/ 16 w 454"/>
                  <a:gd name="T15" fmla="*/ 295 h 914"/>
                  <a:gd name="T16" fmla="*/ 29 w 454"/>
                  <a:gd name="T17" fmla="*/ 301 h 914"/>
                  <a:gd name="T18" fmla="*/ 48 w 454"/>
                  <a:gd name="T19" fmla="*/ 305 h 914"/>
                  <a:gd name="T20" fmla="*/ 63 w 454"/>
                  <a:gd name="T21" fmla="*/ 304 h 914"/>
                  <a:gd name="T22" fmla="*/ 82 w 454"/>
                  <a:gd name="T23" fmla="*/ 303 h 914"/>
                  <a:gd name="T24" fmla="*/ 151 w 454"/>
                  <a:gd name="T25" fmla="*/ 302 h 914"/>
                  <a:gd name="T26" fmla="*/ 139 w 454"/>
                  <a:gd name="T27" fmla="*/ 282 h 914"/>
                  <a:gd name="T28" fmla="*/ 126 w 454"/>
                  <a:gd name="T29" fmla="*/ 280 h 914"/>
                  <a:gd name="T30" fmla="*/ 97 w 454"/>
                  <a:gd name="T31" fmla="*/ 265 h 914"/>
                  <a:gd name="T32" fmla="*/ 76 w 454"/>
                  <a:gd name="T33" fmla="*/ 255 h 914"/>
                  <a:gd name="T34" fmla="*/ 58 w 454"/>
                  <a:gd name="T35" fmla="*/ 248 h 914"/>
                  <a:gd name="T36" fmla="*/ 48 w 454"/>
                  <a:gd name="T37" fmla="*/ 252 h 914"/>
                  <a:gd name="T38" fmla="*/ 49 w 454"/>
                  <a:gd name="T39" fmla="*/ 260 h 914"/>
                  <a:gd name="T40" fmla="*/ 66 w 454"/>
                  <a:gd name="T41" fmla="*/ 270 h 914"/>
                  <a:gd name="T42" fmla="*/ 86 w 454"/>
                  <a:gd name="T43" fmla="*/ 277 h 914"/>
                  <a:gd name="T44" fmla="*/ 103 w 454"/>
                  <a:gd name="T45" fmla="*/ 285 h 914"/>
                  <a:gd name="T46" fmla="*/ 93 w 454"/>
                  <a:gd name="T47" fmla="*/ 288 h 914"/>
                  <a:gd name="T48" fmla="*/ 74 w 454"/>
                  <a:gd name="T49" fmla="*/ 287 h 914"/>
                  <a:gd name="T50" fmla="*/ 49 w 454"/>
                  <a:gd name="T51" fmla="*/ 287 h 914"/>
                  <a:gd name="T52" fmla="*/ 33 w 454"/>
                  <a:gd name="T53" fmla="*/ 283 h 914"/>
                  <a:gd name="T54" fmla="*/ 21 w 454"/>
                  <a:gd name="T55" fmla="*/ 275 h 914"/>
                  <a:gd name="T56" fmla="*/ 13 w 454"/>
                  <a:gd name="T57" fmla="*/ 257 h 914"/>
                  <a:gd name="T58" fmla="*/ 16 w 454"/>
                  <a:gd name="T59" fmla="*/ 231 h 914"/>
                  <a:gd name="T60" fmla="*/ 25 w 454"/>
                  <a:gd name="T61" fmla="*/ 205 h 914"/>
                  <a:gd name="T62" fmla="*/ 41 w 454"/>
                  <a:gd name="T63" fmla="*/ 163 h 914"/>
                  <a:gd name="T64" fmla="*/ 68 w 454"/>
                  <a:gd name="T65" fmla="*/ 104 h 914"/>
                  <a:gd name="T66" fmla="*/ 84 w 454"/>
                  <a:gd name="T67" fmla="*/ 55 h 914"/>
                  <a:gd name="T68" fmla="*/ 99 w 454"/>
                  <a:gd name="T69" fmla="*/ 8 h 914"/>
                  <a:gd name="T70" fmla="*/ 92 w 454"/>
                  <a:gd name="T71" fmla="*/ 0 h 914"/>
                  <a:gd name="T72" fmla="*/ 86 w 454"/>
                  <a:gd name="T73" fmla="*/ 2 h 914"/>
                  <a:gd name="T74" fmla="*/ 86 w 454"/>
                  <a:gd name="T75" fmla="*/ 2 h 914"/>
                  <a:gd name="T76" fmla="*/ 86 w 454"/>
                  <a:gd name="T77" fmla="*/ 2 h 91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54"/>
                  <a:gd name="T118" fmla="*/ 0 h 914"/>
                  <a:gd name="T119" fmla="*/ 454 w 454"/>
                  <a:gd name="T120" fmla="*/ 914 h 91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54" h="914">
                    <a:moveTo>
                      <a:pt x="258" y="6"/>
                    </a:moveTo>
                    <a:lnTo>
                      <a:pt x="200" y="172"/>
                    </a:lnTo>
                    <a:lnTo>
                      <a:pt x="123" y="368"/>
                    </a:lnTo>
                    <a:lnTo>
                      <a:pt x="16" y="613"/>
                    </a:lnTo>
                    <a:lnTo>
                      <a:pt x="6" y="672"/>
                    </a:lnTo>
                    <a:lnTo>
                      <a:pt x="0" y="770"/>
                    </a:lnTo>
                    <a:lnTo>
                      <a:pt x="23" y="844"/>
                    </a:lnTo>
                    <a:lnTo>
                      <a:pt x="49" y="884"/>
                    </a:lnTo>
                    <a:lnTo>
                      <a:pt x="86" y="902"/>
                    </a:lnTo>
                    <a:lnTo>
                      <a:pt x="143" y="914"/>
                    </a:lnTo>
                    <a:lnTo>
                      <a:pt x="190" y="911"/>
                    </a:lnTo>
                    <a:lnTo>
                      <a:pt x="248" y="907"/>
                    </a:lnTo>
                    <a:lnTo>
                      <a:pt x="454" y="905"/>
                    </a:lnTo>
                    <a:lnTo>
                      <a:pt x="417" y="844"/>
                    </a:lnTo>
                    <a:lnTo>
                      <a:pt x="378" y="839"/>
                    </a:lnTo>
                    <a:lnTo>
                      <a:pt x="291" y="795"/>
                    </a:lnTo>
                    <a:lnTo>
                      <a:pt x="227" y="765"/>
                    </a:lnTo>
                    <a:lnTo>
                      <a:pt x="175" y="743"/>
                    </a:lnTo>
                    <a:lnTo>
                      <a:pt x="144" y="756"/>
                    </a:lnTo>
                    <a:lnTo>
                      <a:pt x="146" y="779"/>
                    </a:lnTo>
                    <a:lnTo>
                      <a:pt x="198" y="809"/>
                    </a:lnTo>
                    <a:lnTo>
                      <a:pt x="260" y="830"/>
                    </a:lnTo>
                    <a:lnTo>
                      <a:pt x="309" y="853"/>
                    </a:lnTo>
                    <a:lnTo>
                      <a:pt x="281" y="862"/>
                    </a:lnTo>
                    <a:lnTo>
                      <a:pt x="222" y="860"/>
                    </a:lnTo>
                    <a:lnTo>
                      <a:pt x="148" y="859"/>
                    </a:lnTo>
                    <a:lnTo>
                      <a:pt x="99" y="847"/>
                    </a:lnTo>
                    <a:lnTo>
                      <a:pt x="64" y="823"/>
                    </a:lnTo>
                    <a:lnTo>
                      <a:pt x="39" y="770"/>
                    </a:lnTo>
                    <a:lnTo>
                      <a:pt x="47" y="692"/>
                    </a:lnTo>
                    <a:lnTo>
                      <a:pt x="75" y="613"/>
                    </a:lnTo>
                    <a:lnTo>
                      <a:pt x="123" y="487"/>
                    </a:lnTo>
                    <a:lnTo>
                      <a:pt x="204" y="312"/>
                    </a:lnTo>
                    <a:lnTo>
                      <a:pt x="253" y="166"/>
                    </a:lnTo>
                    <a:lnTo>
                      <a:pt x="299" y="24"/>
                    </a:lnTo>
                    <a:lnTo>
                      <a:pt x="278" y="0"/>
                    </a:lnTo>
                    <a:lnTo>
                      <a:pt x="258" y="6"/>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9" name="Freeform 55"/>
              <p:cNvSpPr>
                <a:spLocks/>
              </p:cNvSpPr>
              <p:nvPr/>
            </p:nvSpPr>
            <p:spPr bwMode="auto">
              <a:xfrm>
                <a:off x="4416" y="3934"/>
                <a:ext cx="548" cy="225"/>
              </a:xfrm>
              <a:custGeom>
                <a:avLst/>
                <a:gdLst>
                  <a:gd name="T0" fmla="*/ 20 w 1645"/>
                  <a:gd name="T1" fmla="*/ 179 h 676"/>
                  <a:gd name="T2" fmla="*/ 89 w 1645"/>
                  <a:gd name="T3" fmla="*/ 167 h 676"/>
                  <a:gd name="T4" fmla="*/ 125 w 1645"/>
                  <a:gd name="T5" fmla="*/ 156 h 676"/>
                  <a:gd name="T6" fmla="*/ 179 w 1645"/>
                  <a:gd name="T7" fmla="*/ 155 h 676"/>
                  <a:gd name="T8" fmla="*/ 192 w 1645"/>
                  <a:gd name="T9" fmla="*/ 143 h 676"/>
                  <a:gd name="T10" fmla="*/ 220 w 1645"/>
                  <a:gd name="T11" fmla="*/ 108 h 676"/>
                  <a:gd name="T12" fmla="*/ 282 w 1645"/>
                  <a:gd name="T13" fmla="*/ 84 h 676"/>
                  <a:gd name="T14" fmla="*/ 302 w 1645"/>
                  <a:gd name="T15" fmla="*/ 94 h 676"/>
                  <a:gd name="T16" fmla="*/ 275 w 1645"/>
                  <a:gd name="T17" fmla="*/ 114 h 676"/>
                  <a:gd name="T18" fmla="*/ 210 w 1645"/>
                  <a:gd name="T19" fmla="*/ 149 h 676"/>
                  <a:gd name="T20" fmla="*/ 208 w 1645"/>
                  <a:gd name="T21" fmla="*/ 168 h 676"/>
                  <a:gd name="T22" fmla="*/ 262 w 1645"/>
                  <a:gd name="T23" fmla="*/ 181 h 676"/>
                  <a:gd name="T24" fmla="*/ 337 w 1645"/>
                  <a:gd name="T25" fmla="*/ 189 h 676"/>
                  <a:gd name="T26" fmla="*/ 421 w 1645"/>
                  <a:gd name="T27" fmla="*/ 180 h 676"/>
                  <a:gd name="T28" fmla="*/ 444 w 1645"/>
                  <a:gd name="T29" fmla="*/ 165 h 676"/>
                  <a:gd name="T30" fmla="*/ 436 w 1645"/>
                  <a:gd name="T31" fmla="*/ 145 h 676"/>
                  <a:gd name="T32" fmla="*/ 351 w 1645"/>
                  <a:gd name="T33" fmla="*/ 128 h 676"/>
                  <a:gd name="T34" fmla="*/ 315 w 1645"/>
                  <a:gd name="T35" fmla="*/ 99 h 676"/>
                  <a:gd name="T36" fmla="*/ 360 w 1645"/>
                  <a:gd name="T37" fmla="*/ 117 h 676"/>
                  <a:gd name="T38" fmla="*/ 419 w 1645"/>
                  <a:gd name="T39" fmla="*/ 128 h 676"/>
                  <a:gd name="T40" fmla="*/ 448 w 1645"/>
                  <a:gd name="T41" fmla="*/ 117 h 676"/>
                  <a:gd name="T42" fmla="*/ 386 w 1645"/>
                  <a:gd name="T43" fmla="*/ 105 h 676"/>
                  <a:gd name="T44" fmla="*/ 321 w 1645"/>
                  <a:gd name="T45" fmla="*/ 76 h 676"/>
                  <a:gd name="T46" fmla="*/ 320 w 1645"/>
                  <a:gd name="T47" fmla="*/ 44 h 676"/>
                  <a:gd name="T48" fmla="*/ 353 w 1645"/>
                  <a:gd name="T49" fmla="*/ 32 h 676"/>
                  <a:gd name="T50" fmla="*/ 392 w 1645"/>
                  <a:gd name="T51" fmla="*/ 20 h 676"/>
                  <a:gd name="T52" fmla="*/ 400 w 1645"/>
                  <a:gd name="T53" fmla="*/ 22 h 676"/>
                  <a:gd name="T54" fmla="*/ 376 w 1645"/>
                  <a:gd name="T55" fmla="*/ 41 h 676"/>
                  <a:gd name="T56" fmla="*/ 340 w 1645"/>
                  <a:gd name="T57" fmla="*/ 49 h 676"/>
                  <a:gd name="T58" fmla="*/ 341 w 1645"/>
                  <a:gd name="T59" fmla="*/ 67 h 676"/>
                  <a:gd name="T60" fmla="*/ 410 w 1645"/>
                  <a:gd name="T61" fmla="*/ 90 h 676"/>
                  <a:gd name="T62" fmla="*/ 453 w 1645"/>
                  <a:gd name="T63" fmla="*/ 86 h 676"/>
                  <a:gd name="T64" fmla="*/ 481 w 1645"/>
                  <a:gd name="T65" fmla="*/ 80 h 676"/>
                  <a:gd name="T66" fmla="*/ 494 w 1645"/>
                  <a:gd name="T67" fmla="*/ 61 h 676"/>
                  <a:gd name="T68" fmla="*/ 487 w 1645"/>
                  <a:gd name="T69" fmla="*/ 31 h 676"/>
                  <a:gd name="T70" fmla="*/ 449 w 1645"/>
                  <a:gd name="T71" fmla="*/ 3 h 676"/>
                  <a:gd name="T72" fmla="*/ 535 w 1645"/>
                  <a:gd name="T73" fmla="*/ 37 h 676"/>
                  <a:gd name="T74" fmla="*/ 510 w 1645"/>
                  <a:gd name="T75" fmla="*/ 72 h 676"/>
                  <a:gd name="T76" fmla="*/ 477 w 1645"/>
                  <a:gd name="T77" fmla="*/ 98 h 676"/>
                  <a:gd name="T78" fmla="*/ 455 w 1645"/>
                  <a:gd name="T79" fmla="*/ 186 h 676"/>
                  <a:gd name="T80" fmla="*/ 437 w 1645"/>
                  <a:gd name="T81" fmla="*/ 202 h 676"/>
                  <a:gd name="T82" fmla="*/ 397 w 1645"/>
                  <a:gd name="T83" fmla="*/ 215 h 676"/>
                  <a:gd name="T84" fmla="*/ 226 w 1645"/>
                  <a:gd name="T85" fmla="*/ 220 h 676"/>
                  <a:gd name="T86" fmla="*/ 186 w 1645"/>
                  <a:gd name="T87" fmla="*/ 225 h 676"/>
                  <a:gd name="T88" fmla="*/ 144 w 1645"/>
                  <a:gd name="T89" fmla="*/ 219 h 676"/>
                  <a:gd name="T90" fmla="*/ 56 w 1645"/>
                  <a:gd name="T91" fmla="*/ 214 h 676"/>
                  <a:gd name="T92" fmla="*/ 4 w 1645"/>
                  <a:gd name="T93" fmla="*/ 203 h 676"/>
                  <a:gd name="T94" fmla="*/ 1 w 1645"/>
                  <a:gd name="T95" fmla="*/ 186 h 676"/>
                  <a:gd name="T96" fmla="*/ 1 w 1645"/>
                  <a:gd name="T97" fmla="*/ 186 h 67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45"/>
                  <a:gd name="T148" fmla="*/ 0 h 676"/>
                  <a:gd name="T149" fmla="*/ 1645 w 1645"/>
                  <a:gd name="T150" fmla="*/ 676 h 67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45" h="676">
                    <a:moveTo>
                      <a:pt x="4" y="560"/>
                    </a:moveTo>
                    <a:lnTo>
                      <a:pt x="59" y="537"/>
                    </a:lnTo>
                    <a:lnTo>
                      <a:pt x="190" y="512"/>
                    </a:lnTo>
                    <a:lnTo>
                      <a:pt x="266" y="503"/>
                    </a:lnTo>
                    <a:lnTo>
                      <a:pt x="303" y="476"/>
                    </a:lnTo>
                    <a:lnTo>
                      <a:pt x="375" y="470"/>
                    </a:lnTo>
                    <a:lnTo>
                      <a:pt x="460" y="461"/>
                    </a:lnTo>
                    <a:lnTo>
                      <a:pt x="538" y="465"/>
                    </a:lnTo>
                    <a:lnTo>
                      <a:pt x="566" y="466"/>
                    </a:lnTo>
                    <a:lnTo>
                      <a:pt x="576" y="429"/>
                    </a:lnTo>
                    <a:lnTo>
                      <a:pt x="609" y="357"/>
                    </a:lnTo>
                    <a:lnTo>
                      <a:pt x="661" y="324"/>
                    </a:lnTo>
                    <a:lnTo>
                      <a:pt x="777" y="270"/>
                    </a:lnTo>
                    <a:lnTo>
                      <a:pt x="846" y="252"/>
                    </a:lnTo>
                    <a:lnTo>
                      <a:pt x="892" y="243"/>
                    </a:lnTo>
                    <a:lnTo>
                      <a:pt x="908" y="283"/>
                    </a:lnTo>
                    <a:lnTo>
                      <a:pt x="898" y="313"/>
                    </a:lnTo>
                    <a:lnTo>
                      <a:pt x="826" y="342"/>
                    </a:lnTo>
                    <a:lnTo>
                      <a:pt x="725" y="387"/>
                    </a:lnTo>
                    <a:lnTo>
                      <a:pt x="630" y="449"/>
                    </a:lnTo>
                    <a:lnTo>
                      <a:pt x="616" y="478"/>
                    </a:lnTo>
                    <a:lnTo>
                      <a:pt x="625" y="505"/>
                    </a:lnTo>
                    <a:lnTo>
                      <a:pt x="675" y="521"/>
                    </a:lnTo>
                    <a:lnTo>
                      <a:pt x="785" y="544"/>
                    </a:lnTo>
                    <a:lnTo>
                      <a:pt x="931" y="560"/>
                    </a:lnTo>
                    <a:lnTo>
                      <a:pt x="1012" y="569"/>
                    </a:lnTo>
                    <a:lnTo>
                      <a:pt x="1134" y="557"/>
                    </a:lnTo>
                    <a:lnTo>
                      <a:pt x="1264" y="542"/>
                    </a:lnTo>
                    <a:lnTo>
                      <a:pt x="1315" y="530"/>
                    </a:lnTo>
                    <a:lnTo>
                      <a:pt x="1332" y="497"/>
                    </a:lnTo>
                    <a:lnTo>
                      <a:pt x="1329" y="461"/>
                    </a:lnTo>
                    <a:lnTo>
                      <a:pt x="1309" y="437"/>
                    </a:lnTo>
                    <a:lnTo>
                      <a:pt x="1155" y="411"/>
                    </a:lnTo>
                    <a:lnTo>
                      <a:pt x="1053" y="384"/>
                    </a:lnTo>
                    <a:lnTo>
                      <a:pt x="931" y="333"/>
                    </a:lnTo>
                    <a:lnTo>
                      <a:pt x="945" y="297"/>
                    </a:lnTo>
                    <a:lnTo>
                      <a:pt x="999" y="328"/>
                    </a:lnTo>
                    <a:lnTo>
                      <a:pt x="1081" y="353"/>
                    </a:lnTo>
                    <a:lnTo>
                      <a:pt x="1170" y="377"/>
                    </a:lnTo>
                    <a:lnTo>
                      <a:pt x="1259" y="384"/>
                    </a:lnTo>
                    <a:lnTo>
                      <a:pt x="1341" y="387"/>
                    </a:lnTo>
                    <a:lnTo>
                      <a:pt x="1346" y="351"/>
                    </a:lnTo>
                    <a:lnTo>
                      <a:pt x="1297" y="345"/>
                    </a:lnTo>
                    <a:lnTo>
                      <a:pt x="1160" y="316"/>
                    </a:lnTo>
                    <a:lnTo>
                      <a:pt x="1024" y="256"/>
                    </a:lnTo>
                    <a:lnTo>
                      <a:pt x="963" y="229"/>
                    </a:lnTo>
                    <a:lnTo>
                      <a:pt x="949" y="160"/>
                    </a:lnTo>
                    <a:lnTo>
                      <a:pt x="960" y="131"/>
                    </a:lnTo>
                    <a:lnTo>
                      <a:pt x="996" y="101"/>
                    </a:lnTo>
                    <a:lnTo>
                      <a:pt x="1060" y="95"/>
                    </a:lnTo>
                    <a:lnTo>
                      <a:pt x="1122" y="83"/>
                    </a:lnTo>
                    <a:lnTo>
                      <a:pt x="1177" y="59"/>
                    </a:lnTo>
                    <a:lnTo>
                      <a:pt x="1202" y="41"/>
                    </a:lnTo>
                    <a:lnTo>
                      <a:pt x="1200" y="65"/>
                    </a:lnTo>
                    <a:lnTo>
                      <a:pt x="1170" y="104"/>
                    </a:lnTo>
                    <a:lnTo>
                      <a:pt x="1128" y="122"/>
                    </a:lnTo>
                    <a:lnTo>
                      <a:pt x="1060" y="137"/>
                    </a:lnTo>
                    <a:lnTo>
                      <a:pt x="1022" y="146"/>
                    </a:lnTo>
                    <a:lnTo>
                      <a:pt x="1009" y="160"/>
                    </a:lnTo>
                    <a:lnTo>
                      <a:pt x="1024" y="200"/>
                    </a:lnTo>
                    <a:lnTo>
                      <a:pt x="1141" y="247"/>
                    </a:lnTo>
                    <a:lnTo>
                      <a:pt x="1231" y="270"/>
                    </a:lnTo>
                    <a:lnTo>
                      <a:pt x="1289" y="265"/>
                    </a:lnTo>
                    <a:lnTo>
                      <a:pt x="1359" y="259"/>
                    </a:lnTo>
                    <a:lnTo>
                      <a:pt x="1405" y="249"/>
                    </a:lnTo>
                    <a:lnTo>
                      <a:pt x="1444" y="241"/>
                    </a:lnTo>
                    <a:lnTo>
                      <a:pt x="1467" y="217"/>
                    </a:lnTo>
                    <a:lnTo>
                      <a:pt x="1483" y="182"/>
                    </a:lnTo>
                    <a:lnTo>
                      <a:pt x="1483" y="146"/>
                    </a:lnTo>
                    <a:lnTo>
                      <a:pt x="1462" y="92"/>
                    </a:lnTo>
                    <a:lnTo>
                      <a:pt x="1426" y="50"/>
                    </a:lnTo>
                    <a:lnTo>
                      <a:pt x="1348" y="9"/>
                    </a:lnTo>
                    <a:lnTo>
                      <a:pt x="1645" y="0"/>
                    </a:lnTo>
                    <a:lnTo>
                      <a:pt x="1606" y="110"/>
                    </a:lnTo>
                    <a:lnTo>
                      <a:pt x="1570" y="167"/>
                    </a:lnTo>
                    <a:lnTo>
                      <a:pt x="1531" y="217"/>
                    </a:lnTo>
                    <a:lnTo>
                      <a:pt x="1483" y="261"/>
                    </a:lnTo>
                    <a:lnTo>
                      <a:pt x="1432" y="295"/>
                    </a:lnTo>
                    <a:lnTo>
                      <a:pt x="1392" y="443"/>
                    </a:lnTo>
                    <a:lnTo>
                      <a:pt x="1365" y="560"/>
                    </a:lnTo>
                    <a:lnTo>
                      <a:pt x="1333" y="586"/>
                    </a:lnTo>
                    <a:lnTo>
                      <a:pt x="1312" y="607"/>
                    </a:lnTo>
                    <a:lnTo>
                      <a:pt x="1297" y="625"/>
                    </a:lnTo>
                    <a:lnTo>
                      <a:pt x="1192" y="645"/>
                    </a:lnTo>
                    <a:lnTo>
                      <a:pt x="777" y="649"/>
                    </a:lnTo>
                    <a:lnTo>
                      <a:pt x="679" y="661"/>
                    </a:lnTo>
                    <a:lnTo>
                      <a:pt x="612" y="672"/>
                    </a:lnTo>
                    <a:lnTo>
                      <a:pt x="558" y="676"/>
                    </a:lnTo>
                    <a:lnTo>
                      <a:pt x="512" y="672"/>
                    </a:lnTo>
                    <a:lnTo>
                      <a:pt x="432" y="658"/>
                    </a:lnTo>
                    <a:lnTo>
                      <a:pt x="329" y="649"/>
                    </a:lnTo>
                    <a:lnTo>
                      <a:pt x="169" y="643"/>
                    </a:lnTo>
                    <a:lnTo>
                      <a:pt x="51" y="622"/>
                    </a:lnTo>
                    <a:lnTo>
                      <a:pt x="12" y="611"/>
                    </a:lnTo>
                    <a:lnTo>
                      <a:pt x="0" y="580"/>
                    </a:lnTo>
                    <a:lnTo>
                      <a:pt x="4" y="560"/>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0" name="Freeform 56"/>
              <p:cNvSpPr>
                <a:spLocks/>
              </p:cNvSpPr>
              <p:nvPr/>
            </p:nvSpPr>
            <p:spPr bwMode="auto">
              <a:xfrm>
                <a:off x="4761" y="3890"/>
                <a:ext cx="63" cy="57"/>
              </a:xfrm>
              <a:custGeom>
                <a:avLst/>
                <a:gdLst>
                  <a:gd name="T0" fmla="*/ 55 w 188"/>
                  <a:gd name="T1" fmla="*/ 0 h 173"/>
                  <a:gd name="T2" fmla="*/ 17 w 188"/>
                  <a:gd name="T3" fmla="*/ 36 h 173"/>
                  <a:gd name="T4" fmla="*/ 0 w 188"/>
                  <a:gd name="T5" fmla="*/ 57 h 173"/>
                  <a:gd name="T6" fmla="*/ 11 w 188"/>
                  <a:gd name="T7" fmla="*/ 57 h 173"/>
                  <a:gd name="T8" fmla="*/ 27 w 188"/>
                  <a:gd name="T9" fmla="*/ 42 h 173"/>
                  <a:gd name="T10" fmla="*/ 45 w 188"/>
                  <a:gd name="T11" fmla="*/ 29 h 173"/>
                  <a:gd name="T12" fmla="*/ 63 w 188"/>
                  <a:gd name="T13" fmla="*/ 26 h 173"/>
                  <a:gd name="T14" fmla="*/ 55 w 188"/>
                  <a:gd name="T15" fmla="*/ 0 h 173"/>
                  <a:gd name="T16" fmla="*/ 55 w 188"/>
                  <a:gd name="T17" fmla="*/ 0 h 173"/>
                  <a:gd name="T18" fmla="*/ 55 w 188"/>
                  <a:gd name="T19" fmla="*/ 0 h 1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8"/>
                  <a:gd name="T31" fmla="*/ 0 h 173"/>
                  <a:gd name="T32" fmla="*/ 188 w 188"/>
                  <a:gd name="T33" fmla="*/ 173 h 1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8" h="173">
                    <a:moveTo>
                      <a:pt x="165" y="0"/>
                    </a:moveTo>
                    <a:lnTo>
                      <a:pt x="51" y="108"/>
                    </a:lnTo>
                    <a:lnTo>
                      <a:pt x="0" y="173"/>
                    </a:lnTo>
                    <a:lnTo>
                      <a:pt x="33" y="173"/>
                    </a:lnTo>
                    <a:lnTo>
                      <a:pt x="82" y="126"/>
                    </a:lnTo>
                    <a:lnTo>
                      <a:pt x="133" y="87"/>
                    </a:lnTo>
                    <a:lnTo>
                      <a:pt x="188" y="78"/>
                    </a:lnTo>
                    <a:lnTo>
                      <a:pt x="165" y="0"/>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1" name="Freeform 57"/>
              <p:cNvSpPr>
                <a:spLocks/>
              </p:cNvSpPr>
              <p:nvPr/>
            </p:nvSpPr>
            <p:spPr bwMode="auto">
              <a:xfrm>
                <a:off x="4690" y="3955"/>
                <a:ext cx="91" cy="55"/>
              </a:xfrm>
              <a:custGeom>
                <a:avLst/>
                <a:gdLst>
                  <a:gd name="T0" fmla="*/ 91 w 275"/>
                  <a:gd name="T1" fmla="*/ 11 h 164"/>
                  <a:gd name="T2" fmla="*/ 51 w 275"/>
                  <a:gd name="T3" fmla="*/ 5 h 164"/>
                  <a:gd name="T4" fmla="*/ 24 w 275"/>
                  <a:gd name="T5" fmla="*/ 0 h 164"/>
                  <a:gd name="T6" fmla="*/ 9 w 275"/>
                  <a:gd name="T7" fmla="*/ 6 h 164"/>
                  <a:gd name="T8" fmla="*/ 3 w 275"/>
                  <a:gd name="T9" fmla="*/ 23 h 164"/>
                  <a:gd name="T10" fmla="*/ 0 w 275"/>
                  <a:gd name="T11" fmla="*/ 43 h 164"/>
                  <a:gd name="T12" fmla="*/ 6 w 275"/>
                  <a:gd name="T13" fmla="*/ 53 h 164"/>
                  <a:gd name="T14" fmla="*/ 33 w 275"/>
                  <a:gd name="T15" fmla="*/ 55 h 164"/>
                  <a:gd name="T16" fmla="*/ 53 w 275"/>
                  <a:gd name="T17" fmla="*/ 54 h 164"/>
                  <a:gd name="T18" fmla="*/ 52 w 275"/>
                  <a:gd name="T19" fmla="*/ 40 h 164"/>
                  <a:gd name="T20" fmla="*/ 30 w 275"/>
                  <a:gd name="T21" fmla="*/ 39 h 164"/>
                  <a:gd name="T22" fmla="*/ 19 w 275"/>
                  <a:gd name="T23" fmla="*/ 36 h 164"/>
                  <a:gd name="T24" fmla="*/ 20 w 275"/>
                  <a:gd name="T25" fmla="*/ 24 h 164"/>
                  <a:gd name="T26" fmla="*/ 29 w 275"/>
                  <a:gd name="T27" fmla="*/ 15 h 164"/>
                  <a:gd name="T28" fmla="*/ 41 w 275"/>
                  <a:gd name="T29" fmla="*/ 18 h 164"/>
                  <a:gd name="T30" fmla="*/ 55 w 275"/>
                  <a:gd name="T31" fmla="*/ 25 h 164"/>
                  <a:gd name="T32" fmla="*/ 91 w 275"/>
                  <a:gd name="T33" fmla="*/ 11 h 164"/>
                  <a:gd name="T34" fmla="*/ 91 w 275"/>
                  <a:gd name="T35" fmla="*/ 11 h 164"/>
                  <a:gd name="T36" fmla="*/ 91 w 275"/>
                  <a:gd name="T37" fmla="*/ 11 h 1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5"/>
                  <a:gd name="T58" fmla="*/ 0 h 164"/>
                  <a:gd name="T59" fmla="*/ 275 w 275"/>
                  <a:gd name="T60" fmla="*/ 164 h 1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5" h="164">
                    <a:moveTo>
                      <a:pt x="275" y="32"/>
                    </a:moveTo>
                    <a:lnTo>
                      <a:pt x="155" y="15"/>
                    </a:lnTo>
                    <a:lnTo>
                      <a:pt x="74" y="0"/>
                    </a:lnTo>
                    <a:lnTo>
                      <a:pt x="28" y="18"/>
                    </a:lnTo>
                    <a:lnTo>
                      <a:pt x="10" y="70"/>
                    </a:lnTo>
                    <a:lnTo>
                      <a:pt x="0" y="128"/>
                    </a:lnTo>
                    <a:lnTo>
                      <a:pt x="18" y="158"/>
                    </a:lnTo>
                    <a:lnTo>
                      <a:pt x="100" y="164"/>
                    </a:lnTo>
                    <a:lnTo>
                      <a:pt x="160" y="162"/>
                    </a:lnTo>
                    <a:lnTo>
                      <a:pt x="157" y="120"/>
                    </a:lnTo>
                    <a:lnTo>
                      <a:pt x="92" y="117"/>
                    </a:lnTo>
                    <a:lnTo>
                      <a:pt x="56" y="108"/>
                    </a:lnTo>
                    <a:lnTo>
                      <a:pt x="59" y="72"/>
                    </a:lnTo>
                    <a:lnTo>
                      <a:pt x="87" y="45"/>
                    </a:lnTo>
                    <a:lnTo>
                      <a:pt x="124" y="54"/>
                    </a:lnTo>
                    <a:lnTo>
                      <a:pt x="167" y="75"/>
                    </a:lnTo>
                    <a:lnTo>
                      <a:pt x="275" y="32"/>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2" name="Freeform 58"/>
              <p:cNvSpPr>
                <a:spLocks/>
              </p:cNvSpPr>
              <p:nvPr/>
            </p:nvSpPr>
            <p:spPr bwMode="auto">
              <a:xfrm>
                <a:off x="4525" y="3990"/>
                <a:ext cx="159" cy="66"/>
              </a:xfrm>
              <a:custGeom>
                <a:avLst/>
                <a:gdLst>
                  <a:gd name="T0" fmla="*/ 0 w 478"/>
                  <a:gd name="T1" fmla="*/ 52 h 197"/>
                  <a:gd name="T2" fmla="*/ 41 w 478"/>
                  <a:gd name="T3" fmla="*/ 38 h 197"/>
                  <a:gd name="T4" fmla="*/ 86 w 478"/>
                  <a:gd name="T5" fmla="*/ 20 h 197"/>
                  <a:gd name="T6" fmla="*/ 129 w 478"/>
                  <a:gd name="T7" fmla="*/ 7 h 197"/>
                  <a:gd name="T8" fmla="*/ 159 w 478"/>
                  <a:gd name="T9" fmla="*/ 0 h 197"/>
                  <a:gd name="T10" fmla="*/ 154 w 478"/>
                  <a:gd name="T11" fmla="*/ 10 h 197"/>
                  <a:gd name="T12" fmla="*/ 96 w 478"/>
                  <a:gd name="T13" fmla="*/ 30 h 197"/>
                  <a:gd name="T14" fmla="*/ 41 w 478"/>
                  <a:gd name="T15" fmla="*/ 51 h 197"/>
                  <a:gd name="T16" fmla="*/ 2 w 478"/>
                  <a:gd name="T17" fmla="*/ 66 h 197"/>
                  <a:gd name="T18" fmla="*/ 0 w 478"/>
                  <a:gd name="T19" fmla="*/ 52 h 197"/>
                  <a:gd name="T20" fmla="*/ 0 w 478"/>
                  <a:gd name="T21" fmla="*/ 52 h 197"/>
                  <a:gd name="T22" fmla="*/ 0 w 478"/>
                  <a:gd name="T23" fmla="*/ 52 h 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78"/>
                  <a:gd name="T37" fmla="*/ 0 h 197"/>
                  <a:gd name="T38" fmla="*/ 478 w 478"/>
                  <a:gd name="T39" fmla="*/ 197 h 1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78" h="197">
                    <a:moveTo>
                      <a:pt x="0" y="155"/>
                    </a:moveTo>
                    <a:lnTo>
                      <a:pt x="122" y="114"/>
                    </a:lnTo>
                    <a:lnTo>
                      <a:pt x="259" y="60"/>
                    </a:lnTo>
                    <a:lnTo>
                      <a:pt x="389" y="21"/>
                    </a:lnTo>
                    <a:lnTo>
                      <a:pt x="478" y="0"/>
                    </a:lnTo>
                    <a:lnTo>
                      <a:pt x="463" y="31"/>
                    </a:lnTo>
                    <a:lnTo>
                      <a:pt x="288" y="90"/>
                    </a:lnTo>
                    <a:lnTo>
                      <a:pt x="122" y="152"/>
                    </a:lnTo>
                    <a:lnTo>
                      <a:pt x="5" y="197"/>
                    </a:lnTo>
                    <a:lnTo>
                      <a:pt x="0" y="155"/>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3" name="Freeform 59"/>
              <p:cNvSpPr>
                <a:spLocks/>
              </p:cNvSpPr>
              <p:nvPr/>
            </p:nvSpPr>
            <p:spPr bwMode="auto">
              <a:xfrm>
                <a:off x="4694" y="3845"/>
                <a:ext cx="17" cy="111"/>
              </a:xfrm>
              <a:custGeom>
                <a:avLst/>
                <a:gdLst>
                  <a:gd name="T0" fmla="*/ 2 w 51"/>
                  <a:gd name="T1" fmla="*/ 0 h 333"/>
                  <a:gd name="T2" fmla="*/ 2 w 51"/>
                  <a:gd name="T3" fmla="*/ 47 h 333"/>
                  <a:gd name="T4" fmla="*/ 0 w 51"/>
                  <a:gd name="T5" fmla="*/ 111 h 333"/>
                  <a:gd name="T6" fmla="*/ 9 w 51"/>
                  <a:gd name="T7" fmla="*/ 107 h 333"/>
                  <a:gd name="T8" fmla="*/ 13 w 51"/>
                  <a:gd name="T9" fmla="*/ 41 h 333"/>
                  <a:gd name="T10" fmla="*/ 17 w 51"/>
                  <a:gd name="T11" fmla="*/ 1 h 333"/>
                  <a:gd name="T12" fmla="*/ 2 w 51"/>
                  <a:gd name="T13" fmla="*/ 0 h 333"/>
                  <a:gd name="T14" fmla="*/ 2 w 51"/>
                  <a:gd name="T15" fmla="*/ 0 h 333"/>
                  <a:gd name="T16" fmla="*/ 2 w 51"/>
                  <a:gd name="T17" fmla="*/ 0 h 3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333"/>
                  <a:gd name="T29" fmla="*/ 51 w 51"/>
                  <a:gd name="T30" fmla="*/ 333 h 3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333">
                    <a:moveTo>
                      <a:pt x="7" y="0"/>
                    </a:moveTo>
                    <a:lnTo>
                      <a:pt x="5" y="140"/>
                    </a:lnTo>
                    <a:lnTo>
                      <a:pt x="0" y="333"/>
                    </a:lnTo>
                    <a:lnTo>
                      <a:pt x="28" y="321"/>
                    </a:lnTo>
                    <a:lnTo>
                      <a:pt x="38" y="124"/>
                    </a:lnTo>
                    <a:lnTo>
                      <a:pt x="51" y="3"/>
                    </a:lnTo>
                    <a:lnTo>
                      <a:pt x="7" y="0"/>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4" name="Freeform 60"/>
              <p:cNvSpPr>
                <a:spLocks/>
              </p:cNvSpPr>
              <p:nvPr/>
            </p:nvSpPr>
            <p:spPr bwMode="auto">
              <a:xfrm>
                <a:off x="4718" y="3848"/>
                <a:ext cx="18" cy="99"/>
              </a:xfrm>
              <a:custGeom>
                <a:avLst/>
                <a:gdLst>
                  <a:gd name="T0" fmla="*/ 2 w 55"/>
                  <a:gd name="T1" fmla="*/ 0 h 295"/>
                  <a:gd name="T2" fmla="*/ 0 w 55"/>
                  <a:gd name="T3" fmla="*/ 59 h 295"/>
                  <a:gd name="T4" fmla="*/ 1 w 55"/>
                  <a:gd name="T5" fmla="*/ 99 h 295"/>
                  <a:gd name="T6" fmla="*/ 9 w 55"/>
                  <a:gd name="T7" fmla="*/ 94 h 295"/>
                  <a:gd name="T8" fmla="*/ 13 w 55"/>
                  <a:gd name="T9" fmla="*/ 33 h 295"/>
                  <a:gd name="T10" fmla="*/ 18 w 55"/>
                  <a:gd name="T11" fmla="*/ 4 h 295"/>
                  <a:gd name="T12" fmla="*/ 2 w 55"/>
                  <a:gd name="T13" fmla="*/ 0 h 295"/>
                  <a:gd name="T14" fmla="*/ 2 w 55"/>
                  <a:gd name="T15" fmla="*/ 0 h 295"/>
                  <a:gd name="T16" fmla="*/ 2 w 55"/>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5"/>
                  <a:gd name="T28" fmla="*/ 0 h 295"/>
                  <a:gd name="T29" fmla="*/ 55 w 55"/>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5" h="295">
                    <a:moveTo>
                      <a:pt x="5" y="0"/>
                    </a:moveTo>
                    <a:lnTo>
                      <a:pt x="0" y="176"/>
                    </a:lnTo>
                    <a:lnTo>
                      <a:pt x="3" y="295"/>
                    </a:lnTo>
                    <a:lnTo>
                      <a:pt x="26" y="279"/>
                    </a:lnTo>
                    <a:lnTo>
                      <a:pt x="41" y="97"/>
                    </a:lnTo>
                    <a:lnTo>
                      <a:pt x="55" y="12"/>
                    </a:lnTo>
                    <a:lnTo>
                      <a:pt x="5" y="0"/>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5" name="Freeform 61"/>
              <p:cNvSpPr>
                <a:spLocks/>
              </p:cNvSpPr>
              <p:nvPr/>
            </p:nvSpPr>
            <p:spPr bwMode="auto">
              <a:xfrm>
                <a:off x="4641" y="3823"/>
                <a:ext cx="185" cy="144"/>
              </a:xfrm>
              <a:custGeom>
                <a:avLst/>
                <a:gdLst>
                  <a:gd name="T0" fmla="*/ 105 w 555"/>
                  <a:gd name="T1" fmla="*/ 47 h 434"/>
                  <a:gd name="T2" fmla="*/ 97 w 555"/>
                  <a:gd name="T3" fmla="*/ 74 h 434"/>
                  <a:gd name="T4" fmla="*/ 95 w 555"/>
                  <a:gd name="T5" fmla="*/ 100 h 434"/>
                  <a:gd name="T6" fmla="*/ 95 w 555"/>
                  <a:gd name="T7" fmla="*/ 123 h 434"/>
                  <a:gd name="T8" fmla="*/ 96 w 555"/>
                  <a:gd name="T9" fmla="*/ 141 h 434"/>
                  <a:gd name="T10" fmla="*/ 107 w 555"/>
                  <a:gd name="T11" fmla="*/ 144 h 434"/>
                  <a:gd name="T12" fmla="*/ 106 w 555"/>
                  <a:gd name="T13" fmla="*/ 103 h 434"/>
                  <a:gd name="T14" fmla="*/ 111 w 555"/>
                  <a:gd name="T15" fmla="*/ 72 h 434"/>
                  <a:gd name="T16" fmla="*/ 113 w 555"/>
                  <a:gd name="T17" fmla="*/ 57 h 434"/>
                  <a:gd name="T18" fmla="*/ 127 w 555"/>
                  <a:gd name="T19" fmla="*/ 57 h 434"/>
                  <a:gd name="T20" fmla="*/ 132 w 555"/>
                  <a:gd name="T21" fmla="*/ 66 h 434"/>
                  <a:gd name="T22" fmla="*/ 139 w 555"/>
                  <a:gd name="T23" fmla="*/ 58 h 434"/>
                  <a:gd name="T24" fmla="*/ 136 w 555"/>
                  <a:gd name="T25" fmla="*/ 49 h 434"/>
                  <a:gd name="T26" fmla="*/ 165 w 555"/>
                  <a:gd name="T27" fmla="*/ 34 h 434"/>
                  <a:gd name="T28" fmla="*/ 162 w 555"/>
                  <a:gd name="T29" fmla="*/ 55 h 434"/>
                  <a:gd name="T30" fmla="*/ 162 w 555"/>
                  <a:gd name="T31" fmla="*/ 87 h 434"/>
                  <a:gd name="T32" fmla="*/ 173 w 555"/>
                  <a:gd name="T33" fmla="*/ 79 h 434"/>
                  <a:gd name="T34" fmla="*/ 185 w 555"/>
                  <a:gd name="T35" fmla="*/ 0 h 434"/>
                  <a:gd name="T36" fmla="*/ 167 w 555"/>
                  <a:gd name="T37" fmla="*/ 18 h 434"/>
                  <a:gd name="T38" fmla="*/ 143 w 555"/>
                  <a:gd name="T39" fmla="*/ 30 h 434"/>
                  <a:gd name="T40" fmla="*/ 130 w 555"/>
                  <a:gd name="T41" fmla="*/ 34 h 434"/>
                  <a:gd name="T42" fmla="*/ 119 w 555"/>
                  <a:gd name="T43" fmla="*/ 32 h 434"/>
                  <a:gd name="T44" fmla="*/ 97 w 555"/>
                  <a:gd name="T45" fmla="*/ 21 h 434"/>
                  <a:gd name="T46" fmla="*/ 64 w 555"/>
                  <a:gd name="T47" fmla="*/ 11 h 434"/>
                  <a:gd name="T48" fmla="*/ 33 w 555"/>
                  <a:gd name="T49" fmla="*/ 12 h 434"/>
                  <a:gd name="T50" fmla="*/ 16 w 555"/>
                  <a:gd name="T51" fmla="*/ 17 h 434"/>
                  <a:gd name="T52" fmla="*/ 0 w 555"/>
                  <a:gd name="T53" fmla="*/ 21 h 434"/>
                  <a:gd name="T54" fmla="*/ 2 w 555"/>
                  <a:gd name="T55" fmla="*/ 33 h 434"/>
                  <a:gd name="T56" fmla="*/ 22 w 555"/>
                  <a:gd name="T57" fmla="*/ 31 h 434"/>
                  <a:gd name="T58" fmla="*/ 50 w 555"/>
                  <a:gd name="T59" fmla="*/ 27 h 434"/>
                  <a:gd name="T60" fmla="*/ 76 w 555"/>
                  <a:gd name="T61" fmla="*/ 29 h 434"/>
                  <a:gd name="T62" fmla="*/ 105 w 555"/>
                  <a:gd name="T63" fmla="*/ 47 h 434"/>
                  <a:gd name="T64" fmla="*/ 105 w 555"/>
                  <a:gd name="T65" fmla="*/ 47 h 434"/>
                  <a:gd name="T66" fmla="*/ 105 w 555"/>
                  <a:gd name="T67" fmla="*/ 47 h 4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55"/>
                  <a:gd name="T103" fmla="*/ 0 h 434"/>
                  <a:gd name="T104" fmla="*/ 555 w 555"/>
                  <a:gd name="T105" fmla="*/ 434 h 43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55" h="434">
                    <a:moveTo>
                      <a:pt x="314" y="142"/>
                    </a:moveTo>
                    <a:lnTo>
                      <a:pt x="291" y="223"/>
                    </a:lnTo>
                    <a:lnTo>
                      <a:pt x="286" y="302"/>
                    </a:lnTo>
                    <a:lnTo>
                      <a:pt x="286" y="372"/>
                    </a:lnTo>
                    <a:lnTo>
                      <a:pt x="289" y="425"/>
                    </a:lnTo>
                    <a:lnTo>
                      <a:pt x="322" y="434"/>
                    </a:lnTo>
                    <a:lnTo>
                      <a:pt x="317" y="309"/>
                    </a:lnTo>
                    <a:lnTo>
                      <a:pt x="332" y="217"/>
                    </a:lnTo>
                    <a:lnTo>
                      <a:pt x="340" y="172"/>
                    </a:lnTo>
                    <a:lnTo>
                      <a:pt x="381" y="172"/>
                    </a:lnTo>
                    <a:lnTo>
                      <a:pt x="396" y="199"/>
                    </a:lnTo>
                    <a:lnTo>
                      <a:pt x="417" y="174"/>
                    </a:lnTo>
                    <a:lnTo>
                      <a:pt x="409" y="148"/>
                    </a:lnTo>
                    <a:lnTo>
                      <a:pt x="496" y="103"/>
                    </a:lnTo>
                    <a:lnTo>
                      <a:pt x="486" y="165"/>
                    </a:lnTo>
                    <a:lnTo>
                      <a:pt x="485" y="261"/>
                    </a:lnTo>
                    <a:lnTo>
                      <a:pt x="519" y="237"/>
                    </a:lnTo>
                    <a:lnTo>
                      <a:pt x="555" y="0"/>
                    </a:lnTo>
                    <a:lnTo>
                      <a:pt x="500" y="55"/>
                    </a:lnTo>
                    <a:lnTo>
                      <a:pt x="430" y="89"/>
                    </a:lnTo>
                    <a:lnTo>
                      <a:pt x="391" y="101"/>
                    </a:lnTo>
                    <a:lnTo>
                      <a:pt x="358" y="95"/>
                    </a:lnTo>
                    <a:lnTo>
                      <a:pt x="291" y="64"/>
                    </a:lnTo>
                    <a:lnTo>
                      <a:pt x="193" y="32"/>
                    </a:lnTo>
                    <a:lnTo>
                      <a:pt x="98" y="37"/>
                    </a:lnTo>
                    <a:lnTo>
                      <a:pt x="49" y="50"/>
                    </a:lnTo>
                    <a:lnTo>
                      <a:pt x="0" y="64"/>
                    </a:lnTo>
                    <a:lnTo>
                      <a:pt x="7" y="98"/>
                    </a:lnTo>
                    <a:lnTo>
                      <a:pt x="67" y="93"/>
                    </a:lnTo>
                    <a:lnTo>
                      <a:pt x="149" y="82"/>
                    </a:lnTo>
                    <a:lnTo>
                      <a:pt x="229" y="87"/>
                    </a:lnTo>
                    <a:lnTo>
                      <a:pt x="314" y="142"/>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6" name="Freeform 62"/>
              <p:cNvSpPr>
                <a:spLocks/>
              </p:cNvSpPr>
              <p:nvPr/>
            </p:nvSpPr>
            <p:spPr bwMode="auto">
              <a:xfrm>
                <a:off x="4526" y="4018"/>
                <a:ext cx="172" cy="56"/>
              </a:xfrm>
              <a:custGeom>
                <a:avLst/>
                <a:gdLst>
                  <a:gd name="T0" fmla="*/ 0 w 517"/>
                  <a:gd name="T1" fmla="*/ 45 h 168"/>
                  <a:gd name="T2" fmla="*/ 32 w 517"/>
                  <a:gd name="T3" fmla="*/ 33 h 168"/>
                  <a:gd name="T4" fmla="*/ 63 w 517"/>
                  <a:gd name="T5" fmla="*/ 23 h 168"/>
                  <a:gd name="T6" fmla="*/ 93 w 517"/>
                  <a:gd name="T7" fmla="*/ 15 h 168"/>
                  <a:gd name="T8" fmla="*/ 127 w 517"/>
                  <a:gd name="T9" fmla="*/ 6 h 168"/>
                  <a:gd name="T10" fmla="*/ 172 w 517"/>
                  <a:gd name="T11" fmla="*/ 0 h 168"/>
                  <a:gd name="T12" fmla="*/ 101 w 517"/>
                  <a:gd name="T13" fmla="*/ 36 h 168"/>
                  <a:gd name="T14" fmla="*/ 68 w 517"/>
                  <a:gd name="T15" fmla="*/ 40 h 168"/>
                  <a:gd name="T16" fmla="*/ 26 w 517"/>
                  <a:gd name="T17" fmla="*/ 52 h 168"/>
                  <a:gd name="T18" fmla="*/ 9 w 517"/>
                  <a:gd name="T19" fmla="*/ 56 h 168"/>
                  <a:gd name="T20" fmla="*/ 0 w 517"/>
                  <a:gd name="T21" fmla="*/ 53 h 168"/>
                  <a:gd name="T22" fmla="*/ 0 w 517"/>
                  <a:gd name="T23" fmla="*/ 45 h 168"/>
                  <a:gd name="T24" fmla="*/ 0 w 517"/>
                  <a:gd name="T25" fmla="*/ 45 h 168"/>
                  <a:gd name="T26" fmla="*/ 0 w 517"/>
                  <a:gd name="T27" fmla="*/ 45 h 1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7"/>
                  <a:gd name="T43" fmla="*/ 0 h 168"/>
                  <a:gd name="T44" fmla="*/ 517 w 517"/>
                  <a:gd name="T45" fmla="*/ 168 h 16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7" h="168">
                    <a:moveTo>
                      <a:pt x="0" y="135"/>
                    </a:moveTo>
                    <a:lnTo>
                      <a:pt x="95" y="99"/>
                    </a:lnTo>
                    <a:lnTo>
                      <a:pt x="188" y="69"/>
                    </a:lnTo>
                    <a:lnTo>
                      <a:pt x="280" y="45"/>
                    </a:lnTo>
                    <a:lnTo>
                      <a:pt x="382" y="18"/>
                    </a:lnTo>
                    <a:lnTo>
                      <a:pt x="517" y="0"/>
                    </a:lnTo>
                    <a:lnTo>
                      <a:pt x="304" y="108"/>
                    </a:lnTo>
                    <a:lnTo>
                      <a:pt x="204" y="119"/>
                    </a:lnTo>
                    <a:lnTo>
                      <a:pt x="77" y="155"/>
                    </a:lnTo>
                    <a:lnTo>
                      <a:pt x="28" y="168"/>
                    </a:lnTo>
                    <a:lnTo>
                      <a:pt x="0" y="159"/>
                    </a:lnTo>
                    <a:lnTo>
                      <a:pt x="0" y="135"/>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7" name="Freeform 63"/>
              <p:cNvSpPr>
                <a:spLocks/>
              </p:cNvSpPr>
              <p:nvPr/>
            </p:nvSpPr>
            <p:spPr bwMode="auto">
              <a:xfrm>
                <a:off x="4588" y="3762"/>
                <a:ext cx="260" cy="112"/>
              </a:xfrm>
              <a:custGeom>
                <a:avLst/>
                <a:gdLst>
                  <a:gd name="T0" fmla="*/ 260 w 778"/>
                  <a:gd name="T1" fmla="*/ 24 h 337"/>
                  <a:gd name="T2" fmla="*/ 231 w 778"/>
                  <a:gd name="T3" fmla="*/ 12 h 337"/>
                  <a:gd name="T4" fmla="*/ 182 w 778"/>
                  <a:gd name="T5" fmla="*/ 0 h 337"/>
                  <a:gd name="T6" fmla="*/ 152 w 778"/>
                  <a:gd name="T7" fmla="*/ 0 h 337"/>
                  <a:gd name="T8" fmla="*/ 107 w 778"/>
                  <a:gd name="T9" fmla="*/ 17 h 337"/>
                  <a:gd name="T10" fmla="*/ 78 w 778"/>
                  <a:gd name="T11" fmla="*/ 36 h 337"/>
                  <a:gd name="T12" fmla="*/ 59 w 778"/>
                  <a:gd name="T13" fmla="*/ 52 h 337"/>
                  <a:gd name="T14" fmla="*/ 40 w 778"/>
                  <a:gd name="T15" fmla="*/ 57 h 337"/>
                  <a:gd name="T16" fmla="*/ 21 w 778"/>
                  <a:gd name="T17" fmla="*/ 58 h 337"/>
                  <a:gd name="T18" fmla="*/ 10 w 778"/>
                  <a:gd name="T19" fmla="*/ 65 h 337"/>
                  <a:gd name="T20" fmla="*/ 4 w 778"/>
                  <a:gd name="T21" fmla="*/ 75 h 337"/>
                  <a:gd name="T22" fmla="*/ 0 w 778"/>
                  <a:gd name="T23" fmla="*/ 89 h 337"/>
                  <a:gd name="T24" fmla="*/ 1 w 778"/>
                  <a:gd name="T25" fmla="*/ 102 h 337"/>
                  <a:gd name="T26" fmla="*/ 8 w 778"/>
                  <a:gd name="T27" fmla="*/ 110 h 337"/>
                  <a:gd name="T28" fmla="*/ 19 w 778"/>
                  <a:gd name="T29" fmla="*/ 112 h 337"/>
                  <a:gd name="T30" fmla="*/ 32 w 778"/>
                  <a:gd name="T31" fmla="*/ 108 h 337"/>
                  <a:gd name="T32" fmla="*/ 57 w 778"/>
                  <a:gd name="T33" fmla="*/ 89 h 337"/>
                  <a:gd name="T34" fmla="*/ 69 w 778"/>
                  <a:gd name="T35" fmla="*/ 77 h 337"/>
                  <a:gd name="T36" fmla="*/ 62 w 778"/>
                  <a:gd name="T37" fmla="*/ 70 h 337"/>
                  <a:gd name="T38" fmla="*/ 44 w 778"/>
                  <a:gd name="T39" fmla="*/ 79 h 337"/>
                  <a:gd name="T40" fmla="*/ 32 w 778"/>
                  <a:gd name="T41" fmla="*/ 87 h 337"/>
                  <a:gd name="T42" fmla="*/ 20 w 778"/>
                  <a:gd name="T43" fmla="*/ 90 h 337"/>
                  <a:gd name="T44" fmla="*/ 18 w 778"/>
                  <a:gd name="T45" fmla="*/ 82 h 337"/>
                  <a:gd name="T46" fmla="*/ 25 w 778"/>
                  <a:gd name="T47" fmla="*/ 73 h 337"/>
                  <a:gd name="T48" fmla="*/ 44 w 778"/>
                  <a:gd name="T49" fmla="*/ 68 h 337"/>
                  <a:gd name="T50" fmla="*/ 58 w 778"/>
                  <a:gd name="T51" fmla="*/ 64 h 337"/>
                  <a:gd name="T52" fmla="*/ 73 w 778"/>
                  <a:gd name="T53" fmla="*/ 58 h 337"/>
                  <a:gd name="T54" fmla="*/ 99 w 778"/>
                  <a:gd name="T55" fmla="*/ 45 h 337"/>
                  <a:gd name="T56" fmla="*/ 128 w 778"/>
                  <a:gd name="T57" fmla="*/ 29 h 337"/>
                  <a:gd name="T58" fmla="*/ 150 w 778"/>
                  <a:gd name="T59" fmla="*/ 22 h 337"/>
                  <a:gd name="T60" fmla="*/ 171 w 778"/>
                  <a:gd name="T61" fmla="*/ 19 h 337"/>
                  <a:gd name="T62" fmla="*/ 190 w 778"/>
                  <a:gd name="T63" fmla="*/ 20 h 337"/>
                  <a:gd name="T64" fmla="*/ 206 w 778"/>
                  <a:gd name="T65" fmla="*/ 26 h 337"/>
                  <a:gd name="T66" fmla="*/ 228 w 778"/>
                  <a:gd name="T67" fmla="*/ 32 h 337"/>
                  <a:gd name="T68" fmla="*/ 250 w 778"/>
                  <a:gd name="T69" fmla="*/ 45 h 337"/>
                  <a:gd name="T70" fmla="*/ 260 w 778"/>
                  <a:gd name="T71" fmla="*/ 24 h 337"/>
                  <a:gd name="T72" fmla="*/ 260 w 778"/>
                  <a:gd name="T73" fmla="*/ 24 h 337"/>
                  <a:gd name="T74" fmla="*/ 260 w 778"/>
                  <a:gd name="T75" fmla="*/ 24 h 3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8"/>
                  <a:gd name="T115" fmla="*/ 0 h 337"/>
                  <a:gd name="T116" fmla="*/ 778 w 778"/>
                  <a:gd name="T117" fmla="*/ 337 h 33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78" h="337">
                    <a:moveTo>
                      <a:pt x="778" y="72"/>
                    </a:moveTo>
                    <a:lnTo>
                      <a:pt x="690" y="36"/>
                    </a:lnTo>
                    <a:lnTo>
                      <a:pt x="546" y="0"/>
                    </a:lnTo>
                    <a:lnTo>
                      <a:pt x="456" y="0"/>
                    </a:lnTo>
                    <a:lnTo>
                      <a:pt x="319" y="51"/>
                    </a:lnTo>
                    <a:lnTo>
                      <a:pt x="232" y="108"/>
                    </a:lnTo>
                    <a:lnTo>
                      <a:pt x="176" y="156"/>
                    </a:lnTo>
                    <a:lnTo>
                      <a:pt x="121" y="171"/>
                    </a:lnTo>
                    <a:lnTo>
                      <a:pt x="64" y="176"/>
                    </a:lnTo>
                    <a:lnTo>
                      <a:pt x="31" y="197"/>
                    </a:lnTo>
                    <a:lnTo>
                      <a:pt x="11" y="227"/>
                    </a:lnTo>
                    <a:lnTo>
                      <a:pt x="0" y="269"/>
                    </a:lnTo>
                    <a:lnTo>
                      <a:pt x="3" y="308"/>
                    </a:lnTo>
                    <a:lnTo>
                      <a:pt x="23" y="331"/>
                    </a:lnTo>
                    <a:lnTo>
                      <a:pt x="57" y="337"/>
                    </a:lnTo>
                    <a:lnTo>
                      <a:pt x="95" y="325"/>
                    </a:lnTo>
                    <a:lnTo>
                      <a:pt x="172" y="268"/>
                    </a:lnTo>
                    <a:lnTo>
                      <a:pt x="206" y="233"/>
                    </a:lnTo>
                    <a:lnTo>
                      <a:pt x="185" y="211"/>
                    </a:lnTo>
                    <a:lnTo>
                      <a:pt x="133" y="238"/>
                    </a:lnTo>
                    <a:lnTo>
                      <a:pt x="95" y="263"/>
                    </a:lnTo>
                    <a:lnTo>
                      <a:pt x="59" y="272"/>
                    </a:lnTo>
                    <a:lnTo>
                      <a:pt x="54" y="247"/>
                    </a:lnTo>
                    <a:lnTo>
                      <a:pt x="75" y="220"/>
                    </a:lnTo>
                    <a:lnTo>
                      <a:pt x="133" y="206"/>
                    </a:lnTo>
                    <a:lnTo>
                      <a:pt x="174" y="194"/>
                    </a:lnTo>
                    <a:lnTo>
                      <a:pt x="219" y="176"/>
                    </a:lnTo>
                    <a:lnTo>
                      <a:pt x="296" y="135"/>
                    </a:lnTo>
                    <a:lnTo>
                      <a:pt x="383" y="86"/>
                    </a:lnTo>
                    <a:lnTo>
                      <a:pt x="448" y="67"/>
                    </a:lnTo>
                    <a:lnTo>
                      <a:pt x="511" y="58"/>
                    </a:lnTo>
                    <a:lnTo>
                      <a:pt x="570" y="60"/>
                    </a:lnTo>
                    <a:lnTo>
                      <a:pt x="617" y="78"/>
                    </a:lnTo>
                    <a:lnTo>
                      <a:pt x="683" y="96"/>
                    </a:lnTo>
                    <a:lnTo>
                      <a:pt x="747" y="135"/>
                    </a:lnTo>
                    <a:lnTo>
                      <a:pt x="778" y="72"/>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8" name="Freeform 64"/>
              <p:cNvSpPr>
                <a:spLocks/>
              </p:cNvSpPr>
              <p:nvPr/>
            </p:nvSpPr>
            <p:spPr bwMode="auto">
              <a:xfrm>
                <a:off x="4511" y="3658"/>
                <a:ext cx="208" cy="395"/>
              </a:xfrm>
              <a:custGeom>
                <a:avLst/>
                <a:gdLst>
                  <a:gd name="T0" fmla="*/ 0 w 624"/>
                  <a:gd name="T1" fmla="*/ 389 h 1185"/>
                  <a:gd name="T2" fmla="*/ 3 w 624"/>
                  <a:gd name="T3" fmla="*/ 313 h 1185"/>
                  <a:gd name="T4" fmla="*/ 7 w 624"/>
                  <a:gd name="T5" fmla="*/ 234 h 1185"/>
                  <a:gd name="T6" fmla="*/ 6 w 624"/>
                  <a:gd name="T7" fmla="*/ 155 h 1185"/>
                  <a:gd name="T8" fmla="*/ 4 w 624"/>
                  <a:gd name="T9" fmla="*/ 112 h 1185"/>
                  <a:gd name="T10" fmla="*/ 10 w 624"/>
                  <a:gd name="T11" fmla="*/ 100 h 1185"/>
                  <a:gd name="T12" fmla="*/ 25 w 624"/>
                  <a:gd name="T13" fmla="*/ 94 h 1185"/>
                  <a:gd name="T14" fmla="*/ 60 w 624"/>
                  <a:gd name="T15" fmla="*/ 83 h 1185"/>
                  <a:gd name="T16" fmla="*/ 98 w 624"/>
                  <a:gd name="T17" fmla="*/ 65 h 1185"/>
                  <a:gd name="T18" fmla="*/ 136 w 624"/>
                  <a:gd name="T19" fmla="*/ 46 h 1185"/>
                  <a:gd name="T20" fmla="*/ 173 w 624"/>
                  <a:gd name="T21" fmla="*/ 20 h 1185"/>
                  <a:gd name="T22" fmla="*/ 195 w 624"/>
                  <a:gd name="T23" fmla="*/ 1 h 1185"/>
                  <a:gd name="T24" fmla="*/ 206 w 624"/>
                  <a:gd name="T25" fmla="*/ 0 h 1185"/>
                  <a:gd name="T26" fmla="*/ 208 w 624"/>
                  <a:gd name="T27" fmla="*/ 15 h 1185"/>
                  <a:gd name="T28" fmla="*/ 204 w 624"/>
                  <a:gd name="T29" fmla="*/ 70 h 1185"/>
                  <a:gd name="T30" fmla="*/ 198 w 624"/>
                  <a:gd name="T31" fmla="*/ 115 h 1185"/>
                  <a:gd name="T32" fmla="*/ 188 w 624"/>
                  <a:gd name="T33" fmla="*/ 107 h 1185"/>
                  <a:gd name="T34" fmla="*/ 191 w 624"/>
                  <a:gd name="T35" fmla="*/ 29 h 1185"/>
                  <a:gd name="T36" fmla="*/ 167 w 624"/>
                  <a:gd name="T37" fmla="*/ 46 h 1185"/>
                  <a:gd name="T38" fmla="*/ 123 w 624"/>
                  <a:gd name="T39" fmla="*/ 73 h 1185"/>
                  <a:gd name="T40" fmla="*/ 83 w 624"/>
                  <a:gd name="T41" fmla="*/ 93 h 1185"/>
                  <a:gd name="T42" fmla="*/ 49 w 624"/>
                  <a:gd name="T43" fmla="*/ 105 h 1185"/>
                  <a:gd name="T44" fmla="*/ 30 w 624"/>
                  <a:gd name="T45" fmla="*/ 116 h 1185"/>
                  <a:gd name="T46" fmla="*/ 22 w 624"/>
                  <a:gd name="T47" fmla="*/ 130 h 1185"/>
                  <a:gd name="T48" fmla="*/ 22 w 624"/>
                  <a:gd name="T49" fmla="*/ 168 h 1185"/>
                  <a:gd name="T50" fmla="*/ 21 w 624"/>
                  <a:gd name="T51" fmla="*/ 278 h 1185"/>
                  <a:gd name="T52" fmla="*/ 18 w 624"/>
                  <a:gd name="T53" fmla="*/ 343 h 1185"/>
                  <a:gd name="T54" fmla="*/ 12 w 624"/>
                  <a:gd name="T55" fmla="*/ 377 h 1185"/>
                  <a:gd name="T56" fmla="*/ 8 w 624"/>
                  <a:gd name="T57" fmla="*/ 395 h 1185"/>
                  <a:gd name="T58" fmla="*/ 0 w 624"/>
                  <a:gd name="T59" fmla="*/ 389 h 1185"/>
                  <a:gd name="T60" fmla="*/ 0 w 624"/>
                  <a:gd name="T61" fmla="*/ 389 h 1185"/>
                  <a:gd name="T62" fmla="*/ 0 w 624"/>
                  <a:gd name="T63" fmla="*/ 389 h 11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24"/>
                  <a:gd name="T97" fmla="*/ 0 h 1185"/>
                  <a:gd name="T98" fmla="*/ 624 w 624"/>
                  <a:gd name="T99" fmla="*/ 1185 h 11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24" h="1185">
                    <a:moveTo>
                      <a:pt x="0" y="1167"/>
                    </a:moveTo>
                    <a:lnTo>
                      <a:pt x="10" y="938"/>
                    </a:lnTo>
                    <a:lnTo>
                      <a:pt x="20" y="703"/>
                    </a:lnTo>
                    <a:lnTo>
                      <a:pt x="17" y="465"/>
                    </a:lnTo>
                    <a:lnTo>
                      <a:pt x="12" y="337"/>
                    </a:lnTo>
                    <a:lnTo>
                      <a:pt x="30" y="301"/>
                    </a:lnTo>
                    <a:lnTo>
                      <a:pt x="74" y="283"/>
                    </a:lnTo>
                    <a:lnTo>
                      <a:pt x="181" y="248"/>
                    </a:lnTo>
                    <a:lnTo>
                      <a:pt x="295" y="196"/>
                    </a:lnTo>
                    <a:lnTo>
                      <a:pt x="408" y="137"/>
                    </a:lnTo>
                    <a:lnTo>
                      <a:pt x="519" y="60"/>
                    </a:lnTo>
                    <a:lnTo>
                      <a:pt x="586" y="2"/>
                    </a:lnTo>
                    <a:lnTo>
                      <a:pt x="617" y="0"/>
                    </a:lnTo>
                    <a:lnTo>
                      <a:pt x="624" y="45"/>
                    </a:lnTo>
                    <a:lnTo>
                      <a:pt x="612" y="211"/>
                    </a:lnTo>
                    <a:lnTo>
                      <a:pt x="594" y="346"/>
                    </a:lnTo>
                    <a:lnTo>
                      <a:pt x="565" y="321"/>
                    </a:lnTo>
                    <a:lnTo>
                      <a:pt x="573" y="86"/>
                    </a:lnTo>
                    <a:lnTo>
                      <a:pt x="501" y="137"/>
                    </a:lnTo>
                    <a:lnTo>
                      <a:pt x="370" y="218"/>
                    </a:lnTo>
                    <a:lnTo>
                      <a:pt x="249" y="278"/>
                    </a:lnTo>
                    <a:lnTo>
                      <a:pt x="148" y="316"/>
                    </a:lnTo>
                    <a:lnTo>
                      <a:pt x="89" y="348"/>
                    </a:lnTo>
                    <a:lnTo>
                      <a:pt x="66" y="390"/>
                    </a:lnTo>
                    <a:lnTo>
                      <a:pt x="66" y="503"/>
                    </a:lnTo>
                    <a:lnTo>
                      <a:pt x="64" y="833"/>
                    </a:lnTo>
                    <a:lnTo>
                      <a:pt x="53" y="1030"/>
                    </a:lnTo>
                    <a:lnTo>
                      <a:pt x="35" y="1132"/>
                    </a:lnTo>
                    <a:lnTo>
                      <a:pt x="23" y="1185"/>
                    </a:lnTo>
                    <a:lnTo>
                      <a:pt x="0" y="1167"/>
                    </a:lnTo>
                    <a:close/>
                  </a:path>
                </a:pathLst>
              </a:custGeom>
              <a:solidFill>
                <a:srgbClr val="000000"/>
              </a:solidFill>
              <a:ln w="9525">
                <a:noFill/>
                <a:round/>
                <a:headEnd/>
                <a:tailEnd/>
              </a:ln>
            </p:spPr>
            <p:txBody>
              <a:bodyPr/>
              <a:lstStyle/>
              <a:p>
                <a:endParaRPr lang="en-US" dirty="0">
                  <a:solidFill>
                    <a:srgbClr val="000000"/>
                  </a:solidFill>
                </a:endParaRPr>
              </a:p>
            </p:txBody>
          </p:sp>
          <p:sp>
            <p:nvSpPr>
              <p:cNvPr id="39" name="Freeform 65"/>
              <p:cNvSpPr>
                <a:spLocks/>
              </p:cNvSpPr>
              <p:nvPr/>
            </p:nvSpPr>
            <p:spPr bwMode="auto">
              <a:xfrm>
                <a:off x="4722" y="3676"/>
                <a:ext cx="20" cy="104"/>
              </a:xfrm>
              <a:custGeom>
                <a:avLst/>
                <a:gdLst>
                  <a:gd name="T0" fmla="*/ 7 w 60"/>
                  <a:gd name="T1" fmla="*/ 4 h 312"/>
                  <a:gd name="T2" fmla="*/ 3 w 60"/>
                  <a:gd name="T3" fmla="*/ 45 h 312"/>
                  <a:gd name="T4" fmla="*/ 0 w 60"/>
                  <a:gd name="T5" fmla="*/ 104 h 312"/>
                  <a:gd name="T6" fmla="*/ 10 w 60"/>
                  <a:gd name="T7" fmla="*/ 96 h 312"/>
                  <a:gd name="T8" fmla="*/ 16 w 60"/>
                  <a:gd name="T9" fmla="*/ 47 h 312"/>
                  <a:gd name="T10" fmla="*/ 20 w 60"/>
                  <a:gd name="T11" fmla="*/ 7 h 312"/>
                  <a:gd name="T12" fmla="*/ 14 w 60"/>
                  <a:gd name="T13" fmla="*/ 0 h 312"/>
                  <a:gd name="T14" fmla="*/ 7 w 60"/>
                  <a:gd name="T15" fmla="*/ 4 h 312"/>
                  <a:gd name="T16" fmla="*/ 7 w 60"/>
                  <a:gd name="T17" fmla="*/ 4 h 312"/>
                  <a:gd name="T18" fmla="*/ 7 w 60"/>
                  <a:gd name="T19" fmla="*/ 4 h 3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312"/>
                  <a:gd name="T32" fmla="*/ 60 w 60"/>
                  <a:gd name="T33" fmla="*/ 312 h 3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312">
                    <a:moveTo>
                      <a:pt x="22" y="11"/>
                    </a:moveTo>
                    <a:lnTo>
                      <a:pt x="10" y="134"/>
                    </a:lnTo>
                    <a:lnTo>
                      <a:pt x="0" y="312"/>
                    </a:lnTo>
                    <a:lnTo>
                      <a:pt x="31" y="289"/>
                    </a:lnTo>
                    <a:lnTo>
                      <a:pt x="47" y="142"/>
                    </a:lnTo>
                    <a:lnTo>
                      <a:pt x="60" y="20"/>
                    </a:lnTo>
                    <a:lnTo>
                      <a:pt x="42" y="0"/>
                    </a:lnTo>
                    <a:lnTo>
                      <a:pt x="22" y="11"/>
                    </a:lnTo>
                    <a:close/>
                  </a:path>
                </a:pathLst>
              </a:custGeom>
              <a:solidFill>
                <a:srgbClr val="000000"/>
              </a:solidFill>
              <a:ln w="9525">
                <a:noFill/>
                <a:round/>
                <a:headEnd/>
                <a:tailEnd/>
              </a:ln>
            </p:spPr>
            <p:txBody>
              <a:bodyPr/>
              <a:lstStyle/>
              <a:p>
                <a:endParaRPr lang="en-US" dirty="0">
                  <a:solidFill>
                    <a:srgbClr val="000000"/>
                  </a:solidFill>
                </a:endParaRPr>
              </a:p>
            </p:txBody>
          </p:sp>
          <p:sp>
            <p:nvSpPr>
              <p:cNvPr id="40" name="Freeform 66"/>
              <p:cNvSpPr>
                <a:spLocks/>
              </p:cNvSpPr>
              <p:nvPr/>
            </p:nvSpPr>
            <p:spPr bwMode="auto">
              <a:xfrm>
                <a:off x="4741" y="3715"/>
                <a:ext cx="16" cy="56"/>
              </a:xfrm>
              <a:custGeom>
                <a:avLst/>
                <a:gdLst>
                  <a:gd name="T0" fmla="*/ 0 w 48"/>
                  <a:gd name="T1" fmla="*/ 54 h 166"/>
                  <a:gd name="T2" fmla="*/ 2 w 48"/>
                  <a:gd name="T3" fmla="*/ 26 h 166"/>
                  <a:gd name="T4" fmla="*/ 2 w 48"/>
                  <a:gd name="T5" fmla="*/ 5 h 166"/>
                  <a:gd name="T6" fmla="*/ 9 w 48"/>
                  <a:gd name="T7" fmla="*/ 0 h 166"/>
                  <a:gd name="T8" fmla="*/ 16 w 48"/>
                  <a:gd name="T9" fmla="*/ 8 h 166"/>
                  <a:gd name="T10" fmla="*/ 12 w 48"/>
                  <a:gd name="T11" fmla="*/ 56 h 166"/>
                  <a:gd name="T12" fmla="*/ 0 w 48"/>
                  <a:gd name="T13" fmla="*/ 54 h 166"/>
                  <a:gd name="T14" fmla="*/ 0 w 48"/>
                  <a:gd name="T15" fmla="*/ 54 h 166"/>
                  <a:gd name="T16" fmla="*/ 0 w 48"/>
                  <a:gd name="T17" fmla="*/ 54 h 1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166"/>
                  <a:gd name="T29" fmla="*/ 48 w 48"/>
                  <a:gd name="T30" fmla="*/ 166 h 1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166">
                    <a:moveTo>
                      <a:pt x="0" y="160"/>
                    </a:moveTo>
                    <a:lnTo>
                      <a:pt x="5" y="77"/>
                    </a:lnTo>
                    <a:lnTo>
                      <a:pt x="5" y="15"/>
                    </a:lnTo>
                    <a:lnTo>
                      <a:pt x="28" y="0"/>
                    </a:lnTo>
                    <a:lnTo>
                      <a:pt x="48" y="23"/>
                    </a:lnTo>
                    <a:lnTo>
                      <a:pt x="36" y="166"/>
                    </a:lnTo>
                    <a:lnTo>
                      <a:pt x="0" y="160"/>
                    </a:lnTo>
                    <a:close/>
                  </a:path>
                </a:pathLst>
              </a:custGeom>
              <a:solidFill>
                <a:srgbClr val="000000"/>
              </a:solidFill>
              <a:ln w="9525">
                <a:noFill/>
                <a:round/>
                <a:headEnd/>
                <a:tailEnd/>
              </a:ln>
            </p:spPr>
            <p:txBody>
              <a:bodyPr/>
              <a:lstStyle/>
              <a:p>
                <a:endParaRPr lang="en-US" dirty="0">
                  <a:solidFill>
                    <a:srgbClr val="000000"/>
                  </a:solidFill>
                </a:endParaRPr>
              </a:p>
            </p:txBody>
          </p:sp>
          <p:sp>
            <p:nvSpPr>
              <p:cNvPr id="41" name="Freeform 67"/>
              <p:cNvSpPr>
                <a:spLocks/>
              </p:cNvSpPr>
              <p:nvPr/>
            </p:nvSpPr>
            <p:spPr bwMode="auto">
              <a:xfrm>
                <a:off x="5092" y="3404"/>
                <a:ext cx="267" cy="480"/>
              </a:xfrm>
              <a:custGeom>
                <a:avLst/>
                <a:gdLst>
                  <a:gd name="T0" fmla="*/ 116 w 799"/>
                  <a:gd name="T1" fmla="*/ 13 h 1442"/>
                  <a:gd name="T2" fmla="*/ 138 w 799"/>
                  <a:gd name="T3" fmla="*/ 2 h 1442"/>
                  <a:gd name="T4" fmla="*/ 164 w 799"/>
                  <a:gd name="T5" fmla="*/ 1 h 1442"/>
                  <a:gd name="T6" fmla="*/ 194 w 799"/>
                  <a:gd name="T7" fmla="*/ 0 h 1442"/>
                  <a:gd name="T8" fmla="*/ 219 w 799"/>
                  <a:gd name="T9" fmla="*/ 2 h 1442"/>
                  <a:gd name="T10" fmla="*/ 248 w 799"/>
                  <a:gd name="T11" fmla="*/ 19 h 1442"/>
                  <a:gd name="T12" fmla="*/ 263 w 799"/>
                  <a:gd name="T13" fmla="*/ 51 h 1442"/>
                  <a:gd name="T14" fmla="*/ 267 w 799"/>
                  <a:gd name="T15" fmla="*/ 76 h 1442"/>
                  <a:gd name="T16" fmla="*/ 266 w 799"/>
                  <a:gd name="T17" fmla="*/ 119 h 1442"/>
                  <a:gd name="T18" fmla="*/ 256 w 799"/>
                  <a:gd name="T19" fmla="*/ 178 h 1442"/>
                  <a:gd name="T20" fmla="*/ 236 w 799"/>
                  <a:gd name="T21" fmla="*/ 253 h 1442"/>
                  <a:gd name="T22" fmla="*/ 207 w 799"/>
                  <a:gd name="T23" fmla="*/ 315 h 1442"/>
                  <a:gd name="T24" fmla="*/ 177 w 799"/>
                  <a:gd name="T25" fmla="*/ 360 h 1442"/>
                  <a:gd name="T26" fmla="*/ 135 w 799"/>
                  <a:gd name="T27" fmla="*/ 410 h 1442"/>
                  <a:gd name="T28" fmla="*/ 83 w 799"/>
                  <a:gd name="T29" fmla="*/ 449 h 1442"/>
                  <a:gd name="T30" fmla="*/ 33 w 799"/>
                  <a:gd name="T31" fmla="*/ 471 h 1442"/>
                  <a:gd name="T32" fmla="*/ 0 w 799"/>
                  <a:gd name="T33" fmla="*/ 480 h 1442"/>
                  <a:gd name="T34" fmla="*/ 15 w 799"/>
                  <a:gd name="T35" fmla="*/ 455 h 1442"/>
                  <a:gd name="T36" fmla="*/ 41 w 799"/>
                  <a:gd name="T37" fmla="*/ 447 h 1442"/>
                  <a:gd name="T38" fmla="*/ 71 w 799"/>
                  <a:gd name="T39" fmla="*/ 434 h 1442"/>
                  <a:gd name="T40" fmla="*/ 104 w 799"/>
                  <a:gd name="T41" fmla="*/ 413 h 1442"/>
                  <a:gd name="T42" fmla="*/ 134 w 799"/>
                  <a:gd name="T43" fmla="*/ 383 h 1442"/>
                  <a:gd name="T44" fmla="*/ 167 w 799"/>
                  <a:gd name="T45" fmla="*/ 345 h 1442"/>
                  <a:gd name="T46" fmla="*/ 195 w 799"/>
                  <a:gd name="T47" fmla="*/ 301 h 1442"/>
                  <a:gd name="T48" fmla="*/ 219 w 799"/>
                  <a:gd name="T49" fmla="*/ 245 h 1442"/>
                  <a:gd name="T50" fmla="*/ 239 w 799"/>
                  <a:gd name="T51" fmla="*/ 185 h 1442"/>
                  <a:gd name="T52" fmla="*/ 251 w 799"/>
                  <a:gd name="T53" fmla="*/ 129 h 1442"/>
                  <a:gd name="T54" fmla="*/ 252 w 799"/>
                  <a:gd name="T55" fmla="*/ 83 h 1442"/>
                  <a:gd name="T56" fmla="*/ 249 w 799"/>
                  <a:gd name="T57" fmla="*/ 54 h 1442"/>
                  <a:gd name="T58" fmla="*/ 232 w 799"/>
                  <a:gd name="T59" fmla="*/ 28 h 1442"/>
                  <a:gd name="T60" fmla="*/ 209 w 799"/>
                  <a:gd name="T61" fmla="*/ 17 h 1442"/>
                  <a:gd name="T62" fmla="*/ 177 w 799"/>
                  <a:gd name="T63" fmla="*/ 17 h 1442"/>
                  <a:gd name="T64" fmla="*/ 146 w 799"/>
                  <a:gd name="T65" fmla="*/ 19 h 1442"/>
                  <a:gd name="T66" fmla="*/ 124 w 799"/>
                  <a:gd name="T67" fmla="*/ 22 h 1442"/>
                  <a:gd name="T68" fmla="*/ 116 w 799"/>
                  <a:gd name="T69" fmla="*/ 13 h 1442"/>
                  <a:gd name="T70" fmla="*/ 116 w 799"/>
                  <a:gd name="T71" fmla="*/ 13 h 1442"/>
                  <a:gd name="T72" fmla="*/ 116 w 799"/>
                  <a:gd name="T73" fmla="*/ 13 h 1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99"/>
                  <a:gd name="T112" fmla="*/ 0 h 1442"/>
                  <a:gd name="T113" fmla="*/ 799 w 799"/>
                  <a:gd name="T114" fmla="*/ 1442 h 1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99" h="1442">
                    <a:moveTo>
                      <a:pt x="347" y="39"/>
                    </a:moveTo>
                    <a:lnTo>
                      <a:pt x="412" y="7"/>
                    </a:lnTo>
                    <a:lnTo>
                      <a:pt x="490" y="3"/>
                    </a:lnTo>
                    <a:lnTo>
                      <a:pt x="581" y="0"/>
                    </a:lnTo>
                    <a:lnTo>
                      <a:pt x="654" y="7"/>
                    </a:lnTo>
                    <a:lnTo>
                      <a:pt x="743" y="58"/>
                    </a:lnTo>
                    <a:lnTo>
                      <a:pt x="788" y="154"/>
                    </a:lnTo>
                    <a:lnTo>
                      <a:pt x="799" y="228"/>
                    </a:lnTo>
                    <a:lnTo>
                      <a:pt x="796" y="357"/>
                    </a:lnTo>
                    <a:lnTo>
                      <a:pt x="767" y="535"/>
                    </a:lnTo>
                    <a:lnTo>
                      <a:pt x="707" y="761"/>
                    </a:lnTo>
                    <a:lnTo>
                      <a:pt x="618" y="945"/>
                    </a:lnTo>
                    <a:lnTo>
                      <a:pt x="531" y="1081"/>
                    </a:lnTo>
                    <a:lnTo>
                      <a:pt x="403" y="1232"/>
                    </a:lnTo>
                    <a:lnTo>
                      <a:pt x="249" y="1348"/>
                    </a:lnTo>
                    <a:lnTo>
                      <a:pt x="99" y="1416"/>
                    </a:lnTo>
                    <a:lnTo>
                      <a:pt x="0" y="1442"/>
                    </a:lnTo>
                    <a:lnTo>
                      <a:pt x="45" y="1367"/>
                    </a:lnTo>
                    <a:lnTo>
                      <a:pt x="123" y="1344"/>
                    </a:lnTo>
                    <a:lnTo>
                      <a:pt x="213" y="1303"/>
                    </a:lnTo>
                    <a:lnTo>
                      <a:pt x="310" y="1242"/>
                    </a:lnTo>
                    <a:lnTo>
                      <a:pt x="400" y="1151"/>
                    </a:lnTo>
                    <a:lnTo>
                      <a:pt x="500" y="1035"/>
                    </a:lnTo>
                    <a:lnTo>
                      <a:pt x="584" y="903"/>
                    </a:lnTo>
                    <a:lnTo>
                      <a:pt x="654" y="735"/>
                    </a:lnTo>
                    <a:lnTo>
                      <a:pt x="715" y="555"/>
                    </a:lnTo>
                    <a:lnTo>
                      <a:pt x="752" y="387"/>
                    </a:lnTo>
                    <a:lnTo>
                      <a:pt x="755" y="249"/>
                    </a:lnTo>
                    <a:lnTo>
                      <a:pt x="746" y="162"/>
                    </a:lnTo>
                    <a:lnTo>
                      <a:pt x="693" y="83"/>
                    </a:lnTo>
                    <a:lnTo>
                      <a:pt x="625" y="51"/>
                    </a:lnTo>
                    <a:lnTo>
                      <a:pt x="531" y="51"/>
                    </a:lnTo>
                    <a:lnTo>
                      <a:pt x="436" y="58"/>
                    </a:lnTo>
                    <a:lnTo>
                      <a:pt x="372" y="67"/>
                    </a:lnTo>
                    <a:lnTo>
                      <a:pt x="347" y="39"/>
                    </a:lnTo>
                    <a:close/>
                  </a:path>
                </a:pathLst>
              </a:custGeom>
              <a:solidFill>
                <a:srgbClr val="000000"/>
              </a:solidFill>
              <a:ln w="9525">
                <a:noFill/>
                <a:round/>
                <a:headEnd/>
                <a:tailEnd/>
              </a:ln>
            </p:spPr>
            <p:txBody>
              <a:bodyPr/>
              <a:lstStyle/>
              <a:p>
                <a:endParaRPr lang="en-US" dirty="0">
                  <a:solidFill>
                    <a:srgbClr val="000000"/>
                  </a:solidFill>
                </a:endParaRPr>
              </a:p>
            </p:txBody>
          </p:sp>
        </p:grpSp>
        <p:sp>
          <p:nvSpPr>
            <p:cNvPr id="7" name="Oval 68"/>
            <p:cNvSpPr>
              <a:spLocks noChangeArrowheads="1"/>
            </p:cNvSpPr>
            <p:nvPr/>
          </p:nvSpPr>
          <p:spPr bwMode="auto">
            <a:xfrm>
              <a:off x="4992" y="4080"/>
              <a:ext cx="768" cy="96"/>
            </a:xfrm>
            <a:prstGeom prst="ellipse">
              <a:avLst/>
            </a:prstGeom>
            <a:solidFill>
              <a:srgbClr val="000000"/>
            </a:solidFill>
            <a:ln w="9525">
              <a:solidFill>
                <a:schemeClr val="tx1"/>
              </a:solidFill>
              <a:round/>
              <a:headEnd/>
              <a:tailEnd/>
            </a:ln>
          </p:spPr>
          <p:txBody>
            <a:bodyPr wrap="none" anchor="ctr"/>
            <a:lstStyle/>
            <a:p>
              <a:endParaRPr lang="en-US" dirty="0">
                <a:solidFill>
                  <a:srgbClr val="000000"/>
                </a:solidFill>
              </a:endParaRPr>
            </a:p>
          </p:txBody>
        </p:sp>
      </p:grpSp>
    </p:spTree>
    <p:extLst>
      <p:ext uri="{BB962C8B-B14F-4D97-AF65-F5344CB8AC3E}">
        <p14:creationId xmlns:p14="http://schemas.microsoft.com/office/powerpoint/2010/main" val="3482282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ctrTitle"/>
          </p:nvPr>
        </p:nvSpPr>
        <p:spPr/>
        <p:txBody>
          <a:bodyPr/>
          <a:lstStyle/>
          <a:p>
            <a:pPr eaLnBrk="1" hangingPunct="1"/>
            <a:r>
              <a:rPr lang="en-US" sz="4000" b="1" dirty="0" smtClean="0"/>
              <a:t>Building Rapport</a:t>
            </a:r>
          </a:p>
        </p:txBody>
      </p:sp>
      <p:sp>
        <p:nvSpPr>
          <p:cNvPr id="76802" name="Rectangle 10"/>
          <p:cNvSpPr>
            <a:spLocks noGrp="1" noChangeArrowheads="1"/>
          </p:cNvSpPr>
          <p:nvPr>
            <p:ph type="sldNum" sz="quarter" idx="12"/>
          </p:nvPr>
        </p:nvSpPr>
        <p:spPr>
          <a:noFill/>
        </p:spPr>
        <p:txBody>
          <a:bodyPr/>
          <a:lstStyle/>
          <a:p>
            <a:fld id="{399D23BF-3DC9-4EFC-9F1F-2A3AC8709463}" type="slidenum">
              <a:rPr lang="en-US" sz="2000" smtClean="0">
                <a:solidFill>
                  <a:schemeClr val="tx1"/>
                </a:solidFill>
              </a:rPr>
              <a:pPr/>
              <a:t>3</a:t>
            </a:fld>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2"/>
          <p:cNvSpPr>
            <a:spLocks noGrp="1" noChangeArrowheads="1"/>
          </p:cNvSpPr>
          <p:nvPr>
            <p:ph type="title"/>
          </p:nvPr>
        </p:nvSpPr>
        <p:spPr/>
        <p:txBody>
          <a:bodyPr>
            <a:normAutofit/>
          </a:bodyPr>
          <a:lstStyle/>
          <a:p>
            <a:pPr eaLnBrk="1" hangingPunct="1"/>
            <a:r>
              <a:rPr lang="en-US" dirty="0" smtClean="0"/>
              <a:t>Communication Pitfalls to Avoid (1) </a:t>
            </a:r>
          </a:p>
        </p:txBody>
      </p:sp>
      <p:sp>
        <p:nvSpPr>
          <p:cNvPr id="731139" name="Rectangle 3"/>
          <p:cNvSpPr>
            <a:spLocks noGrp="1" noChangeArrowheads="1"/>
          </p:cNvSpPr>
          <p:nvPr>
            <p:ph idx="1"/>
          </p:nvPr>
        </p:nvSpPr>
        <p:spPr/>
        <p:txBody>
          <a:bodyPr/>
          <a:lstStyle/>
          <a:p>
            <a:pPr eaLnBrk="1" hangingPunct="1"/>
            <a:r>
              <a:rPr lang="en-US" sz="2800" dirty="0" smtClean="0"/>
              <a:t>Being defensive or distant</a:t>
            </a:r>
          </a:p>
          <a:p>
            <a:pPr eaLnBrk="1" hangingPunct="1"/>
            <a:endParaRPr lang="en-US" sz="2800" dirty="0" smtClean="0"/>
          </a:p>
          <a:p>
            <a:pPr eaLnBrk="1" hangingPunct="1"/>
            <a:r>
              <a:rPr lang="en-US" sz="2800" dirty="0" smtClean="0"/>
              <a:t>Interrupting, not allowing patient to finish speaking</a:t>
            </a:r>
          </a:p>
          <a:p>
            <a:pPr eaLnBrk="1" hangingPunct="1"/>
            <a:endParaRPr lang="en-US" sz="2800" dirty="0" smtClean="0"/>
          </a:p>
          <a:p>
            <a:pPr eaLnBrk="1" hangingPunct="1"/>
            <a:r>
              <a:rPr lang="en-US" sz="2800" dirty="0" smtClean="0"/>
              <a:t>Giving false assurances</a:t>
            </a:r>
          </a:p>
          <a:p>
            <a:pPr eaLnBrk="1" hangingPunct="1"/>
            <a:endParaRPr lang="en-US" sz="2800" dirty="0" smtClean="0"/>
          </a:p>
          <a:p>
            <a:pPr eaLnBrk="1" hangingPunct="1"/>
            <a:r>
              <a:rPr lang="en-US" sz="2800" dirty="0" smtClean="0"/>
              <a:t>Providing personal opinion and advice</a:t>
            </a:r>
          </a:p>
          <a:p>
            <a:pPr eaLnBrk="1" hangingPunct="1">
              <a:buNone/>
            </a:pPr>
            <a:endParaRPr lang="en-US" dirty="0" smtClean="0"/>
          </a:p>
        </p:txBody>
      </p:sp>
      <p:sp>
        <p:nvSpPr>
          <p:cNvPr id="99330" name="Slide Number Placeholder 5"/>
          <p:cNvSpPr>
            <a:spLocks noGrp="1"/>
          </p:cNvSpPr>
          <p:nvPr>
            <p:ph type="sldNum" sz="quarter" idx="12"/>
          </p:nvPr>
        </p:nvSpPr>
        <p:spPr>
          <a:noFill/>
        </p:spPr>
        <p:txBody>
          <a:bodyPr/>
          <a:lstStyle/>
          <a:p>
            <a:fld id="{444D6F70-7463-4032-83C3-B219AEDBEC6E}" type="slidenum">
              <a:rPr lang="en-US" sz="2000" smtClean="0">
                <a:solidFill>
                  <a:schemeClr val="tx1"/>
                </a:solidFill>
              </a:rPr>
              <a:pPr/>
              <a:t>30</a:t>
            </a:fld>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p:cNvSpPr>
            <a:spLocks noGrp="1" noChangeArrowheads="1"/>
          </p:cNvSpPr>
          <p:nvPr>
            <p:ph type="title"/>
          </p:nvPr>
        </p:nvSpPr>
        <p:spPr/>
        <p:txBody>
          <a:bodyPr>
            <a:normAutofit/>
          </a:bodyPr>
          <a:lstStyle/>
          <a:p>
            <a:pPr eaLnBrk="1" hangingPunct="1"/>
            <a:r>
              <a:rPr lang="en-US" dirty="0" smtClean="0"/>
              <a:t>Communication Pitfalls to Avoid (2)</a:t>
            </a:r>
          </a:p>
        </p:txBody>
      </p:sp>
      <p:sp>
        <p:nvSpPr>
          <p:cNvPr id="100356" name="Rectangle 3"/>
          <p:cNvSpPr>
            <a:spLocks noGrp="1" noChangeArrowheads="1"/>
          </p:cNvSpPr>
          <p:nvPr>
            <p:ph idx="1"/>
          </p:nvPr>
        </p:nvSpPr>
        <p:spPr/>
        <p:txBody>
          <a:bodyPr/>
          <a:lstStyle/>
          <a:p>
            <a:pPr eaLnBrk="1" hangingPunct="1"/>
            <a:r>
              <a:rPr lang="en-US" sz="2800" dirty="0" smtClean="0"/>
              <a:t>Overpowering the case</a:t>
            </a:r>
          </a:p>
          <a:p>
            <a:pPr lvl="1" eaLnBrk="1" hangingPunct="1"/>
            <a:r>
              <a:rPr lang="en-US" dirty="0" smtClean="0"/>
              <a:t>Speaking loudly</a:t>
            </a:r>
          </a:p>
          <a:p>
            <a:pPr lvl="1" eaLnBrk="1" hangingPunct="1"/>
            <a:r>
              <a:rPr lang="en-US" dirty="0" smtClean="0"/>
              <a:t>Standing over the case</a:t>
            </a:r>
          </a:p>
          <a:p>
            <a:pPr lvl="1" eaLnBrk="1" hangingPunct="1"/>
            <a:r>
              <a:rPr lang="en-US" dirty="0" smtClean="0"/>
              <a:t>Making condescending statements</a:t>
            </a:r>
          </a:p>
          <a:p>
            <a:pPr lvl="1" eaLnBrk="1" hangingPunct="1"/>
            <a:endParaRPr lang="en-US" sz="1600" dirty="0" smtClean="0"/>
          </a:p>
          <a:p>
            <a:pPr eaLnBrk="1" hangingPunct="1"/>
            <a:r>
              <a:rPr lang="en-US" sz="2800" dirty="0" smtClean="0"/>
              <a:t>Asking several questions at once</a:t>
            </a:r>
          </a:p>
          <a:p>
            <a:pPr eaLnBrk="1" hangingPunct="1"/>
            <a:endParaRPr lang="en-US" sz="1600" dirty="0" smtClean="0"/>
          </a:p>
          <a:p>
            <a:pPr eaLnBrk="1" hangingPunct="1"/>
            <a:r>
              <a:rPr lang="en-US" sz="2800" dirty="0" smtClean="0"/>
              <a:t>Being aggressive</a:t>
            </a:r>
          </a:p>
          <a:p>
            <a:pPr eaLnBrk="1" hangingPunct="1">
              <a:buNone/>
            </a:pPr>
            <a:endParaRPr lang="en-US" sz="2800" dirty="0" smtClean="0"/>
          </a:p>
          <a:p>
            <a:pPr eaLnBrk="1" hangingPunct="1"/>
            <a:endParaRPr lang="en-US" sz="2800" dirty="0" smtClean="0"/>
          </a:p>
        </p:txBody>
      </p:sp>
      <p:sp>
        <p:nvSpPr>
          <p:cNvPr id="100354" name="Slide Number Placeholder 5"/>
          <p:cNvSpPr>
            <a:spLocks noGrp="1"/>
          </p:cNvSpPr>
          <p:nvPr>
            <p:ph type="sldNum" sz="quarter" idx="12"/>
          </p:nvPr>
        </p:nvSpPr>
        <p:spPr>
          <a:noFill/>
        </p:spPr>
        <p:txBody>
          <a:bodyPr/>
          <a:lstStyle/>
          <a:p>
            <a:fld id="{AD132718-3BC8-4E06-94DE-035C59FD885E}" type="slidenum">
              <a:rPr lang="en-US" sz="2000" smtClean="0">
                <a:solidFill>
                  <a:schemeClr val="tx1"/>
                </a:solidFill>
              </a:rPr>
              <a:pPr/>
              <a:t>31</a:t>
            </a:fld>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101379" name="Rectangle 2"/>
          <p:cNvSpPr>
            <a:spLocks noGrp="1" noChangeArrowheads="1"/>
          </p:cNvSpPr>
          <p:nvPr>
            <p:ph type="title"/>
          </p:nvPr>
        </p:nvSpPr>
        <p:spPr/>
        <p:txBody>
          <a:bodyPr/>
          <a:lstStyle/>
          <a:p>
            <a:pPr eaLnBrk="1" hangingPunct="1"/>
            <a:r>
              <a:rPr lang="en-US" dirty="0" smtClean="0"/>
              <a:t>Group Discussion </a:t>
            </a:r>
            <a:br>
              <a:rPr lang="en-US" dirty="0" smtClean="0"/>
            </a:br>
            <a:r>
              <a:rPr lang="en-US" dirty="0" smtClean="0"/>
              <a:t>Barriers to Communicating</a:t>
            </a:r>
          </a:p>
        </p:txBody>
      </p:sp>
      <p:sp>
        <p:nvSpPr>
          <p:cNvPr id="101378" name="Slide Number Placeholder 3"/>
          <p:cNvSpPr>
            <a:spLocks noGrp="1"/>
          </p:cNvSpPr>
          <p:nvPr>
            <p:ph type="sldNum" sz="quarter" idx="12"/>
          </p:nvPr>
        </p:nvSpPr>
        <p:spPr>
          <a:xfrm>
            <a:off x="3962400" y="6305550"/>
            <a:ext cx="5181600" cy="476250"/>
          </a:xfrm>
          <a:noFill/>
        </p:spPr>
        <p:txBody>
          <a:bodyPr/>
          <a:lstStyle/>
          <a:p>
            <a:fld id="{25A91383-6FE4-4045-98DC-DC57F0BA01E9}" type="slidenum">
              <a:rPr lang="en-US" sz="2000" smtClean="0"/>
              <a:pPr/>
              <a:t>32</a:t>
            </a:fld>
            <a:endParaRPr lang="en-US" sz="2000" dirty="0" smtClean="0"/>
          </a:p>
        </p:txBody>
      </p:sp>
      <p:sp>
        <p:nvSpPr>
          <p:cNvPr id="3" name="Content Placeholder 2"/>
          <p:cNvSpPr>
            <a:spLocks noGrp="1"/>
          </p:cNvSpPr>
          <p:nvPr>
            <p:ph idx="1"/>
          </p:nvPr>
        </p:nvSpPr>
        <p:spPr>
          <a:xfrm>
            <a:off x="457200" y="1676400"/>
            <a:ext cx="8458200" cy="4525963"/>
          </a:xfrm>
        </p:spPr>
        <p:txBody>
          <a:bodyPr/>
          <a:lstStyle/>
          <a:p>
            <a:r>
              <a:rPr lang="en-US" sz="2800" dirty="0">
                <a:latin typeface="Arial" charset="0"/>
              </a:rPr>
              <a:t>What are some barriers to communicating with </a:t>
            </a:r>
            <a:r>
              <a:rPr lang="en-US" sz="2800" dirty="0" smtClean="0">
                <a:latin typeface="Arial" charset="0"/>
              </a:rPr>
              <a:t>cases?</a:t>
            </a:r>
          </a:p>
          <a:p>
            <a:pPr marL="0" indent="0">
              <a:buNone/>
            </a:pPr>
            <a:endParaRPr lang="en-US" sz="2800" dirty="0" smtClean="0">
              <a:latin typeface="Arial" charset="0"/>
            </a:endParaRPr>
          </a:p>
          <a:p>
            <a:r>
              <a:rPr lang="en-US" sz="2800" dirty="0" smtClean="0">
                <a:latin typeface="Arial" charset="0"/>
              </a:rPr>
              <a:t>What </a:t>
            </a:r>
            <a:r>
              <a:rPr lang="en-US" sz="2800" dirty="0">
                <a:latin typeface="Arial" charset="0"/>
              </a:rPr>
              <a:t>impact could they have on the </a:t>
            </a:r>
            <a:r>
              <a:rPr lang="en-US" sz="2800" dirty="0" smtClean="0">
                <a:latin typeface="Arial" charset="0"/>
              </a:rPr>
              <a:t>interview?</a:t>
            </a:r>
          </a:p>
          <a:p>
            <a:pPr marL="0" indent="0">
              <a:buNone/>
            </a:pPr>
            <a:endParaRPr lang="en-US" sz="2800" dirty="0">
              <a:latin typeface="Arial" charset="0"/>
            </a:endParaRPr>
          </a:p>
          <a:p>
            <a:pPr lvl="0"/>
            <a:r>
              <a:rPr lang="en-US" sz="2800" dirty="0">
                <a:latin typeface="Arial" charset="0"/>
              </a:rPr>
              <a:t>How can these be prevented or overcome?</a:t>
            </a:r>
          </a:p>
          <a:p>
            <a:endParaRPr lang="en-US" dirty="0">
              <a:latin typeface="Arial" charset="0"/>
            </a:endParaRP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3" name="Picture 8" descr="MCSL00562_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325586" y="4004338"/>
            <a:ext cx="2313214" cy="2472662"/>
          </a:xfrm>
          <a:prstGeom prst="rect">
            <a:avLst/>
          </a:prstGeom>
          <a:solidFill>
            <a:schemeClr val="bg1"/>
          </a:solidFill>
          <a:ln w="9525">
            <a:noFill/>
            <a:miter lim="800000"/>
            <a:headEnd/>
            <a:tailEnd/>
          </a:ln>
        </p:spPr>
      </p:pic>
      <p:sp>
        <p:nvSpPr>
          <p:cNvPr id="102404" name="Slide Number Placeholder 5"/>
          <p:cNvSpPr txBox="1">
            <a:spLocks/>
          </p:cNvSpPr>
          <p:nvPr/>
        </p:nvSpPr>
        <p:spPr bwMode="auto">
          <a:xfrm>
            <a:off x="4419600" y="6308725"/>
            <a:ext cx="4343400" cy="476250"/>
          </a:xfrm>
          <a:prstGeom prst="rect">
            <a:avLst/>
          </a:prstGeom>
          <a:noFill/>
          <a:ln w="9525">
            <a:noFill/>
            <a:miter lim="800000"/>
            <a:headEnd/>
            <a:tailEnd/>
          </a:ln>
        </p:spPr>
        <p:txBody>
          <a:bodyPr/>
          <a:lstStyle/>
          <a:p>
            <a:pPr algn="r"/>
            <a:fld id="{2F0D4E82-CCEE-400C-B1DD-8962D139CAAA}" type="slidenum">
              <a:rPr lang="en-US" sz="2000" b="1">
                <a:solidFill>
                  <a:srgbClr val="000000"/>
                </a:solidFill>
              </a:rPr>
              <a:pPr algn="r"/>
              <a:t>33</a:t>
            </a:fld>
            <a:endParaRPr lang="en-US" sz="2000" b="1" dirty="0">
              <a:solidFill>
                <a:srgbClr val="000000"/>
              </a:solidFill>
            </a:endParaRPr>
          </a:p>
        </p:txBody>
      </p:sp>
      <p:sp>
        <p:nvSpPr>
          <p:cNvPr id="2" name="Title 1"/>
          <p:cNvSpPr>
            <a:spLocks noGrp="1"/>
          </p:cNvSpPr>
          <p:nvPr>
            <p:ph type="ctrTitle"/>
          </p:nvPr>
        </p:nvSpPr>
        <p:spPr/>
        <p:txBody>
          <a:bodyPr/>
          <a:lstStyle/>
          <a:p>
            <a:r>
              <a:rPr lang="en-US" sz="4000" dirty="0"/>
              <a:t>Assertive, Passive, </a:t>
            </a:r>
            <a:r>
              <a:rPr lang="en-US" sz="4000" dirty="0" smtClean="0"/>
              <a:t>and Aggressive Behavior</a:t>
            </a:r>
            <a:endParaRPr lang="en-US" sz="4000" dirty="0"/>
          </a:p>
        </p:txBody>
      </p:sp>
    </p:spTree>
    <p:extLst>
      <p:ext uri="{BB962C8B-B14F-4D97-AF65-F5344CB8AC3E}">
        <p14:creationId xmlns:p14="http://schemas.microsoft.com/office/powerpoint/2010/main" val="2336911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dirty="0" smtClean="0"/>
              <a:t>Assertive, Passive, or Aggressive</a:t>
            </a:r>
            <a:br>
              <a:rPr lang="en-US" dirty="0" smtClean="0"/>
            </a:br>
            <a:r>
              <a:rPr lang="en-US" dirty="0" smtClean="0"/>
              <a:t>Definitions</a:t>
            </a:r>
          </a:p>
        </p:txBody>
      </p:sp>
      <p:sp>
        <p:nvSpPr>
          <p:cNvPr id="103427" name="Rectangle 3"/>
          <p:cNvSpPr>
            <a:spLocks noGrp="1" noChangeArrowheads="1"/>
          </p:cNvSpPr>
          <p:nvPr>
            <p:ph idx="1"/>
          </p:nvPr>
        </p:nvSpPr>
        <p:spPr/>
        <p:txBody>
          <a:bodyPr>
            <a:normAutofit/>
          </a:bodyPr>
          <a:lstStyle/>
          <a:p>
            <a:r>
              <a:rPr lang="en-US" sz="2800" u="sng" dirty="0" smtClean="0"/>
              <a:t>Assertive</a:t>
            </a:r>
            <a:r>
              <a:rPr lang="en-US" sz="2800" dirty="0" smtClean="0"/>
              <a:t>: to maintain one’s rights without compromising the rights of others</a:t>
            </a:r>
          </a:p>
          <a:p>
            <a:endParaRPr lang="en-US" sz="2800" dirty="0" smtClean="0"/>
          </a:p>
          <a:p>
            <a:r>
              <a:rPr lang="en-US" sz="2800" u="sng" dirty="0" smtClean="0"/>
              <a:t>Passive</a:t>
            </a:r>
            <a:r>
              <a:rPr lang="en-US" sz="2800" dirty="0" smtClean="0"/>
              <a:t>: to relinquish one’s rights in deference of others</a:t>
            </a:r>
          </a:p>
          <a:p>
            <a:endParaRPr lang="en-US" sz="2800" u="sng" dirty="0" smtClean="0"/>
          </a:p>
          <a:p>
            <a:r>
              <a:rPr lang="en-US" sz="2800" u="sng" dirty="0" smtClean="0"/>
              <a:t>Aggressive</a:t>
            </a:r>
            <a:r>
              <a:rPr lang="en-US" sz="2800" dirty="0" smtClean="0"/>
              <a:t>: to demand one’s rights at the expense of others</a:t>
            </a:r>
          </a:p>
        </p:txBody>
      </p:sp>
      <p:sp>
        <p:nvSpPr>
          <p:cNvPr id="103428" name="Slide Number Placeholder 5"/>
          <p:cNvSpPr txBox="1">
            <a:spLocks/>
          </p:cNvSpPr>
          <p:nvPr/>
        </p:nvSpPr>
        <p:spPr bwMode="auto">
          <a:xfrm>
            <a:off x="4419600" y="6308725"/>
            <a:ext cx="4343400" cy="476250"/>
          </a:xfrm>
          <a:prstGeom prst="rect">
            <a:avLst/>
          </a:prstGeom>
          <a:noFill/>
          <a:ln w="9525">
            <a:noFill/>
            <a:miter lim="800000"/>
            <a:headEnd/>
            <a:tailEnd/>
          </a:ln>
        </p:spPr>
        <p:txBody>
          <a:bodyPr/>
          <a:lstStyle/>
          <a:p>
            <a:pPr algn="r"/>
            <a:fld id="{1B09F2C6-0726-422E-A8E8-F19280B34233}" type="slidenum">
              <a:rPr lang="en-US" sz="2000" b="1">
                <a:solidFill>
                  <a:srgbClr val="000000"/>
                </a:solidFill>
              </a:rPr>
              <a:pPr algn="r"/>
              <a:t>34</a:t>
            </a:fld>
            <a:endParaRPr lang="en-US" sz="2000" b="1" dirty="0">
              <a:solidFill>
                <a:srgbClr val="000000"/>
              </a:solidFill>
            </a:endParaRPr>
          </a:p>
        </p:txBody>
      </p:sp>
    </p:spTree>
    <p:extLst>
      <p:ext uri="{BB962C8B-B14F-4D97-AF65-F5344CB8AC3E}">
        <p14:creationId xmlns:p14="http://schemas.microsoft.com/office/powerpoint/2010/main" val="26001301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u="sng" dirty="0"/>
              <a:t>Passive</a:t>
            </a:r>
            <a:r>
              <a:rPr lang="en-US" sz="2800" dirty="0"/>
              <a:t>: </a:t>
            </a:r>
            <a:r>
              <a:rPr lang="en-US" sz="2800" dirty="0" smtClean="0"/>
              <a:t>“When you have an opportunity, it would be helpful to get the names of people you spent time with.”</a:t>
            </a:r>
          </a:p>
          <a:p>
            <a:endParaRPr lang="en-US" sz="1600" dirty="0"/>
          </a:p>
          <a:p>
            <a:r>
              <a:rPr lang="en-US" sz="2800" u="sng" dirty="0"/>
              <a:t>Assertive</a:t>
            </a:r>
            <a:r>
              <a:rPr lang="en-US" sz="2800" dirty="0"/>
              <a:t>: </a:t>
            </a:r>
            <a:r>
              <a:rPr lang="en-US" sz="2800" dirty="0" smtClean="0"/>
              <a:t>“It’s important to identify your contacts. Let’s start making a list of the people you spend the most time with.”</a:t>
            </a:r>
          </a:p>
          <a:p>
            <a:endParaRPr lang="en-US" sz="1600" dirty="0"/>
          </a:p>
          <a:p>
            <a:r>
              <a:rPr lang="en-US" sz="2800" u="sng" dirty="0"/>
              <a:t>Aggressive</a:t>
            </a:r>
            <a:r>
              <a:rPr lang="en-US" sz="2800" dirty="0"/>
              <a:t>: </a:t>
            </a:r>
            <a:r>
              <a:rPr lang="en-US" sz="2800" dirty="0" smtClean="0"/>
              <a:t>“You must give me all the names of your contacts. NOW!”</a:t>
            </a:r>
            <a:endParaRPr lang="en-US" sz="2800" dirty="0"/>
          </a:p>
        </p:txBody>
      </p:sp>
      <p:sp>
        <p:nvSpPr>
          <p:cNvPr id="4" name="Slide Number Placeholder 3"/>
          <p:cNvSpPr>
            <a:spLocks noGrp="1"/>
          </p:cNvSpPr>
          <p:nvPr>
            <p:ph type="sldNum" sz="quarter" idx="12"/>
          </p:nvPr>
        </p:nvSpPr>
        <p:spPr/>
        <p:txBody>
          <a:bodyPr/>
          <a:lstStyle/>
          <a:p>
            <a:pPr>
              <a:defRPr/>
            </a:pPr>
            <a:fld id="{42B940A8-1F4E-424F-8215-AF7160E4C023}" type="slidenum">
              <a:rPr lang="en-US" sz="2000" smtClean="0">
                <a:solidFill>
                  <a:srgbClr val="000000"/>
                </a:solidFill>
              </a:rPr>
              <a:pPr>
                <a:defRPr/>
              </a:pPr>
              <a:t>35</a:t>
            </a:fld>
            <a:endParaRPr lang="en-US" sz="2000" dirty="0">
              <a:solidFill>
                <a:srgbClr val="000000"/>
              </a:solidFill>
            </a:endParaRPr>
          </a:p>
        </p:txBody>
      </p:sp>
      <p:sp>
        <p:nvSpPr>
          <p:cNvPr id="5" name="Rectangle 2"/>
          <p:cNvSpPr>
            <a:spLocks noGrp="1" noChangeArrowheads="1"/>
          </p:cNvSpPr>
          <p:nvPr>
            <p:ph type="title"/>
          </p:nvPr>
        </p:nvSpPr>
        <p:spPr>
          <a:xfrm>
            <a:off x="457200" y="117475"/>
            <a:ext cx="8229600" cy="1143000"/>
          </a:xfrm>
        </p:spPr>
        <p:txBody>
          <a:bodyPr/>
          <a:lstStyle/>
          <a:p>
            <a:pPr eaLnBrk="1" hangingPunct="1"/>
            <a:r>
              <a:rPr lang="en-US" dirty="0" smtClean="0"/>
              <a:t>Assertive, Passive, or Aggressive</a:t>
            </a:r>
            <a:br>
              <a:rPr lang="en-US" dirty="0" smtClean="0"/>
            </a:br>
            <a:r>
              <a:rPr lang="en-US" dirty="0" smtClean="0"/>
              <a:t>Examples (1)</a:t>
            </a:r>
          </a:p>
        </p:txBody>
      </p:sp>
    </p:spTree>
    <p:extLst>
      <p:ext uri="{BB962C8B-B14F-4D97-AF65-F5344CB8AC3E}">
        <p14:creationId xmlns:p14="http://schemas.microsoft.com/office/powerpoint/2010/main" val="3678598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dirty="0" smtClean="0"/>
              <a:t>Assertive, Passive, or Aggressive</a:t>
            </a:r>
            <a:br>
              <a:rPr lang="en-US" dirty="0" smtClean="0"/>
            </a:br>
            <a:r>
              <a:rPr lang="en-US" dirty="0" smtClean="0"/>
              <a:t>Examples (2)</a:t>
            </a:r>
          </a:p>
        </p:txBody>
      </p:sp>
      <p:sp>
        <p:nvSpPr>
          <p:cNvPr id="103427" name="Rectangle 3"/>
          <p:cNvSpPr>
            <a:spLocks noGrp="1" noChangeArrowheads="1"/>
          </p:cNvSpPr>
          <p:nvPr>
            <p:ph idx="1"/>
          </p:nvPr>
        </p:nvSpPr>
        <p:spPr>
          <a:xfrm>
            <a:off x="152400" y="1600200"/>
            <a:ext cx="8686800" cy="4419600"/>
          </a:xfrm>
        </p:spPr>
        <p:txBody>
          <a:bodyPr>
            <a:normAutofit/>
          </a:bodyPr>
          <a:lstStyle/>
          <a:p>
            <a:r>
              <a:rPr lang="en-US" sz="2800" u="sng" dirty="0" smtClean="0"/>
              <a:t>Passive</a:t>
            </a:r>
            <a:r>
              <a:rPr lang="en-US" sz="2800" dirty="0" smtClean="0"/>
              <a:t>: “That smoke really bothers me. I’ll go outside while you smoke in here.”</a:t>
            </a:r>
          </a:p>
          <a:p>
            <a:endParaRPr lang="en-US" sz="1600" dirty="0" smtClean="0"/>
          </a:p>
          <a:p>
            <a:r>
              <a:rPr lang="en-US" sz="2800" u="sng" dirty="0" smtClean="0"/>
              <a:t>Assertive</a:t>
            </a:r>
            <a:r>
              <a:rPr lang="en-US" sz="2800" dirty="0" smtClean="0"/>
              <a:t>: “Although you may smoke outside in the courtyard, smoking is not permitted in the building because it is  a health risk to others.”</a:t>
            </a:r>
          </a:p>
          <a:p>
            <a:endParaRPr lang="en-US" sz="1600" dirty="0" smtClean="0"/>
          </a:p>
          <a:p>
            <a:r>
              <a:rPr lang="en-US" sz="2800" u="sng" dirty="0" smtClean="0"/>
              <a:t>Aggressive</a:t>
            </a:r>
            <a:r>
              <a:rPr lang="en-US" sz="2800" dirty="0" smtClean="0"/>
              <a:t>: “How can you be so disgusting and insensitive smoking in here. Get out of here!”</a:t>
            </a:r>
          </a:p>
        </p:txBody>
      </p:sp>
      <p:sp>
        <p:nvSpPr>
          <p:cNvPr id="103428" name="Slide Number Placeholder 5"/>
          <p:cNvSpPr txBox="1">
            <a:spLocks/>
          </p:cNvSpPr>
          <p:nvPr/>
        </p:nvSpPr>
        <p:spPr bwMode="auto">
          <a:xfrm>
            <a:off x="4419600" y="6308725"/>
            <a:ext cx="4343400" cy="476250"/>
          </a:xfrm>
          <a:prstGeom prst="rect">
            <a:avLst/>
          </a:prstGeom>
          <a:noFill/>
          <a:ln w="9525">
            <a:noFill/>
            <a:miter lim="800000"/>
            <a:headEnd/>
            <a:tailEnd/>
          </a:ln>
        </p:spPr>
        <p:txBody>
          <a:bodyPr/>
          <a:lstStyle/>
          <a:p>
            <a:pPr algn="r"/>
            <a:fld id="{1B09F2C6-0726-422E-A8E8-F19280B34233}" type="slidenum">
              <a:rPr lang="en-US" sz="2000" b="1">
                <a:solidFill>
                  <a:srgbClr val="000000"/>
                </a:solidFill>
              </a:rPr>
              <a:pPr algn="r"/>
              <a:t>36</a:t>
            </a:fld>
            <a:endParaRPr lang="en-US" sz="2000" b="1" dirty="0">
              <a:solidFill>
                <a:srgbClr val="000000"/>
              </a:solidFill>
            </a:endParaRPr>
          </a:p>
        </p:txBody>
      </p:sp>
    </p:spTree>
    <p:extLst>
      <p:ext uri="{BB962C8B-B14F-4D97-AF65-F5344CB8AC3E}">
        <p14:creationId xmlns:p14="http://schemas.microsoft.com/office/powerpoint/2010/main" val="18873633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r>
              <a:rPr lang="en-US" dirty="0" smtClean="0"/>
              <a:t>Being Assertive </a:t>
            </a:r>
          </a:p>
        </p:txBody>
      </p:sp>
      <p:sp>
        <p:nvSpPr>
          <p:cNvPr id="3" name="Content Placeholder 2"/>
          <p:cNvSpPr>
            <a:spLocks noGrp="1"/>
          </p:cNvSpPr>
          <p:nvPr>
            <p:ph idx="1"/>
          </p:nvPr>
        </p:nvSpPr>
        <p:spPr>
          <a:xfrm>
            <a:off x="228600" y="1600200"/>
            <a:ext cx="8686800" cy="4525963"/>
          </a:xfrm>
        </p:spPr>
        <p:txBody>
          <a:bodyPr>
            <a:noAutofit/>
          </a:bodyPr>
          <a:lstStyle/>
          <a:p>
            <a:r>
              <a:rPr lang="en-US" sz="2800" dirty="0" smtClean="0"/>
              <a:t>By being assertive with cases and others we are not only asserting our rights but also the rights of those not present – the contacts who may have been exposed to TB</a:t>
            </a:r>
          </a:p>
          <a:p>
            <a:endParaRPr lang="en-US" sz="1600" dirty="0" smtClean="0"/>
          </a:p>
          <a:p>
            <a:r>
              <a:rPr lang="en-US" sz="2800" dirty="0" smtClean="0"/>
              <a:t>To be effective in this role, a belief in what you are doing is required</a:t>
            </a:r>
          </a:p>
          <a:p>
            <a:endParaRPr lang="en-US" sz="1600" dirty="0" smtClean="0"/>
          </a:p>
          <a:p>
            <a:r>
              <a:rPr lang="en-US" sz="2800" b="1" dirty="0" smtClean="0"/>
              <a:t>Remember: You have the responsibility and obligation to elicit information that will reduce TB in your community</a:t>
            </a:r>
            <a:endParaRPr lang="en-US" sz="2800" b="1" dirty="0"/>
          </a:p>
        </p:txBody>
      </p:sp>
      <p:sp>
        <p:nvSpPr>
          <p:cNvPr id="5" name="Slide Number Placeholder 5"/>
          <p:cNvSpPr txBox="1">
            <a:spLocks/>
          </p:cNvSpPr>
          <p:nvPr/>
        </p:nvSpPr>
        <p:spPr bwMode="auto">
          <a:xfrm>
            <a:off x="4419600" y="6308725"/>
            <a:ext cx="4343400" cy="476250"/>
          </a:xfrm>
          <a:prstGeom prst="rect">
            <a:avLst/>
          </a:prstGeom>
          <a:noFill/>
          <a:ln w="9525">
            <a:noFill/>
            <a:miter lim="800000"/>
            <a:headEnd/>
            <a:tailEnd/>
          </a:ln>
        </p:spPr>
        <p:txBody>
          <a:bodyPr/>
          <a:lstStyle/>
          <a:p>
            <a:pPr algn="r"/>
            <a:fld id="{1B09F2C6-0726-422E-A8E8-F19280B34233}" type="slidenum">
              <a:rPr lang="en-US" sz="2000" b="1">
                <a:solidFill>
                  <a:srgbClr val="000000"/>
                </a:solidFill>
              </a:rPr>
              <a:pPr algn="r"/>
              <a:t>37</a:t>
            </a:fld>
            <a:endParaRPr lang="en-US" sz="2000" b="1" dirty="0">
              <a:solidFill>
                <a:srgbClr val="000000"/>
              </a:solidFill>
            </a:endParaRPr>
          </a:p>
        </p:txBody>
      </p:sp>
    </p:spTree>
    <p:extLst>
      <p:ext uri="{BB962C8B-B14F-4D97-AF65-F5344CB8AC3E}">
        <p14:creationId xmlns:p14="http://schemas.microsoft.com/office/powerpoint/2010/main" val="2762321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106498" name="Title 1"/>
          <p:cNvSpPr>
            <a:spLocks noGrp="1"/>
          </p:cNvSpPr>
          <p:nvPr>
            <p:ph type="title"/>
          </p:nvPr>
        </p:nvSpPr>
        <p:spPr/>
        <p:txBody>
          <a:bodyPr>
            <a:normAutofit fontScale="90000"/>
          </a:bodyPr>
          <a:lstStyle/>
          <a:p>
            <a:r>
              <a:rPr lang="en-US" sz="4000" dirty="0" smtClean="0"/>
              <a:t>Assertive, Passive, or Aggressive </a:t>
            </a:r>
            <a:r>
              <a:rPr lang="en-US" dirty="0" smtClean="0"/>
              <a:t>Exercise</a:t>
            </a:r>
          </a:p>
        </p:txBody>
      </p:sp>
      <p:sp>
        <p:nvSpPr>
          <p:cNvPr id="5" name="Content Placeholder 4"/>
          <p:cNvSpPr>
            <a:spLocks noGrp="1"/>
          </p:cNvSpPr>
          <p:nvPr>
            <p:ph idx="1"/>
          </p:nvPr>
        </p:nvSpPr>
        <p:spPr/>
        <p:txBody>
          <a:bodyPr/>
          <a:lstStyle/>
          <a:p>
            <a:pPr algn="ctr">
              <a:buNone/>
            </a:pPr>
            <a:r>
              <a:rPr lang="en-US" dirty="0" smtClean="0"/>
              <a:t>Refer to Appendix </a:t>
            </a:r>
            <a:r>
              <a:rPr lang="en-US" dirty="0"/>
              <a:t>K</a:t>
            </a:r>
          </a:p>
        </p:txBody>
      </p:sp>
      <p:sp>
        <p:nvSpPr>
          <p:cNvPr id="4" name="Slide Number Placeholder 5"/>
          <p:cNvSpPr txBox="1">
            <a:spLocks/>
          </p:cNvSpPr>
          <p:nvPr/>
        </p:nvSpPr>
        <p:spPr bwMode="auto">
          <a:xfrm>
            <a:off x="4419600" y="6308725"/>
            <a:ext cx="4343400" cy="476250"/>
          </a:xfrm>
          <a:prstGeom prst="rect">
            <a:avLst/>
          </a:prstGeom>
          <a:noFill/>
          <a:ln w="9525">
            <a:noFill/>
            <a:miter lim="800000"/>
            <a:headEnd/>
            <a:tailEnd/>
          </a:ln>
        </p:spPr>
        <p:txBody>
          <a:bodyPr/>
          <a:lstStyle/>
          <a:p>
            <a:pPr algn="r"/>
            <a:fld id="{0C859725-7484-4D13-8627-D7A9B80E1E1E}" type="slidenum">
              <a:rPr lang="en-US" sz="2000" b="1">
                <a:solidFill>
                  <a:srgbClr val="000000"/>
                </a:solidFill>
              </a:rPr>
              <a:pPr algn="r"/>
              <a:t>38</a:t>
            </a:fld>
            <a:endParaRPr lang="en-US" sz="2000" b="1" dirty="0">
              <a:solidFill>
                <a:srgbClr val="00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508478" y="2666999"/>
            <a:ext cx="4082822" cy="1950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9605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4038599"/>
          </a:xfrm>
        </p:spPr>
        <p:txBody>
          <a:bodyPr/>
          <a:lstStyle/>
          <a:p>
            <a:pPr marL="590550" indent="-533400" eaLnBrk="1" hangingPunct="1">
              <a:buSzPct val="100000"/>
              <a:buFontTx/>
              <a:buAutoNum type="arabicPeriod"/>
            </a:pPr>
            <a:r>
              <a:rPr lang="en-US" sz="2800" dirty="0" smtClean="0"/>
              <a:t>What are some ways to build rapport with a case? </a:t>
            </a:r>
          </a:p>
          <a:p>
            <a:pPr marL="590550" indent="-533400" eaLnBrk="1" hangingPunct="1">
              <a:buSzPct val="100000"/>
              <a:buFontTx/>
              <a:buAutoNum type="arabicPeriod"/>
            </a:pPr>
            <a:endParaRPr lang="en-US" sz="2800" dirty="0"/>
          </a:p>
          <a:p>
            <a:pPr marL="590550" indent="-533400" eaLnBrk="1" hangingPunct="1">
              <a:buSzPct val="100000"/>
              <a:buFontTx/>
              <a:buAutoNum type="arabicPeriod"/>
            </a:pPr>
            <a:r>
              <a:rPr lang="en-US" sz="2800" dirty="0" smtClean="0"/>
              <a:t>What are six effective communication skills?</a:t>
            </a:r>
          </a:p>
          <a:p>
            <a:pPr marL="590550" indent="-533400" eaLnBrk="1" hangingPunct="1">
              <a:buSzPct val="100000"/>
              <a:buFontTx/>
              <a:buAutoNum type="arabicPeriod"/>
            </a:pPr>
            <a:endParaRPr lang="en-US" sz="2800" dirty="0" smtClean="0"/>
          </a:p>
          <a:p>
            <a:pPr marL="590550" indent="-533400" eaLnBrk="1" hangingPunct="1">
              <a:buSzPct val="100000"/>
              <a:buFontTx/>
              <a:buAutoNum type="arabicPeriod"/>
            </a:pPr>
            <a:r>
              <a:rPr lang="en-US" sz="2800" smtClean="0"/>
              <a:t>What is the difference </a:t>
            </a:r>
            <a:r>
              <a:rPr lang="en-US" sz="2800" dirty="0" smtClean="0"/>
              <a:t>between assertive, passive, and aggressive behavior?</a:t>
            </a:r>
          </a:p>
          <a:p>
            <a:pPr>
              <a:buNone/>
            </a:pPr>
            <a:endParaRPr lang="en-US" dirty="0"/>
          </a:p>
        </p:txBody>
      </p:sp>
      <p:sp>
        <p:nvSpPr>
          <p:cNvPr id="4" name="Slide Number Placeholder 3"/>
          <p:cNvSpPr>
            <a:spLocks noGrp="1"/>
          </p:cNvSpPr>
          <p:nvPr>
            <p:ph type="sldNum" sz="quarter" idx="12"/>
          </p:nvPr>
        </p:nvSpPr>
        <p:spPr/>
        <p:txBody>
          <a:bodyPr/>
          <a:lstStyle/>
          <a:p>
            <a:pPr>
              <a:defRPr/>
            </a:pPr>
            <a:fld id="{42B940A8-1F4E-424F-8215-AF7160E4C023}" type="slidenum">
              <a:rPr lang="en-US" sz="2000" smtClean="0">
                <a:solidFill>
                  <a:srgbClr val="000000"/>
                </a:solidFill>
              </a:rPr>
              <a:pPr>
                <a:defRPr/>
              </a:pPr>
              <a:t>39</a:t>
            </a:fld>
            <a:endParaRPr lang="en-US" sz="2000" dirty="0">
              <a:solidFill>
                <a:srgbClr val="000000"/>
              </a:solidFill>
            </a:endParaRPr>
          </a:p>
        </p:txBody>
      </p:sp>
    </p:spTree>
    <p:extLst>
      <p:ext uri="{BB962C8B-B14F-4D97-AF65-F5344CB8AC3E}">
        <p14:creationId xmlns:p14="http://schemas.microsoft.com/office/powerpoint/2010/main" val="4111089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r>
              <a:rPr lang="en-US" sz="3600" b="1" dirty="0" smtClean="0"/>
              <a:t>Building Rapport</a:t>
            </a:r>
            <a:endParaRPr lang="en-US" sz="3600" b="1" dirty="0"/>
          </a:p>
        </p:txBody>
      </p:sp>
      <p:sp>
        <p:nvSpPr>
          <p:cNvPr id="4" name="Content Placeholder 2"/>
          <p:cNvSpPr>
            <a:spLocks noGrp="1"/>
          </p:cNvSpPr>
          <p:nvPr>
            <p:ph idx="1"/>
          </p:nvPr>
        </p:nvSpPr>
        <p:spPr/>
        <p:txBody>
          <a:bodyPr>
            <a:normAutofit fontScale="92500" lnSpcReduction="10000"/>
          </a:bodyPr>
          <a:lstStyle/>
          <a:p>
            <a:pPr marL="0" indent="0">
              <a:buNone/>
            </a:pPr>
            <a:r>
              <a:rPr lang="en-US" sz="3000" b="1" dirty="0" smtClean="0"/>
              <a:t>Building rapport is the key to a successful case/</a:t>
            </a:r>
            <a:r>
              <a:rPr lang="en-US" sz="3000" dirty="0" smtClean="0"/>
              <a:t>health care worker</a:t>
            </a:r>
            <a:r>
              <a:rPr lang="en-US" sz="3000" b="1" dirty="0" smtClean="0"/>
              <a:t> relationship</a:t>
            </a:r>
            <a:br>
              <a:rPr lang="en-US" sz="3000" b="1" dirty="0" smtClean="0"/>
            </a:br>
            <a:endParaRPr lang="en-US" sz="3000" b="1" dirty="0" smtClean="0"/>
          </a:p>
          <a:p>
            <a:pPr>
              <a:buNone/>
            </a:pPr>
            <a:r>
              <a:rPr lang="en-US" sz="3000" b="1" dirty="0" smtClean="0"/>
              <a:t>What is Rapport? </a:t>
            </a:r>
          </a:p>
          <a:p>
            <a:pPr>
              <a:buNone/>
            </a:pPr>
            <a:r>
              <a:rPr lang="en-US" sz="3000" i="1" dirty="0" smtClean="0"/>
              <a:t>	Definition: </a:t>
            </a:r>
          </a:p>
          <a:p>
            <a:pPr>
              <a:buNone/>
            </a:pPr>
            <a:r>
              <a:rPr lang="en-US" sz="3000" i="1" dirty="0" smtClean="0"/>
              <a:t>	1:  relation of trust between people </a:t>
            </a:r>
          </a:p>
          <a:p>
            <a:pPr>
              <a:buNone/>
            </a:pPr>
            <a:r>
              <a:rPr lang="en-US" sz="3000" i="1" dirty="0" smtClean="0"/>
              <a:t>	2:  a feeling of sympathetic understanding</a:t>
            </a:r>
          </a:p>
          <a:p>
            <a:pPr>
              <a:buNone/>
            </a:pPr>
            <a:r>
              <a:rPr lang="en-US" sz="3000" i="1" dirty="0" smtClean="0"/>
              <a:t>	3:  in accord, harmony</a:t>
            </a:r>
          </a:p>
          <a:p>
            <a:pPr>
              <a:buNone/>
            </a:pPr>
            <a:r>
              <a:rPr lang="en-US" sz="3000" i="1" dirty="0" smtClean="0"/>
              <a:t>	4:  having a mutual understanding</a:t>
            </a:r>
            <a:r>
              <a:rPr lang="en-US" sz="2800" dirty="0" smtClean="0"/>
              <a:t/>
            </a:r>
            <a:br>
              <a:rPr lang="en-US" sz="2800" dirty="0" smtClean="0"/>
            </a:br>
            <a:endParaRPr lang="en-US" sz="2800" dirty="0"/>
          </a:p>
        </p:txBody>
      </p:sp>
      <p:sp>
        <p:nvSpPr>
          <p:cNvPr id="5"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DAB3B3AD-5D49-438A-95F8-7BB37774DAF8}" type="slidenum">
              <a:rPr lang="en-US" sz="2000" b="1"/>
              <a:pPr algn="r"/>
              <a:t>4</a:t>
            </a:fld>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normAutofit/>
          </a:bodyPr>
          <a:lstStyle/>
          <a:p>
            <a:pPr marL="742950" indent="-742950"/>
            <a:r>
              <a:rPr lang="en-US" sz="3600" b="1" dirty="0" smtClean="0"/>
              <a:t>How </a:t>
            </a:r>
            <a:r>
              <a:rPr lang="en-US" dirty="0" smtClean="0"/>
              <a:t>Do You </a:t>
            </a:r>
            <a:r>
              <a:rPr lang="en-US" sz="3600" b="1" dirty="0" smtClean="0"/>
              <a:t>Build Rapport? </a:t>
            </a:r>
          </a:p>
        </p:txBody>
      </p:sp>
      <p:sp>
        <p:nvSpPr>
          <p:cNvPr id="4" name="Rectangle 4"/>
          <p:cNvSpPr>
            <a:spLocks noGrp="1" noChangeArrowheads="1"/>
          </p:cNvSpPr>
          <p:nvPr>
            <p:ph idx="1"/>
          </p:nvPr>
        </p:nvSpPr>
        <p:spPr>
          <a:xfrm>
            <a:off x="381000" y="1600200"/>
            <a:ext cx="4648200" cy="4876800"/>
          </a:xfrm>
        </p:spPr>
        <p:txBody>
          <a:bodyPr>
            <a:normAutofit/>
          </a:bodyPr>
          <a:lstStyle/>
          <a:p>
            <a:pPr eaLnBrk="1" hangingPunct="1">
              <a:buNone/>
            </a:pPr>
            <a:r>
              <a:rPr lang="en-US" sz="2800" dirty="0" smtClean="0"/>
              <a:t>Methods to build rapport</a:t>
            </a:r>
          </a:p>
          <a:p>
            <a:pPr eaLnBrk="1" hangingPunct="1">
              <a:buNone/>
            </a:pPr>
            <a:endParaRPr lang="en-US" sz="1600" dirty="0" smtClean="0"/>
          </a:p>
          <a:p>
            <a:pPr eaLnBrk="1" hangingPunct="1"/>
            <a:r>
              <a:rPr lang="en-US" sz="2800" dirty="0" smtClean="0"/>
              <a:t>Use  effective communication skills</a:t>
            </a:r>
          </a:p>
          <a:p>
            <a:pPr eaLnBrk="1" hangingPunct="1"/>
            <a:endParaRPr lang="en-US" sz="1600" dirty="0" smtClean="0"/>
          </a:p>
          <a:p>
            <a:pPr eaLnBrk="1" hangingPunct="1"/>
            <a:r>
              <a:rPr lang="en-US" sz="2800" dirty="0" smtClean="0"/>
              <a:t>Find common ground</a:t>
            </a:r>
          </a:p>
          <a:p>
            <a:pPr eaLnBrk="1" hangingPunct="1"/>
            <a:endParaRPr lang="en-US" sz="1600" dirty="0" smtClean="0"/>
          </a:p>
          <a:p>
            <a:pPr eaLnBrk="1" hangingPunct="1"/>
            <a:r>
              <a:rPr lang="en-US" sz="2800" dirty="0" smtClean="0"/>
              <a:t>Display respect and empathy</a:t>
            </a:r>
          </a:p>
          <a:p>
            <a:pPr eaLnBrk="1" hangingPunct="1"/>
            <a:endParaRPr lang="en-US" sz="2800" dirty="0" smtClean="0"/>
          </a:p>
        </p:txBody>
      </p:sp>
      <p:sp>
        <p:nvSpPr>
          <p:cNvPr id="5"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3120D7D0-D4C7-4170-9177-0DC702ED4121}" type="slidenum">
              <a:rPr lang="en-US" sz="2000" b="1"/>
              <a:pPr algn="r"/>
              <a:t>5</a:t>
            </a:fld>
            <a:endParaRPr lang="en-US" sz="2000" b="1" dirty="0"/>
          </a:p>
        </p:txBody>
      </p:sp>
      <p:pic>
        <p:nvPicPr>
          <p:cNvPr id="1029" name="Picture 5"/>
          <p:cNvPicPr>
            <a:picLocks noChangeAspect="1" noChangeArrowheads="1"/>
          </p:cNvPicPr>
          <p:nvPr/>
        </p:nvPicPr>
        <p:blipFill>
          <a:blip r:embed="rId3" cstate="print"/>
          <a:srcRect/>
          <a:stretch>
            <a:fillRect/>
          </a:stretch>
        </p:blipFill>
        <p:spPr bwMode="auto">
          <a:xfrm>
            <a:off x="4917410" y="1752600"/>
            <a:ext cx="3577293" cy="2438400"/>
          </a:xfrm>
          <a:prstGeom prst="rect">
            <a:avLst/>
          </a:prstGeom>
          <a:noFill/>
          <a:ln w="9525">
            <a:solidFill>
              <a:schemeClr val="accent1">
                <a:lumMod val="90000"/>
              </a:schemeClr>
            </a:solidFill>
            <a:miter lim="800000"/>
            <a:headEnd/>
            <a:tailEnd/>
          </a:ln>
        </p:spPr>
      </p:pic>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ctrTitle"/>
          </p:nvPr>
        </p:nvSpPr>
        <p:spPr/>
        <p:txBody>
          <a:bodyPr/>
          <a:lstStyle/>
          <a:p>
            <a:pPr eaLnBrk="1" hangingPunct="1"/>
            <a:r>
              <a:rPr lang="en-US" sz="4000" b="1" dirty="0" smtClean="0"/>
              <a:t>Effective Communication Skills</a:t>
            </a:r>
          </a:p>
        </p:txBody>
      </p:sp>
      <p:sp>
        <p:nvSpPr>
          <p:cNvPr id="76802" name="Rectangle 10"/>
          <p:cNvSpPr>
            <a:spLocks noGrp="1" noChangeArrowheads="1"/>
          </p:cNvSpPr>
          <p:nvPr>
            <p:ph type="sldNum" sz="quarter" idx="12"/>
          </p:nvPr>
        </p:nvSpPr>
        <p:spPr>
          <a:noFill/>
        </p:spPr>
        <p:txBody>
          <a:bodyPr/>
          <a:lstStyle/>
          <a:p>
            <a:fld id="{399D23BF-3DC9-4EFC-9F1F-2A3AC8709463}" type="slidenum">
              <a:rPr lang="en-US" sz="2000" smtClean="0">
                <a:solidFill>
                  <a:schemeClr val="tx1"/>
                </a:solidFill>
              </a:rPr>
              <a:pPr/>
              <a:t>6</a:t>
            </a:fld>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a:bodyPr>
          <a:lstStyle/>
          <a:p>
            <a:pPr eaLnBrk="1" hangingPunct="1"/>
            <a:r>
              <a:rPr lang="en-US" sz="3600" b="1" dirty="0" smtClean="0"/>
              <a:t>Effective Communication Skills</a:t>
            </a:r>
          </a:p>
        </p:txBody>
      </p:sp>
      <p:sp>
        <p:nvSpPr>
          <p:cNvPr id="86019" name="Rectangle 3"/>
          <p:cNvSpPr>
            <a:spLocks noGrp="1" noChangeArrowheads="1"/>
          </p:cNvSpPr>
          <p:nvPr>
            <p:ph idx="1"/>
          </p:nvPr>
        </p:nvSpPr>
        <p:spPr>
          <a:xfrm>
            <a:off x="304800" y="1524000"/>
            <a:ext cx="8610600" cy="5334000"/>
          </a:xfrm>
        </p:spPr>
        <p:txBody>
          <a:bodyPr>
            <a:normAutofit/>
          </a:bodyPr>
          <a:lstStyle/>
          <a:p>
            <a:pPr marL="514350" indent="-514350">
              <a:buSzPct val="100000"/>
              <a:buFont typeface="+mj-lt"/>
              <a:buAutoNum type="alphaUcPeriod"/>
            </a:pPr>
            <a:r>
              <a:rPr lang="en-US" sz="2800" dirty="0" smtClean="0"/>
              <a:t>Active listening</a:t>
            </a:r>
            <a:r>
              <a:rPr lang="en-US" sz="2600" dirty="0" smtClean="0"/>
              <a:t/>
            </a:r>
            <a:br>
              <a:rPr lang="en-US" sz="2600" dirty="0" smtClean="0"/>
            </a:br>
            <a:endParaRPr lang="en-US" sz="1000" dirty="0" smtClean="0"/>
          </a:p>
          <a:p>
            <a:pPr marL="514350" indent="-514350">
              <a:buSzPct val="100000"/>
              <a:buFont typeface="+mj-lt"/>
              <a:buAutoNum type="alphaUcPeriod"/>
            </a:pPr>
            <a:r>
              <a:rPr lang="en-US" sz="2800" dirty="0" smtClean="0"/>
              <a:t>Using appropriate nonverbal communication</a:t>
            </a:r>
            <a:r>
              <a:rPr lang="en-US" sz="2600" dirty="0" smtClean="0"/>
              <a:t/>
            </a:r>
            <a:br>
              <a:rPr lang="en-US" sz="2600" dirty="0" smtClean="0"/>
            </a:br>
            <a:endParaRPr lang="en-US" sz="1000" dirty="0" smtClean="0"/>
          </a:p>
          <a:p>
            <a:pPr marL="514350" indent="-514350">
              <a:buSzPct val="100000"/>
              <a:buFont typeface="+mj-lt"/>
              <a:buAutoNum type="alphaUcPeriod"/>
            </a:pPr>
            <a:r>
              <a:rPr lang="en-US" sz="2800" dirty="0" smtClean="0"/>
              <a:t>Using appropriate voice and tone</a:t>
            </a:r>
            <a:r>
              <a:rPr lang="en-US" sz="2600" dirty="0" smtClean="0"/>
              <a:t/>
            </a:r>
            <a:br>
              <a:rPr lang="en-US" sz="2600" dirty="0" smtClean="0"/>
            </a:br>
            <a:endParaRPr lang="en-US" sz="1000" dirty="0" smtClean="0"/>
          </a:p>
          <a:p>
            <a:pPr marL="514350" indent="-514350">
              <a:buSzPct val="100000"/>
              <a:buFont typeface="+mj-lt"/>
              <a:buAutoNum type="alphaUcPeriod"/>
            </a:pPr>
            <a:r>
              <a:rPr lang="en-US" sz="2800" dirty="0" smtClean="0"/>
              <a:t>Communicating at the case’s level of understanding</a:t>
            </a:r>
            <a:r>
              <a:rPr lang="en-US" sz="2600" dirty="0" smtClean="0"/>
              <a:t/>
            </a:r>
            <a:br>
              <a:rPr lang="en-US" sz="2600" dirty="0" smtClean="0"/>
            </a:br>
            <a:endParaRPr lang="en-US" sz="1000" dirty="0" smtClean="0"/>
          </a:p>
          <a:p>
            <a:pPr marL="514350" indent="-514350">
              <a:lnSpc>
                <a:spcPct val="90000"/>
              </a:lnSpc>
              <a:buSzPct val="100000"/>
              <a:buFont typeface="+mj-lt"/>
              <a:buAutoNum type="alphaUcPeriod"/>
            </a:pPr>
            <a:r>
              <a:rPr lang="en-US" sz="2800" dirty="0" smtClean="0"/>
              <a:t>Giving factual information</a:t>
            </a:r>
            <a:r>
              <a:rPr lang="en-US" sz="2600" dirty="0" smtClean="0"/>
              <a:t/>
            </a:r>
            <a:br>
              <a:rPr lang="en-US" sz="2600" dirty="0" smtClean="0"/>
            </a:br>
            <a:endParaRPr lang="en-US" sz="1000" dirty="0" smtClean="0"/>
          </a:p>
          <a:p>
            <a:pPr marL="514350" indent="-514350">
              <a:lnSpc>
                <a:spcPct val="90000"/>
              </a:lnSpc>
              <a:buSzPct val="100000"/>
              <a:buFont typeface="+mj-lt"/>
              <a:buAutoNum type="alphaUcPeriod"/>
            </a:pPr>
            <a:r>
              <a:rPr lang="en-US" sz="2800" dirty="0" smtClean="0"/>
              <a:t>Using reinforcement</a:t>
            </a:r>
            <a:r>
              <a:rPr lang="en-US" sz="2600" dirty="0" smtClean="0"/>
              <a:t/>
            </a:r>
            <a:br>
              <a:rPr lang="en-US" sz="2600" dirty="0" smtClean="0"/>
            </a:br>
            <a:endParaRPr lang="en-US" sz="1000" dirty="0" smtClean="0"/>
          </a:p>
          <a:p>
            <a:pPr marL="514350" indent="-514350">
              <a:lnSpc>
                <a:spcPct val="90000"/>
              </a:lnSpc>
              <a:buSzPct val="100000"/>
              <a:buFont typeface="+mj-lt"/>
              <a:buAutoNum type="alphaUcPeriod"/>
            </a:pPr>
            <a:r>
              <a:rPr lang="en-US" sz="2800" dirty="0" smtClean="0"/>
              <a:t>Summarizing important points from the conversation</a:t>
            </a:r>
          </a:p>
          <a:p>
            <a:pPr marL="609600" indent="-609600" eaLnBrk="1" hangingPunct="1">
              <a:spcBef>
                <a:spcPct val="40000"/>
              </a:spcBef>
              <a:buClrTx/>
              <a:buFont typeface="+mj-lt"/>
              <a:buAutoNum type="arabicPeriod"/>
            </a:pPr>
            <a:endParaRPr lang="en-US" sz="2800" dirty="0" smtClean="0"/>
          </a:p>
        </p:txBody>
      </p:sp>
      <p:sp>
        <p:nvSpPr>
          <p:cNvPr id="78852"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35A691A1-FCEC-480D-917E-5E440862EE9F}" type="slidenum">
              <a:rPr lang="en-US" sz="2000" b="1"/>
              <a:pPr algn="r"/>
              <a:t>7</a:t>
            </a:fld>
            <a:endParaRPr lang="en-US"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What is Active Listening?</a:t>
            </a:r>
            <a:endParaRPr lang="en-US" dirty="0"/>
          </a:p>
        </p:txBody>
      </p:sp>
      <p:sp>
        <p:nvSpPr>
          <p:cNvPr id="3" name="Content Placeholder 2"/>
          <p:cNvSpPr>
            <a:spLocks noGrp="1"/>
          </p:cNvSpPr>
          <p:nvPr>
            <p:ph idx="1"/>
          </p:nvPr>
        </p:nvSpPr>
        <p:spPr/>
        <p:txBody>
          <a:bodyPr/>
          <a:lstStyle/>
          <a:p>
            <a:pPr>
              <a:buNone/>
            </a:pPr>
            <a:endParaRPr lang="en-US" sz="2800" dirty="0" smtClean="0"/>
          </a:p>
          <a:p>
            <a:r>
              <a:rPr lang="en-US" sz="2800" dirty="0" smtClean="0"/>
              <a:t>Hearing what is said and paying attention to how it is said so the conversation can be adjusted to elicit the needed response</a:t>
            </a:r>
            <a:br>
              <a:rPr lang="en-US" sz="2800" dirty="0" smtClean="0"/>
            </a:br>
            <a:endParaRPr lang="en-US" sz="2800" dirty="0" smtClean="0"/>
          </a:p>
          <a:p>
            <a:r>
              <a:rPr lang="en-US" sz="2800" dirty="0" smtClean="0"/>
              <a:t>Utilizing various verbal and nonverbal techniques</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42B940A8-1F4E-424F-8215-AF7160E4C023}" type="slidenum">
              <a:rPr lang="en-US" sz="2000" smtClean="0">
                <a:solidFill>
                  <a:srgbClr val="000000"/>
                </a:solidFill>
              </a:rPr>
              <a:pPr>
                <a:defRPr/>
              </a:pPr>
              <a:t>8</a:t>
            </a:fld>
            <a:endParaRPr lang="en-US" sz="2000"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dirty="0" smtClean="0"/>
              <a:t>What are Some</a:t>
            </a:r>
            <a:br>
              <a:rPr lang="en-US" dirty="0" smtClean="0"/>
            </a:br>
            <a:r>
              <a:rPr lang="en-US" dirty="0" smtClean="0"/>
              <a:t> Active Listening Techniques?</a:t>
            </a:r>
          </a:p>
        </p:txBody>
      </p:sp>
      <p:sp>
        <p:nvSpPr>
          <p:cNvPr id="82947" name="Rectangle 3"/>
          <p:cNvSpPr>
            <a:spLocks noGrp="1" noChangeArrowheads="1"/>
          </p:cNvSpPr>
          <p:nvPr>
            <p:ph idx="1"/>
          </p:nvPr>
        </p:nvSpPr>
        <p:spPr>
          <a:xfrm>
            <a:off x="457200" y="1646237"/>
            <a:ext cx="8229600" cy="4525963"/>
          </a:xfrm>
        </p:spPr>
        <p:txBody>
          <a:bodyPr>
            <a:normAutofit/>
          </a:bodyPr>
          <a:lstStyle/>
          <a:p>
            <a:r>
              <a:rPr lang="en-US" sz="2800" dirty="0" smtClean="0"/>
              <a:t>Paraphrasing and summarizing</a:t>
            </a:r>
            <a:br>
              <a:rPr lang="en-US" sz="2800" dirty="0" smtClean="0"/>
            </a:br>
            <a:endParaRPr lang="en-US" sz="2800" dirty="0" smtClean="0"/>
          </a:p>
          <a:p>
            <a:r>
              <a:rPr lang="en-US" sz="2800" dirty="0" smtClean="0"/>
              <a:t>Reflecting</a:t>
            </a:r>
            <a:br>
              <a:rPr lang="en-US" sz="2800" dirty="0" smtClean="0"/>
            </a:br>
            <a:endParaRPr lang="en-US" sz="2800" dirty="0" smtClean="0"/>
          </a:p>
          <a:p>
            <a:r>
              <a:rPr lang="en-US" sz="2800" dirty="0" smtClean="0"/>
              <a:t>Being silent</a:t>
            </a:r>
          </a:p>
          <a:p>
            <a:pPr marL="457200" lvl="1" indent="0">
              <a:buNone/>
            </a:pPr>
            <a:endParaRPr lang="en-US" i="1" dirty="0" smtClean="0"/>
          </a:p>
          <a:p>
            <a:pPr marL="0" indent="0">
              <a:buNone/>
            </a:pPr>
            <a:endParaRPr lang="en-US" dirty="0" smtClean="0"/>
          </a:p>
        </p:txBody>
      </p:sp>
      <p:sp>
        <p:nvSpPr>
          <p:cNvPr id="82949" name="Rectangle 10"/>
          <p:cNvSpPr txBox="1">
            <a:spLocks noChangeArrowheads="1"/>
          </p:cNvSpPr>
          <p:nvPr/>
        </p:nvSpPr>
        <p:spPr bwMode="auto">
          <a:xfrm>
            <a:off x="4419600" y="6308725"/>
            <a:ext cx="4343400" cy="476250"/>
          </a:xfrm>
          <a:prstGeom prst="rect">
            <a:avLst/>
          </a:prstGeom>
          <a:noFill/>
          <a:ln w="9525">
            <a:noFill/>
            <a:miter lim="800000"/>
            <a:headEnd/>
            <a:tailEnd/>
          </a:ln>
        </p:spPr>
        <p:txBody>
          <a:bodyPr/>
          <a:lstStyle/>
          <a:p>
            <a:pPr algn="r"/>
            <a:fld id="{1C355522-B7B6-421C-84AA-5C9CC5BD06D4}" type="slidenum">
              <a:rPr lang="en-US" sz="2000" b="1"/>
              <a:pPr algn="r"/>
              <a:t>9</a:t>
            </a:fld>
            <a:endParaRPr lang="en-US" sz="2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4357</TotalTime>
  <Words>2242</Words>
  <Application>Microsoft Office PowerPoint</Application>
  <PresentationFormat>On-screen Show (4:3)</PresentationFormat>
  <Paragraphs>417</Paragraphs>
  <Slides>39</Slides>
  <Notes>38</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1_Default Design</vt:lpstr>
      <vt:lpstr>Communication Skills for Building Rapport  During Contact Investigation Interviewing</vt:lpstr>
      <vt:lpstr>Learning Objectives</vt:lpstr>
      <vt:lpstr>Building Rapport</vt:lpstr>
      <vt:lpstr>Building Rapport</vt:lpstr>
      <vt:lpstr>How Do You Build Rapport? </vt:lpstr>
      <vt:lpstr>Effective Communication Skills</vt:lpstr>
      <vt:lpstr>Effective Communication Skills</vt:lpstr>
      <vt:lpstr> A. What is Active Listening?</vt:lpstr>
      <vt:lpstr>What are Some  Active Listening Techniques?</vt:lpstr>
      <vt:lpstr>Active Listening  Paraphrasing and Summarizing (1)</vt:lpstr>
      <vt:lpstr>Active Listening  Paraphrasing and Summarizing (2)</vt:lpstr>
      <vt:lpstr>Active Listening  Paraphrasing and Summarizing Example (1)</vt:lpstr>
      <vt:lpstr>Active Listening Paraphrasing and Summarizing Example (2)</vt:lpstr>
      <vt:lpstr>Active Listening  Reflection (1)</vt:lpstr>
      <vt:lpstr>Active Listening Reflection (2)</vt:lpstr>
      <vt:lpstr>Active Listening  Reflection Example (1)</vt:lpstr>
      <vt:lpstr>Active Listening  Reflection Example (2)</vt:lpstr>
      <vt:lpstr>Active Listening Using Silence</vt:lpstr>
      <vt:lpstr>Active Listening Exercise</vt:lpstr>
      <vt:lpstr>B. Using Appropriate  Nonverbal Communication</vt:lpstr>
      <vt:lpstr>Appropriate Nonverbal Communication for Interviewer</vt:lpstr>
      <vt:lpstr> Interpreting Body Language</vt:lpstr>
      <vt:lpstr> C. Using Appropriate  Voice and Tone</vt:lpstr>
      <vt:lpstr>D. Communicate at Case  or Contact’s Level</vt:lpstr>
      <vt:lpstr>E. Give Factual Information</vt:lpstr>
      <vt:lpstr>F. Use Reinforcement</vt:lpstr>
      <vt:lpstr> G. Summarize Conversation (1)</vt:lpstr>
      <vt:lpstr> G. Summarize Conversation (2)</vt:lpstr>
      <vt:lpstr>Communication Pitfalls</vt:lpstr>
      <vt:lpstr>Communication Pitfalls to Avoid (1) </vt:lpstr>
      <vt:lpstr>Communication Pitfalls to Avoid (2)</vt:lpstr>
      <vt:lpstr>Group Discussion  Barriers to Communicating</vt:lpstr>
      <vt:lpstr>Assertive, Passive, and Aggressive Behavior</vt:lpstr>
      <vt:lpstr>Assertive, Passive, or Aggressive Definitions</vt:lpstr>
      <vt:lpstr>Assertive, Passive, or Aggressive Examples (1)</vt:lpstr>
      <vt:lpstr>Assertive, Passive, or Aggressive Examples (2)</vt:lpstr>
      <vt:lpstr>Being Assertive </vt:lpstr>
      <vt:lpstr>Assertive, Passive, or Aggressive Exercise</vt:lpstr>
      <vt:lpstr>Review</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pkb0</dc:creator>
  <cp:lastModifiedBy>Segerlind, Sarah (CDC/OID/NCHHSTP)</cp:lastModifiedBy>
  <cp:revision>795</cp:revision>
  <dcterms:created xsi:type="dcterms:W3CDTF">2011-05-19T14:49:28Z</dcterms:created>
  <dcterms:modified xsi:type="dcterms:W3CDTF">2013-07-18T19:50:46Z</dcterms:modified>
</cp:coreProperties>
</file>