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Props/app0.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openxmlformats.org/package/2006/relationships/metadata/extended-properties" Target="docProps/app0.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3"/>
  </p:sldMasterIdLst>
  <p:notesMasterIdLst>
    <p:notesMasterId r:id="rId39"/>
  </p:notesMasterIdLst>
  <p:sldIdLst>
    <p:sldId id="291" r:id="rId4"/>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277" r:id="rId25"/>
    <p:sldId id="278" r:id="rId26"/>
    <p:sldId id="279" r:id="rId27"/>
    <p:sldId id="280" r:id="rId28"/>
    <p:sldId id="281" r:id="rId29"/>
    <p:sldId id="282" r:id="rId30"/>
    <p:sldId id="283" r:id="rId31"/>
    <p:sldId id="284" r:id="rId32"/>
    <p:sldId id="285" r:id="rId33"/>
    <p:sldId id="286" r:id="rId34"/>
    <p:sldId id="287" r:id="rId35"/>
    <p:sldId id="288" r:id="rId36"/>
    <p:sldId id="289" r:id="rId37"/>
    <p:sldId id="290" r:id="rId38"/>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788A"/>
    <a:srgbClr val="0061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181FFF4-F21C-4766-8DEC-9F8E0D279DEF}" v="5" dt="2024-01-17T23:41:27.224"/>
    <p1510:client id="{D775B243-ABF0-4427-B5E0-E6440CC46ABE}" v="1" dt="2024-01-16T21:59:57.12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017" autoAdjust="0"/>
    <p:restoredTop sz="94660"/>
  </p:normalViewPr>
  <p:slideViewPr>
    <p:cSldViewPr snapToGrid="0">
      <p:cViewPr varScale="1">
        <p:scale>
          <a:sx n="134" d="100"/>
          <a:sy n="134" d="100"/>
        </p:scale>
        <p:origin x="504" y="12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notesMaster" Target="notesMasters/notesMaster1.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theme" Target="theme/theme1.xml"/><Relationship Id="rId7" Type="http://schemas.openxmlformats.org/officeDocument/2006/relationships/slide" Target="slides/slide4.xml"/><Relationship Id="rId2" Type="http://schemas.openxmlformats.org/officeDocument/2006/relationships/customXml" Target="../customXml/item2.xml"/><Relationship Id="rId16" Type="http://schemas.openxmlformats.org/officeDocument/2006/relationships/slide" Target="slides/slide13.xml"/><Relationship Id="rId29" Type="http://schemas.openxmlformats.org/officeDocument/2006/relationships/slide" Target="slides/slide26.xml"/><Relationship Id="rId1" Type="http://schemas.openxmlformats.org/officeDocument/2006/relationships/customXml" Target="../customXml/item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presProps" Target="presProps.xml"/><Relationship Id="rId45" Type="http://schemas.microsoft.com/office/2015/10/relationships/revisionInfo" Target="revisionInfo.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microsoft.com/office/2016/11/relationships/changesInfo" Target="changesInfos/changesInfo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tableStyles" Target="tableStyles.xml"/><Relationship Id="rId8" Type="http://schemas.openxmlformats.org/officeDocument/2006/relationships/slide" Target="slides/slide5.xml"/><Relationship Id="rId3" Type="http://schemas.openxmlformats.org/officeDocument/2006/relationships/slideMaster" Target="slideMasters/slideMaster1.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20" Type="http://schemas.openxmlformats.org/officeDocument/2006/relationships/slide" Target="slides/slide17.xml"/><Relationship Id="rId41"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Yashar, Elliane (CDC/NCHHSTP/DSTDP)" userId="S::ldu8@cdc.gov::0067169b-dfcc-42c6-8128-75ad3e970bc6" providerId="AD" clId="Web-{56C77CA6-F987-1ADB-E634-FCF6D1088433}"/>
    <pc:docChg chg="mod">
      <pc:chgData name="Yashar, Elliane (CDC/NCHHSTP/DSTDP)" userId="S::ldu8@cdc.gov::0067169b-dfcc-42c6-8128-75ad3e970bc6" providerId="AD" clId="Web-{56C77CA6-F987-1ADB-E634-FCF6D1088433}" dt="2024-01-16T21:59:05.758" v="0" actId="33475"/>
      <pc:docMkLst>
        <pc:docMk/>
      </pc:docMkLst>
    </pc:docChg>
  </pc:docChgLst>
  <pc:docChgLst>
    <pc:chgData name="Yashar, Elliane (CDC/NCHHSTP/DSTDP)" userId="S::ldu8@cdc.gov::0067169b-dfcc-42c6-8128-75ad3e970bc6" providerId="AD" clId="Web-{2181FFF4-F21C-4766-8DEC-9F8E0D279DEF}"/>
    <pc:docChg chg="modSld">
      <pc:chgData name="Yashar, Elliane (CDC/NCHHSTP/DSTDP)" userId="S::ldu8@cdc.gov::0067169b-dfcc-42c6-8128-75ad3e970bc6" providerId="AD" clId="Web-{2181FFF4-F21C-4766-8DEC-9F8E0D279DEF}" dt="2024-01-17T23:41:27.224" v="4" actId="1076"/>
      <pc:docMkLst>
        <pc:docMk/>
      </pc:docMkLst>
      <pc:sldChg chg="modSp">
        <pc:chgData name="Yashar, Elliane (CDC/NCHHSTP/DSTDP)" userId="S::ldu8@cdc.gov::0067169b-dfcc-42c6-8128-75ad3e970bc6" providerId="AD" clId="Web-{2181FFF4-F21C-4766-8DEC-9F8E0D279DEF}" dt="2024-01-17T23:41:07.818" v="0" actId="1076"/>
        <pc:sldMkLst>
          <pc:docMk/>
          <pc:sldMk cId="0" sldId="280"/>
        </pc:sldMkLst>
        <pc:spChg chg="mod">
          <ac:chgData name="Yashar, Elliane (CDC/NCHHSTP/DSTDP)" userId="S::ldu8@cdc.gov::0067169b-dfcc-42c6-8128-75ad3e970bc6" providerId="AD" clId="Web-{2181FFF4-F21C-4766-8DEC-9F8E0D279DEF}" dt="2024-01-17T23:41:07.818" v="0" actId="1076"/>
          <ac:spMkLst>
            <pc:docMk/>
            <pc:sldMk cId="0" sldId="280"/>
            <ac:spMk id="2" creationId="{00000000-0000-0000-0000-000000000000}"/>
          </ac:spMkLst>
        </pc:spChg>
      </pc:sldChg>
      <pc:sldChg chg="modSp">
        <pc:chgData name="Yashar, Elliane (CDC/NCHHSTP/DSTDP)" userId="S::ldu8@cdc.gov::0067169b-dfcc-42c6-8128-75ad3e970bc6" providerId="AD" clId="Web-{2181FFF4-F21C-4766-8DEC-9F8E0D279DEF}" dt="2024-01-17T23:41:27.224" v="4" actId="1076"/>
        <pc:sldMkLst>
          <pc:docMk/>
          <pc:sldMk cId="0" sldId="286"/>
        </pc:sldMkLst>
        <pc:spChg chg="mod">
          <ac:chgData name="Yashar, Elliane (CDC/NCHHSTP/DSTDP)" userId="S::ldu8@cdc.gov::0067169b-dfcc-42c6-8128-75ad3e970bc6" providerId="AD" clId="Web-{2181FFF4-F21C-4766-8DEC-9F8E0D279DEF}" dt="2024-01-17T23:41:27.224" v="4" actId="1076"/>
          <ac:spMkLst>
            <pc:docMk/>
            <pc:sldMk cId="0" sldId="286"/>
            <ac:spMk id="2" creationId="{00000000-0000-0000-0000-000000000000}"/>
          </ac:spMkLst>
        </pc:spChg>
      </pc:sldChg>
    </pc:docChg>
  </pc:docChgLst>
  <pc:docChgLst>
    <pc:chgData name="Yashar, Elliane (CDC/NCHHSTP/DSTDP)" userId="S::ldu8@cdc.gov::0067169b-dfcc-42c6-8128-75ad3e970bc6" providerId="AD" clId="Web-{A7BBE5B1-EDCC-BF65-CAAE-DE4B0C298A55}"/>
    <pc:docChg chg="modSld">
      <pc:chgData name="Yashar, Elliane (CDC/NCHHSTP/DSTDP)" userId="S::ldu8@cdc.gov::0067169b-dfcc-42c6-8128-75ad3e970bc6" providerId="AD" clId="Web-{A7BBE5B1-EDCC-BF65-CAAE-DE4B0C298A55}" dt="2024-01-18T15:09:06.094" v="1"/>
      <pc:docMkLst>
        <pc:docMk/>
      </pc:docMkLst>
      <pc:sldChg chg="modNotes">
        <pc:chgData name="Yashar, Elliane (CDC/NCHHSTP/DSTDP)" userId="S::ldu8@cdc.gov::0067169b-dfcc-42c6-8128-75ad3e970bc6" providerId="AD" clId="Web-{A7BBE5B1-EDCC-BF65-CAAE-DE4B0C298A55}" dt="2024-01-18T15:09:06.094" v="1"/>
        <pc:sldMkLst>
          <pc:docMk/>
          <pc:sldMk cId="1366233507" sldId="291"/>
        </pc:sldMkLst>
      </pc:sldChg>
    </pc:docChg>
  </pc:docChgLst>
  <pc:docChgLst>
    <pc:chgData name="Yashar, Elliane (CDC/NCHHSTP/DSTDP)" userId="0067169b-dfcc-42c6-8128-75ad3e970bc6" providerId="ADAL" clId="{D775B243-ABF0-4427-B5E0-E6440CC46ABE}"/>
    <pc:docChg chg="custSel addSld delSld modSld">
      <pc:chgData name="Yashar, Elliane (CDC/NCHHSTP/DSTDP)" userId="0067169b-dfcc-42c6-8128-75ad3e970bc6" providerId="ADAL" clId="{D775B243-ABF0-4427-B5E0-E6440CC46ABE}" dt="2024-01-16T22:02:30.552" v="42" actId="1076"/>
      <pc:docMkLst>
        <pc:docMk/>
      </pc:docMkLst>
      <pc:sldChg chg="del">
        <pc:chgData name="Yashar, Elliane (CDC/NCHHSTP/DSTDP)" userId="0067169b-dfcc-42c6-8128-75ad3e970bc6" providerId="ADAL" clId="{D775B243-ABF0-4427-B5E0-E6440CC46ABE}" dt="2024-01-16T22:00:29.426" v="21" actId="2696"/>
        <pc:sldMkLst>
          <pc:docMk/>
          <pc:sldMk cId="0" sldId="256"/>
        </pc:sldMkLst>
      </pc:sldChg>
      <pc:sldChg chg="modSp mod">
        <pc:chgData name="Yashar, Elliane (CDC/NCHHSTP/DSTDP)" userId="0067169b-dfcc-42c6-8128-75ad3e970bc6" providerId="ADAL" clId="{D775B243-ABF0-4427-B5E0-E6440CC46ABE}" dt="2024-01-16T21:59:57.186" v="1" actId="27636"/>
        <pc:sldMkLst>
          <pc:docMk/>
          <pc:sldMk cId="0" sldId="263"/>
        </pc:sldMkLst>
        <pc:spChg chg="mod">
          <ac:chgData name="Yashar, Elliane (CDC/NCHHSTP/DSTDP)" userId="0067169b-dfcc-42c6-8128-75ad3e970bc6" providerId="ADAL" clId="{D775B243-ABF0-4427-B5E0-E6440CC46ABE}" dt="2024-01-16T21:59:57.186" v="1" actId="27636"/>
          <ac:spMkLst>
            <pc:docMk/>
            <pc:sldMk cId="0" sldId="263"/>
            <ac:spMk id="4" creationId="{00000000-0000-0000-0000-000000000000}"/>
          </ac:spMkLst>
        </pc:spChg>
      </pc:sldChg>
      <pc:sldChg chg="modSp mod">
        <pc:chgData name="Yashar, Elliane (CDC/NCHHSTP/DSTDP)" userId="0067169b-dfcc-42c6-8128-75ad3e970bc6" providerId="ADAL" clId="{D775B243-ABF0-4427-B5E0-E6440CC46ABE}" dt="2024-01-16T21:59:57.195" v="2" actId="27636"/>
        <pc:sldMkLst>
          <pc:docMk/>
          <pc:sldMk cId="0" sldId="264"/>
        </pc:sldMkLst>
        <pc:spChg chg="mod">
          <ac:chgData name="Yashar, Elliane (CDC/NCHHSTP/DSTDP)" userId="0067169b-dfcc-42c6-8128-75ad3e970bc6" providerId="ADAL" clId="{D775B243-ABF0-4427-B5E0-E6440CC46ABE}" dt="2024-01-16T21:59:57.195" v="2" actId="27636"/>
          <ac:spMkLst>
            <pc:docMk/>
            <pc:sldMk cId="0" sldId="264"/>
            <ac:spMk id="4" creationId="{00000000-0000-0000-0000-000000000000}"/>
          </ac:spMkLst>
        </pc:spChg>
      </pc:sldChg>
      <pc:sldChg chg="modSp mod">
        <pc:chgData name="Yashar, Elliane (CDC/NCHHSTP/DSTDP)" userId="0067169b-dfcc-42c6-8128-75ad3e970bc6" providerId="ADAL" clId="{D775B243-ABF0-4427-B5E0-E6440CC46ABE}" dt="2024-01-16T21:59:57.205" v="3" actId="27636"/>
        <pc:sldMkLst>
          <pc:docMk/>
          <pc:sldMk cId="0" sldId="266"/>
        </pc:sldMkLst>
        <pc:spChg chg="mod">
          <ac:chgData name="Yashar, Elliane (CDC/NCHHSTP/DSTDP)" userId="0067169b-dfcc-42c6-8128-75ad3e970bc6" providerId="ADAL" clId="{D775B243-ABF0-4427-B5E0-E6440CC46ABE}" dt="2024-01-16T21:59:57.205" v="3" actId="27636"/>
          <ac:spMkLst>
            <pc:docMk/>
            <pc:sldMk cId="0" sldId="266"/>
            <ac:spMk id="4" creationId="{00000000-0000-0000-0000-000000000000}"/>
          </ac:spMkLst>
        </pc:spChg>
      </pc:sldChg>
      <pc:sldChg chg="modSp mod">
        <pc:chgData name="Yashar, Elliane (CDC/NCHHSTP/DSTDP)" userId="0067169b-dfcc-42c6-8128-75ad3e970bc6" providerId="ADAL" clId="{D775B243-ABF0-4427-B5E0-E6440CC46ABE}" dt="2024-01-16T22:00:56.618" v="22" actId="404"/>
        <pc:sldMkLst>
          <pc:docMk/>
          <pc:sldMk cId="0" sldId="277"/>
        </pc:sldMkLst>
        <pc:spChg chg="mod">
          <ac:chgData name="Yashar, Elliane (CDC/NCHHSTP/DSTDP)" userId="0067169b-dfcc-42c6-8128-75ad3e970bc6" providerId="ADAL" clId="{D775B243-ABF0-4427-B5E0-E6440CC46ABE}" dt="2024-01-16T22:00:56.618" v="22" actId="404"/>
          <ac:spMkLst>
            <pc:docMk/>
            <pc:sldMk cId="0" sldId="277"/>
            <ac:spMk id="2" creationId="{00000000-0000-0000-0000-000000000000}"/>
          </ac:spMkLst>
        </pc:spChg>
      </pc:sldChg>
      <pc:sldChg chg="modSp mod">
        <pc:chgData name="Yashar, Elliane (CDC/NCHHSTP/DSTDP)" userId="0067169b-dfcc-42c6-8128-75ad3e970bc6" providerId="ADAL" clId="{D775B243-ABF0-4427-B5E0-E6440CC46ABE}" dt="2024-01-16T21:59:57.217" v="5" actId="27636"/>
        <pc:sldMkLst>
          <pc:docMk/>
          <pc:sldMk cId="0" sldId="278"/>
        </pc:sldMkLst>
        <pc:spChg chg="mod">
          <ac:chgData name="Yashar, Elliane (CDC/NCHHSTP/DSTDP)" userId="0067169b-dfcc-42c6-8128-75ad3e970bc6" providerId="ADAL" clId="{D775B243-ABF0-4427-B5E0-E6440CC46ABE}" dt="2024-01-16T21:59:57.217" v="5" actId="27636"/>
          <ac:spMkLst>
            <pc:docMk/>
            <pc:sldMk cId="0" sldId="278"/>
            <ac:spMk id="2" creationId="{00000000-0000-0000-0000-000000000000}"/>
          </ac:spMkLst>
        </pc:spChg>
      </pc:sldChg>
      <pc:sldChg chg="modSp mod">
        <pc:chgData name="Yashar, Elliane (CDC/NCHHSTP/DSTDP)" userId="0067169b-dfcc-42c6-8128-75ad3e970bc6" providerId="ADAL" clId="{D775B243-ABF0-4427-B5E0-E6440CC46ABE}" dt="2024-01-16T22:02:12.225" v="41" actId="404"/>
        <pc:sldMkLst>
          <pc:docMk/>
          <pc:sldMk cId="0" sldId="279"/>
        </pc:sldMkLst>
        <pc:spChg chg="mod">
          <ac:chgData name="Yashar, Elliane (CDC/NCHHSTP/DSTDP)" userId="0067169b-dfcc-42c6-8128-75ad3e970bc6" providerId="ADAL" clId="{D775B243-ABF0-4427-B5E0-E6440CC46ABE}" dt="2024-01-16T22:02:12.225" v="41" actId="404"/>
          <ac:spMkLst>
            <pc:docMk/>
            <pc:sldMk cId="0" sldId="279"/>
            <ac:spMk id="2" creationId="{00000000-0000-0000-0000-000000000000}"/>
          </ac:spMkLst>
        </pc:spChg>
      </pc:sldChg>
      <pc:sldChg chg="modSp mod">
        <pc:chgData name="Yashar, Elliane (CDC/NCHHSTP/DSTDP)" userId="0067169b-dfcc-42c6-8128-75ad3e970bc6" providerId="ADAL" clId="{D775B243-ABF0-4427-B5E0-E6440CC46ABE}" dt="2024-01-16T22:01:02.785" v="23" actId="404"/>
        <pc:sldMkLst>
          <pc:docMk/>
          <pc:sldMk cId="0" sldId="280"/>
        </pc:sldMkLst>
        <pc:spChg chg="mod">
          <ac:chgData name="Yashar, Elliane (CDC/NCHHSTP/DSTDP)" userId="0067169b-dfcc-42c6-8128-75ad3e970bc6" providerId="ADAL" clId="{D775B243-ABF0-4427-B5E0-E6440CC46ABE}" dt="2024-01-16T22:01:02.785" v="23" actId="404"/>
          <ac:spMkLst>
            <pc:docMk/>
            <pc:sldMk cId="0" sldId="280"/>
            <ac:spMk id="2" creationId="{00000000-0000-0000-0000-000000000000}"/>
          </ac:spMkLst>
        </pc:spChg>
      </pc:sldChg>
      <pc:sldChg chg="modSp mod">
        <pc:chgData name="Yashar, Elliane (CDC/NCHHSTP/DSTDP)" userId="0067169b-dfcc-42c6-8128-75ad3e970bc6" providerId="ADAL" clId="{D775B243-ABF0-4427-B5E0-E6440CC46ABE}" dt="2024-01-16T22:01:09.296" v="26" actId="404"/>
        <pc:sldMkLst>
          <pc:docMk/>
          <pc:sldMk cId="0" sldId="281"/>
        </pc:sldMkLst>
        <pc:spChg chg="mod">
          <ac:chgData name="Yashar, Elliane (CDC/NCHHSTP/DSTDP)" userId="0067169b-dfcc-42c6-8128-75ad3e970bc6" providerId="ADAL" clId="{D775B243-ABF0-4427-B5E0-E6440CC46ABE}" dt="2024-01-16T22:01:09.296" v="26" actId="404"/>
          <ac:spMkLst>
            <pc:docMk/>
            <pc:sldMk cId="0" sldId="281"/>
            <ac:spMk id="2" creationId="{00000000-0000-0000-0000-000000000000}"/>
          </ac:spMkLst>
        </pc:spChg>
        <pc:spChg chg="mod">
          <ac:chgData name="Yashar, Elliane (CDC/NCHHSTP/DSTDP)" userId="0067169b-dfcc-42c6-8128-75ad3e970bc6" providerId="ADAL" clId="{D775B243-ABF0-4427-B5E0-E6440CC46ABE}" dt="2024-01-16T21:59:57.234" v="9" actId="27636"/>
          <ac:spMkLst>
            <pc:docMk/>
            <pc:sldMk cId="0" sldId="281"/>
            <ac:spMk id="4" creationId="{00000000-0000-0000-0000-000000000000}"/>
          </ac:spMkLst>
        </pc:spChg>
      </pc:sldChg>
      <pc:sldChg chg="modSp mod">
        <pc:chgData name="Yashar, Elliane (CDC/NCHHSTP/DSTDP)" userId="0067169b-dfcc-42c6-8128-75ad3e970bc6" providerId="ADAL" clId="{D775B243-ABF0-4427-B5E0-E6440CC46ABE}" dt="2024-01-16T22:01:18.363" v="28" actId="404"/>
        <pc:sldMkLst>
          <pc:docMk/>
          <pc:sldMk cId="0" sldId="282"/>
        </pc:sldMkLst>
        <pc:spChg chg="mod">
          <ac:chgData name="Yashar, Elliane (CDC/NCHHSTP/DSTDP)" userId="0067169b-dfcc-42c6-8128-75ad3e970bc6" providerId="ADAL" clId="{D775B243-ABF0-4427-B5E0-E6440CC46ABE}" dt="2024-01-16T22:01:18.363" v="28" actId="404"/>
          <ac:spMkLst>
            <pc:docMk/>
            <pc:sldMk cId="0" sldId="282"/>
            <ac:spMk id="2" creationId="{00000000-0000-0000-0000-000000000000}"/>
          </ac:spMkLst>
        </pc:spChg>
        <pc:spChg chg="mod">
          <ac:chgData name="Yashar, Elliane (CDC/NCHHSTP/DSTDP)" userId="0067169b-dfcc-42c6-8128-75ad3e970bc6" providerId="ADAL" clId="{D775B243-ABF0-4427-B5E0-E6440CC46ABE}" dt="2024-01-16T21:59:57.244" v="10" actId="27636"/>
          <ac:spMkLst>
            <pc:docMk/>
            <pc:sldMk cId="0" sldId="282"/>
            <ac:spMk id="4" creationId="{00000000-0000-0000-0000-000000000000}"/>
          </ac:spMkLst>
        </pc:spChg>
      </pc:sldChg>
      <pc:sldChg chg="modSp mod">
        <pc:chgData name="Yashar, Elliane (CDC/NCHHSTP/DSTDP)" userId="0067169b-dfcc-42c6-8128-75ad3e970bc6" providerId="ADAL" clId="{D775B243-ABF0-4427-B5E0-E6440CC46ABE}" dt="2024-01-16T22:01:23.135" v="30" actId="404"/>
        <pc:sldMkLst>
          <pc:docMk/>
          <pc:sldMk cId="0" sldId="283"/>
        </pc:sldMkLst>
        <pc:spChg chg="mod">
          <ac:chgData name="Yashar, Elliane (CDC/NCHHSTP/DSTDP)" userId="0067169b-dfcc-42c6-8128-75ad3e970bc6" providerId="ADAL" clId="{D775B243-ABF0-4427-B5E0-E6440CC46ABE}" dt="2024-01-16T22:01:23.135" v="30" actId="404"/>
          <ac:spMkLst>
            <pc:docMk/>
            <pc:sldMk cId="0" sldId="283"/>
            <ac:spMk id="2" creationId="{00000000-0000-0000-0000-000000000000}"/>
          </ac:spMkLst>
        </pc:spChg>
      </pc:sldChg>
      <pc:sldChg chg="modSp mod">
        <pc:chgData name="Yashar, Elliane (CDC/NCHHSTP/DSTDP)" userId="0067169b-dfcc-42c6-8128-75ad3e970bc6" providerId="ADAL" clId="{D775B243-ABF0-4427-B5E0-E6440CC46ABE}" dt="2024-01-16T22:01:27.601" v="32" actId="404"/>
        <pc:sldMkLst>
          <pc:docMk/>
          <pc:sldMk cId="0" sldId="284"/>
        </pc:sldMkLst>
        <pc:spChg chg="mod">
          <ac:chgData name="Yashar, Elliane (CDC/NCHHSTP/DSTDP)" userId="0067169b-dfcc-42c6-8128-75ad3e970bc6" providerId="ADAL" clId="{D775B243-ABF0-4427-B5E0-E6440CC46ABE}" dt="2024-01-16T22:01:27.601" v="32" actId="404"/>
          <ac:spMkLst>
            <pc:docMk/>
            <pc:sldMk cId="0" sldId="284"/>
            <ac:spMk id="2" creationId="{00000000-0000-0000-0000-000000000000}"/>
          </ac:spMkLst>
        </pc:spChg>
      </pc:sldChg>
      <pc:sldChg chg="modSp mod">
        <pc:chgData name="Yashar, Elliane (CDC/NCHHSTP/DSTDP)" userId="0067169b-dfcc-42c6-8128-75ad3e970bc6" providerId="ADAL" clId="{D775B243-ABF0-4427-B5E0-E6440CC46ABE}" dt="2024-01-16T22:01:31.769" v="33" actId="404"/>
        <pc:sldMkLst>
          <pc:docMk/>
          <pc:sldMk cId="0" sldId="285"/>
        </pc:sldMkLst>
        <pc:spChg chg="mod">
          <ac:chgData name="Yashar, Elliane (CDC/NCHHSTP/DSTDP)" userId="0067169b-dfcc-42c6-8128-75ad3e970bc6" providerId="ADAL" clId="{D775B243-ABF0-4427-B5E0-E6440CC46ABE}" dt="2024-01-16T22:01:31.769" v="33" actId="404"/>
          <ac:spMkLst>
            <pc:docMk/>
            <pc:sldMk cId="0" sldId="285"/>
            <ac:spMk id="2" creationId="{00000000-0000-0000-0000-000000000000}"/>
          </ac:spMkLst>
        </pc:spChg>
      </pc:sldChg>
      <pc:sldChg chg="modSp mod">
        <pc:chgData name="Yashar, Elliane (CDC/NCHHSTP/DSTDP)" userId="0067169b-dfcc-42c6-8128-75ad3e970bc6" providerId="ADAL" clId="{D775B243-ABF0-4427-B5E0-E6440CC46ABE}" dt="2024-01-16T21:59:57.263" v="15" actId="27636"/>
        <pc:sldMkLst>
          <pc:docMk/>
          <pc:sldMk cId="0" sldId="286"/>
        </pc:sldMkLst>
        <pc:spChg chg="mod">
          <ac:chgData name="Yashar, Elliane (CDC/NCHHSTP/DSTDP)" userId="0067169b-dfcc-42c6-8128-75ad3e970bc6" providerId="ADAL" clId="{D775B243-ABF0-4427-B5E0-E6440CC46ABE}" dt="2024-01-16T21:59:57.263" v="15" actId="27636"/>
          <ac:spMkLst>
            <pc:docMk/>
            <pc:sldMk cId="0" sldId="286"/>
            <ac:spMk id="2" creationId="{00000000-0000-0000-0000-000000000000}"/>
          </ac:spMkLst>
        </pc:spChg>
      </pc:sldChg>
      <pc:sldChg chg="modSp mod">
        <pc:chgData name="Yashar, Elliane (CDC/NCHHSTP/DSTDP)" userId="0067169b-dfcc-42c6-8128-75ad3e970bc6" providerId="ADAL" clId="{D775B243-ABF0-4427-B5E0-E6440CC46ABE}" dt="2024-01-16T22:01:38.817" v="37" actId="403"/>
        <pc:sldMkLst>
          <pc:docMk/>
          <pc:sldMk cId="0" sldId="287"/>
        </pc:sldMkLst>
        <pc:spChg chg="mod">
          <ac:chgData name="Yashar, Elliane (CDC/NCHHSTP/DSTDP)" userId="0067169b-dfcc-42c6-8128-75ad3e970bc6" providerId="ADAL" clId="{D775B243-ABF0-4427-B5E0-E6440CC46ABE}" dt="2024-01-16T22:01:38.817" v="37" actId="403"/>
          <ac:spMkLst>
            <pc:docMk/>
            <pc:sldMk cId="0" sldId="287"/>
            <ac:spMk id="2" creationId="{00000000-0000-0000-0000-000000000000}"/>
          </ac:spMkLst>
        </pc:spChg>
      </pc:sldChg>
      <pc:sldChg chg="modSp mod">
        <pc:chgData name="Yashar, Elliane (CDC/NCHHSTP/DSTDP)" userId="0067169b-dfcc-42c6-8128-75ad3e970bc6" providerId="ADAL" clId="{D775B243-ABF0-4427-B5E0-E6440CC46ABE}" dt="2024-01-16T22:02:04.033" v="40" actId="1076"/>
        <pc:sldMkLst>
          <pc:docMk/>
          <pc:sldMk cId="0" sldId="289"/>
        </pc:sldMkLst>
        <pc:spChg chg="mod">
          <ac:chgData name="Yashar, Elliane (CDC/NCHHSTP/DSTDP)" userId="0067169b-dfcc-42c6-8128-75ad3e970bc6" providerId="ADAL" clId="{D775B243-ABF0-4427-B5E0-E6440CC46ABE}" dt="2024-01-16T22:02:04.033" v="40" actId="1076"/>
          <ac:spMkLst>
            <pc:docMk/>
            <pc:sldMk cId="0" sldId="289"/>
            <ac:spMk id="2" creationId="{00000000-0000-0000-0000-000000000000}"/>
          </ac:spMkLst>
        </pc:spChg>
        <pc:spChg chg="mod">
          <ac:chgData name="Yashar, Elliane (CDC/NCHHSTP/DSTDP)" userId="0067169b-dfcc-42c6-8128-75ad3e970bc6" providerId="ADAL" clId="{D775B243-ABF0-4427-B5E0-E6440CC46ABE}" dt="2024-01-16T21:59:57.272" v="17" actId="27636"/>
          <ac:spMkLst>
            <pc:docMk/>
            <pc:sldMk cId="0" sldId="289"/>
            <ac:spMk id="4" creationId="{00000000-0000-0000-0000-000000000000}"/>
          </ac:spMkLst>
        </pc:spChg>
      </pc:sldChg>
      <pc:sldChg chg="modSp add mod">
        <pc:chgData name="Yashar, Elliane (CDC/NCHHSTP/DSTDP)" userId="0067169b-dfcc-42c6-8128-75ad3e970bc6" providerId="ADAL" clId="{D775B243-ABF0-4427-B5E0-E6440CC46ABE}" dt="2024-01-16T22:02:30.552" v="42" actId="1076"/>
        <pc:sldMkLst>
          <pc:docMk/>
          <pc:sldMk cId="1366233507" sldId="291"/>
        </pc:sldMkLst>
        <pc:spChg chg="mod">
          <ac:chgData name="Yashar, Elliane (CDC/NCHHSTP/DSTDP)" userId="0067169b-dfcc-42c6-8128-75ad3e970bc6" providerId="ADAL" clId="{D775B243-ABF0-4427-B5E0-E6440CC46ABE}" dt="2024-01-16T22:02:30.552" v="42" actId="1076"/>
          <ac:spMkLst>
            <pc:docMk/>
            <pc:sldMk cId="1366233507" sldId="291"/>
            <ac:spMk id="3" creationId="{EA180C28-BDE1-73F7-4EC3-2134AD1043A6}"/>
          </ac:spMkLst>
        </pc:spChg>
      </pc:sldChg>
    </pc:docChg>
  </pc:docChgLst>
  <pc:docChgLst>
    <pc:chgData name="Yashar, Elliane (CDC/NCHHSTP/DSTDP)" userId="S::ldu8@cdc.gov::0067169b-dfcc-42c6-8128-75ad3e970bc6" providerId="AD" clId="Web-{A6F3CE77-7D98-4D1F-AFA9-758A27E70B8B}"/>
    <pc:docChg chg="modSld">
      <pc:chgData name="Yashar, Elliane (CDC/NCHHSTP/DSTDP)" userId="S::ldu8@cdc.gov::0067169b-dfcc-42c6-8128-75ad3e970bc6" providerId="AD" clId="Web-{A6F3CE77-7D98-4D1F-AFA9-758A27E70B8B}" dt="2024-01-18T16:38:32.940" v="0"/>
      <pc:docMkLst>
        <pc:docMk/>
      </pc:docMkLst>
      <pc:sldChg chg="modNotes">
        <pc:chgData name="Yashar, Elliane (CDC/NCHHSTP/DSTDP)" userId="S::ldu8@cdc.gov::0067169b-dfcc-42c6-8128-75ad3e970bc6" providerId="AD" clId="Web-{A6F3CE77-7D98-4D1F-AFA9-758A27E70B8B}" dt="2024-01-18T16:38:32.940" v="0"/>
        <pc:sldMkLst>
          <pc:docMk/>
          <pc:sldMk cId="1366233507" sldId="291"/>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0660C2-1FD7-4FBA-8676-29F13A0CE47E}" type="datetimeFigureOut">
              <a:rPr lang="en-US" smtClean="0"/>
              <a:t>1/18/2024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29AFBC5-7751-4D71-8004-00EA0C069DAB}" type="slidenum">
              <a:rPr lang="en-US" smtClean="0"/>
              <a:t>‹#›</a:t>
            </a:fld>
            <a:endParaRPr lang="en-US"/>
          </a:p>
        </p:txBody>
      </p:sp>
    </p:spTree>
    <p:extLst>
      <p:ext uri="{BB962C8B-B14F-4D97-AF65-F5344CB8AC3E}">
        <p14:creationId xmlns:p14="http://schemas.microsoft.com/office/powerpoint/2010/main" val="2305539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200" kern="1200">
                <a:solidFill>
                  <a:schemeClr val="tx1"/>
                </a:solidFill>
                <a:effectLst/>
                <a:latin typeface="+mn-lt"/>
                <a:ea typeface="+mn-ea"/>
                <a:cs typeface="+mn-cs"/>
              </a:rPr>
              <a:t>This slide set was prepared by the Division of STD Prevention, National Center for HIV, Viral Hepatitis, STD, and TB Prevention (NCHHSTP), Centers for Disease Control and Prevention (CDC). These slides display trends for STIs in the United States through 2022. Data presented include case</a:t>
            </a:r>
            <a:r>
              <a:rPr lang="en-US"/>
              <a:t> notifications </a:t>
            </a:r>
            <a:r>
              <a:rPr lang="en-US" sz="1200" kern="1200">
                <a:solidFill>
                  <a:schemeClr val="tx1"/>
                </a:solidFill>
                <a:effectLst/>
                <a:latin typeface="+mn-lt"/>
                <a:ea typeface="+mn-ea"/>
                <a:cs typeface="+mn-cs"/>
              </a:rPr>
              <a:t>provided to CDC through the National Notifiable Diseases Surveillance System (NNDSS) and data collected through projects and programs that monitor STIs in various settings, including the STD Surveillance Network (</a:t>
            </a:r>
            <a:r>
              <a:rPr lang="en-US" sz="1200" kern="1200" dirty="0" err="1">
                <a:solidFill>
                  <a:schemeClr val="tx1"/>
                </a:solidFill>
                <a:effectLst/>
                <a:latin typeface="+mn-lt"/>
                <a:ea typeface="+mn-ea"/>
                <a:cs typeface="+mn-cs"/>
              </a:rPr>
              <a:t>SSuN</a:t>
            </a:r>
            <a:r>
              <a:rPr lang="en-US" sz="1200" kern="1200" dirty="0">
                <a:solidFill>
                  <a:schemeClr val="tx1"/>
                </a:solidFill>
                <a:effectLst/>
                <a:latin typeface="+mn-lt"/>
                <a:ea typeface="+mn-ea"/>
                <a:cs typeface="+mn-cs"/>
              </a:rPr>
              <a:t>), and the Gonococcal Isolate Surveillance Project (GISP).</a:t>
            </a:r>
            <a:r>
              <a:rPr lang="en-US" dirty="0"/>
              <a:t> </a:t>
            </a:r>
            <a:endParaRPr lang="en-US" sz="1200" kern="1200" dirty="0">
              <a:solidFill>
                <a:schemeClr val="tx1"/>
              </a:solidFill>
              <a:effectLst/>
              <a:latin typeface="+mn-lt"/>
              <a:ea typeface="+mn-ea"/>
              <a:cs typeface="+mn-cs"/>
            </a:endParaRPr>
          </a:p>
          <a:p>
            <a:pPr fontAlgn="base"/>
            <a:r>
              <a:rPr lang="en-US" sz="1200" kern="1200" dirty="0">
                <a:solidFill>
                  <a:schemeClr val="tx1"/>
                </a:solidFill>
                <a:effectLst/>
                <a:latin typeface="+mn-lt"/>
                <a:ea typeface="+mn-ea"/>
                <a:cs typeface="+mn-cs"/>
              </a:rPr>
              <a:t> </a:t>
            </a:r>
          </a:p>
          <a:p>
            <a:pPr marL="0" marR="0" lvl="0" indent="0" algn="l" defTabSz="914400" rtl="0" eaLnBrk="1" fontAlgn="base"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For more information on data sources, data collection and reporting practices, and case definitions, please see the Technical </a:t>
            </a:r>
            <a:r>
              <a:rPr lang="en-US"/>
              <a:t>Notes</a:t>
            </a:r>
            <a:r>
              <a:rPr lang="en-US" sz="1200" kern="1200">
                <a:solidFill>
                  <a:schemeClr val="tx1"/>
                </a:solidFill>
                <a:effectLst/>
                <a:latin typeface="+mn-lt"/>
                <a:ea typeface="+mn-ea"/>
                <a:cs typeface="+mn-cs"/>
              </a:rPr>
              <a:t>, available at https://www.cdc.gov/std/statistics/2022/technical-notes.htm.</a:t>
            </a:r>
            <a:endParaRPr lang="en-US" sz="1200" kern="1200">
              <a:solidFill>
                <a:schemeClr val="tx1"/>
              </a:solidFill>
              <a:effectLst/>
              <a:latin typeface="+mn-lt"/>
              <a:cs typeface="Calibri"/>
            </a:endParaRPr>
          </a:p>
          <a:p>
            <a:pPr marL="0" marR="0" lvl="0" indent="0" algn="l" defTabSz="914400" rtl="0" eaLnBrk="1" fontAlgn="base"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fontAlgn="base"/>
            <a:r>
              <a:rPr lang="en-US" sz="1200" kern="1200" dirty="0">
                <a:solidFill>
                  <a:schemeClr val="tx1"/>
                </a:solidFill>
                <a:effectLst/>
                <a:latin typeface="+mn-lt"/>
                <a:ea typeface="+mn-ea"/>
                <a:cs typeface="+mn-cs"/>
              </a:rPr>
              <a:t>All data points for figures presented in these slides are available at </a:t>
            </a:r>
            <a:r>
              <a:rPr lang="en-US" sz="1800" kern="1200" dirty="0">
                <a:solidFill>
                  <a:schemeClr val="tx1"/>
                </a:solidFill>
                <a:effectLst/>
                <a:latin typeface="+mn-lt"/>
                <a:ea typeface="+mn-ea"/>
                <a:cs typeface="+mn-cs"/>
              </a:rPr>
              <a:t>https://www.cdc.gov/std/statistics/2022/data.zip.</a:t>
            </a:r>
          </a:p>
          <a:p>
            <a:pPr fontAlgn="base"/>
            <a:endParaRPr lang="en-US" dirty="0"/>
          </a:p>
          <a:p>
            <a:r>
              <a:rPr lang="en-US" b="1" dirty="0"/>
              <a:t>NOTE: </a:t>
            </a:r>
            <a:r>
              <a:rPr lang="en-US" dirty="0"/>
              <a:t>This slide set is in the public domain. You may reproduce these slides without permission; </a:t>
            </a:r>
            <a:r>
              <a:rPr lang="en-US" sz="1200" kern="1200" dirty="0">
                <a:solidFill>
                  <a:schemeClr val="tx1"/>
                </a:solidFill>
                <a:effectLst/>
                <a:latin typeface="+mn-lt"/>
                <a:ea typeface="+mn-ea"/>
                <a:cs typeface="+mn-cs"/>
              </a:rPr>
              <a:t>however, citation as to source is appreciated.</a:t>
            </a:r>
          </a:p>
          <a:p>
            <a:pPr fontAlgn="base"/>
            <a:r>
              <a:rPr lang="en-US" sz="1200" kern="1200" dirty="0">
                <a:solidFill>
                  <a:schemeClr val="tx1"/>
                </a:solidFill>
                <a:effectLst/>
                <a:latin typeface="+mn-lt"/>
                <a:ea typeface="+mn-ea"/>
                <a:cs typeface="+mn-cs"/>
              </a:rPr>
              <a:t> </a:t>
            </a:r>
          </a:p>
          <a:p>
            <a:pPr lvl="1" fontAlgn="base"/>
            <a:r>
              <a:rPr lang="en-US" sz="1200" kern="1200" dirty="0">
                <a:solidFill>
                  <a:schemeClr val="tx1"/>
                </a:solidFill>
                <a:effectLst/>
                <a:latin typeface="+mn-lt"/>
                <a:ea typeface="+mn-ea"/>
                <a:cs typeface="+mn-cs"/>
              </a:rPr>
              <a:t>Centers for Disease Control and Prevention. </a:t>
            </a:r>
            <a:r>
              <a:rPr lang="en-US" sz="1200" i="1" kern="1200" dirty="0">
                <a:solidFill>
                  <a:schemeClr val="tx1"/>
                </a:solidFill>
                <a:effectLst/>
                <a:latin typeface="+mn-lt"/>
                <a:ea typeface="+mn-ea"/>
                <a:cs typeface="+mn-cs"/>
              </a:rPr>
              <a:t>Sexually Transmitted Infections Surveillance 2022.</a:t>
            </a:r>
            <a:r>
              <a:rPr lang="en-US" sz="1200" kern="1200" dirty="0">
                <a:solidFill>
                  <a:schemeClr val="tx1"/>
                </a:solidFill>
                <a:effectLst/>
                <a:latin typeface="+mn-lt"/>
                <a:ea typeface="+mn-ea"/>
                <a:cs typeface="+mn-cs"/>
              </a:rPr>
              <a:t> Atlanta: U.S. Department of Health and Human Services; 2024.</a:t>
            </a:r>
            <a:r>
              <a:rPr lang="en-US" dirty="0"/>
              <a:t> </a:t>
            </a:r>
            <a:endParaRPr lang="en-US" sz="1200" kern="1200" dirty="0">
              <a:solidFill>
                <a:schemeClr val="tx1"/>
              </a:solidFill>
              <a:effectLst/>
              <a:latin typeface="+mn-lt"/>
              <a:ea typeface="+mn-ea"/>
              <a:cs typeface="+mn-cs"/>
            </a:endParaRPr>
          </a:p>
          <a:p>
            <a:pPr fontAlgn="base"/>
            <a:endParaRPr lang="en-US" sz="1200" kern="1200" dirty="0">
              <a:solidFill>
                <a:schemeClr val="tx1"/>
              </a:solidFill>
              <a:effectLst/>
              <a:latin typeface="+mn-lt"/>
              <a:ea typeface="+mn-ea"/>
              <a:cs typeface="+mn-cs"/>
            </a:endParaRPr>
          </a:p>
          <a:p>
            <a:r>
              <a:rPr lang="en-US" dirty="0"/>
              <a:t>You are also free to adapt and revise these slides; however, you must remove the CDC name and logo if changes are made. </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29AFBC5-7751-4D71-8004-00EA0C069DA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822178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t>In 2022, the highest rate of reported gonorrhea cases per 100,000 persons was among non-Hispanic Black or African American persons (585.9), followed by non-Hispanic American Indian or Alaska Native persons (373.7).</a:t>
            </a:r>
          </a:p>
          <a:p>
            <a:pPr marL="0" lvl="0" indent="0">
              <a:buNone/>
            </a:pPr>
            <a:endParaRPr/>
          </a:p>
          <a:p>
            <a:pPr marL="0" lvl="0" indent="0">
              <a:buNone/>
            </a:pPr>
            <a:r>
              <a:t>During 2021 to 2022, the greatest increase in rate of reported gonorrhea cases per 100,000 persons was among non-Hispanic persons of multiple races (162.2 to 177.5; 9.4% increase). Non-Hispanic persons of multiple races also had the greatest five-year increase in rate of reported gonorrhea (92.1 to 177.5; 92.7% increase from 2018).</a:t>
            </a:r>
          </a:p>
          <a:p>
            <a:pPr marL="0" lvl="0" indent="0">
              <a:buNone/>
            </a:pPr>
            <a:endParaRPr/>
          </a:p>
          <a:p>
            <a:pPr marL="0" lvl="0" indent="0">
              <a:buNone/>
            </a:pPr>
            <a:r>
              <a:t>During 2021 to 2022, the greatest decrease in rate of reported gonorrhea cases per 100,000 persons was among non-Hispanic Black or African American persons (652.9 to 585.9; 10.3% decrease). There were no decreases in the rate of reported gonorrhea among any race or Hispanic ethnicity group during 2018 to 2022.</a:t>
            </a:r>
          </a:p>
          <a:p>
            <a:pPr marL="0" lvl="0" indent="0">
              <a:buNone/>
            </a:pPr>
            <a:endParaRPr/>
          </a:p>
          <a:p>
            <a:pPr marL="0" lvl="0" indent="0">
              <a:buNone/>
            </a:pPr>
            <a:r>
              <a:t>This report includes data from years that coincide with the COVID-19 pandemic, which introduced uncertainty and difficulty in interpreting STI surveillance data. See Impact of COVID-19 on STIs for more information.</a:t>
            </a:r>
          </a:p>
          <a:p>
            <a:pPr marL="0" lvl="0" indent="0">
              <a:buNone/>
            </a:pPr>
            <a:endParaRPr/>
          </a:p>
          <a:p>
            <a:pPr marL="0" lvl="0" indent="0">
              <a:buNone/>
            </a:pPr>
            <a:r>
              <a:t>See Technical Notes (https://www.cdc.gov/std/statistics/2022/technical-notes.htm) for information on gonorrhea case reporting, race/Hispanic ethnicity categorization, and reporting of race/Hispanic ethnicity for STI cases. Table A1 (https://www.cdc.gov/std/statistics/2022/tables/a1.htm) provides information on unknown, missing, or invalid values of select variables.</a:t>
            </a:r>
          </a:p>
          <a:p>
            <a:pPr marL="0" lvl="0" indent="0">
              <a:buNone/>
            </a:pPr>
            <a:endParaRPr/>
          </a:p>
          <a:p>
            <a:pPr marL="0" lvl="0" indent="0">
              <a:buNone/>
            </a:pPr>
            <a:r>
              <a:t>Data for all figures are available at https://www.cdc.gov/std/statistics/2022/data.zip. The file “GC - Rates by Race Hispanic Ethnicity (US 2018-2022).xlsx”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t>In 2022, rates of gonorrhea were highest among non-Hispanic Black or African American persons (585.9 per 100,000), followed by non-Hispanic American Indian or Alaska Native persons (373.7 per 100,000) and non-Hispanic Native Hawaiian or other Pacific Islander persons (186.2 per 100,000). The greatest number of reported gonorrhea cases was among non-Hispanic Black or African American persons (246,480 cases), followed by non-Hispanic White persons (142,902 cases) and Hispanic or Latino persons of any race(s) (83,857 cases).</a:t>
            </a:r>
          </a:p>
          <a:p>
            <a:pPr marL="0" lvl="0" indent="0">
              <a:buNone/>
            </a:pPr>
            <a:endParaRPr/>
          </a:p>
          <a:p>
            <a:pPr marL="0" lvl="0" indent="0">
              <a:buNone/>
            </a:pPr>
            <a:r>
              <a:t>This report includes data from years that coincide with the COVID-19 pandemic, which introduced uncertainty and difficulty in interpreting STI surveillance data. See Impact of COVID-19 on STIs for more information.</a:t>
            </a:r>
          </a:p>
          <a:p>
            <a:pPr marL="0" lvl="0" indent="0">
              <a:buNone/>
            </a:pPr>
            <a:endParaRPr/>
          </a:p>
          <a:p>
            <a:pPr marL="0" lvl="0" indent="0">
              <a:buNone/>
            </a:pPr>
            <a:r>
              <a:t>See Technical Notes (https://www.cdc.gov/std/statistics/2022/technical-notes.htm) for information on gonorrhea case reporting and reporting of race/Hispanic ethnicity for STI cases.</a:t>
            </a:r>
          </a:p>
          <a:p>
            <a:pPr marL="0" lvl="0" indent="0">
              <a:buNone/>
            </a:pPr>
            <a:endParaRPr/>
          </a:p>
          <a:p>
            <a:pPr marL="0" lvl="0" indent="0">
              <a:buNone/>
            </a:pPr>
            <a:r>
              <a:t>Data for all figures are available at https://www.cdc.gov/std/statistics/2022/data.zip. The file “GC - Cases and Rates by Race Hispanic Ethnicity (US 2022).xlsx”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t>In 2022, rates of reported gonorrhea ranged by state from 27 cases per 100,000 population in Vermont to 372 cases per 100,000 population in Mississippi. The rate of reported gonorrhea in the District of Columbia was 733 per 100,000 population.</a:t>
            </a:r>
          </a:p>
          <a:p>
            <a:pPr marL="0" lvl="0" indent="0">
              <a:buNone/>
            </a:pPr>
            <a:endParaRPr/>
          </a:p>
          <a:p>
            <a:pPr marL="0" lvl="0" indent="0">
              <a:buNone/>
            </a:pPr>
            <a:r>
              <a:t>Among US territories, rates of reported gonorrhea ranged from 33 cases per 100,000 population in American Samoa, the Commonwealth of the Northern Mariana Islands, and Puerto Rico to 195 cases per 100,000 population in Guam.</a:t>
            </a:r>
          </a:p>
          <a:p>
            <a:pPr marL="0" lvl="0" indent="0">
              <a:buNone/>
            </a:pPr>
            <a:endParaRPr/>
          </a:p>
          <a:p>
            <a:pPr marL="0" lvl="0" indent="0">
              <a:buNone/>
            </a:pPr>
            <a:r>
              <a:t>This report includes data from years that coincide with the COVID-19 pandemic, which introduced uncertainty and difficulty in interpreting STI surveillance data. See Impact of COVID-19 on STIs for more information.</a:t>
            </a:r>
          </a:p>
          <a:p>
            <a:pPr marL="0" lvl="0" indent="0">
              <a:buNone/>
            </a:pPr>
            <a:endParaRPr/>
          </a:p>
          <a:p>
            <a:pPr marL="0" lvl="0" indent="0">
              <a:buNone/>
            </a:pPr>
            <a:r>
              <a:t>See Technical Notes (https://www.cdc.gov/std/statistics/2022/technical-notes.htm) for information on gonorrhea case reporting and on interpreting reported rates in US territories.</a:t>
            </a:r>
          </a:p>
          <a:p>
            <a:pPr marL="0" lvl="0" indent="0">
              <a:buNone/>
            </a:pPr>
            <a:endParaRPr/>
          </a:p>
          <a:p>
            <a:pPr marL="0" lvl="0" indent="0">
              <a:buNone/>
            </a:pPr>
            <a:r>
              <a:t>Data for all figures are available at https://www.cdc.gov/std/statistics/2022/data.zip. The file “GC - Rates by Jurisdiction (US and Terr 2022).xlsx”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t>This slide contains an animated figure that will play when the slide is in presentation mode. A static version of the figure that displays maps from the first and last years of the range is available as a separate slide.</a:t>
            </a:r>
          </a:p>
          <a:p>
            <a:pPr marL="0" lvl="0" indent="0">
              <a:buNone/>
            </a:pPr>
            <a:endParaRPr/>
          </a:p>
          <a:p>
            <a:pPr marL="0" lvl="0" indent="0">
              <a:buNone/>
            </a:pPr>
            <a:r>
              <a:t>In 2013, three states and the District of Columbia (DC; 7.4% of areas with available data) had a rate of reported gonorrhea greater than or equal to 157 cases per 100,000 population. This increased to 26 states, DC, and one US territory (50.0% of areas with available data) in 2022. During 2021 to 2022, rates of reported gonorrhea increased in eight states, DC, and three territories.</a:t>
            </a:r>
          </a:p>
          <a:p>
            <a:pPr marL="0" lvl="0" indent="0">
              <a:buNone/>
            </a:pPr>
            <a:endParaRPr/>
          </a:p>
          <a:p>
            <a:pPr marL="0" lvl="0" indent="0">
              <a:buNone/>
            </a:pPr>
            <a:r>
              <a:t>American Samoa and the Commonwealth of the Northern Mariana Islands began reporting data on gonorrhea cases to CDC in 2018; data are not available for those areas prior to that year. In addition, data on reported gonorrhea cases in 2018 are not available for the US Virgin Islands. Due to a network security incident in December 2021, the Maryland Department of Health could not finalize their 2021 STI case notification data. Data for 2021 from Maryland have been suppressed for this figure; however, they are included in national and regional case counts and rates displayed in other figures.</a:t>
            </a:r>
          </a:p>
          <a:p>
            <a:pPr marL="0" lvl="0" indent="0">
              <a:buNone/>
            </a:pPr>
            <a:endParaRPr/>
          </a:p>
          <a:p>
            <a:pPr marL="0" lvl="0" indent="0">
              <a:buNone/>
            </a:pPr>
            <a:r>
              <a:t>This report includes data from years that coincide with the COVID-19 pandemic, which introduced uncertainty and difficulty in interpreting STI surveillance data. See Impact of COVID-19 on STIs for more information.</a:t>
            </a:r>
          </a:p>
          <a:p>
            <a:pPr marL="0" lvl="0" indent="0">
              <a:buNone/>
            </a:pPr>
            <a:endParaRPr/>
          </a:p>
          <a:p>
            <a:pPr marL="0" lvl="0" indent="0">
              <a:buNone/>
            </a:pPr>
            <a:r>
              <a:t>See Technical Notes (https://www.cdc.gov/std/statistics/2022/technical-notes.htm) for information on gonorrhea case reporting and on interpreting reported rates in US territories.</a:t>
            </a:r>
          </a:p>
          <a:p>
            <a:pPr marL="0" lvl="0" indent="0">
              <a:buNone/>
            </a:pPr>
            <a:endParaRPr/>
          </a:p>
          <a:p>
            <a:pPr marL="0" lvl="0" indent="0">
              <a:buNone/>
            </a:pPr>
            <a:r>
              <a:t>Data for all figures are available at https://www.cdc.gov/std/statistics/2022/data.zip. The file “GC - Rates by Jurisdiction (US and Terr 2013-2022).xlsx”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13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t>In 2013, three states and the District of Columbia (DC; 7.4% of areas with available data) had a rate of reported gonorrhea greater than or equal to 157 cases per 100,000 population. This increased to 26 states, DC, and one US territory (50.0% of areas with available data) in 2022.</a:t>
            </a:r>
          </a:p>
          <a:p>
            <a:pPr marL="0" lvl="0" indent="0">
              <a:buNone/>
            </a:pPr>
            <a:endParaRPr/>
          </a:p>
          <a:p>
            <a:pPr marL="0" lvl="0" indent="0">
              <a:buNone/>
            </a:pPr>
            <a:r>
              <a:t>American Samoa and the Commonwealth of the Northern Mariana Islands began reporting data on gonorrhea cases to CDC in 2018; data are not available for those areas prior to that year.</a:t>
            </a:r>
          </a:p>
          <a:p>
            <a:pPr marL="0" lvl="0" indent="0">
              <a:buNone/>
            </a:pPr>
            <a:endParaRPr/>
          </a:p>
          <a:p>
            <a:pPr marL="0" lvl="0" indent="0">
              <a:buNone/>
            </a:pPr>
            <a:r>
              <a:t>This report includes data from years that coincide with the COVID-19 pandemic, which introduced uncertainty and difficulty in interpreting STI surveillance data. See Impact of COVID-19 on STIs for more information.</a:t>
            </a:r>
          </a:p>
          <a:p>
            <a:pPr marL="0" lvl="0" indent="0">
              <a:buNone/>
            </a:pPr>
            <a:endParaRPr/>
          </a:p>
          <a:p>
            <a:pPr marL="0" lvl="0" indent="0">
              <a:buNone/>
            </a:pPr>
            <a:r>
              <a:t>See Technical Notes (https://www.cdc.gov/std/statistics/2022/technical-notes.htm) for information on gonorrhea case reporting and on interpreting reported rates in US territories.</a:t>
            </a:r>
          </a:p>
          <a:p>
            <a:pPr marL="0" lvl="0" indent="0">
              <a:buNone/>
            </a:pPr>
            <a:endParaRPr/>
          </a:p>
          <a:p>
            <a:pPr marL="0" lvl="0" indent="0">
              <a:buNone/>
            </a:pPr>
            <a:r>
              <a:t>Data for all figures are available at https://www.cdc.gov/std/statistics/2022/data.zip. The file “GC - Rates by Jurisdiction (US and Terr 2013 and 2022).xlsx”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14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t>In 2022, 93% of counties and county equivalents with available data in the United States reported at least one case of gonorrhea. Out of 3,135 counties and county equivalents with available data, 66 (2%) reported half of all cases of gonorrhea.</a:t>
            </a:r>
          </a:p>
          <a:p>
            <a:pPr marL="0" lvl="0" indent="0">
              <a:buNone/>
            </a:pPr>
            <a:endParaRPr/>
          </a:p>
          <a:p>
            <a:pPr marL="0" lvl="0" indent="0">
              <a:buNone/>
            </a:pPr>
            <a:r>
              <a:t>In 2022, Connecticut adopted nine planning regions as county-equivalent geographic units; as STI case notification data were not available in the new county-equivalent units for 2022, data for Connecticut have been suppressed for this figure.</a:t>
            </a:r>
          </a:p>
          <a:p>
            <a:pPr marL="0" lvl="0" indent="0">
              <a:buNone/>
            </a:pPr>
            <a:endParaRPr/>
          </a:p>
          <a:p>
            <a:pPr marL="0" lvl="0" indent="0">
              <a:buNone/>
            </a:pPr>
            <a:r>
              <a:t>This report includes data from years that coincide with the COVID-19 pandemic, which introduced uncertainty and difficulty in interpreting STI surveillance data. See Impact of COVID-19 on STIs for more information.</a:t>
            </a:r>
          </a:p>
          <a:p>
            <a:pPr marL="0" lvl="0" indent="0">
              <a:buNone/>
            </a:pPr>
            <a:endParaRPr/>
          </a:p>
          <a:p>
            <a:pPr marL="0" lvl="0" indent="0">
              <a:buNone/>
            </a:pPr>
            <a:r>
              <a:t>See Technical Notes (https://www.cdc.gov/std/statistics/2022/technical-notes.htm) for information on gonorrhea case reporting.</a:t>
            </a:r>
          </a:p>
          <a:p>
            <a:pPr marL="0" lvl="0" indent="0">
              <a:buNone/>
            </a:pPr>
            <a:endParaRPr/>
          </a:p>
          <a:p>
            <a:pPr marL="0" lvl="0" indent="0">
              <a:buNone/>
            </a:pPr>
            <a:r>
              <a:t>Data for all figures are available at https://www.cdc.gov/std/statistics/2022/data.zip. The file “GC - Rates by County (US 2022).xlsx”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15</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t>In 2022, rates of reported gonorrhea among women ranged by state from 22 cases per 100,000 women in Vermont to 396 cases per 100,000 women in South Dakota. The rate of reported gonorrhea in the District of Columbia was 345 per 100,000 women.</a:t>
            </a:r>
          </a:p>
          <a:p>
            <a:pPr marL="0" lvl="0" indent="0">
              <a:buNone/>
            </a:pPr>
            <a:endParaRPr/>
          </a:p>
          <a:p>
            <a:pPr marL="0" lvl="0" indent="0">
              <a:buNone/>
            </a:pPr>
            <a:r>
              <a:t>Among US territories, rates of reported gonorrhea ranged from 25 cases per 100,000 women in the Commonwealth of the Northern Mariana Islands to 199 cases per 100,000 women in Guam.</a:t>
            </a:r>
          </a:p>
          <a:p>
            <a:pPr marL="0" lvl="0" indent="0">
              <a:buNone/>
            </a:pPr>
            <a:endParaRPr/>
          </a:p>
          <a:p>
            <a:pPr marL="0" lvl="0" indent="0">
              <a:buNone/>
            </a:pPr>
            <a:r>
              <a:t>This report includes data from years that coincide with the COVID-19 pandemic, which introduced uncertainty and difficulty in interpreting STI surveillance data. See Impact of COVID-19 on STIs for more information.</a:t>
            </a:r>
          </a:p>
          <a:p>
            <a:pPr marL="0" lvl="0" indent="0">
              <a:buNone/>
            </a:pPr>
            <a:endParaRPr/>
          </a:p>
          <a:p>
            <a:pPr marL="0" lvl="0" indent="0">
              <a:buNone/>
            </a:pPr>
            <a:r>
              <a:t>See Technical Notes (https://www.cdc.gov/std/statistics/2022/technical-notes.htm) for information on gonorrhea case reporting and on interpreting reported rates in US territories. Table A1 (https://www.cdc.gov/std/statistics/2022/tables/a1.htm) provides information on unknown, missing, or invalid values of select variables.</a:t>
            </a:r>
          </a:p>
          <a:p>
            <a:pPr marL="0" lvl="0" indent="0">
              <a:buNone/>
            </a:pPr>
            <a:endParaRPr/>
          </a:p>
          <a:p>
            <a:pPr marL="0" lvl="0" indent="0">
              <a:buNone/>
            </a:pPr>
            <a:r>
              <a:t>Data for all figures are available at https://www.cdc.gov/std/statistics/2022/data.zip. The file “GC - Rates Women by Jurisdiction (US and Terr 2022).xlsx”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16</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t>In 2022, rates of reported gonorrhea among women aged 15 to 24 years ranged by state from 49 cases per 100,000 women aged 15 to 24 years in Vermont to 1,616 cases per 100,000 women aged 15 to 24 years in Mississippi. The rate of reported gonorrhea in the District of Columbia was 1,409 per 100,000 women aged 15 to 24 years.</a:t>
            </a:r>
          </a:p>
          <a:p>
            <a:pPr marL="0" lvl="0" indent="0">
              <a:buNone/>
            </a:pPr>
            <a:endParaRPr/>
          </a:p>
          <a:p>
            <a:pPr marL="0" lvl="0" indent="0">
              <a:buNone/>
            </a:pPr>
            <a:r>
              <a:t>Among US territories, rates of reported gonorrhea ranged from 101 cases per 100,000 women aged 15 to 24 years in American Samoa to 432 cases per 100,000 women aged 15 to 24 years in Guam.</a:t>
            </a:r>
          </a:p>
          <a:p>
            <a:pPr marL="0" lvl="0" indent="0">
              <a:buNone/>
            </a:pPr>
            <a:endParaRPr/>
          </a:p>
          <a:p>
            <a:pPr marL="0" lvl="0" indent="0">
              <a:buNone/>
            </a:pPr>
            <a:r>
              <a:t>This report includes data from years that coincide with the COVID-19 pandemic, which introduced uncertainty and difficulty in interpreting STI surveillance data. See Impact of COVID-19 on STIs for more information.</a:t>
            </a:r>
          </a:p>
          <a:p>
            <a:pPr marL="0" lvl="0" indent="0">
              <a:buNone/>
            </a:pPr>
            <a:endParaRPr/>
          </a:p>
          <a:p>
            <a:pPr marL="0" lvl="0" indent="0">
              <a:buNone/>
            </a:pPr>
            <a:r>
              <a:t>See Technical Notes (https://www.cdc.gov/std/statistics/2022/technical-notes.htm) for information on gonorrhea case reporting and on interpreting reported rates in US territories. Table A1 (https://www.cdc.gov/std/statistics/2022/tables/a1.htm) provides information on unknown, missing, or invalid values of select variables.</a:t>
            </a:r>
          </a:p>
          <a:p>
            <a:pPr marL="0" lvl="0" indent="0">
              <a:buNone/>
            </a:pPr>
            <a:endParaRPr/>
          </a:p>
          <a:p>
            <a:pPr marL="0" lvl="0" indent="0">
              <a:buNone/>
            </a:pPr>
            <a:r>
              <a:t>Data for all figures are available at https://www.cdc.gov/std/statistics/2022/data.zip. The file “GC - Rates Women 15-24 Years by Jurisdiction (US and Terr 2022).xlsx”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17</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t>In 2022, rates of reported gonorrhea among men ranged by state from 32 cases per 100,000 men in Vermont to 389 cases per 100,000 men in Mississippi. The rate of reported gonorrhea in the District of Columbia was 1,155 per 100,000 men.</a:t>
            </a:r>
          </a:p>
          <a:p>
            <a:pPr marL="0" lvl="0" indent="0">
              <a:buNone/>
            </a:pPr>
            <a:endParaRPr/>
          </a:p>
          <a:p>
            <a:pPr marL="0" lvl="0" indent="0">
              <a:buNone/>
            </a:pPr>
            <a:r>
              <a:t>Among US territories, rates of reported gonorrhea ranged from 31 cases per 100,000 men in American Samoa to 191 cases per 100,000 men in Guam.</a:t>
            </a:r>
          </a:p>
          <a:p>
            <a:pPr marL="0" lvl="0" indent="0">
              <a:buNone/>
            </a:pPr>
            <a:endParaRPr/>
          </a:p>
          <a:p>
            <a:pPr marL="0" lvl="0" indent="0">
              <a:buNone/>
            </a:pPr>
            <a:r>
              <a:t>This report includes data from years that coincide with the COVID-19 pandemic, which introduced uncertainty and difficulty in interpreting STI surveillance data. See Impact of COVID-19 on STIs for more information.</a:t>
            </a:r>
          </a:p>
          <a:p>
            <a:pPr marL="0" lvl="0" indent="0">
              <a:buNone/>
            </a:pPr>
            <a:endParaRPr/>
          </a:p>
          <a:p>
            <a:pPr marL="0" lvl="0" indent="0">
              <a:buNone/>
            </a:pPr>
            <a:r>
              <a:t>See Technical Notes (https://www.cdc.gov/std/statistics/2022/technical-notes.htm) for information on gonorrhea case reporting and on interpreting reported rates in US territories. Table A1 (https://www.cdc.gov/std/statistics/2022/tables/a1.htm) provides information on unknown, missing, or invalid values of select variables.</a:t>
            </a:r>
          </a:p>
          <a:p>
            <a:pPr marL="0" lvl="0" indent="0">
              <a:buNone/>
            </a:pPr>
            <a:endParaRPr/>
          </a:p>
          <a:p>
            <a:pPr marL="0" lvl="0" indent="0">
              <a:buNone/>
            </a:pPr>
            <a:r>
              <a:t>Data for all figures are available at https://www.cdc.gov/std/statistics/2022/data.zip. The file “GC - Rates Men by Jurisdiction (US and Terr 2022).xlsx”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18</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t>In 2022, rates of reported gonorrhea among men aged 15 to 24 years ranged by state from 62 cases per 100,000 men aged 15 to 24 years in Vermont to 1,287 cases per 100,000 men aged 15 to 24 years in Mississippi. The rate of reported gonorrhea in the District of Columbia was 1,912 per 100,000 men aged 15 to 24 years.</a:t>
            </a:r>
          </a:p>
          <a:p>
            <a:pPr marL="0" lvl="0" indent="0">
              <a:buNone/>
            </a:pPr>
            <a:endParaRPr/>
          </a:p>
          <a:p>
            <a:pPr marL="0" lvl="0" indent="0">
              <a:buNone/>
            </a:pPr>
            <a:r>
              <a:t>Among US territories, rates of reported gonorrhea ranged from 50 cases per 100,000 men aged 15 to 24 years in American Samoa to 409 cases per 100,000 men aged 15 to 24 years in Guam.</a:t>
            </a:r>
          </a:p>
          <a:p>
            <a:pPr marL="0" lvl="0" indent="0">
              <a:buNone/>
            </a:pPr>
            <a:endParaRPr/>
          </a:p>
          <a:p>
            <a:pPr marL="0" lvl="0" indent="0">
              <a:buNone/>
            </a:pPr>
            <a:r>
              <a:t>This report includes data from years that coincide with the COVID-19 pandemic, which introduced uncertainty and difficulty in interpreting STI surveillance data. See Impact of COVID-19 on STIs for more information.</a:t>
            </a:r>
          </a:p>
          <a:p>
            <a:pPr marL="0" lvl="0" indent="0">
              <a:buNone/>
            </a:pPr>
            <a:endParaRPr/>
          </a:p>
          <a:p>
            <a:pPr marL="0" lvl="0" indent="0">
              <a:buNone/>
            </a:pPr>
            <a:r>
              <a:t>See Technical Notes (https://www.cdc.gov/std/statistics/2022/technical-notes.htm) for information on gonorrhea case reporting and on interpreting reported rates in US territories. Table A1 (https://www.cdc.gov/std/statistics/2022/tables/a1.htm) provides information on unknown, missing, or invalid values of select variables.</a:t>
            </a:r>
          </a:p>
          <a:p>
            <a:pPr marL="0" lvl="0" indent="0">
              <a:buNone/>
            </a:pPr>
            <a:endParaRPr/>
          </a:p>
          <a:p>
            <a:pPr marL="0" lvl="0" indent="0">
              <a:buNone/>
            </a:pPr>
            <a:r>
              <a:t>Data for all figures are available at https://www.cdc.gov/std/statistics/2022/data.zip. The file “GC - Rates Men 15-24 Years by Jurisdiction (US and Terr 2022).xlsx”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19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t>Data collection for gonorrhea began in 1941 and gonorrhea was made a nationally notifiable condition in 1944. Steep declines in case rates in the 1940s and 1950s likely reflect expanded use of penicillin to treat infection.</a:t>
            </a:r>
          </a:p>
          <a:p>
            <a:pPr marL="0" lvl="0" indent="0">
              <a:buNone/>
            </a:pPr>
            <a:endParaRPr/>
          </a:p>
          <a:p>
            <a:pPr marL="0" lvl="0" indent="0">
              <a:buNone/>
            </a:pPr>
            <a:r>
              <a:t>In 2022, a total of 648,056 cases of gonorrhea were reported in the United States. During 2021 to 2022, the rate of reported gonorrhea decreased 9.2% (from 214.0 to 194.4 per 100,000).</a:t>
            </a:r>
          </a:p>
          <a:p>
            <a:pPr marL="0" lvl="0" indent="0">
              <a:buNone/>
            </a:pPr>
            <a:endParaRPr/>
          </a:p>
          <a:p>
            <a:pPr marL="0" lvl="0" indent="0">
              <a:buNone/>
            </a:pPr>
            <a:r>
              <a:t>This report includes data from years that coincide with the COVID-19 pandemic, which introduced uncertainty and difficulty in interpreting STI surveillance data. See Impact of COVID-19 on STIs for more information.</a:t>
            </a:r>
          </a:p>
          <a:p>
            <a:pPr marL="0" lvl="0" indent="0">
              <a:buNone/>
            </a:pPr>
            <a:endParaRPr/>
          </a:p>
          <a:p>
            <a:pPr marL="0" lvl="0" indent="0">
              <a:buNone/>
            </a:pPr>
            <a:r>
              <a:t>See Technical Notes (https://www.cdc.gov/std/statistics/2022/technical-notes.htm) for information on gonorrhea case reporting.</a:t>
            </a:r>
          </a:p>
          <a:p>
            <a:pPr marL="0" lvl="0" indent="0">
              <a:buNone/>
            </a:pPr>
            <a:endParaRPr/>
          </a:p>
          <a:p>
            <a:pPr marL="0" lvl="0" indent="0">
              <a:buNone/>
            </a:pPr>
            <a:r>
              <a:t>Data for all figures are available at https://www.cdc.gov/std/statistics/2022/data.zip. The file “GC - Rates by Year (US 1941-2022).xlsx”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t>Among men and women, rate ratios of rates of reported gonorrhea by race/Hispanic ethnicity (using non-Hispanic White persons as the referent population) varied by region in 2022. Among men, the greatest rate ratio was in the Midwest where the rate of gonorrhea among non-Hispanic Black men was 15.1 times the rate among non-Hispanic White men. Among women, the greatest rate ratio was in the Midwest where the rate of gonorrhea among non-Hispanic American Indian or Alaska Native women was 12.7 times the rate among non-Hispanic White women.</a:t>
            </a:r>
          </a:p>
          <a:p>
            <a:pPr marL="0" lvl="0" indent="0">
              <a:buNone/>
            </a:pPr>
            <a:endParaRPr/>
          </a:p>
          <a:p>
            <a:pPr marL="0" lvl="0" indent="0">
              <a:buNone/>
            </a:pPr>
            <a:r>
              <a:t>This report includes data from years that coincide with the COVID-19 pandemic, which introduced uncertainty and difficulty in interpreting STI surveillance data. See Impact of COVID-19 on STIs for more information.</a:t>
            </a:r>
          </a:p>
          <a:p>
            <a:pPr marL="0" lvl="0" indent="0">
              <a:buNone/>
            </a:pPr>
            <a:endParaRPr/>
          </a:p>
          <a:p>
            <a:pPr marL="0" lvl="0" indent="0">
              <a:buNone/>
            </a:pPr>
            <a:r>
              <a:t>See Technical Notes (https://www.cdc.gov/std/statistics/2022/technical-notes.htm) for information on gonorrhea case reporting and reporting of race/Hispanic ethnicity for STI cases. Table A1 (https://www.cdc.gov/std/statistics/2022/tables/a1.htm) provides information on unknown, missing, or invalid values of select variables.</a:t>
            </a:r>
          </a:p>
        </p:txBody>
      </p:sp>
      <p:sp>
        <p:nvSpPr>
          <p:cNvPr id="4" name="Slide Number Placeholder 3"/>
          <p:cNvSpPr>
            <a:spLocks noGrp="1"/>
          </p:cNvSpPr>
          <p:nvPr>
            <p:ph type="sldNum" sz="quarter" idx="10"/>
          </p:nvPr>
        </p:nvSpPr>
        <p:spPr/>
        <p:txBody>
          <a:bodyPr/>
          <a:lstStyle/>
          <a:p>
            <a:fld id="{A29AFBC5-7751-4D71-8004-00EA0C069DAB}" type="slidenum">
              <a:rPr lang="en-US"/>
              <a:t>20</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t>During 2021 to 2022, the number of gonorrhea cases reported from STD clinics decreased 5.3% among men (31,512 to 29,849 cases) and decreased 7.4% among women (11,990 to 11,104 cases), while the number of cases reported from non-STD clinics decreased 6.9% among men (326,647 to 304,166 cases) and decreased 16.7% among women (246,270 to 205,253 cases).</a:t>
            </a:r>
          </a:p>
          <a:p>
            <a:pPr marL="0" lvl="0" indent="0">
              <a:buNone/>
            </a:pPr>
            <a:endParaRPr/>
          </a:p>
          <a:p>
            <a:pPr marL="0" lvl="0" indent="0">
              <a:buNone/>
            </a:pPr>
            <a:r>
              <a:t>During a ten-year period (2013 to 2022), the number of gonorrhea cases reported from STD clinics decreased 10.7% among men (33,408 to 29,849 cases) and decreased 21.1% among women (14,076 to 11,104 cases), while the number of cases reported from non-STD clinics increased 163.7% among men (115,359 to 304,166 cases) and increased 60.3% among women (128,016 to 205,253 cases).</a:t>
            </a:r>
          </a:p>
          <a:p>
            <a:pPr marL="0" lvl="0" indent="0">
              <a:buNone/>
            </a:pPr>
            <a:endParaRPr/>
          </a:p>
          <a:p>
            <a:pPr marL="0" lvl="0" indent="0">
              <a:buNone/>
            </a:pPr>
            <a:r>
              <a:t>This report includes data from years that coincide with the COVID-19 pandemic, which introduced uncertainty and difficulty in interpreting STI surveillance data. See Impact of COVID-19 on STIs for more information.</a:t>
            </a:r>
          </a:p>
          <a:p>
            <a:pPr marL="0" lvl="0" indent="0">
              <a:buNone/>
            </a:pPr>
            <a:endParaRPr/>
          </a:p>
          <a:p>
            <a:pPr marL="0" lvl="0" indent="0">
              <a:buNone/>
            </a:pPr>
            <a:r>
              <a:t>See Technical Notes (https://www.cdc.gov/std/statistics/2022/technical-notes.htm) for information on gonorrhea case reporting. Table A1 (https://www.cdc.gov/std/statistics/2022/tables/a1.htm) provides information on unknown, missing, or invalid values of select variables.</a:t>
            </a:r>
          </a:p>
          <a:p>
            <a:pPr marL="0" lvl="0" indent="0">
              <a:buNone/>
            </a:pPr>
            <a:endParaRPr/>
          </a:p>
          <a:p>
            <a:pPr marL="0" lvl="0" indent="0">
              <a:buNone/>
            </a:pPr>
            <a:r>
              <a:t>Data for all figures are available at https://www.cdc.gov/std/statistics/2022/data.zip. The file “GC - Cases by Reporting Source and Sex (US 2013-2022).xlsx”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21</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t>Among patients accessing care in participating STD clinics in the STD Surveillance Network (SSuN) who were tested for gonorrhea in 2022, 20.8% of gay, bisexual, and other men who have sex with men (MSM), 10.3% of men who have sex with women only (MSW), and 5.1% of women were positive. The proportion of STD clinic patients who tested positive for gonorrhea varied by sex and sex of sex partners, as well as by age group. MSM were noted to have higher proportions of testing positive in all age groups when compared to women and MSW. Of note, adolescent patients represent a relatively small subgroup of the clinic population and changes in the number of events in the numerator or a small denominator may lead to substantial fluctuations from year to year. Hence, data should be interpreted with caution.</a:t>
            </a:r>
          </a:p>
          <a:p>
            <a:pPr marL="0" lvl="0" indent="0">
              <a:buNone/>
            </a:pPr>
            <a:endParaRPr/>
          </a:p>
          <a:p>
            <a:pPr marL="0" lvl="0" indent="0">
              <a:buNone/>
            </a:pPr>
            <a:r>
              <a:t>This report includes data from years that coincide with the COVID-19 pandemic, which introduced uncertainty and difficulty in interpreting STI surveillance data. See Impact of COVID-19 on STIs for more information.</a:t>
            </a:r>
          </a:p>
          <a:p>
            <a:pPr marL="0" lvl="0" indent="0">
              <a:buNone/>
            </a:pPr>
            <a:endParaRPr/>
          </a:p>
          <a:p>
            <a:pPr marL="0" lvl="0" indent="0">
              <a:buNone/>
            </a:pPr>
            <a:r>
              <a:t>See Technical Notes (https://www.cdc.gov/std/statistics/2022/technical-notes.htm) for information on SSuN methodology.</a:t>
            </a:r>
          </a:p>
        </p:txBody>
      </p:sp>
      <p:sp>
        <p:nvSpPr>
          <p:cNvPr id="4" name="Slide Number Placeholder 3"/>
          <p:cNvSpPr>
            <a:spLocks noGrp="1"/>
          </p:cNvSpPr>
          <p:nvPr>
            <p:ph type="sldNum" sz="quarter" idx="10"/>
          </p:nvPr>
        </p:nvSpPr>
        <p:spPr/>
        <p:txBody>
          <a:bodyPr/>
          <a:lstStyle/>
          <a:p>
            <a:fld id="{A29AFBC5-7751-4D71-8004-00EA0C069DAB}" type="slidenum">
              <a:rPr lang="en-US"/>
              <a:t>22</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t>In 2022, New York City had the highest proportion of gonorrhea cases reported among gay, bisexual, and other men who have sex with men (MSM) among SSuN jurisdictions meeting the inclusion threshold, Indiana had the highest proportion of gonorrhea cases reported among women, and Florida had the highest proportion of gonorrhea cases reported among men who have sex with women only. Overall, the proportion of gonorrhea estimated to be attributed to MSM was 39.8% in 2022.</a:t>
            </a:r>
          </a:p>
          <a:p>
            <a:pPr marL="0" lvl="0" indent="0">
              <a:buNone/>
            </a:pPr>
            <a:endParaRPr/>
          </a:p>
          <a:p>
            <a:pPr marL="0" lvl="0" indent="0">
              <a:buNone/>
            </a:pPr>
            <a:r>
              <a:t>This report includes data from years that coincide with the COVID-19 pandemic, which introduced uncertainty and difficulty in interpreting STI surveillance data. See Impact of COVID-19 on STIs for more information.</a:t>
            </a:r>
          </a:p>
          <a:p>
            <a:pPr marL="0" lvl="0" indent="0">
              <a:buNone/>
            </a:pPr>
            <a:endParaRPr/>
          </a:p>
          <a:p>
            <a:pPr marL="0" lvl="0" indent="0">
              <a:buNone/>
            </a:pPr>
            <a:r>
              <a:t>See Technical Notes (https://www.cdc.gov/std/statistics/2022/technical-notes.htm) for information on SSuN methodology.</a:t>
            </a:r>
          </a:p>
        </p:txBody>
      </p:sp>
      <p:sp>
        <p:nvSpPr>
          <p:cNvPr id="4" name="Slide Number Placeholder 3"/>
          <p:cNvSpPr>
            <a:spLocks noGrp="1"/>
          </p:cNvSpPr>
          <p:nvPr>
            <p:ph type="sldNum" sz="quarter" idx="10"/>
          </p:nvPr>
        </p:nvSpPr>
        <p:spPr/>
        <p:txBody>
          <a:bodyPr/>
          <a:lstStyle/>
          <a:p>
            <a:fld id="{A29AFBC5-7751-4D71-8004-00EA0C069DAB}" type="slidenum">
              <a:rPr lang="en-US"/>
              <a:t>23</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t>In 2022, Philadelphia reported the highest estimated proportion of gonorrhea cases treated with the recommended regimen and Florida reported the lowest proportion of cases treated with the recommended regimen among jurisdictions participating in SSuN that met the inclusion criteria. Overall, the proportion of cases treated with the recommended regimen was 83.0% in 2022.</a:t>
            </a:r>
          </a:p>
          <a:p>
            <a:pPr marL="0" lvl="0" indent="0">
              <a:buNone/>
            </a:pPr>
            <a:endParaRPr/>
          </a:p>
          <a:p>
            <a:pPr marL="0" lvl="0" indent="0">
              <a:buNone/>
            </a:pPr>
            <a:r>
              <a:t>This report includes data from years that coincide with the COVID-19 pandemic, which introduced uncertainty and difficulty in interpreting STI surveillance data. See Impact of COVID-19 on STIs for more information.</a:t>
            </a:r>
          </a:p>
          <a:p>
            <a:pPr marL="0" lvl="0" indent="0">
              <a:buNone/>
            </a:pPr>
            <a:endParaRPr/>
          </a:p>
          <a:p>
            <a:pPr marL="0" lvl="0" indent="0">
              <a:buNone/>
            </a:pPr>
            <a:r>
              <a:t>See Technical Notes (https://www.cdc.gov/std/statistics/2022/technical-notes.htm) for information on SSuN methodology.</a:t>
            </a:r>
          </a:p>
        </p:txBody>
      </p:sp>
      <p:sp>
        <p:nvSpPr>
          <p:cNvPr id="4" name="Slide Number Placeholder 3"/>
          <p:cNvSpPr>
            <a:spLocks noGrp="1"/>
          </p:cNvSpPr>
          <p:nvPr>
            <p:ph type="sldNum" sz="quarter" idx="10"/>
          </p:nvPr>
        </p:nvSpPr>
        <p:spPr/>
        <p:txBody>
          <a:bodyPr/>
          <a:lstStyle/>
          <a:p>
            <a:fld id="{A29AFBC5-7751-4D71-8004-00EA0C069DAB}" type="slidenum">
              <a:rPr lang="en-US"/>
              <a:t>24</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t>During 2013 to 2022, the percentage of </a:t>
            </a:r>
            <a:r>
              <a:rPr i="1"/>
              <a:t>Neisseria gonorrhoeae</a:t>
            </a:r>
            <a:r>
              <a:t> isolates collected in STD clinics participating in GISP that exhibited elevated ceftriaxone minimum inhibitory concentrations (MICs), defined as ≥ 0.125 µg/mL, ranged from &lt;0.1% in 2022 to 0.3% in 2015. The percentage decreased over the period, from 0.1% in 2013 to &lt;0.1% in 2022. The percentage of isolates with elevated cefixime MICs (≥ 0.25 µg/mL) ranged from 0.1% in 2022 to 0.7% in 2014, decreasing over the period from 0.4% in 2013 to 0.1% in 2022. In addition, the percentage of isolates with elevated azithromycin MICs (≥ 2.0 µg/mL) ranged from 0.6% in 2013 to 5.8% in 2020. Over the period, the percentage increased from 0.6% in 2013 to 4.1% in 2022.</a:t>
            </a:r>
          </a:p>
          <a:p>
            <a:pPr marL="0" lvl="0" indent="0">
              <a:buNone/>
            </a:pPr>
            <a:endParaRPr/>
          </a:p>
          <a:p>
            <a:pPr marL="0" lvl="0" indent="0">
              <a:buNone/>
            </a:pPr>
            <a:r>
              <a:t>This report includes data from years that coincide with the COVID-19 pandemic, which introduced uncertainty and difficulty in interpreting STI surveillance data. See Impact of COVID-19 on STIs for more information.</a:t>
            </a:r>
          </a:p>
          <a:p>
            <a:pPr marL="0" lvl="0" indent="0">
              <a:buNone/>
            </a:pPr>
            <a:endParaRPr/>
          </a:p>
          <a:p>
            <a:pPr marL="0" lvl="0" indent="0">
              <a:buNone/>
            </a:pPr>
            <a:r>
              <a:t>See Technical Notes (https://www.cdc.gov/std/statistics/2022/technical-notes.htm) for information on GISP methodology.</a:t>
            </a:r>
          </a:p>
          <a:p>
            <a:pPr marL="0" lvl="0" indent="0">
              <a:buNone/>
            </a:pPr>
            <a:endParaRPr/>
          </a:p>
          <a:p>
            <a:pPr marL="0" lvl="0" indent="0">
              <a:buNone/>
            </a:pPr>
            <a:r>
              <a:t>Data for all figures are available at https://www.cdc.gov/std/statistics/2022/data.zip. The file “NG - Percentage of Isolates with Elevated MICs (GISP 2013-2022) .xlsx”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25</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t>In 2022, 31.4% of </a:t>
            </a:r>
            <a:r>
              <a:rPr i="1"/>
              <a:t>Neisseria gonorrhoeae</a:t>
            </a:r>
            <a:r>
              <a:t> isolates collected in STD clinics participating in GISP were resistant to ciprofloxacin, 20.1% to tetracycline, and 12.6% to penicillin.</a:t>
            </a:r>
          </a:p>
          <a:p>
            <a:pPr marL="0" lvl="0" indent="0">
              <a:buNone/>
            </a:pPr>
            <a:endParaRPr/>
          </a:p>
          <a:p>
            <a:pPr marL="0" lvl="0" indent="0">
              <a:buNone/>
            </a:pPr>
            <a:r>
              <a:t>This report includes data from years that coincide with the COVID-19 pandemic, which introduced uncertainty and difficulty in interpreting STI surveillance data. See Impact of COVID-19 on STIs for more information.</a:t>
            </a:r>
          </a:p>
          <a:p>
            <a:pPr marL="0" lvl="0" indent="0">
              <a:buNone/>
            </a:pPr>
            <a:endParaRPr/>
          </a:p>
          <a:p>
            <a:pPr marL="0" lvl="0" indent="0">
              <a:buNone/>
            </a:pPr>
            <a:r>
              <a:t>See Technical Notes (https://www.cdc.gov/std/statistics/2022/technical-notes.htm) for information on GISP methodology.</a:t>
            </a:r>
          </a:p>
          <a:p>
            <a:pPr marL="0" lvl="0" indent="0">
              <a:buNone/>
            </a:pPr>
            <a:endParaRPr/>
          </a:p>
          <a:p>
            <a:pPr marL="0" lvl="0" indent="0">
              <a:buNone/>
            </a:pPr>
            <a:r>
              <a:t>Data for all figures are available at https://www.cdc.gov/std/statistics/2022/data.zip. The file “NG - Prevalence of Resistance or Elevated MICs to Specific Antimicrobials by Year (GISP 2000-2022).xlsx”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26</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t>In 2022, 52.6% of </a:t>
            </a:r>
            <a:r>
              <a:rPr i="1"/>
              <a:t>Neisseria gonorrhoeae</a:t>
            </a:r>
            <a:r>
              <a:t> isolates collected through GISP were susceptible to the six antimicrobials tested. Almost half (45.4%) were resistant to at least one of three antimicrobials (tetracycline, penicillin, or ciprofloxacin). An additional 2.0% of isolates were susceptible to those antimicrobials, but had elevated minimum inhibitory concentrations (MICs) to ceftriaxone, cefixime, or azithromycin. Overall, 10.3% of isolates demonstrated resistance or elevated MICs to two antimicrobials tested; 5.3% demonstrated resistance or elevated MICs to three antimicrobials tested; and &lt;0.1% (one isolate) demonstrated resistance to four or more antimicrobials tested.</a:t>
            </a:r>
          </a:p>
          <a:p>
            <a:pPr marL="0" lvl="0" indent="0">
              <a:buNone/>
            </a:pPr>
            <a:endParaRPr/>
          </a:p>
          <a:p>
            <a:pPr marL="0" lvl="0" indent="0">
              <a:buNone/>
            </a:pPr>
            <a:r>
              <a:t>This report includes data from years that coincide with the COVID-19 pandemic, which introduced uncertainty and difficulty in interpreting STI surveillance data. See Impact of COVID-19 on STIs for more information.</a:t>
            </a:r>
          </a:p>
          <a:p>
            <a:pPr marL="0" lvl="0" indent="0">
              <a:buNone/>
            </a:pPr>
            <a:endParaRPr/>
          </a:p>
          <a:p>
            <a:pPr marL="0" lvl="0" indent="0">
              <a:buNone/>
            </a:pPr>
            <a:r>
              <a:t>See Technical Notes (https://www.cdc.gov/std/statistics/2022/technical-notes.htm) for information on GISP methodology.</a:t>
            </a:r>
          </a:p>
          <a:p>
            <a:pPr marL="0" lvl="0" indent="0">
              <a:buNone/>
            </a:pPr>
            <a:endParaRPr/>
          </a:p>
          <a:p>
            <a:pPr marL="0" lvl="0" indent="0">
              <a:buNone/>
            </a:pPr>
            <a:r>
              <a:t>Data for all figures are available at https://www.cdc.gov/std/statistics/2022/data.zip. The file “NG - Resistance or Elevated MIC Patterns of NG Isolates to Antimicrobials (GISP 2022).xlsx”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27</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t>During 2018 to 2022, 65.5–70.5% of all tested </a:t>
            </a:r>
            <a:r>
              <a:rPr i="1"/>
              <a:t>Neisseria gonorrhoeae</a:t>
            </a:r>
            <a:r>
              <a:t> isolates collected in STD clinics participating in GISP had a ceftriaxone minimum inhibitory concentration value ≤0.008 µg/mL, and 99.8–99.9+% had a minimum inhibitory concentration value &lt;0.125 µg/mL.</a:t>
            </a:r>
          </a:p>
          <a:p>
            <a:pPr marL="0" lvl="0" indent="0">
              <a:buNone/>
            </a:pPr>
            <a:endParaRPr/>
          </a:p>
          <a:p>
            <a:pPr marL="0" lvl="0" indent="0">
              <a:buNone/>
            </a:pPr>
            <a:r>
              <a:t>This report includes data from years that coincide with the COVID-19 pandemic, which introduced uncertainty and difficulty in interpreting STI surveillance data. See Impact of COVID-19 on STIs for more information.</a:t>
            </a:r>
          </a:p>
          <a:p>
            <a:pPr marL="0" lvl="0" indent="0">
              <a:buNone/>
            </a:pPr>
            <a:endParaRPr/>
          </a:p>
          <a:p>
            <a:pPr marL="0" lvl="0" indent="0">
              <a:buNone/>
            </a:pPr>
            <a:r>
              <a:t>See Technical Notes (https://www.cdc.gov/std/statistics/2022/technical-notes.htm) for information on GISP methodology.</a:t>
            </a:r>
          </a:p>
          <a:p>
            <a:pPr marL="0" lvl="0" indent="0">
              <a:buNone/>
            </a:pPr>
            <a:endParaRPr/>
          </a:p>
          <a:p>
            <a:pPr marL="0" lvl="0" indent="0">
              <a:buNone/>
            </a:pPr>
            <a:r>
              <a:t>Data for all figures are available at https://www.cdc.gov/std/statistics/2022/data.zip. The file “NG - Distribution of Ceftriaxone MICs by Year (GISP 2018-2022).xlsx”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28</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t>During 2018 to 2022, 65.9–80.5% of all tested </a:t>
            </a:r>
            <a:r>
              <a:rPr i="1"/>
              <a:t>Neisseria gonorrhoeae</a:t>
            </a:r>
            <a:r>
              <a:t> isolates collected in STD clinics participating in GISP had a gentamicin minimum inhibitory concentration value of 8 µg/mL. In 2022, 0.2% of all tested </a:t>
            </a:r>
            <a:r>
              <a:rPr i="1"/>
              <a:t>Neisseria gonorrhoeae</a:t>
            </a:r>
            <a:r>
              <a:t> isolates had a gentamicin minimum inhibitory concentration above 16 µg/mL.</a:t>
            </a:r>
          </a:p>
          <a:p>
            <a:pPr marL="0" lvl="0" indent="0">
              <a:buNone/>
            </a:pPr>
            <a:endParaRPr/>
          </a:p>
          <a:p>
            <a:pPr marL="0" lvl="0" indent="0">
              <a:buNone/>
            </a:pPr>
            <a:r>
              <a:t>This report includes data from years that coincide with the COVID-19 pandemic, which introduced uncertainty and difficulty in interpreting STI surveillance data. See Impact of COVID-19 on STIs for more information.</a:t>
            </a:r>
          </a:p>
          <a:p>
            <a:pPr marL="0" lvl="0" indent="0">
              <a:buNone/>
            </a:pPr>
            <a:endParaRPr/>
          </a:p>
          <a:p>
            <a:pPr marL="0" lvl="0" indent="0">
              <a:buNone/>
            </a:pPr>
            <a:r>
              <a:t>See Technical Notes (https://www.cdc.gov/std/statistics/2022/technical-notes.htm) for information on GISP methodology.</a:t>
            </a:r>
          </a:p>
          <a:p>
            <a:pPr marL="0" lvl="0" indent="0">
              <a:buNone/>
            </a:pPr>
            <a:endParaRPr/>
          </a:p>
          <a:p>
            <a:pPr marL="0" lvl="0" indent="0">
              <a:buNone/>
            </a:pPr>
            <a:r>
              <a:t>Data for all figures are available at https://www.cdc.gov/std/statistics/2022/data.zip. The file “NG - Distribution of Gentamicin MICs by Year (GISP 2018-2022).xlsx”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29</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t>During 2021 to 2022, the rate of reported gonorrhea among men decreased 5.4% (from 249.7 to 236.3 per 100,000) and the rate among women decreased 14.5% (from 177.9 to 152.1 per 100,000).</a:t>
            </a:r>
          </a:p>
          <a:p>
            <a:pPr marL="0" lvl="0" indent="0">
              <a:buNone/>
            </a:pPr>
            <a:endParaRPr/>
          </a:p>
          <a:p>
            <a:pPr marL="0" lvl="0" indent="0">
              <a:buNone/>
            </a:pPr>
            <a:r>
              <a:t>Over the last five years, the rate of reported gonorrhea among men increased 11.5% (from 211.9 to 236.3 per 100,000) and the rate among women increased 4.8% (from 145.2 to 152.1 per 100,000). Over the last 10 years, the rate among men increased 117.4% (from 108.7 to 236.3 per 100,000) and the rate among women increased 49.6% (from 101.7 to 152.1 per 100,000).</a:t>
            </a:r>
          </a:p>
          <a:p>
            <a:pPr marL="0" lvl="0" indent="0">
              <a:buNone/>
            </a:pPr>
            <a:endParaRPr/>
          </a:p>
          <a:p>
            <a:pPr marL="0" lvl="0" indent="0">
              <a:buNone/>
            </a:pPr>
            <a:r>
              <a:t>This report includes data from years that coincide with the COVID-19 pandemic, which introduced uncertainty and difficulty in interpreting STI surveillance data. See Impact of COVID-19 on STIs for more information.</a:t>
            </a:r>
          </a:p>
          <a:p>
            <a:pPr marL="0" lvl="0" indent="0">
              <a:buNone/>
            </a:pPr>
            <a:endParaRPr/>
          </a:p>
          <a:p>
            <a:pPr marL="0" lvl="0" indent="0">
              <a:buNone/>
            </a:pPr>
            <a:r>
              <a:t>See Technical Notes (https://www.cdc.gov/std/statistics/2022/technical-notes.htm) for information on gonorrhea case reporting. Table A1 (https://www.cdc.gov/std/statistics/2022/tables/a1.htm) provides information on unknown, missing, or invalid values of select variables.</a:t>
            </a:r>
          </a:p>
          <a:p>
            <a:pPr marL="0" lvl="0" indent="0">
              <a:buNone/>
            </a:pPr>
            <a:endParaRPr/>
          </a:p>
          <a:p>
            <a:pPr marL="0" lvl="0" indent="0">
              <a:buNone/>
            </a:pPr>
            <a:r>
              <a:t>Data for all figures are available at https://www.cdc.gov/std/statistics/2022/data.zip. The file “GC - Rates by Sex (US 2013-2022).xlsx”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3</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t>In 2022, 97.0% of GISP participants were treated with ceftriaxone, 96.7% with 500 mg and 0.2% with 250 mg and 1 g, respectively. Participants treated with gentamicin 240 mg increased from 0.2% in 2015 to a maximum of 1.5% in 2016, 2019, and 2021, with 1.0% of patients treated with gentamicin in 2022. (Note that percentages in text may not sum as expected due to rounding.)</a:t>
            </a:r>
          </a:p>
          <a:p>
            <a:pPr marL="0" lvl="0" indent="0">
              <a:buNone/>
            </a:pPr>
            <a:endParaRPr/>
          </a:p>
          <a:p>
            <a:pPr marL="0" lvl="0" indent="0">
              <a:buNone/>
            </a:pPr>
            <a:r>
              <a:t>Results for 2022 are based on data obtained from participants in all participating GISP jurisdictions except for Pittsburgh due to missing data.</a:t>
            </a:r>
          </a:p>
          <a:p>
            <a:pPr marL="0" lvl="0" indent="0">
              <a:buNone/>
            </a:pPr>
            <a:endParaRPr/>
          </a:p>
          <a:p>
            <a:pPr marL="0" lvl="0" indent="0">
              <a:buNone/>
            </a:pPr>
            <a:r>
              <a:t>This report includes data from years that coincide with the COVID-19 pandemic, which introduced uncertainty and difficulty in interpreting STI surveillance data. See Impact of COVID-19 on STIs for more information.</a:t>
            </a:r>
          </a:p>
          <a:p>
            <a:pPr marL="0" lvl="0" indent="0">
              <a:buNone/>
            </a:pPr>
            <a:endParaRPr/>
          </a:p>
          <a:p>
            <a:pPr marL="0" lvl="0" indent="0">
              <a:buNone/>
            </a:pPr>
            <a:r>
              <a:t>See Technical Notes (https://www.cdc.gov/std/statistics/2022/technical-notes.htm) for information on GISP methodology.</a:t>
            </a:r>
          </a:p>
          <a:p>
            <a:pPr marL="0" lvl="0" indent="0">
              <a:buNone/>
            </a:pPr>
            <a:endParaRPr/>
          </a:p>
          <a:p>
            <a:pPr marL="0" lvl="0" indent="0">
              <a:buNone/>
            </a:pPr>
            <a:r>
              <a:t>Data for all figures are available at https://www.cdc.gov/std/statistics/2022/data.zip. The file “GC - Distribution of Primary Antimicrobial Drugs Used to Treat GC (GISP, 1988-2022).xlsx”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30</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t>Overall, the proportion of </a:t>
            </a:r>
            <a:r>
              <a:rPr i="1"/>
              <a:t>Neisseria gonorrhoeae</a:t>
            </a:r>
            <a:r>
              <a:t> isolates collected in selected STD clinics participating in GISP that were from gay, bisexual and other men who have sex with men increased steadily from 3.9% in 1989 to a high of 38.5% in 2017. In 2022, this proportion was 33.4%.</a:t>
            </a:r>
          </a:p>
          <a:p>
            <a:pPr marL="0" lvl="0" indent="0">
              <a:buNone/>
            </a:pPr>
            <a:endParaRPr/>
          </a:p>
          <a:p>
            <a:pPr marL="0" lvl="0" indent="0">
              <a:buNone/>
            </a:pPr>
            <a:r>
              <a:t>Results for 2022 are based on data obtained from participants in all participating GISP jurisdictions except for Pittsburgh due to missing data.</a:t>
            </a:r>
          </a:p>
          <a:p>
            <a:pPr marL="0" lvl="0" indent="0">
              <a:buNone/>
            </a:pPr>
            <a:endParaRPr/>
          </a:p>
          <a:p>
            <a:pPr marL="0" lvl="0" indent="0">
              <a:buNone/>
            </a:pPr>
            <a:r>
              <a:t>This report includes data from years that coincide with the COVID-19 pandemic, which introduced uncertainty and difficulty in interpreting STI surveillance data. See Impact of COVID-19 on STIs for more information.</a:t>
            </a:r>
          </a:p>
          <a:p>
            <a:pPr marL="0" lvl="0" indent="0">
              <a:buNone/>
            </a:pPr>
            <a:endParaRPr/>
          </a:p>
          <a:p>
            <a:pPr marL="0" lvl="0" indent="0">
              <a:buNone/>
            </a:pPr>
            <a:r>
              <a:t>See Technical Notes (https://www.cdc.gov/std/statistics/2022/technical-notes.htm) for information on GISP methodology.</a:t>
            </a:r>
          </a:p>
          <a:p>
            <a:pPr marL="0" lvl="0" indent="0">
              <a:buNone/>
            </a:pPr>
            <a:endParaRPr/>
          </a:p>
          <a:p>
            <a:pPr marL="0" lvl="0" indent="0">
              <a:buNone/>
            </a:pPr>
            <a:r>
              <a:t>Data for all figures are available at https://www.cdc.gov/std/statistics/2022/data.zip. The file “NG - Percentage of Urethral Isolates from MSM Attending STD Clinics (GISP, 1989-2022).xlsx”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31</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t>In 2022, the proportion of </a:t>
            </a:r>
            <a:r>
              <a:rPr i="1"/>
              <a:t>Neisseria gonorrhoeae</a:t>
            </a:r>
            <a:r>
              <a:t> isolates collected in GISP with elevated azithromycin minimum inhibitory concentrations (MICs) (≥ 2.0 µg/mL) was higher in isolates from gay, bisexual and other men who have sex with men (MSM) than from men who have sex with women only (MSW). For azithromycin, 6.2% of isolates from MSM had elevated MICs compared to 3.0% in MSW. For ceftriaxone, the proportion of isolates with elevated ceftriaxone MICs (≥ 0.125 µg/mL) was higher at 0.1% in MSM compared to 0.0% in MSW.</a:t>
            </a:r>
          </a:p>
          <a:p>
            <a:pPr marL="0" lvl="0" indent="0">
              <a:buNone/>
            </a:pPr>
            <a:endParaRPr/>
          </a:p>
          <a:p>
            <a:pPr marL="0" lvl="0" indent="0">
              <a:buNone/>
            </a:pPr>
            <a:r>
              <a:t>Results for 2022 are based on data obtained from participants in all participating GISP jurisdictions except for Pittsburgh due to missing data.</a:t>
            </a:r>
          </a:p>
          <a:p>
            <a:pPr marL="0" lvl="0" indent="0">
              <a:buNone/>
            </a:pPr>
            <a:endParaRPr/>
          </a:p>
          <a:p>
            <a:pPr marL="0" lvl="0" indent="0">
              <a:buNone/>
            </a:pPr>
            <a:r>
              <a:t>This report includes data from years that coincide with the COVID-19 pandemic, which introduced uncertainty and difficulty in interpreting STI surveillance data. See Impact of COVID-19 on STIs for more information.</a:t>
            </a:r>
          </a:p>
          <a:p>
            <a:pPr marL="0" lvl="0" indent="0">
              <a:buNone/>
            </a:pPr>
            <a:endParaRPr/>
          </a:p>
          <a:p>
            <a:pPr marL="0" lvl="0" indent="0">
              <a:buNone/>
            </a:pPr>
            <a:r>
              <a:t>See Technical Notes (https://www.cdc.gov/std/statistics/2022/technical-notes.htm) for information on GISP methodology.</a:t>
            </a:r>
          </a:p>
          <a:p>
            <a:pPr marL="0" lvl="0" indent="0">
              <a:buNone/>
            </a:pPr>
            <a:endParaRPr/>
          </a:p>
          <a:p>
            <a:pPr marL="0" lvl="0" indent="0">
              <a:buNone/>
            </a:pPr>
            <a:r>
              <a:t>Data for all figures are available at https://www.cdc.gov/std/statistics/2022/data.zip. The file “NG - Percentage of Urethral Isolates with Elevated MICs to AZM and CRO by Sex and Sex of Sex Partners (GISP 2013-2022).xlsx”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32</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t>See Technical Notes (https://www.cdc.gov/std/statistics/2022/technical-notes.htm) for information on GISP methodology.</a:t>
            </a:r>
          </a:p>
        </p:txBody>
      </p:sp>
      <p:sp>
        <p:nvSpPr>
          <p:cNvPr id="4" name="Slide Number Placeholder 3"/>
          <p:cNvSpPr>
            <a:spLocks noGrp="1"/>
          </p:cNvSpPr>
          <p:nvPr>
            <p:ph type="sldNum" sz="quarter" idx="10"/>
          </p:nvPr>
        </p:nvSpPr>
        <p:spPr/>
        <p:txBody>
          <a:bodyPr/>
          <a:lstStyle/>
          <a:p>
            <a:fld id="{A29AFBC5-7751-4D71-8004-00EA0C069DAB}" type="slidenum">
              <a:rPr lang="en-US"/>
              <a:t>33</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t>Among gay, bisexual, and other men who have sex with men (MSM) attending participating STD clinics in the STD Surveillance Network in 2022, the portion diagnosed with primary and secondary syphilis was higher for those that were HIV positive compared with those not known to be HIV positive (9.0% versus 3.5%). The pattern was similar for urogenital gonorrhea, with the proportion of testing positive higher among HIV-positive MSM compared with MSM not known to be HIV positive (10.2% versus 7.3%); however, the proportion testing positive for urogenital chlamydia was similar (5.1% among HIV-positive MSM and 5.6% among MSM not known to be HIV positive).</a:t>
            </a:r>
          </a:p>
          <a:p>
            <a:pPr marL="0" lvl="0" indent="0">
              <a:buNone/>
            </a:pPr>
            <a:endParaRPr/>
          </a:p>
          <a:p>
            <a:pPr marL="0" lvl="0" indent="0">
              <a:buNone/>
            </a:pPr>
            <a:r>
              <a:t>For this figure, HIV status is categorized using documented in the clinic records (based on self-report or most recent HIV test result) or matched information documented in the jurisdiction’s HIV registry.</a:t>
            </a:r>
          </a:p>
          <a:p>
            <a:pPr marL="0" lvl="0" indent="0">
              <a:buNone/>
            </a:pPr>
            <a:endParaRPr/>
          </a:p>
          <a:p>
            <a:pPr marL="0" lvl="0" indent="0">
              <a:buNone/>
            </a:pPr>
            <a:r>
              <a:t>This report includes data from years that coincide with the COVID-19 pandemic, which introduced uncertainty and difficulty in interpreting STI surveillance data. See Impact of COVID-19 on STIs for more information.</a:t>
            </a:r>
          </a:p>
          <a:p>
            <a:pPr marL="0" lvl="0" indent="0">
              <a:buNone/>
            </a:pPr>
            <a:endParaRPr/>
          </a:p>
          <a:p>
            <a:pPr marL="0" lvl="0" indent="0">
              <a:buNone/>
            </a:pPr>
            <a:r>
              <a:t>See Technical Notes (https://www.cdc.gov/std/statistics/2022/technical-notes.htm) for information on SSuN methodology.</a:t>
            </a:r>
          </a:p>
        </p:txBody>
      </p:sp>
      <p:sp>
        <p:nvSpPr>
          <p:cNvPr id="4" name="Slide Number Placeholder 3"/>
          <p:cNvSpPr>
            <a:spLocks noGrp="1"/>
          </p:cNvSpPr>
          <p:nvPr>
            <p:ph type="sldNum" sz="quarter" idx="10"/>
          </p:nvPr>
        </p:nvSpPr>
        <p:spPr/>
        <p:txBody>
          <a:bodyPr/>
          <a:lstStyle/>
          <a:p>
            <a:fld id="{A29AFBC5-7751-4D71-8004-00EA0C069DAB}" type="slidenum">
              <a:rPr lang="en-US"/>
              <a:t>34</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t>In 2022, the South had the highest rate of reported gonorrhea (224.5 cases per 100,000; 7.6% decrease from 2021), followed by the Midwest (184.3 cases per 100,000; 15.8% decrease from 2021), the West (182.4 cases per 100,000; 11.3% decrease from 2021), and the Northeast (155.4 cases per 100,000; &lt;1.0% change from 2021).</a:t>
            </a:r>
          </a:p>
          <a:p>
            <a:pPr marL="0" lvl="0" indent="0">
              <a:buNone/>
            </a:pPr>
            <a:endParaRPr/>
          </a:p>
          <a:p>
            <a:pPr marL="0" lvl="0" indent="0">
              <a:buNone/>
            </a:pPr>
            <a:r>
              <a:t>The South had the greatest five-year increase in rates of reported cases of gonorrhea (192.7 to 224.5 per 100,000; 16.5% increase from 2018). The West had the greatest 10-year increase in rates of reported cases of gonorrhea (82.7 to 182.4 per 100,000; 120.6% increase from 2013).</a:t>
            </a:r>
          </a:p>
          <a:p>
            <a:pPr marL="0" lvl="0" indent="0">
              <a:buNone/>
            </a:pPr>
            <a:endParaRPr/>
          </a:p>
          <a:p>
            <a:pPr marL="0" lvl="0" indent="0">
              <a:buNone/>
            </a:pPr>
            <a:r>
              <a:t>This report includes data from years that coincide with the COVID-19 pandemic, which introduced uncertainty and difficulty in interpreting STI surveillance data. See Impact of COVID-19 on STIs for more information.</a:t>
            </a:r>
          </a:p>
          <a:p>
            <a:pPr marL="0" lvl="0" indent="0">
              <a:buNone/>
            </a:pPr>
            <a:endParaRPr/>
          </a:p>
          <a:p>
            <a:pPr marL="0" lvl="0" indent="0">
              <a:buNone/>
            </a:pPr>
            <a:r>
              <a:t>See Technical Notes (https://www.cdc.gov/std/statistics/2022/technical-notes.htm) for information on gonorrhea case reporting.</a:t>
            </a:r>
          </a:p>
          <a:p>
            <a:pPr marL="0" lvl="0" indent="0">
              <a:buNone/>
            </a:pPr>
            <a:endParaRPr/>
          </a:p>
          <a:p>
            <a:pPr marL="0" lvl="0" indent="0">
              <a:buNone/>
            </a:pPr>
            <a:r>
              <a:t>Data for all figures are available at https://www.cdc.gov/std/statistics/2022/data.zip. The file “GC - Rates by Region (US 2013-2022).xlsx”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4</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t>In 2022, the rate of reported gonorrhea was higher among men (236.3 per 100,000) compared to women (152.1 per 100,000).</a:t>
            </a:r>
          </a:p>
          <a:p>
            <a:pPr marL="0" lvl="0" indent="0">
              <a:buNone/>
            </a:pPr>
            <a:endParaRPr/>
          </a:p>
          <a:p>
            <a:pPr marL="0" lvl="0" indent="0">
              <a:buNone/>
            </a:pPr>
            <a:r>
              <a:t>Among men, those aged 20 to 24 years had the highest rate of reported cases of gonorrhea (739.4 per 100,000), followed by men aged 25 to 29 years (708.7 per 100,000) and men aged 30 to 34 years (601.9 per 100,000). Among women, those aged 20 to 24 years also had the highest rate of reported cases of gonorrhea (715.1 per 100,000), followed by women aged 15 to 19 years (525.7 per 100,000) and women aged 25 to 29 years (437.9 per 100,000).</a:t>
            </a:r>
          </a:p>
          <a:p>
            <a:pPr marL="0" lvl="0" indent="0">
              <a:buNone/>
            </a:pPr>
            <a:endParaRPr/>
          </a:p>
          <a:p>
            <a:pPr marL="0" lvl="0" indent="0">
              <a:buNone/>
            </a:pPr>
            <a:r>
              <a:t>This report includes data from years that coincide with the COVID-19 pandemic, which introduced uncertainty and difficulty in interpreting STI surveillance data. See Impact of COVID-19 on STIs for more information.</a:t>
            </a:r>
          </a:p>
          <a:p>
            <a:pPr marL="0" lvl="0" indent="0">
              <a:buNone/>
            </a:pPr>
            <a:endParaRPr/>
          </a:p>
          <a:p>
            <a:pPr marL="0" lvl="0" indent="0">
              <a:buNone/>
            </a:pPr>
            <a:r>
              <a:t>See Technical Notes (https://www.cdc.gov/std/statistics/2022/technical-notes.htm) for information on gonorrhea case reporting. Table A1 (https://www.cdc.gov/std/statistics/2022/tables/a1.htm) provides information on unknown, missing, or invalid values of select variables.</a:t>
            </a:r>
          </a:p>
          <a:p>
            <a:pPr marL="0" lvl="0" indent="0">
              <a:buNone/>
            </a:pPr>
            <a:endParaRPr/>
          </a:p>
          <a:p>
            <a:pPr marL="0" lvl="0" indent="0">
              <a:buNone/>
            </a:pPr>
            <a:r>
              <a:t>Data for all figures are available at https://www.cdc.gov/std/statistics/2022/data.zip. The file “GC - Rates by Age Group and Sex (US 2022).xlsx”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5</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t>Among women aged 15 to 44 years in 2022, those aged 20 to 24 years had the highest rate of reported cases of gonorrhea (715.1 cases per 100,000; 18.1% decrease from 2021), followed by those aged 15 to 19 years (525.7 cases per 100,000; 10.6% decrease from 2021), those aged 25 to 29 years (437.9 cases per 100,000; 17.8% decrease from 2021), those aged 30 to 34 years (275.1 cases per 100,000; 14.8% decrease from 2021), and those aged 35 to 44 years (131.9 cases per 100,000; 12.6% decrease from 2021).</a:t>
            </a:r>
          </a:p>
          <a:p>
            <a:pPr marL="0" lvl="0" indent="0">
              <a:buNone/>
            </a:pPr>
            <a:endParaRPr/>
          </a:p>
          <a:p>
            <a:pPr marL="0" lvl="0" indent="0">
              <a:buNone/>
            </a:pPr>
            <a:r>
              <a:t>This report includes data from years that coincide with the COVID-19 pandemic, which introduced uncertainty and difficulty in interpreting STI surveillance data. See Impact of COVID-19 on STIs for more information.</a:t>
            </a:r>
          </a:p>
          <a:p>
            <a:pPr marL="0" lvl="0" indent="0">
              <a:buNone/>
            </a:pPr>
            <a:endParaRPr/>
          </a:p>
          <a:p>
            <a:pPr marL="0" lvl="0" indent="0">
              <a:buNone/>
            </a:pPr>
            <a:r>
              <a:t>See Technical Notes (https://www.cdc.gov/std/statistics/2022/technical-notes.htm) for information on gonorrhea case reporting. Table A1 (https://www.cdc.gov/std/statistics/2022/tables/a1.htm) provides information on unknown, missing, or invalid values of select variables.</a:t>
            </a:r>
          </a:p>
          <a:p>
            <a:pPr marL="0" lvl="0" indent="0">
              <a:buNone/>
            </a:pPr>
            <a:endParaRPr/>
          </a:p>
          <a:p>
            <a:pPr marL="0" lvl="0" indent="0">
              <a:buNone/>
            </a:pPr>
            <a:r>
              <a:t>Data for all figures are available at https://www.cdc.gov/std/statistics/2022/data.zip. The file “GC - Rates Women 15-44 Years by Age Group (US 2012-2022).xlsx”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t>Among men aged 15 to 44 years in 2022, those aged 20 to 24 years had the highest rate of reported cases of gonorrhea (739.4 cases per 100,000; 12.4% decrease from 2021), followed by those aged 25 to 29 years (708.7 cases per 100,000; 9.5% decrease from 2021), those aged 30 to 34 years (601.9 cases per 100,000; 2.7% decrease from 2021), those aged 15 to 19 years (352.9 cases per 100,000; 2.0% decrease from 2021), and those aged 35 to 44 years (317.4 cases per 100,000; 2.3% decrease from 2021).</a:t>
            </a:r>
          </a:p>
          <a:p>
            <a:pPr marL="0" lvl="0" indent="0">
              <a:buNone/>
            </a:pPr>
            <a:endParaRPr/>
          </a:p>
          <a:p>
            <a:pPr marL="0" lvl="0" indent="0">
              <a:buNone/>
            </a:pPr>
            <a:r>
              <a:t>This report includes data from years that coincide with the COVID-19 pandemic, which introduced uncertainty and difficulty in interpreting STI surveillance data. See Impact of COVID-19 on STIs for more information.</a:t>
            </a:r>
          </a:p>
          <a:p>
            <a:pPr marL="0" lvl="0" indent="0">
              <a:buNone/>
            </a:pPr>
            <a:endParaRPr/>
          </a:p>
          <a:p>
            <a:pPr marL="0" lvl="0" indent="0">
              <a:buNone/>
            </a:pPr>
            <a:r>
              <a:t>See Technical Notes (https://www.cdc.gov/std/statistics/2022/technical-notes.htm) for information on gonorrhea case reporting. Table A1 (https://www.cdc.gov/std/statistics/2022/tables/a1.htm) provides information on unknown, missing, or invalid values of select variables.</a:t>
            </a:r>
          </a:p>
          <a:p>
            <a:pPr marL="0" lvl="0" indent="0">
              <a:buNone/>
            </a:pPr>
            <a:endParaRPr/>
          </a:p>
          <a:p>
            <a:pPr marL="0" lvl="0" indent="0">
              <a:buNone/>
            </a:pPr>
            <a:r>
              <a:t>Data for all figures are available at https://www.cdc.gov/std/statistics/2022/data.zip. The file “GC - Rates Men 15-44 Years by Age Group (US 2012-2022).xlsx”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t>In 2022, the rate of reported gonorrhea was higher among men (236.3 per 100,000) compared to women (152.1 per 100,000).</a:t>
            </a:r>
          </a:p>
          <a:p>
            <a:pPr marL="0" lvl="0" indent="0">
              <a:buNone/>
            </a:pPr>
            <a:endParaRPr/>
          </a:p>
          <a:p>
            <a:pPr marL="0" lvl="0" indent="0">
              <a:buNone/>
            </a:pPr>
            <a:r>
              <a:t>Among men, non-Hispanic Black or African American men had the highest rate of reported cases of gonorrhea (736.3 per 100,000), followed by non-Hispanic American Indian or Alaska Native men (308.3 per 100,000) and non-Hispanic Native Hawaiian or other Pacific Islander men (204.6 per 100,000). Among women, non-Hispanic Black or African American women also had the highest rate of reported cases of gonorrhea (445.0 per 100,000), followed by non-Hispanic American Indian or Alaska Native women (436.6 per 100,000) and non-Hispanic Native Hawaiian or other Pacific Islander women (166.4 per 100,000).</a:t>
            </a:r>
          </a:p>
          <a:p>
            <a:pPr marL="0" lvl="0" indent="0">
              <a:buNone/>
            </a:pPr>
            <a:endParaRPr/>
          </a:p>
          <a:p>
            <a:pPr marL="0" lvl="0" indent="0">
              <a:buNone/>
            </a:pPr>
            <a:r>
              <a:t>Using non-Hispanic White persons as the referent category, the greatest relative racial disparity in rates of reported gonorrhea across both sexes was observed among non-Hispanic Black or African American men, with a rate ratio of 8.8 times that of non-Hispanic White men. Among women, the greatest relative disparity was observed among non-Hispanic Black or African American women as well, with a rate 7.2 times that of non-Hispanic White women.</a:t>
            </a:r>
          </a:p>
          <a:p>
            <a:pPr marL="0" lvl="0" indent="0">
              <a:buNone/>
            </a:pPr>
            <a:endParaRPr/>
          </a:p>
          <a:p>
            <a:pPr marL="0" lvl="0" indent="0">
              <a:buNone/>
            </a:pPr>
            <a:r>
              <a:t>This report includes data from years that coincide with the COVID-19 pandemic, which introduced uncertainty and difficulty in interpreting STI surveillance data. See Impact of COVID-19 on STIs for more information.</a:t>
            </a:r>
          </a:p>
          <a:p>
            <a:pPr marL="0" lvl="0" indent="0">
              <a:buNone/>
            </a:pPr>
            <a:endParaRPr/>
          </a:p>
          <a:p>
            <a:pPr marL="0" lvl="0" indent="0">
              <a:buNone/>
            </a:pPr>
            <a:r>
              <a:t>See Technical Notes (https://www.cdc.gov/std/statistics/2022/technical-notes.htm) for information on gonorrhea case reporting, race/Hispanic ethnicity categorization, and reporting of race/Hispanic ethnicity for STI cases. Table A1 (https://www.cdc.gov/std/statistics/2022/tables/a1.htm) provides information on unknown, missing, or invalid values of select variables.</a:t>
            </a:r>
          </a:p>
          <a:p>
            <a:pPr marL="0" lvl="0" indent="0">
              <a:buNone/>
            </a:pPr>
            <a:endParaRPr/>
          </a:p>
          <a:p>
            <a:pPr marL="0" lvl="0" indent="0">
              <a:buNone/>
            </a:pPr>
            <a:r>
              <a:t>Data for all figures are available at https://www.cdc.gov/std/statistics/2022/data.zip. The file “GC - Rates by Race Hispanic Ethnicity and Sex (US 2022).xlsx”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t>The percentages of gonorrhea cases by race/Hispanic ethnicity were disproportionate to the percentages among the total population of the United States in 2022. The greatest absolute and relative disparities were observed among non-Hispanic Black or African American persons, who represented 38.0% of reported gonorrhea cases (n = 246,480; 48.7% of gonorrhea cases with reported race or Hispanic ethnicity) despite being 12.6% of the US population. This is means that the burden of gonorrhea among non-Hispanic Black or African American persons was 25.4% greater than — or 3.0 times — what would be expected based on their proportion of the population. Additionally, non-Hispanic American Indian or Alaska Native persons were also overrepresented among gonorrhea cases relative to their proportion of the population.</a:t>
            </a:r>
          </a:p>
          <a:p>
            <a:pPr marL="0" lvl="0" indent="0">
              <a:buNone/>
            </a:pPr>
            <a:endParaRPr/>
          </a:p>
          <a:p>
            <a:pPr marL="0" lvl="0" indent="0">
              <a:buNone/>
            </a:pPr>
            <a:r>
              <a:t>This report includes data from years that coincide with the COVID-19 pandemic, which introduced uncertainty and difficulty in interpreting STI surveillance data. See Impact of COVID-19 on STIs for more information.</a:t>
            </a:r>
          </a:p>
          <a:p>
            <a:pPr marL="0" lvl="0" indent="0">
              <a:buNone/>
            </a:pPr>
            <a:endParaRPr/>
          </a:p>
          <a:p>
            <a:pPr marL="0" lvl="0" indent="0">
              <a:buNone/>
            </a:pPr>
            <a:r>
              <a:t>See Technical Notes (https://www.cdc.gov/std/statistics/2022/technical-notes.htm) for information on gonorrhea case reporting, race/Hispanic ethnicity categorization, and reporting of race/Hispanic ethnicity for STI cases.</a:t>
            </a:r>
          </a:p>
          <a:p>
            <a:pPr marL="0" lvl="0" indent="0">
              <a:buNone/>
            </a:pPr>
            <a:endParaRPr/>
          </a:p>
          <a:p>
            <a:pPr marL="0" lvl="0" indent="0">
              <a:buNone/>
            </a:pPr>
            <a:r>
              <a:t>Data for all figures are available at https://www.cdc.gov/std/statistics/2022/data.zip. The file “GC - Population and Cases by Race Hispanic Ethnicity (US 2022).xlsx”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w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042416"/>
            <a:ext cx="8412480" cy="886968"/>
          </a:xfrm>
        </p:spPr>
        <p:txBody>
          <a:bodyPr anchor="t">
            <a:normAutofit/>
          </a:bodyPr>
          <a:lstStyle>
            <a:lvl1pPr algn="l">
              <a:defRPr sz="2800" b="1">
                <a:solidFill>
                  <a:srgbClr val="00788A"/>
                </a:solidFill>
                <a:latin typeface="+mn-lt"/>
              </a:defRPr>
            </a:lvl1pPr>
          </a:lstStyle>
          <a:p>
            <a:r>
              <a:rPr lang="en-US" dirty="0"/>
              <a:t>Click to edit Master title style</a:t>
            </a:r>
          </a:p>
        </p:txBody>
      </p:sp>
      <p:sp>
        <p:nvSpPr>
          <p:cNvPr id="3" name="Subtitle 2"/>
          <p:cNvSpPr>
            <a:spLocks noGrp="1"/>
          </p:cNvSpPr>
          <p:nvPr>
            <p:ph type="subTitle" idx="1"/>
          </p:nvPr>
        </p:nvSpPr>
        <p:spPr>
          <a:xfrm>
            <a:off x="457200" y="2148840"/>
            <a:ext cx="6400800" cy="347472"/>
          </a:xfrm>
        </p:spPr>
        <p:txBody>
          <a:bodyPr>
            <a:normAutofit/>
          </a:bodyPr>
          <a:lstStyle>
            <a:lvl1pPr marL="0" indent="0" algn="l">
              <a:buNone/>
              <a:defRPr sz="2000" b="1">
                <a:solidFill>
                  <a:srgbClr val="00788A"/>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sp>
        <p:nvSpPr>
          <p:cNvPr id="4" name="Date Placeholder 3"/>
          <p:cNvSpPr>
            <a:spLocks noGrp="1"/>
          </p:cNvSpPr>
          <p:nvPr>
            <p:ph type="dt" sz="half" idx="10"/>
          </p:nvPr>
        </p:nvSpPr>
        <p:spPr>
          <a:xfrm>
            <a:off x="457200" y="4767263"/>
            <a:ext cx="2057400" cy="273844"/>
          </a:xfrm>
        </p:spPr>
        <p:txBody>
          <a:bodyPr/>
          <a:lstStyle/>
          <a:p>
            <a:fld id="{48BDFDD9-E08D-4C81-B20C-0A09A4E04F81}" type="datetimeFigureOut">
              <a:rPr lang="en-US" smtClean="0"/>
              <a:t>1/18/2024</a:t>
            </a:fld>
            <a:endParaRPr lang="en-US"/>
          </a:p>
        </p:txBody>
      </p:sp>
      <p:sp>
        <p:nvSpPr>
          <p:cNvPr id="5" name="Footer Placeholder 4"/>
          <p:cNvSpPr>
            <a:spLocks noGrp="1"/>
          </p:cNvSpPr>
          <p:nvPr>
            <p:ph type="ftr" sz="quarter" idx="11"/>
          </p:nvPr>
        </p:nvSpPr>
        <p:spPr>
          <a:xfrm>
            <a:off x="3028950" y="4767263"/>
            <a:ext cx="3086100" cy="273844"/>
          </a:xfrm>
        </p:spPr>
        <p:txBody>
          <a:bodyPr/>
          <a:lstStyle/>
          <a:p>
            <a:endParaRPr lang="en-US" dirty="0"/>
          </a:p>
        </p:txBody>
      </p:sp>
      <p:sp>
        <p:nvSpPr>
          <p:cNvPr id="6" name="Slide Number Placeholder 5"/>
          <p:cNvSpPr>
            <a:spLocks noGrp="1"/>
          </p:cNvSpPr>
          <p:nvPr>
            <p:ph type="sldNum" sz="quarter" idx="12"/>
          </p:nvPr>
        </p:nvSpPr>
        <p:spPr>
          <a:xfrm>
            <a:off x="6812280" y="4767263"/>
            <a:ext cx="2057400" cy="273844"/>
          </a:xfrm>
        </p:spPr>
        <p:txBody>
          <a:bodyPr/>
          <a:lstStyle/>
          <a:p>
            <a:fld id="{35A20E59-B269-4201-9312-514125AC37CC}" type="slidenum">
              <a:rPr lang="en-US" smtClean="0"/>
              <a:t>‹#›</a:t>
            </a:fld>
            <a:endParaRPr lang="en-US"/>
          </a:p>
        </p:txBody>
      </p:sp>
      <p:pic>
        <p:nvPicPr>
          <p:cNvPr id="7" name="Picture 6">
            <a:extLst>
              <a:ext uri="{FF2B5EF4-FFF2-40B4-BE49-F238E27FC236}">
                <a16:creationId xmlns:a16="http://schemas.microsoft.com/office/drawing/2014/main" id="{4F940E32-2B25-431F-84EA-1D2AE6283AD6}"/>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b="15561"/>
          <a:stretch/>
        </p:blipFill>
        <p:spPr>
          <a:xfrm>
            <a:off x="0" y="0"/>
            <a:ext cx="9144000" cy="907961"/>
          </a:xfrm>
          <a:prstGeom prst="rect">
            <a:avLst/>
          </a:prstGeom>
        </p:spPr>
      </p:pic>
      <p:sp>
        <p:nvSpPr>
          <p:cNvPr id="8" name="TextBox 7">
            <a:extLst>
              <a:ext uri="{FF2B5EF4-FFF2-40B4-BE49-F238E27FC236}">
                <a16:creationId xmlns:a16="http://schemas.microsoft.com/office/drawing/2014/main" id="{ECF1532D-311C-41AE-B050-31584709DCAD}"/>
              </a:ext>
            </a:extLst>
          </p:cNvPr>
          <p:cNvSpPr txBox="1"/>
          <p:nvPr userDrawn="1"/>
        </p:nvSpPr>
        <p:spPr>
          <a:xfrm>
            <a:off x="457200" y="90152"/>
            <a:ext cx="6903076" cy="646331"/>
          </a:xfrm>
          <a:prstGeom prst="rect">
            <a:avLst/>
          </a:prstGeom>
          <a:noFill/>
        </p:spPr>
        <p:txBody>
          <a:bodyPr wrap="square" rtlCol="0">
            <a:spAutoFit/>
          </a:bodyPr>
          <a:lstStyle/>
          <a:p>
            <a:r>
              <a:rPr lang="en-US" b="1" dirty="0">
                <a:solidFill>
                  <a:schemeClr val="bg2"/>
                </a:solidFill>
                <a:latin typeface="Calibri" panose="020F0502020204030204" pitchFamily="34" charset="0"/>
              </a:rPr>
              <a:t>National Center for HIV, Viral Hepatitis, STD, and TB Prevention</a:t>
            </a:r>
          </a:p>
          <a:p>
            <a:r>
              <a:rPr lang="en-US" b="1" dirty="0">
                <a:solidFill>
                  <a:schemeClr val="bg2"/>
                </a:solidFill>
                <a:latin typeface="Calibri" panose="020F0502020204030204" pitchFamily="34" charset="0"/>
              </a:rPr>
              <a:t>Division of STD Prevention</a:t>
            </a:r>
          </a:p>
        </p:txBody>
      </p:sp>
      <p:sp>
        <p:nvSpPr>
          <p:cNvPr id="10" name="Text Placeholder 9">
            <a:extLst>
              <a:ext uri="{FF2B5EF4-FFF2-40B4-BE49-F238E27FC236}">
                <a16:creationId xmlns:a16="http://schemas.microsoft.com/office/drawing/2014/main" id="{873CBB10-9A39-42CA-895A-CF75259E1B62}"/>
              </a:ext>
            </a:extLst>
          </p:cNvPr>
          <p:cNvSpPr>
            <a:spLocks noGrp="1"/>
          </p:cNvSpPr>
          <p:nvPr>
            <p:ph type="body" sz="quarter" idx="13"/>
          </p:nvPr>
        </p:nvSpPr>
        <p:spPr>
          <a:xfrm>
            <a:off x="457200" y="2962656"/>
            <a:ext cx="6400800" cy="969264"/>
          </a:xfrm>
        </p:spPr>
        <p:txBody>
          <a:bodyPr/>
          <a:lstStyle>
            <a:lvl1pPr marL="0" indent="0">
              <a:buNone/>
              <a:defRPr sz="1800">
                <a:solidFill>
                  <a:srgbClr val="00788A"/>
                </a:solidFill>
              </a:defRPr>
            </a:lvl1pPr>
            <a:lvl2pPr>
              <a:defRPr sz="1600"/>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7958363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BDFDD9-E08D-4C81-B20C-0A09A4E04F81}" type="datetimeFigureOut">
              <a:rPr lang="en-US" smtClean="0"/>
              <a:t>1/18/2024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5A20E59-B269-4201-9312-514125AC37CC}" type="slidenum">
              <a:rPr lang="en-US" smtClean="0"/>
              <a:t>‹#›</a:t>
            </a:fld>
            <a:endParaRPr lang="en-US"/>
          </a:p>
        </p:txBody>
      </p:sp>
    </p:spTree>
    <p:extLst>
      <p:ext uri="{BB962C8B-B14F-4D97-AF65-F5344CB8AC3E}">
        <p14:creationId xmlns:p14="http://schemas.microsoft.com/office/powerpoint/2010/main" val="25837768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BDFDD9-E08D-4C81-B20C-0A09A4E04F81}" type="datetimeFigureOut">
              <a:rPr lang="en-US" smtClean="0"/>
              <a:t>1/18/2024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5A20E59-B269-4201-9312-514125AC37CC}" type="slidenum">
              <a:rPr lang="en-US" smtClean="0"/>
              <a:t>‹#›</a:t>
            </a:fld>
            <a:endParaRPr lang="en-US"/>
          </a:p>
        </p:txBody>
      </p:sp>
    </p:spTree>
    <p:extLst>
      <p:ext uri="{BB962C8B-B14F-4D97-AF65-F5344CB8AC3E}">
        <p14:creationId xmlns:p14="http://schemas.microsoft.com/office/powerpoint/2010/main" val="22629533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3427C5C-317B-4847-A1A5-078BB1406833}"/>
              </a:ext>
            </a:extLst>
          </p:cNvPr>
          <p:cNvPicPr>
            <a:picLocks noChangeAspect="1"/>
          </p:cNvPicPr>
          <p:nvPr userDrawn="1"/>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0890" y="4517619"/>
            <a:ext cx="890337" cy="517404"/>
          </a:xfrm>
          <a:prstGeom prst="rect">
            <a:avLst/>
          </a:prstGeom>
        </p:spPr>
      </p:pic>
      <p:sp>
        <p:nvSpPr>
          <p:cNvPr id="2" name="Title 1"/>
          <p:cNvSpPr>
            <a:spLocks noGrp="1"/>
          </p:cNvSpPr>
          <p:nvPr>
            <p:ph type="title"/>
          </p:nvPr>
        </p:nvSpPr>
        <p:spPr>
          <a:xfrm>
            <a:off x="457200" y="210312"/>
            <a:ext cx="8229600" cy="859536"/>
          </a:xfrm>
        </p:spPr>
        <p:txBody>
          <a:bodyPr anchor="b"/>
          <a:lstStyle>
            <a:lvl1pPr>
              <a:defRPr sz="2800" b="1">
                <a:solidFill>
                  <a:srgbClr val="00788A"/>
                </a:solidFill>
                <a:latin typeface="+mn-lt"/>
              </a:defRPr>
            </a:lvl1pPr>
          </a:lstStyle>
          <a:p>
            <a:r>
              <a:rPr lang="en-US" dirty="0"/>
              <a:t>Click to edit Master title style</a:t>
            </a:r>
          </a:p>
        </p:txBody>
      </p:sp>
      <p:sp>
        <p:nvSpPr>
          <p:cNvPr id="3" name="Content Placeholder 2"/>
          <p:cNvSpPr>
            <a:spLocks noGrp="1"/>
          </p:cNvSpPr>
          <p:nvPr>
            <p:ph idx="1"/>
          </p:nvPr>
        </p:nvSpPr>
        <p:spPr>
          <a:xfrm>
            <a:off x="457200" y="1161288"/>
            <a:ext cx="8229600" cy="3346704"/>
          </a:xfrm>
        </p:spPr>
        <p:txBody>
          <a:bodyPr/>
          <a:lstStyle>
            <a:lvl1pPr marL="0" indent="0">
              <a:buFont typeface="Wingdings" panose="05000000000000000000" pitchFamily="2" charset="2"/>
              <a:buNone/>
              <a:defRPr sz="2400" b="0">
                <a:solidFill>
                  <a:schemeClr val="tx1"/>
                </a:solidFill>
              </a:defRPr>
            </a:lvl1pPr>
            <a:lvl2pPr marL="514350" indent="-171450">
              <a:buClr>
                <a:srgbClr val="00788A"/>
              </a:buClr>
              <a:buFont typeface="Calibri" panose="020F0502020204030204" pitchFamily="34" charset="0"/>
              <a:buChar char="‒"/>
              <a:defRPr sz="2000"/>
            </a:lvl2pPr>
            <a:lvl3pPr>
              <a:buClr>
                <a:srgbClr val="C00000"/>
              </a:buClr>
              <a:defRPr sz="2000"/>
            </a:lvl3pPr>
            <a:lvl4pPr>
              <a:defRPr sz="18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921226" y="4767263"/>
            <a:ext cx="1593373" cy="252310"/>
          </a:xfrm>
        </p:spPr>
        <p:txBody>
          <a:bodyPr/>
          <a:lstStyle/>
          <a:p>
            <a:fld id="{48BDFDD9-E08D-4C81-B20C-0A09A4E04F81}" type="datetimeFigureOut">
              <a:rPr lang="en-US" smtClean="0"/>
              <a:t>1/18/2024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6629400" y="4767263"/>
            <a:ext cx="2057400" cy="273844"/>
          </a:xfrm>
        </p:spPr>
        <p:txBody>
          <a:bodyPr/>
          <a:lstStyle/>
          <a:p>
            <a:fld id="{35A20E59-B269-4201-9312-514125AC37CC}" type="slidenum">
              <a:rPr lang="en-US" smtClean="0"/>
              <a:t>‹#›</a:t>
            </a:fld>
            <a:endParaRPr lang="en-US"/>
          </a:p>
        </p:txBody>
      </p:sp>
      <p:pic>
        <p:nvPicPr>
          <p:cNvPr id="7" name="Picture 6">
            <a:extLst>
              <a:ext uri="{FF2B5EF4-FFF2-40B4-BE49-F238E27FC236}">
                <a16:creationId xmlns:a16="http://schemas.microsoft.com/office/drawing/2014/main" id="{7C6F41CA-1176-495B-90D4-07CEA856F132}"/>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88649"/>
          <a:stretch/>
        </p:blipFill>
        <p:spPr>
          <a:xfrm>
            <a:off x="0" y="5029200"/>
            <a:ext cx="9143196" cy="122049"/>
          </a:xfrm>
          <a:prstGeom prst="rect">
            <a:avLst/>
          </a:prstGeom>
        </p:spPr>
      </p:pic>
    </p:spTree>
    <p:extLst>
      <p:ext uri="{BB962C8B-B14F-4D97-AF65-F5344CB8AC3E}">
        <p14:creationId xmlns:p14="http://schemas.microsoft.com/office/powerpoint/2010/main" val="12283441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rgbClr val="006166"/>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3346704"/>
            <a:ext cx="8293608" cy="868680"/>
          </a:xfrm>
        </p:spPr>
        <p:txBody>
          <a:bodyPr anchor="b">
            <a:normAutofit/>
          </a:bodyPr>
          <a:lstStyle>
            <a:lvl1pPr>
              <a:defRPr sz="3600" b="1">
                <a:solidFill>
                  <a:schemeClr val="bg2"/>
                </a:solidFill>
                <a:latin typeface="+mn-lt"/>
              </a:defRPr>
            </a:lvl1pPr>
          </a:lstStyle>
          <a:p>
            <a:r>
              <a:rPr lang="en-US" dirty="0"/>
              <a:t>Click to edit Master title style</a:t>
            </a:r>
          </a:p>
        </p:txBody>
      </p:sp>
      <p:sp>
        <p:nvSpPr>
          <p:cNvPr id="3" name="Text Placeholder 2"/>
          <p:cNvSpPr>
            <a:spLocks noGrp="1"/>
          </p:cNvSpPr>
          <p:nvPr>
            <p:ph type="body" idx="1"/>
          </p:nvPr>
        </p:nvSpPr>
        <p:spPr>
          <a:xfrm>
            <a:off x="457200" y="4425696"/>
            <a:ext cx="7772400" cy="429768"/>
          </a:xfrm>
        </p:spPr>
        <p:txBody>
          <a:bodyPr/>
          <a:lstStyle>
            <a:lvl1pPr marL="0" indent="0">
              <a:buNone/>
              <a:defRPr sz="2000">
                <a:solidFill>
                  <a:schemeClr val="bg2"/>
                </a:solidFill>
                <a:latin typeface="+mn-lt"/>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a:xfrm>
            <a:off x="457200" y="4767263"/>
            <a:ext cx="2057400" cy="273844"/>
          </a:xfrm>
        </p:spPr>
        <p:txBody>
          <a:bodyPr/>
          <a:lstStyle>
            <a:lvl1pPr>
              <a:defRPr>
                <a:solidFill>
                  <a:schemeClr val="bg2"/>
                </a:solidFill>
              </a:defRPr>
            </a:lvl1pPr>
          </a:lstStyle>
          <a:p>
            <a:fld id="{48BDFDD9-E08D-4C81-B20C-0A09A4E04F81}" type="datetimeFigureOut">
              <a:rPr lang="en-US" smtClean="0"/>
              <a:pPr/>
              <a:t>1/18/2024</a:t>
            </a:fld>
            <a:endParaRPr lang="en-US" dirty="0"/>
          </a:p>
        </p:txBody>
      </p:sp>
      <p:sp>
        <p:nvSpPr>
          <p:cNvPr id="5" name="Footer Placeholder 4"/>
          <p:cNvSpPr>
            <a:spLocks noGrp="1"/>
          </p:cNvSpPr>
          <p:nvPr>
            <p:ph type="ftr" sz="quarter" idx="11"/>
          </p:nvPr>
        </p:nvSpPr>
        <p:spPr/>
        <p:txBody>
          <a:bodyPr/>
          <a:lstStyle>
            <a:lvl1pPr>
              <a:defRPr>
                <a:solidFill>
                  <a:schemeClr val="bg2"/>
                </a:solidFill>
              </a:defRPr>
            </a:lvl1pPr>
          </a:lstStyle>
          <a:p>
            <a:endParaRPr lang="en-US"/>
          </a:p>
        </p:txBody>
      </p:sp>
      <p:sp>
        <p:nvSpPr>
          <p:cNvPr id="6" name="Slide Number Placeholder 5"/>
          <p:cNvSpPr>
            <a:spLocks noGrp="1"/>
          </p:cNvSpPr>
          <p:nvPr>
            <p:ph type="sldNum" sz="quarter" idx="12"/>
          </p:nvPr>
        </p:nvSpPr>
        <p:spPr>
          <a:xfrm>
            <a:off x="6693408" y="4767263"/>
            <a:ext cx="2057400" cy="273844"/>
          </a:xfrm>
        </p:spPr>
        <p:txBody>
          <a:bodyPr/>
          <a:lstStyle>
            <a:lvl1pPr>
              <a:defRPr>
                <a:solidFill>
                  <a:schemeClr val="bg2"/>
                </a:solidFill>
              </a:defRPr>
            </a:lvl1pPr>
          </a:lstStyle>
          <a:p>
            <a:fld id="{35A20E59-B269-4201-9312-514125AC37CC}" type="slidenum">
              <a:rPr lang="en-US" smtClean="0"/>
              <a:pPr/>
              <a:t>‹#›</a:t>
            </a:fld>
            <a:endParaRPr lang="en-US"/>
          </a:p>
        </p:txBody>
      </p:sp>
    </p:spTree>
    <p:extLst>
      <p:ext uri="{BB962C8B-B14F-4D97-AF65-F5344CB8AC3E}">
        <p14:creationId xmlns:p14="http://schemas.microsoft.com/office/powerpoint/2010/main" val="7104562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nchor="b">
            <a:normAutofit/>
          </a:bodyPr>
          <a:lstStyle>
            <a:lvl1pPr>
              <a:defRPr sz="2400" b="1">
                <a:solidFill>
                  <a:srgbClr val="00788A"/>
                </a:solidFill>
                <a:latin typeface="+mn-lt"/>
              </a:defRPr>
            </a:lvl1pPr>
          </a:lstStyle>
          <a:p>
            <a:r>
              <a:rPr lang="en-US" dirty="0"/>
              <a:t>Click to edit Master title style</a:t>
            </a:r>
          </a:p>
        </p:txBody>
      </p:sp>
      <p:sp>
        <p:nvSpPr>
          <p:cNvPr id="3" name="Content Placeholder 2"/>
          <p:cNvSpPr>
            <a:spLocks noGrp="1"/>
          </p:cNvSpPr>
          <p:nvPr>
            <p:ph sz="half" idx="1"/>
          </p:nvPr>
        </p:nvSpPr>
        <p:spPr>
          <a:xfrm>
            <a:off x="457200" y="1018346"/>
            <a:ext cx="8229600" cy="3218398"/>
          </a:xfrm>
        </p:spPr>
        <p:txBody>
          <a:bodyPr/>
          <a:lstStyle>
            <a:lvl1pPr marL="0" indent="0">
              <a:buFont typeface="Wingdings" panose="05000000000000000000" pitchFamily="2" charset="2"/>
              <a:buNone/>
              <a:defRPr b="0">
                <a:solidFill>
                  <a:schemeClr val="tx1"/>
                </a:solidFill>
              </a:defRPr>
            </a:lvl1pPr>
            <a:lvl2pPr marL="514350" indent="-171450">
              <a:buClr>
                <a:srgbClr val="00788A"/>
              </a:buClr>
              <a:buFont typeface="Calibri" panose="020F0502020204030204" pitchFamily="34" charset="0"/>
              <a:buChar char="‒"/>
              <a:defRPr/>
            </a:lvl2pPr>
            <a:lvl3pPr>
              <a:buClr>
                <a:srgbClr val="C00000"/>
              </a:buClr>
              <a:defRPr/>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1371600" y="4352971"/>
            <a:ext cx="6400800" cy="643574"/>
          </a:xfrm>
        </p:spPr>
        <p:txBody>
          <a:bodyPr anchor="t">
            <a:normAutofit/>
          </a:bodyPr>
          <a:lstStyle>
            <a:lvl1pPr marL="0" indent="0" algn="l">
              <a:buFont typeface="Wingdings" panose="05000000000000000000" pitchFamily="2" charset="2"/>
              <a:buNone/>
              <a:defRPr sz="1000" b="0">
                <a:solidFill>
                  <a:schemeClr val="tx1"/>
                </a:solidFill>
              </a:defRPr>
            </a:lvl1pPr>
            <a:lvl2pPr marL="514350" indent="-171450" algn="l">
              <a:buClr>
                <a:srgbClr val="00788A"/>
              </a:buClr>
              <a:buFont typeface="Calibri" panose="020F0502020204030204" pitchFamily="34" charset="0"/>
              <a:buChar char="‒"/>
              <a:defRPr sz="1000"/>
            </a:lvl2pPr>
            <a:lvl3pPr algn="l">
              <a:buClr>
                <a:srgbClr val="C00000"/>
              </a:buClr>
              <a:defRPr sz="1000"/>
            </a:lvl3pPr>
            <a:lvl4pPr algn="l">
              <a:defRPr sz="1000"/>
            </a:lvl4pPr>
            <a:lvl5pPr algn="l">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a:extLst>
              <a:ext uri="{FF2B5EF4-FFF2-40B4-BE49-F238E27FC236}">
                <a16:creationId xmlns:a16="http://schemas.microsoft.com/office/drawing/2014/main" id="{EE5BB86E-2212-41BC-BC8C-E88C6E75E1D6}"/>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88649"/>
          <a:stretch/>
        </p:blipFill>
        <p:spPr>
          <a:xfrm>
            <a:off x="0" y="5029200"/>
            <a:ext cx="9143196" cy="122049"/>
          </a:xfrm>
          <a:prstGeom prst="rect">
            <a:avLst/>
          </a:prstGeom>
        </p:spPr>
      </p:pic>
      <p:pic>
        <p:nvPicPr>
          <p:cNvPr id="9" name="Picture 8">
            <a:extLst>
              <a:ext uri="{FF2B5EF4-FFF2-40B4-BE49-F238E27FC236}">
                <a16:creationId xmlns:a16="http://schemas.microsoft.com/office/drawing/2014/main" id="{B2467688-3098-4339-A70C-83D8B9BB6299}"/>
              </a:ext>
            </a:extLst>
          </p:cNvPr>
          <p:cNvPicPr>
            <a:picLocks noChangeAspect="1"/>
          </p:cNvPicPr>
          <p:nvPr userDrawn="1"/>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0890" y="4517619"/>
            <a:ext cx="890337" cy="517404"/>
          </a:xfrm>
          <a:prstGeom prst="rect">
            <a:avLst/>
          </a:prstGeom>
        </p:spPr>
      </p:pic>
      <p:sp>
        <p:nvSpPr>
          <p:cNvPr id="10" name="TextBox 9">
            <a:extLst>
              <a:ext uri="{FF2B5EF4-FFF2-40B4-BE49-F238E27FC236}">
                <a16:creationId xmlns:a16="http://schemas.microsoft.com/office/drawing/2014/main" id="{5DC17D18-9EF4-4A1C-A1A2-6FFF59F99215}"/>
              </a:ext>
            </a:extLst>
          </p:cNvPr>
          <p:cNvSpPr txBox="1"/>
          <p:nvPr userDrawn="1"/>
        </p:nvSpPr>
        <p:spPr>
          <a:xfrm>
            <a:off x="8745702" y="4752201"/>
            <a:ext cx="367408" cy="276999"/>
          </a:xfrm>
          <a:prstGeom prst="rect">
            <a:avLst/>
          </a:prstGeom>
          <a:noFill/>
        </p:spPr>
        <p:txBody>
          <a:bodyPr wrap="none" rtlCol="0">
            <a:spAutoFit/>
          </a:bodyPr>
          <a:lstStyle/>
          <a:p>
            <a:fld id="{69FE1C53-EC00-467A-90D0-1E634E0048C1}" type="slidenum">
              <a:rPr lang="en-US" sz="1200" smtClean="0"/>
              <a:t>‹#›</a:t>
            </a:fld>
            <a:endParaRPr lang="en-US" sz="1200" dirty="0"/>
          </a:p>
        </p:txBody>
      </p:sp>
    </p:spTree>
    <p:extLst>
      <p:ext uri="{BB962C8B-B14F-4D97-AF65-F5344CB8AC3E}">
        <p14:creationId xmlns:p14="http://schemas.microsoft.com/office/powerpoint/2010/main" val="2029058816"/>
      </p:ext>
    </p:extLst>
  </p:cSld>
  <p:clrMapOvr>
    <a:masterClrMapping/>
  </p:clrMapOvr>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8BDFDD9-E08D-4C81-B20C-0A09A4E04F81}" type="datetimeFigureOut">
              <a:rPr lang="en-US" smtClean="0"/>
              <a:t>1/18/2024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5A20E59-B269-4201-9312-514125AC37CC}" type="slidenum">
              <a:rPr lang="en-US" smtClean="0"/>
              <a:t>‹#›</a:t>
            </a:fld>
            <a:endParaRPr lang="en-US"/>
          </a:p>
        </p:txBody>
      </p:sp>
      <p:pic>
        <p:nvPicPr>
          <p:cNvPr id="10" name="Picture 9">
            <a:extLst>
              <a:ext uri="{FF2B5EF4-FFF2-40B4-BE49-F238E27FC236}">
                <a16:creationId xmlns:a16="http://schemas.microsoft.com/office/drawing/2014/main" id="{B084BA59-B253-4153-BA45-2DB011E6D863}"/>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88649"/>
          <a:stretch/>
        </p:blipFill>
        <p:spPr>
          <a:xfrm>
            <a:off x="0" y="5029200"/>
            <a:ext cx="9143196" cy="122049"/>
          </a:xfrm>
          <a:prstGeom prst="rect">
            <a:avLst/>
          </a:prstGeom>
        </p:spPr>
      </p:pic>
    </p:spTree>
    <p:extLst>
      <p:ext uri="{BB962C8B-B14F-4D97-AF65-F5344CB8AC3E}">
        <p14:creationId xmlns:p14="http://schemas.microsoft.com/office/powerpoint/2010/main" val="27002131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8BDFDD9-E08D-4C81-B20C-0A09A4E04F81}" type="datetimeFigureOut">
              <a:rPr lang="en-US" smtClean="0"/>
              <a:t>1/18/2024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5A20E59-B269-4201-9312-514125AC37CC}" type="slidenum">
              <a:rPr lang="en-US" smtClean="0"/>
              <a:t>‹#›</a:t>
            </a:fld>
            <a:endParaRPr lang="en-US"/>
          </a:p>
        </p:txBody>
      </p:sp>
      <p:pic>
        <p:nvPicPr>
          <p:cNvPr id="6" name="Picture 5">
            <a:extLst>
              <a:ext uri="{FF2B5EF4-FFF2-40B4-BE49-F238E27FC236}">
                <a16:creationId xmlns:a16="http://schemas.microsoft.com/office/drawing/2014/main" id="{2A7040B8-19C7-41B7-9038-2BD0CB327B27}"/>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88649"/>
          <a:stretch/>
        </p:blipFill>
        <p:spPr>
          <a:xfrm>
            <a:off x="0" y="5029200"/>
            <a:ext cx="9143196" cy="122049"/>
          </a:xfrm>
          <a:prstGeom prst="rect">
            <a:avLst/>
          </a:prstGeom>
        </p:spPr>
      </p:pic>
    </p:spTree>
    <p:extLst>
      <p:ext uri="{BB962C8B-B14F-4D97-AF65-F5344CB8AC3E}">
        <p14:creationId xmlns:p14="http://schemas.microsoft.com/office/powerpoint/2010/main" val="2261445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BDFDD9-E08D-4C81-B20C-0A09A4E04F81}" type="datetimeFigureOut">
              <a:rPr lang="en-US" smtClean="0"/>
              <a:t>1/18/2024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5A20E59-B269-4201-9312-514125AC37CC}" type="slidenum">
              <a:rPr lang="en-US" smtClean="0"/>
              <a:t>‹#›</a:t>
            </a:fld>
            <a:endParaRPr lang="en-US"/>
          </a:p>
        </p:txBody>
      </p:sp>
      <p:pic>
        <p:nvPicPr>
          <p:cNvPr id="5" name="Picture 4">
            <a:extLst>
              <a:ext uri="{FF2B5EF4-FFF2-40B4-BE49-F238E27FC236}">
                <a16:creationId xmlns:a16="http://schemas.microsoft.com/office/drawing/2014/main" id="{A3C7A010-3EB9-4160-B75B-51F0A90943F8}"/>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88649"/>
          <a:stretch/>
        </p:blipFill>
        <p:spPr>
          <a:xfrm>
            <a:off x="0" y="5029200"/>
            <a:ext cx="9143196" cy="122049"/>
          </a:xfrm>
          <a:prstGeom prst="rect">
            <a:avLst/>
          </a:prstGeom>
        </p:spPr>
      </p:pic>
    </p:spTree>
    <p:extLst>
      <p:ext uri="{BB962C8B-B14F-4D97-AF65-F5344CB8AC3E}">
        <p14:creationId xmlns:p14="http://schemas.microsoft.com/office/powerpoint/2010/main" val="8186005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48BDFDD9-E08D-4C81-B20C-0A09A4E04F81}" type="datetimeFigureOut">
              <a:rPr lang="en-US" smtClean="0"/>
              <a:t>1/18/2024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5A20E59-B269-4201-9312-514125AC37CC}" type="slidenum">
              <a:rPr lang="en-US" smtClean="0"/>
              <a:t>‹#›</a:t>
            </a:fld>
            <a:endParaRPr lang="en-US"/>
          </a:p>
        </p:txBody>
      </p:sp>
      <p:pic>
        <p:nvPicPr>
          <p:cNvPr id="8" name="Picture 7">
            <a:extLst>
              <a:ext uri="{FF2B5EF4-FFF2-40B4-BE49-F238E27FC236}">
                <a16:creationId xmlns:a16="http://schemas.microsoft.com/office/drawing/2014/main" id="{3613F24F-1A65-4728-84F7-950E9A970A92}"/>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88649"/>
          <a:stretch/>
        </p:blipFill>
        <p:spPr>
          <a:xfrm>
            <a:off x="0" y="5029200"/>
            <a:ext cx="9143196" cy="122049"/>
          </a:xfrm>
          <a:prstGeom prst="rect">
            <a:avLst/>
          </a:prstGeom>
        </p:spPr>
      </p:pic>
    </p:spTree>
    <p:extLst>
      <p:ext uri="{BB962C8B-B14F-4D97-AF65-F5344CB8AC3E}">
        <p14:creationId xmlns:p14="http://schemas.microsoft.com/office/powerpoint/2010/main" val="8318590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48BDFDD9-E08D-4C81-B20C-0A09A4E04F81}" type="datetimeFigureOut">
              <a:rPr lang="en-US" smtClean="0"/>
              <a:t>1/18/2024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5A20E59-B269-4201-9312-514125AC37CC}" type="slidenum">
              <a:rPr lang="en-US" smtClean="0"/>
              <a:t>‹#›</a:t>
            </a:fld>
            <a:endParaRPr lang="en-US"/>
          </a:p>
        </p:txBody>
      </p:sp>
    </p:spTree>
    <p:extLst>
      <p:ext uri="{BB962C8B-B14F-4D97-AF65-F5344CB8AC3E}">
        <p14:creationId xmlns:p14="http://schemas.microsoft.com/office/powerpoint/2010/main" val="29952080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48BDFDD9-E08D-4C81-B20C-0A09A4E04F81}" type="datetimeFigureOut">
              <a:rPr lang="en-US" smtClean="0"/>
              <a:t>1/18/2024</a:t>
            </a:fld>
            <a:endParaRPr 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35A20E59-B269-4201-9312-514125AC37CC}" type="slidenum">
              <a:rPr lang="en-US" smtClean="0"/>
              <a:t>‹#›</a:t>
            </a:fld>
            <a:endParaRPr lang="en-US"/>
          </a:p>
        </p:txBody>
      </p:sp>
    </p:spTree>
    <p:extLst>
      <p:ext uri="{BB962C8B-B14F-4D97-AF65-F5344CB8AC3E}">
        <p14:creationId xmlns:p14="http://schemas.microsoft.com/office/powerpoint/2010/main" val="87840949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3">
            <a:extLst>
              <a:ext uri="{FF2B5EF4-FFF2-40B4-BE49-F238E27FC236}">
                <a16:creationId xmlns:a16="http://schemas.microsoft.com/office/drawing/2014/main" id="{FE77907A-422C-441B-BABC-700AFE10A558}"/>
              </a:ext>
            </a:extLst>
          </p:cNvPr>
          <p:cNvSpPr txBox="1">
            <a:spLocks/>
          </p:cNvSpPr>
          <p:nvPr/>
        </p:nvSpPr>
        <p:spPr>
          <a:xfrm>
            <a:off x="367511" y="1686022"/>
            <a:ext cx="8408977" cy="885728"/>
          </a:xfrm>
          <a:prstGeom prst="rect">
            <a:avLst/>
          </a:prstGeom>
        </p:spPr>
        <p:txBody>
          <a:bodyPr vert="horz" lIns="91440" tIns="45720" rIns="91440" bIns="45720" rtlCol="0" anchor="t">
            <a:noAutofit/>
          </a:bodyPr>
          <a:lstStyle>
            <a:lvl1pPr algn="l" defTabSz="685800" rtl="0" eaLnBrk="1" latinLnBrk="0" hangingPunct="1">
              <a:lnSpc>
                <a:spcPct val="90000"/>
              </a:lnSpc>
              <a:spcBef>
                <a:spcPct val="0"/>
              </a:spcBef>
              <a:buNone/>
              <a:defRPr sz="2800" b="1" kern="1200">
                <a:solidFill>
                  <a:srgbClr val="00788A"/>
                </a:solidFill>
                <a:latin typeface="+mn-lt"/>
                <a:ea typeface="+mj-ea"/>
                <a:cs typeface="+mj-cs"/>
              </a:defRPr>
            </a:lvl1pPr>
          </a:lstStyle>
          <a:p>
            <a:pPr marL="0" marR="0" lvl="0" indent="0" algn="ctr" defTabSz="6858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a:ln>
                  <a:noFill/>
                </a:ln>
                <a:solidFill>
                  <a:srgbClr val="00788A"/>
                </a:solidFill>
                <a:effectLst/>
                <a:uLnTx/>
                <a:uFillTx/>
                <a:latin typeface="Calibri" panose="020F0502020204030204"/>
                <a:ea typeface="+mj-ea"/>
                <a:cs typeface="+mj-cs"/>
              </a:rPr>
              <a:t>Sexually Transmitted Infections</a:t>
            </a:r>
            <a:br>
              <a:rPr kumimoji="0" lang="en-US" sz="4000" b="1" i="0" u="none" strike="noStrike" kern="1200" cap="none" spc="0" normalizeH="0" baseline="0" noProof="0" dirty="0">
                <a:ln>
                  <a:noFill/>
                </a:ln>
                <a:solidFill>
                  <a:srgbClr val="00788A"/>
                </a:solidFill>
                <a:effectLst/>
                <a:uLnTx/>
                <a:uFillTx/>
                <a:latin typeface="Calibri" panose="020F0502020204030204"/>
                <a:ea typeface="+mj-ea"/>
                <a:cs typeface="+mj-cs"/>
              </a:rPr>
            </a:br>
            <a:br>
              <a:rPr kumimoji="0" lang="en-US" sz="4000" b="1" i="0" u="none" strike="noStrike" kern="1200" cap="none" spc="0" normalizeH="0" baseline="0" noProof="0" dirty="0">
                <a:ln>
                  <a:noFill/>
                </a:ln>
                <a:solidFill>
                  <a:srgbClr val="00788A"/>
                </a:solidFill>
                <a:effectLst/>
                <a:uLnTx/>
                <a:uFillTx/>
                <a:latin typeface="Calibri" panose="020F0502020204030204"/>
                <a:ea typeface="+mj-ea"/>
                <a:cs typeface="+mj-cs"/>
              </a:rPr>
            </a:br>
            <a:endParaRPr kumimoji="0" lang="en-US" altLang="en-US" sz="4000" b="1" i="0" u="none" strike="noStrike" kern="1200" cap="none" spc="0" normalizeH="0" baseline="0" noProof="0" dirty="0">
              <a:ln>
                <a:noFill/>
              </a:ln>
              <a:solidFill>
                <a:srgbClr val="00788A"/>
              </a:solidFill>
              <a:effectLst/>
              <a:uLnTx/>
              <a:uFillTx/>
              <a:latin typeface="Calibri" panose="020F0502020204030204"/>
              <a:ea typeface="+mj-ea"/>
              <a:cs typeface="+mj-cs"/>
            </a:endParaRPr>
          </a:p>
        </p:txBody>
      </p:sp>
      <p:sp>
        <p:nvSpPr>
          <p:cNvPr id="8" name="Subtitle 1">
            <a:extLst>
              <a:ext uri="{FF2B5EF4-FFF2-40B4-BE49-F238E27FC236}">
                <a16:creationId xmlns:a16="http://schemas.microsoft.com/office/drawing/2014/main" id="{6783E883-BB97-4F20-BF53-F4B08B75C062}"/>
              </a:ext>
            </a:extLst>
          </p:cNvPr>
          <p:cNvSpPr>
            <a:spLocks noGrp="1"/>
          </p:cNvSpPr>
          <p:nvPr>
            <p:ph type="subTitle" idx="1"/>
          </p:nvPr>
        </p:nvSpPr>
        <p:spPr>
          <a:xfrm>
            <a:off x="1254033" y="2416518"/>
            <a:ext cx="6400800" cy="619405"/>
          </a:xfrm>
        </p:spPr>
        <p:txBody>
          <a:bodyPr>
            <a:noAutofit/>
          </a:bodyPr>
          <a:lstStyle/>
          <a:p>
            <a:pPr algn="ctr"/>
            <a:r>
              <a:rPr lang="en-US" sz="3000" dirty="0"/>
              <a:t>Surveillance 2022</a:t>
            </a:r>
            <a:br>
              <a:rPr lang="en-US" sz="300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outerShdw blurRad="38100" dist="38100" dir="2700000" algn="tl">
                    <a:srgbClr val="000000">
                      <a:alpha val="43137"/>
                    </a:srgbClr>
                  </a:outerShdw>
                </a:effectLst>
              </a:rPr>
            </a:br>
            <a:endParaRPr lang="en-US" sz="3000" dirty="0"/>
          </a:p>
        </p:txBody>
      </p:sp>
      <p:sp>
        <p:nvSpPr>
          <p:cNvPr id="3" name="TextBox 2">
            <a:extLst>
              <a:ext uri="{FF2B5EF4-FFF2-40B4-BE49-F238E27FC236}">
                <a16:creationId xmlns:a16="http://schemas.microsoft.com/office/drawing/2014/main" id="{EA180C28-BDE1-73F7-4EC3-2134AD1043A6}"/>
              </a:ext>
            </a:extLst>
          </p:cNvPr>
          <p:cNvSpPr txBox="1"/>
          <p:nvPr/>
        </p:nvSpPr>
        <p:spPr>
          <a:xfrm>
            <a:off x="3407569" y="3302246"/>
            <a:ext cx="4572000" cy="523220"/>
          </a:xfrm>
          <a:prstGeom prst="rect">
            <a:avLst/>
          </a:prstGeom>
          <a:noFill/>
        </p:spPr>
        <p:txBody>
          <a:bodyPr wrap="square">
            <a:spAutoFit/>
          </a:bodyPr>
          <a:lstStyle/>
          <a:p>
            <a:r>
              <a:rPr lang="en-US" sz="2800" b="1" i="0" u="none" strike="noStrike" dirty="0">
                <a:solidFill>
                  <a:srgbClr val="000000"/>
                </a:solidFill>
                <a:effectLst/>
                <a:latin typeface="Calibri" panose="020F0502020204030204" pitchFamily="34" charset="0"/>
              </a:rPr>
              <a:t>Gonorrhea</a:t>
            </a:r>
            <a:endParaRPr lang="en-US" sz="2800" dirty="0"/>
          </a:p>
        </p:txBody>
      </p:sp>
    </p:spTree>
    <p:extLst>
      <p:ext uri="{BB962C8B-B14F-4D97-AF65-F5344CB8AC3E}">
        <p14:creationId xmlns:p14="http://schemas.microsoft.com/office/powerpoint/2010/main" val="13662335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Gonorrhea — Rates of Reported Cases by Race/Hispanic Ethnicity, United States, 2018–2022</a:t>
            </a:r>
          </a:p>
        </p:txBody>
      </p:sp>
      <p:pic>
        <p:nvPicPr>
          <p:cNvPr id="3" name="Picture 1" descr="Line graph showing rates of reported gonorrhea cases in the United States by race and Hispanic ethnicity from 2018 to 2022."/>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t>* Per 100,000</a:t>
            </a:r>
          </a:p>
          <a:p>
            <a:pPr marL="0" lvl="0" indent="0">
              <a:buNone/>
            </a:pPr>
            <a:r>
              <a:rPr b="1"/>
              <a:t>ACRONYMS:</a:t>
            </a:r>
            <a:r>
              <a:t> AI/AN = American Indian or Alaska Native; Black/AA = Black or African American; NH/PI = Native Hawaiian or other Pacific Islander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Gonorrhea — Case Counts and Rates of Reported Cases by Race/Hispanic Ethnicity, United States, 2022</a:t>
            </a:r>
          </a:p>
        </p:txBody>
      </p:sp>
      <p:pic>
        <p:nvPicPr>
          <p:cNvPr id="3" name="Picture 1" descr="Bar graph showing rates and case counts of gonorrhea by race and Hispanic ethnicity in the United States in 2022."/>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normAutofit fontScale="77500" lnSpcReduction="20000"/>
          </a:bodyPr>
          <a:lstStyle/>
          <a:p>
            <a:pPr marL="0" lvl="0" indent="0">
              <a:buNone/>
            </a:pPr>
            <a:r>
              <a:t>* Per 100,000 population</a:t>
            </a:r>
          </a:p>
          <a:p>
            <a:pPr marL="0" lvl="0" indent="0">
              <a:buNone/>
            </a:pPr>
            <a:r>
              <a:rPr b="1"/>
              <a:t>NOTE:</a:t>
            </a:r>
            <a:r>
              <a:t> In 2022, a total of 142,317 gonorrhea cases (22%) had missing, unknown, or other race and were not reported to be of Hispanic ethnicity. These cases are not shown in this plot.</a:t>
            </a:r>
          </a:p>
          <a:p>
            <a:pPr marL="0" lvl="0" indent="0">
              <a:buNone/>
            </a:pPr>
            <a:r>
              <a:rPr b="1"/>
              <a:t>ACRONYMS:</a:t>
            </a:r>
            <a:r>
              <a:t> AI/AN = American Indian or Alaska Native; Black/AA = Black or African American; NH/PI = Native Hawaiian or other Pacific Islander</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Gonorrhea — Rates of Reported Cases by Jurisdiction, United States and Territories, 2022</a:t>
            </a:r>
          </a:p>
        </p:txBody>
      </p:sp>
      <p:pic>
        <p:nvPicPr>
          <p:cNvPr id="3" name="Picture 1" descr="United States map showing estimated rates of reported gonorrhea by state and territory in 2022."/>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t>* Per 100,000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Gonorrhea — Rates of Reported Cases by Jurisdiction, United States and Territories, 2013–2022</a:t>
            </a:r>
          </a:p>
        </p:txBody>
      </p:sp>
      <p:pic>
        <p:nvPicPr>
          <p:cNvPr id="3" name="Picture 1" descr="Animated map of the United States showing rates of reported gonorrhea cases by state and territory of residence from 2013 to 2022."/>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t>* Per 100,000 </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Gonorrhea — Rates of Reported Cases by Jurisdiction, United States and Territories, 2013 and 2022</a:t>
            </a:r>
          </a:p>
        </p:txBody>
      </p:sp>
      <p:pic>
        <p:nvPicPr>
          <p:cNvPr id="3" name="Picture 1" descr="United States map showing rates of reported gonorrhea cases by state and territory of residence from 2013 to 2022."/>
          <p:cNvPicPr>
            <a:picLocks noGrp="1" noChangeAspect="1"/>
          </p:cNvPicPr>
          <p:nvPr/>
        </p:nvPicPr>
        <p:blipFill>
          <a:blip r:embed="rId3"/>
          <a:stretch>
            <a:fillRect/>
          </a:stretch>
        </p:blipFill>
        <p:spPr bwMode="auto">
          <a:xfrm>
            <a:off x="711200" y="1016000"/>
            <a:ext cx="77089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t>* Per 100,000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Gonorrhea — Rates of Reported Cases by County, United States, 2022</a:t>
            </a:r>
          </a:p>
        </p:txBody>
      </p:sp>
      <p:pic>
        <p:nvPicPr>
          <p:cNvPr id="3" name="Picture 1" descr="United States map showing rates of reported gonorrhea cases by county in 2022."/>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t>* Per 100,000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Gonorrhea — Rates of Reported Cases Among Women by Jurisdiction, United States and Territories, 2022</a:t>
            </a:r>
          </a:p>
        </p:txBody>
      </p:sp>
      <p:pic>
        <p:nvPicPr>
          <p:cNvPr id="3" name="Picture 1" descr="United States map showing rates of reported gonorrhea cases among women by state and territory in 2022."/>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t>* Per 100,000 </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Gonorrhea — Rates of Reported Cases Among Women Aged 15–24 Years by Jurisdiction, United States and Territories, 2022</a:t>
            </a:r>
          </a:p>
        </p:txBody>
      </p:sp>
      <p:pic>
        <p:nvPicPr>
          <p:cNvPr id="3" name="Picture 1" descr="United States map showing estimated rates of reported gonorrhea among women aged 15 to 24 years by state and territory in 2022."/>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t>* Per 100,000</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Gonorrhea — Rates of Reported Cases Among Men by State, United States and Territories, 2022</a:t>
            </a:r>
          </a:p>
        </p:txBody>
      </p:sp>
      <p:pic>
        <p:nvPicPr>
          <p:cNvPr id="3" name="Picture 1" descr="United States map showing rates of reported gonorrhea cases among men by state and territory in 2022."/>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t>* Per 100,000</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Gonorrhea — Rates of Reported Cases Among Men Aged 15–24 Years by Jurisdiction, United States and Territories, 2022</a:t>
            </a:r>
          </a:p>
        </p:txBody>
      </p:sp>
      <p:pic>
        <p:nvPicPr>
          <p:cNvPr id="3" name="Picture 1" descr="United States map showing rates of reported gonorrhea cases among men aged 15 to 24 years by state and territory in 2022."/>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t>* Per 100,000</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Gonorrhea — Rates of Reported Cases by Year, United States, 1941–2022</a:t>
            </a:r>
          </a:p>
        </p:txBody>
      </p:sp>
      <p:pic>
        <p:nvPicPr>
          <p:cNvPr id="3" name="Picture 1" descr="Line graph showing rates of reported gonorrhea cases in the United States by year from 1941 to 2022."/>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t>* Per 100,000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Gonorrhea — Ratios of Rates of Reported Cases by Sex, Race/Hispanic Ethnicity, and Region, United States, 2022</a:t>
            </a:r>
          </a:p>
        </p:txBody>
      </p:sp>
      <p:pic>
        <p:nvPicPr>
          <p:cNvPr id="3" name="Picture 1" descr="Two-panel figure showing rate ratios of gonorrhea by sex, race and Hispanic ethnicity, and United States region in 2022."/>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t>* For the rate ratios, non-Hispanic White persons are the referent population. Y-axis is log scale.</a:t>
            </a:r>
          </a:p>
          <a:p>
            <a:pPr marL="0" lvl="0" indent="0">
              <a:buNone/>
            </a:pPr>
            <a:r>
              <a:rPr b="1"/>
              <a:t>ACRONYMS:</a:t>
            </a:r>
            <a:r>
              <a:t> AI/AN = American Indian or Alaska Native; Black/AA = Black or African American; NH/PI = Native Hawaiian or other Pacific Islander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Gonorrhea — Reported Cases by Reporting Source and Sex, United States, 2013–2022</a:t>
            </a:r>
          </a:p>
        </p:txBody>
      </p:sp>
      <p:pic>
        <p:nvPicPr>
          <p:cNvPr id="3" name="Picture 1" descr="Line graph showing reported cases of gonorrhea by reporting source and sex in the United States during 2013 to 2022."/>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rPr b="1"/>
              <a:t>NOTE:</a:t>
            </a:r>
            <a:r>
              <a:t> During 2013 to 2022, the proportion of all cases with unknown reporting source was 13.9%, from a low of 12.5% (n = 41,579) in 2013 to a high of 14.8% (n = 96,035) in 2022.</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noAutofit/>
          </a:bodyPr>
          <a:lstStyle/>
          <a:p>
            <a:pPr marL="0" lvl="0" indent="0">
              <a:buNone/>
            </a:pPr>
            <a:r>
              <a:rPr sz="2000" dirty="0"/>
              <a:t>Gonorrhea — Proportion of STD Clinic Patients Testing Positive by Age Group, Sex, and Sex of Sex Partners, STD Surveillance Network (</a:t>
            </a:r>
            <a:r>
              <a:rPr sz="2000" dirty="0" err="1"/>
              <a:t>SSuN</a:t>
            </a:r>
            <a:r>
              <a:rPr sz="2000" dirty="0"/>
              <a:t>), 2022</a:t>
            </a:r>
          </a:p>
        </p:txBody>
      </p:sp>
      <p:pic>
        <p:nvPicPr>
          <p:cNvPr id="3" name="Picture 1" descr="Bar graph showing the proportion of STD clinic patients testing positive for gonorrhea by age group and sex and sex of sex partners in 2022."/>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rPr b="1"/>
              <a:t>NOTE:</a:t>
            </a:r>
            <a:r>
              <a:t> Results are based on 49,726 unique patients in 10 participating jurisdictions (Baltimore City, California [excluding San Francisco], Columbus, Florida, Indiana, Multnomah County, New York City, Philadelphia, San Francisco, and Washington) with known sex of sex partners attending SSuN STD clinics who were tested ≥1 times for gonorrhea in 2022.</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normAutofit fontScale="90000"/>
          </a:bodyPr>
          <a:lstStyle/>
          <a:p>
            <a:pPr marL="0" lvl="0" indent="0">
              <a:buNone/>
            </a:pPr>
            <a:r>
              <a:t>Gonorrhea — Estimated Proportion of Cases by Sex and Sex of Sex Partners and Jurisdiction, STD Surveillance Network (SSuN), 2022</a:t>
            </a:r>
          </a:p>
        </p:txBody>
      </p:sp>
      <p:pic>
        <p:nvPicPr>
          <p:cNvPr id="3" name="Picture 1" descr="Bar graph showing the estimated proportion of men who have sex with men, men who have sex with women only, and women among gonorrhea cases by SSuN jurisdiction in 2022."/>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rPr b="1"/>
              <a:t>NOTE:</a:t>
            </a:r>
            <a:r>
              <a:t> Estimate based on weighted analysis of data on sex of sex partners obtained from interviews (n=4,992) conducted among a random sample of gonorrhea cases reported to participating SSuN jurisdictions during January to December 2022. Includes nine SSuN sites reporting completed case investigations in 2022 for at least 2% of all reported cases.</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noAutofit/>
          </a:bodyPr>
          <a:lstStyle/>
          <a:p>
            <a:pPr marL="0" lvl="0" indent="0">
              <a:buNone/>
            </a:pPr>
            <a:r>
              <a:rPr sz="2000" dirty="0"/>
              <a:t>Gonorrhea — Estimated Proportion of Cases Treated with Recommended Regimen by Jurisdiction, STD Surveillance Network (</a:t>
            </a:r>
            <a:r>
              <a:rPr sz="2000" dirty="0" err="1"/>
              <a:t>SSuN</a:t>
            </a:r>
            <a:r>
              <a:rPr sz="2000" dirty="0"/>
              <a:t>), 2022</a:t>
            </a:r>
          </a:p>
        </p:txBody>
      </p:sp>
      <p:pic>
        <p:nvPicPr>
          <p:cNvPr id="3" name="Picture 1" descr="Bar graph showing the estimated proportion of gonorrhea cases treated by recommended treatment regimen and SSuN jurisdiction during 2022."/>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rPr b="1"/>
              <a:t>NOTE:</a:t>
            </a:r>
            <a:r>
              <a:t> Includes SSuN jurisdictions with treatment and dosage data ascertained for at least 80% of sampled, investigated cases. In 2022, the recommended treatment for uncomplicated gonorrhea was ceftriaxone 500 mg, intramuscular.</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6569" y="204195"/>
            <a:ext cx="8229600" cy="754226"/>
          </a:xfrm>
        </p:spPr>
        <p:txBody>
          <a:bodyPr>
            <a:noAutofit/>
          </a:bodyPr>
          <a:lstStyle/>
          <a:p>
            <a:pPr marL="0" lvl="0" indent="0">
              <a:buNone/>
            </a:pPr>
            <a:r>
              <a:rPr sz="2000" b="1" i="1" dirty="0"/>
              <a:t>Neisseria gonorrhoeae</a:t>
            </a:r>
            <a:r>
              <a:rPr sz="2000" dirty="0"/>
              <a:t> — Percentage of Isolates with Elevated Minimum Inhibitory Concentrations (MICs) to Azithromycin, Cefixime, and Ceftriaxone, Gonococcal Isolate Surveillance Project (GISP), 2013–2022</a:t>
            </a:r>
          </a:p>
        </p:txBody>
      </p:sp>
      <p:pic>
        <p:nvPicPr>
          <p:cNvPr id="3" name="Picture 1" descr="Bar graph showing the percentage of Neisseria gonorrhoeae isolates with elevated minimum inhibitory concentrations to azithromycin, cefixime, and ceftriaxone from 2013 to 2022."/>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rPr b="1"/>
              <a:t>NOTE:</a:t>
            </a:r>
            <a:r>
              <a:t> Elevated MICs = Azithromycin: ≥ 2.0 μg/mL; Cefixime: ≥ 0.25 μg/mL; Ceftriaxone: ≥ 0.125 μg/mL</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noAutofit/>
          </a:bodyPr>
          <a:lstStyle/>
          <a:p>
            <a:pPr marL="0" lvl="0" indent="0">
              <a:buNone/>
            </a:pPr>
            <a:r>
              <a:rPr sz="1600" b="1" i="1" dirty="0"/>
              <a:t>Neisseria gonorrhoeae</a:t>
            </a:r>
            <a:r>
              <a:rPr sz="1600" dirty="0"/>
              <a:t> — Prevalence of Tetracycline, Penicillin, or Ciprofloxacin Resistance* or Elevated Cefixime, Ceftriaxone, or Azithromycin Minimum Inhibitory Concentrations (MICs)†, by Year — Gonococcal Isolate Surveillance Project (GISP), 2000–2022</a:t>
            </a:r>
          </a:p>
        </p:txBody>
      </p:sp>
      <p:pic>
        <p:nvPicPr>
          <p:cNvPr id="3" name="Picture 1" descr="Line graph showing the prevalence of tetracycline, penicillin, or ciprofloxacin resistance or elevated cefixime, ceftriaxone, or azithromycin minimum inhibitory concentrations among Neisseria gonorrhoeae isolates by year from 2000 to 2022."/>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normAutofit fontScale="77500" lnSpcReduction="20000"/>
          </a:bodyPr>
          <a:lstStyle/>
          <a:p>
            <a:pPr marL="0" lvl="0" indent="0">
              <a:buNone/>
            </a:pPr>
            <a:r>
              <a:t>* Resistance: Ciprofloxacin: MIC ≥ 1.0 µg/mL; Penicillin: MIC ≥ 2.0 µg/mL or Beta-lactamase positive; Tetracycline: MIC ≥ 2.0 µg/mL</a:t>
            </a:r>
          </a:p>
          <a:p>
            <a:pPr marL="0" lvl="0" indent="0">
              <a:buNone/>
            </a:pPr>
            <a:r>
              <a:t>† Elevated MICs: Azithromycin: MIC ≥ 1.0 µg/mL (2000–2004); ≥ 2.0 µg/mL (2005–2022); Ceftriaxone: MIC ≥ 0.125 µg/mL; Cefixime: MIC ≥ 0.25 µg/mL</a:t>
            </a:r>
          </a:p>
          <a:p>
            <a:pPr marL="0" lvl="0" indent="0">
              <a:buNone/>
            </a:pPr>
            <a:r>
              <a:t>NOTE: Cefixime susceptibility was not tested in 2007 and 2008.</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noAutofit/>
          </a:bodyPr>
          <a:lstStyle/>
          <a:p>
            <a:pPr marL="0" lvl="0" indent="0">
              <a:buNone/>
            </a:pPr>
            <a:r>
              <a:rPr sz="1800" dirty="0"/>
              <a:t>Resistance or Elevated Minimum Inhibitory Concentration (MIC) Patterns of </a:t>
            </a:r>
            <a:r>
              <a:rPr sz="1800" b="1" i="1" dirty="0"/>
              <a:t>Neisseria gonorrhoeae</a:t>
            </a:r>
            <a:r>
              <a:rPr sz="1800" dirty="0"/>
              <a:t> Isolates to Antimicrobials, Gonococcal Isolate Surveillance Project (GISP), 2022</a:t>
            </a:r>
          </a:p>
        </p:txBody>
      </p:sp>
      <p:pic>
        <p:nvPicPr>
          <p:cNvPr id="3" name="Picture 1" descr="Combination of an upset figure and pie chart to display resistance or elevated minimum inhibitory concentration patterns of Neisseria gonorrhoeae isolates alone or in combination to selected antimicrobials during 2022."/>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normAutofit fontScale="62500" lnSpcReduction="20000"/>
          </a:bodyPr>
          <a:lstStyle/>
          <a:p>
            <a:pPr marL="0" lvl="0" indent="0">
              <a:buNone/>
            </a:pPr>
            <a:r>
              <a:t>* Susceptible category includes isolates with penicillin (or Beta-lactamase negative), tetracycline, and ciprofloxacin MIC values that are not considered resistant (i.e., susceptible and intermediate resistant) based on Clinical &amp; Laboratory Standards Institute criteria and isolates with ceftriaxone, cefixime, and azithromycin MIC values that are not considered elevated based on GISP “alert” values.</a:t>
            </a:r>
          </a:p>
          <a:p>
            <a:pPr marL="0" lvl="0" indent="0">
              <a:buNone/>
            </a:pPr>
            <a:r>
              <a:rPr b="1"/>
              <a:t>NOTE:</a:t>
            </a:r>
            <a:r>
              <a:t> Elevated MIC = Ceftriaxone: MIC ≥ 0.125 μg/mL; Cefixime: MIC ≥ 0.25 μg/mL; Azithromycin: MIC ≥ 2.0 μg/mL. Resistance = Tetracycline: MIC ≥ 2.0 μg/mL; Ciprofloxacin: MIC ≥ 1.0 μg/mL; Penicillin: MIC ≥ 2.0 μg/mL or Beta-lactamase positive. In the figure, a filled circle reflects resistance or elevated MIC to a specific antimicrobial; only antimicrobial combinations with non-zero percentages are shown.</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noAutofit/>
          </a:bodyPr>
          <a:lstStyle/>
          <a:p>
            <a:pPr marL="0" lvl="0" indent="0">
              <a:buNone/>
            </a:pPr>
            <a:r>
              <a:rPr sz="1800" b="1" i="1" dirty="0"/>
              <a:t>Neisseria gonorrhoeae</a:t>
            </a:r>
            <a:r>
              <a:rPr sz="1800" dirty="0"/>
              <a:t> — Distribution of Ceftriaxone Minimum Inhibitory Concentrations (MICs) by Year, Gonococcal Isolate Surveillance Project (GISP), 2018–2022</a:t>
            </a:r>
          </a:p>
        </p:txBody>
      </p:sp>
      <p:pic>
        <p:nvPicPr>
          <p:cNvPr id="3" name="Picture 1" descr="Bar graph showing the distribution of ceftriaxone minimum inhibitory concentrations among Neisseria gonorrhoeae isolates by year from 2018 to 2022."/>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noAutofit/>
          </a:bodyPr>
          <a:lstStyle/>
          <a:p>
            <a:pPr marL="0" lvl="0" indent="0">
              <a:buNone/>
            </a:pPr>
            <a:r>
              <a:rPr sz="1800" b="1" i="1" dirty="0"/>
              <a:t>Neisseria gonorrhoeae</a:t>
            </a:r>
            <a:r>
              <a:rPr sz="1800" dirty="0"/>
              <a:t> — Distribution of Gentamicin Minimum Inhibitory Concentrations (MICs) by Year, Gonococcal Isolate Surveillance Project (GISP), 2018–2022</a:t>
            </a:r>
          </a:p>
        </p:txBody>
      </p:sp>
      <p:pic>
        <p:nvPicPr>
          <p:cNvPr id="3" name="Picture 1" descr="Bar graph showing the distribution of gentamicin minimum inhibitory concentrations among Neisseria gonorrhoeae isolates by year from 2018 to 2022."/>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rPr b="1"/>
              <a:t>NOTE:</a:t>
            </a:r>
            <a:r>
              <a:t> Beginning in 2018, the antibiotic susceptibility testing range for gentamicin was expanded from MICs of 1 µg/mL–32 µg/mL in previous years to 0.25 µg/mL–64 µg/mL.</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Gonorrhea — Rates of Reported Cases by Sex, United States, 2013–2022</a:t>
            </a:r>
          </a:p>
        </p:txBody>
      </p:sp>
      <p:pic>
        <p:nvPicPr>
          <p:cNvPr id="3" name="Picture 1" descr="Line graph showing rates of reported gonorrhea cases in the United States by sex from 2013 to 2022."/>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t>* Per 100,000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noAutofit/>
          </a:bodyPr>
          <a:lstStyle/>
          <a:p>
            <a:pPr marL="0" lvl="0" indent="0">
              <a:buNone/>
            </a:pPr>
            <a:r>
              <a:rPr sz="2000" dirty="0"/>
              <a:t>Distribution of Primary Antimicrobial Drugs Used to Treat Gonorrhea Among Participants, Gonococcal Isolate Surveillance Project (GISP), 1988–2022</a:t>
            </a:r>
          </a:p>
        </p:txBody>
      </p:sp>
      <p:pic>
        <p:nvPicPr>
          <p:cNvPr id="3" name="Picture 1" descr="Area graph showing the distribution of primary antimicrobial drug used to treat gonorrhea among GISP participants from 1988 to 2022."/>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rPr b="1"/>
              <a:t>NOTE:</a:t>
            </a:r>
            <a:r>
              <a:t> In 2022, Cefixime 800 mg (0.1%) and Ceftriaxone 1 g (0.2%) each represented less than one percent of primary antimicrobial drugs used to treat gonorrhea among GISP participants and may not be visible in this figure.</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6569" y="204195"/>
            <a:ext cx="8229600" cy="754226"/>
          </a:xfrm>
        </p:spPr>
        <p:txBody>
          <a:bodyPr vert="horz" lIns="91440" tIns="45720" rIns="91440" bIns="45720" rtlCol="0" anchor="b">
            <a:noAutofit/>
          </a:bodyPr>
          <a:lstStyle/>
          <a:p>
            <a:pPr marL="0" lvl="0" indent="0">
              <a:buNone/>
            </a:pPr>
            <a:r>
              <a:rPr sz="2000" b="1" i="1" dirty="0"/>
              <a:t>Neisseria gonorrhoeae</a:t>
            </a:r>
            <a:r>
              <a:rPr sz="2000" dirty="0"/>
              <a:t> — Percentage of Urethral Isolates Obtained from MSM Attending STD Clinics, Gonococcal Isolate Surveillance Project (GISP), 1989–2022</a:t>
            </a:r>
          </a:p>
        </p:txBody>
      </p:sp>
      <p:pic>
        <p:nvPicPr>
          <p:cNvPr id="3" name="Picture 1" descr="Line graph showing percentage of urethral Neisseria gonorrhoeae isolates obtained from men who have sex with men attending STD clinics during 1989 to 2022."/>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rPr b="1"/>
              <a:t>ACRONYMS:</a:t>
            </a:r>
            <a:r>
              <a:t> MSM = Gay, bisexual, and other men who have sex with men</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noAutofit/>
          </a:bodyPr>
          <a:lstStyle/>
          <a:p>
            <a:pPr marL="0" lvl="0" indent="0">
              <a:buNone/>
            </a:pPr>
            <a:r>
              <a:rPr sz="1800" b="1" i="1" dirty="0"/>
              <a:t>Neisseria gonorrhoeae</a:t>
            </a:r>
            <a:r>
              <a:rPr sz="1800" dirty="0"/>
              <a:t> — Percentage of Urethral Isolates with Elevated Minimum Inhibitory Concentrations (MICs) to Azithromycin* and Ceftriaxone† by Sex and Sex of Sex Partners, Gonococcal Isolate Surveillance Project (GISP), 2013–2022</a:t>
            </a:r>
          </a:p>
        </p:txBody>
      </p:sp>
      <p:pic>
        <p:nvPicPr>
          <p:cNvPr id="3" name="Picture 1" descr="Two-panel figure showing percentage of urethral Neisseria gonorrhoeae isolates with elevated minimum inhibitory concentrations to azithromycin and ceftriaxone by sex and sex of sex partners during 2013 to 2022."/>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t>* Elevated Azithromycin MIC: ≥ 2.0 µg/mL</a:t>
            </a:r>
          </a:p>
          <a:p>
            <a:pPr marL="0" lvl="0" indent="0">
              <a:buNone/>
            </a:pPr>
            <a:r>
              <a:t>† Elevated Ceftriaxone MIC: ≥ 0.125 μg/mL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normAutofit fontScale="90000"/>
          </a:bodyPr>
          <a:lstStyle/>
          <a:p>
            <a:pPr marL="0" lvl="0" indent="0">
              <a:buNone/>
            </a:pPr>
            <a:r>
              <a:t>Location of Participating Sentinel Sites and Regional Laboratories, Gonococcal Isolate Surveillance Project (GISP), 2022</a:t>
            </a:r>
          </a:p>
        </p:txBody>
      </p:sp>
      <p:pic>
        <p:nvPicPr>
          <p:cNvPr id="3" name="Picture 1" descr="Map displaying locations of sentinel sites and laboratories participating in GISP."/>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rPr b="1"/>
              <a:t>NOTE:</a:t>
            </a:r>
            <a:r>
              <a:t> Baltimore and Seattle are both sentinel sites and regional laboratories.</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7206" y="32655"/>
            <a:ext cx="8229600" cy="754226"/>
          </a:xfrm>
        </p:spPr>
        <p:txBody>
          <a:bodyPr>
            <a:noAutofit/>
          </a:bodyPr>
          <a:lstStyle/>
          <a:p>
            <a:pPr marL="0" lvl="0" indent="0">
              <a:buNone/>
            </a:pPr>
            <a:r>
              <a:rPr sz="1800" dirty="0"/>
              <a:t>Proportion of MSM with Primary and Secondary Syphilis, Urogenital Gonorrhea, or Urogenital Chlamydia by HIV Status, STD Surveillance Network (</a:t>
            </a:r>
            <a:r>
              <a:rPr sz="1800" dirty="0" err="1"/>
              <a:t>SSuN</a:t>
            </a:r>
            <a:r>
              <a:rPr sz="1800" dirty="0"/>
              <a:t>), 2022</a:t>
            </a:r>
          </a:p>
        </p:txBody>
      </p:sp>
      <p:pic>
        <p:nvPicPr>
          <p:cNvPr id="3" name="Picture 1" descr="Bar graph showing the proportion of men who have sex with men attending STD clinics with primary and secondary syphilis, urogenital gonorrhea, or urogenital chlamydia by known HIV status in 2022."/>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normAutofit fontScale="92500" lnSpcReduction="10000"/>
          </a:bodyPr>
          <a:lstStyle/>
          <a:p>
            <a:pPr marL="0" lvl="0" indent="0">
              <a:buNone/>
            </a:pPr>
            <a:r>
              <a:rPr b="1"/>
              <a:t>NOTE:</a:t>
            </a:r>
            <a:r>
              <a:t> Results are based on data obtained from patients attending a participating STD clinic in 10 jurisdictions (Baltimore City, California [excluding San Francisco], Columbus, Florida, Indiana, Multnomah County, New York City, Philadelphia, San Francisco, and Washington).</a:t>
            </a:r>
          </a:p>
          <a:p>
            <a:pPr marL="0" lvl="0" indent="0">
              <a:buNone/>
            </a:pPr>
            <a:r>
              <a:rPr b="1"/>
              <a:t>ACRONYMS:</a:t>
            </a:r>
            <a:r>
              <a:t> MSM = Gay, bisexual, and other men who have sex with men</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Reference Map of US Census Regions</a:t>
            </a:r>
          </a:p>
        </p:txBody>
      </p:sp>
      <p:pic>
        <p:nvPicPr>
          <p:cNvPr id="3" name="Picture 1" descr="Map of US Census regions "/>
          <p:cNvPicPr>
            <a:picLocks noGrp="1" noChangeAspect="1"/>
          </p:cNvPicPr>
          <p:nvPr/>
        </p:nvPicPr>
        <p:blipFill>
          <a:blip r:embed="rId2"/>
          <a:stretch>
            <a:fillRect/>
          </a:stretch>
        </p:blipFill>
        <p:spPr bwMode="auto">
          <a:xfrm>
            <a:off x="1574800" y="1016000"/>
            <a:ext cx="5994400" cy="3213100"/>
          </a:xfrm>
          <a:prstGeom prst="rect">
            <a:avLst/>
          </a:prstGeom>
          <a:noFill/>
          <a:ln w="9525">
            <a:noFill/>
            <a:headEnd/>
            <a:tailEnd/>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Gonorrhea — Rates of Reported Cases by Region, United States, 2013–2022</a:t>
            </a:r>
          </a:p>
        </p:txBody>
      </p:sp>
      <p:pic>
        <p:nvPicPr>
          <p:cNvPr id="3" name="Picture 1" descr="Line graph showing rates of reported gonorrhea cases in the United States by region from 2013 to 2022."/>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t>* Per 100,000  </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Gonorrhea — Rates of Reported Cases by Age Group and Sex, United States, 2022</a:t>
            </a:r>
          </a:p>
        </p:txBody>
      </p:sp>
      <p:pic>
        <p:nvPicPr>
          <p:cNvPr id="3" name="Picture 1" descr="Bar graph showing rates of reported gonorrhea cases in the United States by age group and sex in 2022."/>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t>* Per 100,000  </a:t>
            </a:r>
          </a:p>
          <a:p>
            <a:pPr marL="0" lvl="0" indent="0">
              <a:buNone/>
            </a:pPr>
            <a:r>
              <a:rPr b="1"/>
              <a:t>NOTE:</a:t>
            </a:r>
            <a:r>
              <a:t> Total includes cases of all ages, including those with unknown age.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Gonorrhea — Rates of Reported Cases Among Women Aged 15–44 Years by Age Group, United States, 2013–2022</a:t>
            </a:r>
          </a:p>
        </p:txBody>
      </p:sp>
      <p:pic>
        <p:nvPicPr>
          <p:cNvPr id="3" name="Picture 1" descr="Line graph showing rates of reported gonorrhea cases in the United States among women aged 15 to 44 years by age group from 2013 to 2022."/>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t>* Per 100,000  </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Gonorrhea — Rates of Reported Cases Among Men Aged 15–44 Years by Age Group, United States, 2013–2022</a:t>
            </a:r>
          </a:p>
        </p:txBody>
      </p:sp>
      <p:pic>
        <p:nvPicPr>
          <p:cNvPr id="3" name="Picture 1" descr="Line graph showing estimated rates of reported gonorrhea in the United States among men aged 15 to 44 years by age group from 2013 to 2022."/>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t>* Per 100,000  </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Gonorrhea — Rates of Reported Cases by Race/Hispanic Ethnicity and Sex, United States, 2022</a:t>
            </a:r>
          </a:p>
        </p:txBody>
      </p:sp>
      <p:pic>
        <p:nvPicPr>
          <p:cNvPr id="3" name="Picture 1" descr="Bar graph showing rates of reported gonorrhea cases by race and Hispanic ethnicity and sex in the United States in 2022."/>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normAutofit fontScale="77500" lnSpcReduction="20000"/>
          </a:bodyPr>
          <a:lstStyle/>
          <a:p>
            <a:pPr marL="0" lvl="0" indent="0">
              <a:buNone/>
            </a:pPr>
            <a:r>
              <a:t>* Per 100,000</a:t>
            </a:r>
          </a:p>
          <a:p>
            <a:pPr marL="0" lvl="0" indent="0">
              <a:buNone/>
            </a:pPr>
            <a:r>
              <a:rPr b="1"/>
              <a:t>ACRONYMS:</a:t>
            </a:r>
            <a:r>
              <a:t> AI/AN = American Indian or Alaska Native; Black/AA = Black or African American; NH/PI = Native Hawaiian or other Pacific Islander</a:t>
            </a:r>
          </a:p>
          <a:p>
            <a:pPr marL="0" lvl="0" indent="0">
              <a:buNone/>
            </a:pPr>
            <a:r>
              <a:rPr b="1"/>
              <a:t>NOTE:</a:t>
            </a:r>
            <a:r>
              <a:t> Total includes all cases including those with unknown race/Hispanic ethnicity.</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Gonorrhea — Total Population and Reported Cases by Race/Hispanic Ethnicity, United States, 2022</a:t>
            </a:r>
          </a:p>
        </p:txBody>
      </p:sp>
      <p:pic>
        <p:nvPicPr>
          <p:cNvPr id="3" name="Picture 1"/>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normAutofit fontScale="77500" lnSpcReduction="20000"/>
          </a:bodyPr>
          <a:lstStyle/>
          <a:p>
            <a:pPr marL="0" lvl="0" indent="0">
              <a:buNone/>
            </a:pPr>
            <a:r>
              <a:t>* Per 100,000</a:t>
            </a:r>
          </a:p>
          <a:p>
            <a:pPr marL="0" lvl="0" indent="0">
              <a:buNone/>
            </a:pPr>
            <a:r>
              <a:rPr b="1"/>
              <a:t>NOTE:</a:t>
            </a:r>
            <a:r>
              <a:t> In 2022, a total of 142,317 gonorrhea cases (22.0%) had missing, unknown, or other race and were not reported to be of Hispanic ethnicity. These cases are included in the “other/unknown” category.</a:t>
            </a:r>
          </a:p>
          <a:p>
            <a:pPr marL="0" lvl="0" indent="0">
              <a:buNone/>
            </a:pPr>
            <a:r>
              <a:rPr b="1"/>
              <a:t>ACRONYMS:</a:t>
            </a:r>
            <a:r>
              <a:t> AI/AN = American Indian or Alaska Native; Black/AA = Black or African American; NH/PI = Native Hawaiian or other Pacific Islander</a:t>
            </a:r>
          </a:p>
        </p:txBody>
      </p:sp>
    </p:spTree>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92EA135D25CF64DBAD3A1A74C69F504" ma:contentTypeVersion="15" ma:contentTypeDescription="Create a new document." ma:contentTypeScope="" ma:versionID="e953256190ccf5618e493534352b973d">
  <xsd:schema xmlns:xsd="http://www.w3.org/2001/XMLSchema" xmlns:xs="http://www.w3.org/2001/XMLSchema" xmlns:p="http://schemas.microsoft.com/office/2006/metadata/properties" xmlns:ns2="0f2f2caf-3a4a-447c-86c4-8e3cd1184a01" xmlns:ns3="c786cd31-8fca-4574-9903-686ddf9dd225" targetNamespace="http://schemas.microsoft.com/office/2006/metadata/properties" ma:root="true" ma:fieldsID="f7dbc6c749a0ad532b13df1816212594" ns2:_="" ns3:_="">
    <xsd:import namespace="0f2f2caf-3a4a-447c-86c4-8e3cd1184a01"/>
    <xsd:import namespace="c786cd31-8fca-4574-9903-686ddf9dd225"/>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OCR" minOccurs="0"/>
                <xsd:element ref="ns2:MediaServiceDateTaken" minOccurs="0"/>
                <xsd:element ref="ns3:SharedWithUsers" minOccurs="0"/>
                <xsd:element ref="ns3:SharedWithDetails" minOccurs="0"/>
                <xsd:element ref="ns2:Checked" minOccurs="0"/>
                <xsd:element ref="ns2:Checked2" minOccurs="0"/>
                <xsd:element ref="ns2:lcf76f155ced4ddcb4097134ff3c332f" minOccurs="0"/>
                <xsd:element ref="ns3: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f2f2caf-3a4a-447c-86c4-8e3cd1184a0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Checked" ma:index="17" nillable="true" ma:displayName="Checked" ma:default="1" ma:format="Dropdown" ma:internalName="Checked">
      <xsd:simpleType>
        <xsd:restriction base="dms:Boolean"/>
      </xsd:simpleType>
    </xsd:element>
    <xsd:element name="Checked2" ma:index="18" nillable="true" ma:displayName="Checked2" ma:format="Dropdown" ma:internalName="Checked2">
      <xsd:simpleType>
        <xsd:restriction base="dms:Choice">
          <xsd:enumeration value="No"/>
          <xsd:enumeration value="Yes"/>
          <xsd:enumeration value="Choice 3"/>
        </xsd:restriction>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9353dbe8-8260-4ccf-8219-3d2995e6fa15"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786cd31-8fca-4574-9903-686ddf9dd225"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1ad641b7-cabf-4c2f-8a2e-3187e7bdd1d1}" ma:internalName="TaxCatchAll" ma:showField="CatchAllData" ma:web="c786cd31-8fca-4574-9903-686ddf9dd22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13DB51E-281D-44D1-8ED5-D0117C5355F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f2f2caf-3a4a-447c-86c4-8e3cd1184a01"/>
    <ds:schemaRef ds:uri="c786cd31-8fca-4574-9903-686ddf9dd22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C3DC3C87-EA6B-4D97-AC16-D8AA24A8FA4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9567</Words>
  <Application>Microsoft Office PowerPoint</Application>
  <PresentationFormat>On-screen Show (16:9)</PresentationFormat>
  <Paragraphs>387</Paragraphs>
  <Slides>35</Slides>
  <Notes>34</Notes>
  <HiddenSlides>0</HiddenSlides>
  <MMClips>0</MMClips>
  <ScaleCrop>false</ScaleCrop>
  <HeadingPairs>
    <vt:vector size="4" baseType="variant">
      <vt:variant>
        <vt:lpstr>Theme</vt:lpstr>
      </vt:variant>
      <vt:variant>
        <vt:i4>1</vt:i4>
      </vt:variant>
      <vt:variant>
        <vt:lpstr>Slide Titles</vt:lpstr>
      </vt:variant>
      <vt:variant>
        <vt:i4>35</vt:i4>
      </vt:variant>
    </vt:vector>
  </HeadingPairs>
  <TitlesOfParts>
    <vt:vector size="36" baseType="lpstr">
      <vt:lpstr>Office Theme</vt:lpstr>
      <vt:lpstr>PowerPoint Presentation</vt:lpstr>
      <vt:lpstr>Gonorrhea — Rates of Reported Cases by Year, United States, 1941–2022</vt:lpstr>
      <vt:lpstr>Gonorrhea — Rates of Reported Cases by Sex, United States, 2013–2022</vt:lpstr>
      <vt:lpstr>Gonorrhea — Rates of Reported Cases by Region, United States, 2013–2022</vt:lpstr>
      <vt:lpstr>Gonorrhea — Rates of Reported Cases by Age Group and Sex, United States, 2022</vt:lpstr>
      <vt:lpstr>Gonorrhea — Rates of Reported Cases Among Women Aged 15–44 Years by Age Group, United States, 2013–2022</vt:lpstr>
      <vt:lpstr>Gonorrhea — Rates of Reported Cases Among Men Aged 15–44 Years by Age Group, United States, 2013–2022</vt:lpstr>
      <vt:lpstr>Gonorrhea — Rates of Reported Cases by Race/Hispanic Ethnicity and Sex, United States, 2022</vt:lpstr>
      <vt:lpstr>Gonorrhea — Total Population and Reported Cases by Race/Hispanic Ethnicity, United States, 2022</vt:lpstr>
      <vt:lpstr>Gonorrhea — Rates of Reported Cases by Race/Hispanic Ethnicity, United States, 2018–2022</vt:lpstr>
      <vt:lpstr>Gonorrhea — Case Counts and Rates of Reported Cases by Race/Hispanic Ethnicity, United States, 2022</vt:lpstr>
      <vt:lpstr>Gonorrhea — Rates of Reported Cases by Jurisdiction, United States and Territories, 2022</vt:lpstr>
      <vt:lpstr>Gonorrhea — Rates of Reported Cases by Jurisdiction, United States and Territories, 2013–2022</vt:lpstr>
      <vt:lpstr>Gonorrhea — Rates of Reported Cases by Jurisdiction, United States and Territories, 2013 and 2022</vt:lpstr>
      <vt:lpstr>Gonorrhea — Rates of Reported Cases by County, United States, 2022</vt:lpstr>
      <vt:lpstr>Gonorrhea — Rates of Reported Cases Among Women by Jurisdiction, United States and Territories, 2022</vt:lpstr>
      <vt:lpstr>Gonorrhea — Rates of Reported Cases Among Women Aged 15–24 Years by Jurisdiction, United States and Territories, 2022</vt:lpstr>
      <vt:lpstr>Gonorrhea — Rates of Reported Cases Among Men by State, United States and Territories, 2022</vt:lpstr>
      <vt:lpstr>Gonorrhea — Rates of Reported Cases Among Men Aged 15–24 Years by Jurisdiction, United States and Territories, 2022</vt:lpstr>
      <vt:lpstr>Gonorrhea — Ratios of Rates of Reported Cases by Sex, Race/Hispanic Ethnicity, and Region, United States, 2022</vt:lpstr>
      <vt:lpstr>Gonorrhea — Reported Cases by Reporting Source and Sex, United States, 2013–2022</vt:lpstr>
      <vt:lpstr>Gonorrhea — Proportion of STD Clinic Patients Testing Positive by Age Group, Sex, and Sex of Sex Partners, STD Surveillance Network (SSuN), 2022</vt:lpstr>
      <vt:lpstr>Gonorrhea — Estimated Proportion of Cases by Sex and Sex of Sex Partners and Jurisdiction, STD Surveillance Network (SSuN), 2022</vt:lpstr>
      <vt:lpstr>Gonorrhea — Estimated Proportion of Cases Treated with Recommended Regimen by Jurisdiction, STD Surveillance Network (SSuN), 2022</vt:lpstr>
      <vt:lpstr>Neisseria gonorrhoeae — Percentage of Isolates with Elevated Minimum Inhibitory Concentrations (MICs) to Azithromycin, Cefixime, and Ceftriaxone, Gonococcal Isolate Surveillance Project (GISP), 2013–2022</vt:lpstr>
      <vt:lpstr>Neisseria gonorrhoeae — Prevalence of Tetracycline, Penicillin, or Ciprofloxacin Resistance* or Elevated Cefixime, Ceftriaxone, or Azithromycin Minimum Inhibitory Concentrations (MICs)†, by Year — Gonococcal Isolate Surveillance Project (GISP), 2000–2022</vt:lpstr>
      <vt:lpstr>Resistance or Elevated Minimum Inhibitory Concentration (MIC) Patterns of Neisseria gonorrhoeae Isolates to Antimicrobials, Gonococcal Isolate Surveillance Project (GISP), 2022</vt:lpstr>
      <vt:lpstr>Neisseria gonorrhoeae — Distribution of Ceftriaxone Minimum Inhibitory Concentrations (MICs) by Year, Gonococcal Isolate Surveillance Project (GISP), 2018–2022</vt:lpstr>
      <vt:lpstr>Neisseria gonorrhoeae — Distribution of Gentamicin Minimum Inhibitory Concentrations (MICs) by Year, Gonococcal Isolate Surveillance Project (GISP), 2018–2022</vt:lpstr>
      <vt:lpstr>Distribution of Primary Antimicrobial Drugs Used to Treat Gonorrhea Among Participants, Gonococcal Isolate Surveillance Project (GISP), 1988–2022</vt:lpstr>
      <vt:lpstr>Neisseria gonorrhoeae — Percentage of Urethral Isolates Obtained from MSM Attending STD Clinics, Gonococcal Isolate Surveillance Project (GISP), 1989–2022</vt:lpstr>
      <vt:lpstr>Neisseria gonorrhoeae — Percentage of Urethral Isolates with Elevated Minimum Inhibitory Concentrations (MICs) to Azithromycin* and Ceftriaxone† by Sex and Sex of Sex Partners, Gonococcal Isolate Surveillance Project (GISP), 2013–2022</vt:lpstr>
      <vt:lpstr>Location of Participating Sentinel Sites and Regional Laboratories, Gonococcal Isolate Surveillance Project (GISP), 2022</vt:lpstr>
      <vt:lpstr>Proportion of MSM with Primary and Secondary Syphilis, Urogenital Gonorrhea, or Urogenital Chlamydia by HIV Status, STD Surveillance Network (SSuN), 2022</vt:lpstr>
      <vt:lpstr>Reference Map of US Census Regions</vt:lpstr>
    </vt:vector>
  </TitlesOfParts>
  <LinksUpToDate>false</LinksUpToDate>
  <SharedDoc>false</SharedDoc>
  <HyperlinksChanged>false</HyperlinksChanged>
  <AppVersion>16.0000</AppVersion>
</Properties>
</file>

<file path=docProps/app0.xml><?xml version="1.0" encoding="utf-8"?>
<Properties xmlns="http://schemas.openxmlformats.org/officeDocument/2006/extended-properties" xmlns:vt="http://schemas.openxmlformats.org/officeDocument/2006/docPropsVTypes">
  <Template>Office Theme</Template>
  <TotalTime>36</TotalTime>
  <Words>0</Words>
  <Application>Microsoft Office PowerPoint</Application>
  <PresentationFormat>On-screen Show (16:9)</PresentationFormat>
  <Paragraphs>0</Paragraphs>
  <Slides>1</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vt:i4>
      </vt:variant>
    </vt:vector>
  </HeadingPairs>
  <TitlesOfParts>
    <vt:vector size="6" baseType="lpstr">
      <vt:lpstr>Arial</vt:lpstr>
      <vt:lpstr>Calibri</vt:lpstr>
      <vt:lpstr>Calibri Light</vt:lpstr>
      <vt:lpstr>Wingdings</vt:lpstr>
      <vt:lpstr>Office Theme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2022 STI Surveillance Report Draft</dc:title>
  <dc:creator/>
  <cp:keywords/>
  <cp:lastModifiedBy>Yashar, Elliane (CDC/NCHHSTP/DSTDP)</cp:lastModifiedBy>
  <cp:revision>7</cp:revision>
  <dcterms:created xsi:type="dcterms:W3CDTF">2024-01-15T23:41:15Z</dcterms:created>
  <dcterms:modified xsi:type="dcterms:W3CDTF">2024-01-18T16:38:33Z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utput">
    <vt:lpwstr/>
  </property>
  <property fmtid="{D5CDD505-2E9C-101B-9397-08002B2CF9AE}" pid="3" name="MSIP_Label_7b94a7b8-f06c-4dfe-bdcc-9b548fd58c31_Enabled">
    <vt:lpwstr>true</vt:lpwstr>
  </property>
  <property fmtid="{D5CDD505-2E9C-101B-9397-08002B2CF9AE}" pid="4" name="MSIP_Label_7b94a7b8-f06c-4dfe-bdcc-9b548fd58c31_SetDate">
    <vt:lpwstr>2024-01-16T21:59:05Z</vt:lpwstr>
  </property>
  <property fmtid="{D5CDD505-2E9C-101B-9397-08002B2CF9AE}" pid="5" name="MSIP_Label_7b94a7b8-f06c-4dfe-bdcc-9b548fd58c31_Method">
    <vt:lpwstr>Privileged</vt:lpwstr>
  </property>
  <property fmtid="{D5CDD505-2E9C-101B-9397-08002B2CF9AE}" pid="6" name="MSIP_Label_7b94a7b8-f06c-4dfe-bdcc-9b548fd58c31_Name">
    <vt:lpwstr>7b94a7b8-f06c-4dfe-bdcc-9b548fd58c31</vt:lpwstr>
  </property>
  <property fmtid="{D5CDD505-2E9C-101B-9397-08002B2CF9AE}" pid="7" name="MSIP_Label_7b94a7b8-f06c-4dfe-bdcc-9b548fd58c31_SiteId">
    <vt:lpwstr>9ce70869-60db-44fd-abe8-d2767077fc8f</vt:lpwstr>
  </property>
  <property fmtid="{D5CDD505-2E9C-101B-9397-08002B2CF9AE}" pid="8" name="MSIP_Label_7b94a7b8-f06c-4dfe-bdcc-9b548fd58c31_ActionId">
    <vt:lpwstr>38d4a05c-88ce-43bf-817d-a4120d2f4b35</vt:lpwstr>
  </property>
  <property fmtid="{D5CDD505-2E9C-101B-9397-08002B2CF9AE}" pid="9" name="MSIP_Label_7b94a7b8-f06c-4dfe-bdcc-9b548fd58c31_ContentBits">
    <vt:lpwstr>0</vt:lpwstr>
  </property>
</Properties>
</file>