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4"/>
    <p:sldMasterId id="2147483730" r:id="rId5"/>
  </p:sldMasterIdLst>
  <p:notesMasterIdLst>
    <p:notesMasterId r:id="rId35"/>
  </p:notesMasterIdLst>
  <p:handoutMasterIdLst>
    <p:handoutMasterId r:id="rId36"/>
  </p:handoutMasterIdLst>
  <p:sldIdLst>
    <p:sldId id="539" r:id="rId6"/>
    <p:sldId id="542" r:id="rId7"/>
    <p:sldId id="543" r:id="rId8"/>
    <p:sldId id="545" r:id="rId9"/>
    <p:sldId id="553" r:id="rId10"/>
    <p:sldId id="554" r:id="rId11"/>
    <p:sldId id="555" r:id="rId12"/>
    <p:sldId id="556" r:id="rId13"/>
    <p:sldId id="560" r:id="rId14"/>
    <p:sldId id="562" r:id="rId15"/>
    <p:sldId id="573" r:id="rId16"/>
    <p:sldId id="577" r:id="rId17"/>
    <p:sldId id="580" r:id="rId18"/>
    <p:sldId id="582" r:id="rId19"/>
    <p:sldId id="588" r:id="rId20"/>
    <p:sldId id="592" r:id="rId21"/>
    <p:sldId id="566" r:id="rId22"/>
    <p:sldId id="567" r:id="rId23"/>
    <p:sldId id="568" r:id="rId24"/>
    <p:sldId id="569" r:id="rId25"/>
    <p:sldId id="570" r:id="rId26"/>
    <p:sldId id="563" r:id="rId27"/>
    <p:sldId id="574" r:id="rId28"/>
    <p:sldId id="575" r:id="rId29"/>
    <p:sldId id="578" r:id="rId30"/>
    <p:sldId id="583" r:id="rId31"/>
    <p:sldId id="587" r:id="rId32"/>
    <p:sldId id="593" r:id="rId33"/>
    <p:sldId id="586" r:id="rId34"/>
  </p:sldIdLst>
  <p:sldSz cx="10287000" cy="6858000" type="35mm"/>
  <p:notesSz cx="6980238"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3632">
          <p15:clr>
            <a:srgbClr val="A4A3A4"/>
          </p15:clr>
        </p15:guide>
        <p15:guide id="2">
          <p15:clr>
            <a:srgbClr val="A4A3A4"/>
          </p15:clr>
        </p15:guide>
        <p15:guide id="3" pos="576">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9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DC User" initials="PIE" lastIdx="1" clrIdx="0"/>
  <p:cmAuthor id="1" name="CDC User" initials="CU" lastIdx="1" clrIdx="1"/>
  <p:cmAuthor id="2" name="DAG" initials="DAG" lastIdx="4" clrIdx="2">
    <p:extLst>
      <p:ext uri="{19B8F6BF-5375-455C-9EA6-DF929625EA0E}">
        <p15:presenceInfo xmlns:p15="http://schemas.microsoft.com/office/powerpoint/2012/main" userId="DAG" providerId="None"/>
      </p:ext>
    </p:extLst>
  </p:cmAuthor>
  <p:cmAuthor id="3" name="Ederer, David (CDC/DDNID/NCCDPHP/DNPAO)" initials="E(" lastIdx="2" clrIdx="3">
    <p:extLst>
      <p:ext uri="{19B8F6BF-5375-455C-9EA6-DF929625EA0E}">
        <p15:presenceInfo xmlns:p15="http://schemas.microsoft.com/office/powerpoint/2012/main" userId="S::xhj2@cdc.gov::66410689-e4e9-4a94-87f9-ef385ed74ac4" providerId="AD"/>
      </p:ext>
    </p:extLst>
  </p:cmAuthor>
  <p:cmAuthor id="4" name="Lee, Seung Hee (CDC/DDNID/NCCDPHP/DNPAO)" initials="L(" lastIdx="1" clrIdx="4">
    <p:extLst>
      <p:ext uri="{19B8F6BF-5375-455C-9EA6-DF929625EA0E}">
        <p15:presenceInfo xmlns:p15="http://schemas.microsoft.com/office/powerpoint/2012/main" userId="S::xde5@cdc.gov::62db3593-58ad-4ec6-b072-1cdac82d1a74" providerId="AD"/>
      </p:ext>
    </p:extLst>
  </p:cmAuthor>
  <p:cmAuthor id="5" name="Zhao, Lixia (CDC/DDNID/NCCDPHP/DNPAO)" initials="Z(" lastIdx="2" clrIdx="5">
    <p:extLst>
      <p:ext uri="{19B8F6BF-5375-455C-9EA6-DF929625EA0E}">
        <p15:presenceInfo xmlns:p15="http://schemas.microsoft.com/office/powerpoint/2012/main" userId="S::ynl3@cdc.gov::4676f9d5-1308-442c-a674-67b1138ed07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80808"/>
    <a:srgbClr val="FAF400"/>
    <a:srgbClr val="BCE292"/>
    <a:srgbClr val="9ED561"/>
    <a:srgbClr val="E8FECE"/>
    <a:srgbClr val="F45C2C"/>
    <a:srgbClr val="ED4213"/>
    <a:srgbClr val="EEE800"/>
    <a:srgbClr val="FFC6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000" autoAdjust="0"/>
  </p:normalViewPr>
  <p:slideViewPr>
    <p:cSldViewPr snapToGrid="0">
      <p:cViewPr varScale="1">
        <p:scale>
          <a:sx n="109" d="100"/>
          <a:sy n="109" d="100"/>
        </p:scale>
        <p:origin x="642" y="114"/>
      </p:cViewPr>
      <p:guideLst>
        <p:guide orient="horz" pos="3632"/>
        <p:guide/>
        <p:guide pos="576"/>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9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3" y="2"/>
            <a:ext cx="3033306" cy="449705"/>
          </a:xfrm>
          <a:prstGeom prst="rect">
            <a:avLst/>
          </a:prstGeom>
          <a:noFill/>
          <a:ln w="9525">
            <a:noFill/>
            <a:miter lim="800000"/>
            <a:headEnd/>
            <a:tailEnd/>
          </a:ln>
          <a:effectLst/>
        </p:spPr>
        <p:txBody>
          <a:bodyPr vert="horz" wrap="square" lIns="90373" tIns="45188" rIns="90373" bIns="45188" numCol="1" anchor="t" anchorCtr="0" compatLnSpc="1">
            <a:prstTxWarp prst="textNoShape">
              <a:avLst/>
            </a:prstTxWarp>
          </a:bodyPr>
          <a:lstStyle>
            <a:lvl1pPr eaLnBrk="0" hangingPunct="0">
              <a:defRPr sz="1200"/>
            </a:lvl1pPr>
          </a:lstStyle>
          <a:p>
            <a:pPr>
              <a:defRPr/>
            </a:pPr>
            <a:endParaRPr lang="en-US"/>
          </a:p>
        </p:txBody>
      </p:sp>
      <p:sp>
        <p:nvSpPr>
          <p:cNvPr id="190467" name="Rectangle 3"/>
          <p:cNvSpPr>
            <a:spLocks noGrp="1" noChangeArrowheads="1"/>
          </p:cNvSpPr>
          <p:nvPr>
            <p:ph type="dt" sz="quarter" idx="1"/>
          </p:nvPr>
        </p:nvSpPr>
        <p:spPr bwMode="auto">
          <a:xfrm>
            <a:off x="3946933" y="2"/>
            <a:ext cx="3033305" cy="449705"/>
          </a:xfrm>
          <a:prstGeom prst="rect">
            <a:avLst/>
          </a:prstGeom>
          <a:noFill/>
          <a:ln w="9525">
            <a:noFill/>
            <a:miter lim="800000"/>
            <a:headEnd/>
            <a:tailEnd/>
          </a:ln>
          <a:effectLst/>
        </p:spPr>
        <p:txBody>
          <a:bodyPr vert="horz" wrap="square" lIns="90373" tIns="45188" rIns="90373" bIns="45188" numCol="1" anchor="t" anchorCtr="0" compatLnSpc="1">
            <a:prstTxWarp prst="textNoShape">
              <a:avLst/>
            </a:prstTxWarp>
          </a:bodyPr>
          <a:lstStyle>
            <a:lvl1pPr algn="r" eaLnBrk="0" hangingPunct="0">
              <a:defRPr sz="1200"/>
            </a:lvl1pPr>
          </a:lstStyle>
          <a:p>
            <a:pPr>
              <a:defRPr/>
            </a:pPr>
            <a:endParaRPr lang="en-US"/>
          </a:p>
        </p:txBody>
      </p:sp>
      <p:sp>
        <p:nvSpPr>
          <p:cNvPr id="190468" name="Rectangle 4"/>
          <p:cNvSpPr>
            <a:spLocks noGrp="1" noChangeArrowheads="1"/>
          </p:cNvSpPr>
          <p:nvPr>
            <p:ph type="ftr" sz="quarter" idx="2"/>
          </p:nvPr>
        </p:nvSpPr>
        <p:spPr bwMode="auto">
          <a:xfrm>
            <a:off x="3" y="8694295"/>
            <a:ext cx="3033306" cy="449705"/>
          </a:xfrm>
          <a:prstGeom prst="rect">
            <a:avLst/>
          </a:prstGeom>
          <a:noFill/>
          <a:ln w="9525">
            <a:noFill/>
            <a:miter lim="800000"/>
            <a:headEnd/>
            <a:tailEnd/>
          </a:ln>
          <a:effectLst/>
        </p:spPr>
        <p:txBody>
          <a:bodyPr vert="horz" wrap="square" lIns="90373" tIns="45188" rIns="90373" bIns="45188" numCol="1" anchor="b" anchorCtr="0" compatLnSpc="1">
            <a:prstTxWarp prst="textNoShape">
              <a:avLst/>
            </a:prstTxWarp>
          </a:bodyPr>
          <a:lstStyle>
            <a:lvl1pPr eaLnBrk="0" hangingPunct="0">
              <a:defRPr sz="1200"/>
            </a:lvl1pPr>
          </a:lstStyle>
          <a:p>
            <a:pPr>
              <a:defRPr/>
            </a:pPr>
            <a:endParaRPr lang="en-US"/>
          </a:p>
        </p:txBody>
      </p:sp>
      <p:sp>
        <p:nvSpPr>
          <p:cNvPr id="190469" name="Rectangle 5"/>
          <p:cNvSpPr>
            <a:spLocks noGrp="1" noChangeArrowheads="1"/>
          </p:cNvSpPr>
          <p:nvPr>
            <p:ph type="sldNum" sz="quarter" idx="3"/>
          </p:nvPr>
        </p:nvSpPr>
        <p:spPr bwMode="auto">
          <a:xfrm>
            <a:off x="3946933" y="8694295"/>
            <a:ext cx="3033305" cy="449705"/>
          </a:xfrm>
          <a:prstGeom prst="rect">
            <a:avLst/>
          </a:prstGeom>
          <a:noFill/>
          <a:ln w="9525">
            <a:noFill/>
            <a:miter lim="800000"/>
            <a:headEnd/>
            <a:tailEnd/>
          </a:ln>
          <a:effectLst/>
        </p:spPr>
        <p:txBody>
          <a:bodyPr vert="horz" wrap="square" lIns="90373" tIns="45188" rIns="90373" bIns="45188" numCol="1" anchor="b" anchorCtr="0" compatLnSpc="1">
            <a:prstTxWarp prst="textNoShape">
              <a:avLst/>
            </a:prstTxWarp>
          </a:bodyPr>
          <a:lstStyle>
            <a:lvl1pPr algn="r" eaLnBrk="0" hangingPunct="0">
              <a:defRPr sz="1200"/>
            </a:lvl1pPr>
          </a:lstStyle>
          <a:p>
            <a:pPr>
              <a:defRPr/>
            </a:pPr>
            <a:fld id="{1805D087-AF7F-4474-91AC-87EE2095E188}" type="slidenum">
              <a:rPr lang="en-US"/>
              <a:pPr>
                <a:defRPr/>
              </a:pPr>
              <a:t>‹#›</a:t>
            </a:fld>
            <a:endParaRPr lang="en-US"/>
          </a:p>
        </p:txBody>
      </p:sp>
    </p:spTree>
    <p:extLst>
      <p:ext uri="{BB962C8B-B14F-4D97-AF65-F5344CB8AC3E}">
        <p14:creationId xmlns:p14="http://schemas.microsoft.com/office/powerpoint/2010/main" val="2394171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2" y="0"/>
            <a:ext cx="3023822" cy="457513"/>
          </a:xfrm>
          <a:prstGeom prst="rect">
            <a:avLst/>
          </a:prstGeom>
          <a:noFill/>
          <a:ln w="9525">
            <a:noFill/>
            <a:miter lim="800000"/>
            <a:headEnd/>
            <a:tailEnd/>
          </a:ln>
          <a:effectLst/>
        </p:spPr>
        <p:txBody>
          <a:bodyPr vert="horz" wrap="square" lIns="91656" tIns="45830" rIns="91656" bIns="45830" numCol="1" anchor="t" anchorCtr="0" compatLnSpc="1">
            <a:prstTxWarp prst="textNoShape">
              <a:avLst/>
            </a:prstTxWarp>
          </a:bodyPr>
          <a:lstStyle>
            <a:lvl1pPr defTabSz="916515" eaLnBrk="0" hangingPunct="0">
              <a:defRPr sz="1200"/>
            </a:lvl1pPr>
          </a:lstStyle>
          <a:p>
            <a:pPr>
              <a:defRPr/>
            </a:pPr>
            <a:endParaRPr lang="en-US"/>
          </a:p>
        </p:txBody>
      </p:sp>
      <p:sp>
        <p:nvSpPr>
          <p:cNvPr id="5123" name="Rectangle 3"/>
          <p:cNvSpPr>
            <a:spLocks noGrp="1" noChangeArrowheads="1"/>
          </p:cNvSpPr>
          <p:nvPr>
            <p:ph type="dt" idx="1"/>
          </p:nvPr>
        </p:nvSpPr>
        <p:spPr bwMode="auto">
          <a:xfrm>
            <a:off x="3956421" y="0"/>
            <a:ext cx="3023821" cy="457513"/>
          </a:xfrm>
          <a:prstGeom prst="rect">
            <a:avLst/>
          </a:prstGeom>
          <a:noFill/>
          <a:ln w="9525">
            <a:noFill/>
            <a:miter lim="800000"/>
            <a:headEnd/>
            <a:tailEnd/>
          </a:ln>
          <a:effectLst/>
        </p:spPr>
        <p:txBody>
          <a:bodyPr vert="horz" wrap="square" lIns="91656" tIns="45830" rIns="91656" bIns="45830" numCol="1" anchor="t" anchorCtr="0" compatLnSpc="1">
            <a:prstTxWarp prst="textNoShape">
              <a:avLst/>
            </a:prstTxWarp>
          </a:bodyPr>
          <a:lstStyle>
            <a:lvl1pPr algn="r" defTabSz="916515" eaLnBrk="0" hangingPunct="0">
              <a:defRPr sz="1200"/>
            </a:lvl1pPr>
          </a:lstStyle>
          <a:p>
            <a:pPr>
              <a:defRPr/>
            </a:pPr>
            <a:endParaRPr lang="en-US"/>
          </a:p>
        </p:txBody>
      </p:sp>
      <p:sp>
        <p:nvSpPr>
          <p:cNvPr id="25604" name="Rectangle 4"/>
          <p:cNvSpPr>
            <a:spLocks noGrp="1" noRot="1" noChangeAspect="1" noChangeArrowheads="1" noTextEdit="1"/>
          </p:cNvSpPr>
          <p:nvPr>
            <p:ph type="sldImg" idx="2"/>
          </p:nvPr>
        </p:nvSpPr>
        <p:spPr bwMode="auto">
          <a:xfrm>
            <a:off x="920750" y="685800"/>
            <a:ext cx="5145088"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1017" y="4344029"/>
            <a:ext cx="5118209" cy="4114488"/>
          </a:xfrm>
          <a:prstGeom prst="rect">
            <a:avLst/>
          </a:prstGeom>
          <a:noFill/>
          <a:ln w="9525">
            <a:noFill/>
            <a:miter lim="800000"/>
            <a:headEnd/>
            <a:tailEnd/>
          </a:ln>
          <a:effectLst/>
        </p:spPr>
        <p:txBody>
          <a:bodyPr vert="horz" wrap="square" lIns="91656" tIns="45830" rIns="91656" bIns="4583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2" y="8686491"/>
            <a:ext cx="3023822" cy="457512"/>
          </a:xfrm>
          <a:prstGeom prst="rect">
            <a:avLst/>
          </a:prstGeom>
          <a:noFill/>
          <a:ln w="9525">
            <a:noFill/>
            <a:miter lim="800000"/>
            <a:headEnd/>
            <a:tailEnd/>
          </a:ln>
          <a:effectLst/>
        </p:spPr>
        <p:txBody>
          <a:bodyPr vert="horz" wrap="square" lIns="91656" tIns="45830" rIns="91656" bIns="45830" numCol="1" anchor="b" anchorCtr="0" compatLnSpc="1">
            <a:prstTxWarp prst="textNoShape">
              <a:avLst/>
            </a:prstTxWarp>
          </a:bodyPr>
          <a:lstStyle>
            <a:lvl1pPr defTabSz="916515" eaLnBrk="0" hangingPunct="0">
              <a:defRPr sz="1200"/>
            </a:lvl1pPr>
          </a:lstStyle>
          <a:p>
            <a:pPr>
              <a:defRPr/>
            </a:pPr>
            <a:endParaRPr lang="en-US"/>
          </a:p>
        </p:txBody>
      </p:sp>
      <p:sp>
        <p:nvSpPr>
          <p:cNvPr id="5127" name="Rectangle 7"/>
          <p:cNvSpPr>
            <a:spLocks noGrp="1" noChangeArrowheads="1"/>
          </p:cNvSpPr>
          <p:nvPr>
            <p:ph type="sldNum" sz="quarter" idx="5"/>
          </p:nvPr>
        </p:nvSpPr>
        <p:spPr bwMode="auto">
          <a:xfrm>
            <a:off x="3956421" y="8686491"/>
            <a:ext cx="3023821" cy="457512"/>
          </a:xfrm>
          <a:prstGeom prst="rect">
            <a:avLst/>
          </a:prstGeom>
          <a:noFill/>
          <a:ln w="9525">
            <a:noFill/>
            <a:miter lim="800000"/>
            <a:headEnd/>
            <a:tailEnd/>
          </a:ln>
          <a:effectLst/>
        </p:spPr>
        <p:txBody>
          <a:bodyPr vert="horz" wrap="square" lIns="91656" tIns="45830" rIns="91656" bIns="45830" numCol="1" anchor="b" anchorCtr="0" compatLnSpc="1">
            <a:prstTxWarp prst="textNoShape">
              <a:avLst/>
            </a:prstTxWarp>
          </a:bodyPr>
          <a:lstStyle>
            <a:lvl1pPr algn="r" defTabSz="916515" eaLnBrk="0" hangingPunct="0">
              <a:defRPr sz="1200"/>
            </a:lvl1pPr>
          </a:lstStyle>
          <a:p>
            <a:pPr>
              <a:defRPr/>
            </a:pPr>
            <a:fld id="{6470946D-6C0C-4266-8869-C57601F2DBF6}" type="slidenum">
              <a:rPr lang="en-US"/>
              <a:pPr>
                <a:defRPr/>
              </a:pPr>
              <a:t>‹#›</a:t>
            </a:fld>
            <a:endParaRPr lang="en-US"/>
          </a:p>
        </p:txBody>
      </p:sp>
    </p:spTree>
    <p:extLst>
      <p:ext uri="{BB962C8B-B14F-4D97-AF65-F5344CB8AC3E}">
        <p14:creationId xmlns:p14="http://schemas.microsoft.com/office/powerpoint/2010/main" val="2338288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470946D-6C0C-4266-8869-C57601F2DBF6}" type="slidenum">
              <a:rPr lang="en-US" smtClean="0"/>
              <a:pPr>
                <a:defRPr/>
              </a:pPr>
              <a:t>13</a:t>
            </a:fld>
            <a:endParaRPr lang="en-US"/>
          </a:p>
        </p:txBody>
      </p:sp>
    </p:spTree>
    <p:extLst>
      <p:ext uri="{BB962C8B-B14F-4D97-AF65-F5344CB8AC3E}">
        <p14:creationId xmlns:p14="http://schemas.microsoft.com/office/powerpoint/2010/main" val="460186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24</a:t>
            </a:fld>
            <a:endParaRPr lang="en-US"/>
          </a:p>
        </p:txBody>
      </p:sp>
    </p:spTree>
    <p:extLst>
      <p:ext uri="{BB962C8B-B14F-4D97-AF65-F5344CB8AC3E}">
        <p14:creationId xmlns:p14="http://schemas.microsoft.com/office/powerpoint/2010/main" val="2094597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25</a:t>
            </a:fld>
            <a:endParaRPr lang="en-US"/>
          </a:p>
        </p:txBody>
      </p:sp>
    </p:spTree>
    <p:extLst>
      <p:ext uri="{BB962C8B-B14F-4D97-AF65-F5344CB8AC3E}">
        <p14:creationId xmlns:p14="http://schemas.microsoft.com/office/powerpoint/2010/main" val="2654500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26</a:t>
            </a:fld>
            <a:endParaRPr lang="en-US"/>
          </a:p>
        </p:txBody>
      </p:sp>
    </p:spTree>
    <p:extLst>
      <p:ext uri="{BB962C8B-B14F-4D97-AF65-F5344CB8AC3E}">
        <p14:creationId xmlns:p14="http://schemas.microsoft.com/office/powerpoint/2010/main" val="3799071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27</a:t>
            </a:fld>
            <a:endParaRPr lang="en-US"/>
          </a:p>
        </p:txBody>
      </p:sp>
    </p:spTree>
    <p:extLst>
      <p:ext uri="{BB962C8B-B14F-4D97-AF65-F5344CB8AC3E}">
        <p14:creationId xmlns:p14="http://schemas.microsoft.com/office/powerpoint/2010/main" val="3326331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28</a:t>
            </a:fld>
            <a:endParaRPr lang="en-US"/>
          </a:p>
        </p:txBody>
      </p:sp>
    </p:spTree>
    <p:extLst>
      <p:ext uri="{BB962C8B-B14F-4D97-AF65-F5344CB8AC3E}">
        <p14:creationId xmlns:p14="http://schemas.microsoft.com/office/powerpoint/2010/main" val="1403836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6515" rtl="0" eaLnBrk="0" fontAlgn="base" latinLnBrk="0" hangingPunct="0">
              <a:lnSpc>
                <a:spcPct val="100000"/>
              </a:lnSpc>
              <a:spcBef>
                <a:spcPct val="0"/>
              </a:spcBef>
              <a:spcAft>
                <a:spcPct val="0"/>
              </a:spcAft>
              <a:buClrTx/>
              <a:buSzTx/>
              <a:buFontTx/>
              <a:buNone/>
              <a:tabLst/>
              <a:defRPr/>
            </a:pPr>
            <a:fld id="{6470946D-6C0C-4266-8869-C57601F2DBF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6515"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27057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470946D-6C0C-4266-8869-C57601F2DBF6}" type="slidenum">
              <a:rPr lang="en-US" smtClean="0"/>
              <a:pPr>
                <a:defRPr/>
              </a:pPr>
              <a:t>14</a:t>
            </a:fld>
            <a:endParaRPr lang="en-US"/>
          </a:p>
        </p:txBody>
      </p:sp>
    </p:spTree>
    <p:extLst>
      <p:ext uri="{BB962C8B-B14F-4D97-AF65-F5344CB8AC3E}">
        <p14:creationId xmlns:p14="http://schemas.microsoft.com/office/powerpoint/2010/main" val="3612718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470946D-6C0C-4266-8869-C57601F2DBF6}" type="slidenum">
              <a:rPr lang="en-US" smtClean="0"/>
              <a:pPr>
                <a:defRPr/>
              </a:pPr>
              <a:t>15</a:t>
            </a:fld>
            <a:endParaRPr lang="en-US"/>
          </a:p>
        </p:txBody>
      </p:sp>
    </p:spTree>
    <p:extLst>
      <p:ext uri="{BB962C8B-B14F-4D97-AF65-F5344CB8AC3E}">
        <p14:creationId xmlns:p14="http://schemas.microsoft.com/office/powerpoint/2010/main" val="3514229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470946D-6C0C-4266-8869-C57601F2DBF6}" type="slidenum">
              <a:rPr lang="en-US" smtClean="0"/>
              <a:pPr>
                <a:defRPr/>
              </a:pPr>
              <a:t>16</a:t>
            </a:fld>
            <a:endParaRPr lang="en-US"/>
          </a:p>
        </p:txBody>
      </p:sp>
    </p:spTree>
    <p:extLst>
      <p:ext uri="{BB962C8B-B14F-4D97-AF65-F5344CB8AC3E}">
        <p14:creationId xmlns:p14="http://schemas.microsoft.com/office/powerpoint/2010/main" val="4257132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19</a:t>
            </a:fld>
            <a:endParaRPr lang="en-US"/>
          </a:p>
        </p:txBody>
      </p:sp>
    </p:spTree>
    <p:extLst>
      <p:ext uri="{BB962C8B-B14F-4D97-AF65-F5344CB8AC3E}">
        <p14:creationId xmlns:p14="http://schemas.microsoft.com/office/powerpoint/2010/main" val="2225272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20</a:t>
            </a:fld>
            <a:endParaRPr lang="en-US"/>
          </a:p>
        </p:txBody>
      </p:sp>
    </p:spTree>
    <p:extLst>
      <p:ext uri="{BB962C8B-B14F-4D97-AF65-F5344CB8AC3E}">
        <p14:creationId xmlns:p14="http://schemas.microsoft.com/office/powerpoint/2010/main" val="1135225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21</a:t>
            </a:fld>
            <a:endParaRPr lang="en-US"/>
          </a:p>
        </p:txBody>
      </p:sp>
    </p:spTree>
    <p:extLst>
      <p:ext uri="{BB962C8B-B14F-4D97-AF65-F5344CB8AC3E}">
        <p14:creationId xmlns:p14="http://schemas.microsoft.com/office/powerpoint/2010/main" val="2513565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22</a:t>
            </a:fld>
            <a:endParaRPr lang="en-US"/>
          </a:p>
        </p:txBody>
      </p:sp>
    </p:spTree>
    <p:extLst>
      <p:ext uri="{BB962C8B-B14F-4D97-AF65-F5344CB8AC3E}">
        <p14:creationId xmlns:p14="http://schemas.microsoft.com/office/powerpoint/2010/main" val="531292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23</a:t>
            </a:fld>
            <a:endParaRPr lang="en-US"/>
          </a:p>
        </p:txBody>
      </p:sp>
    </p:spTree>
    <p:extLst>
      <p:ext uri="{BB962C8B-B14F-4D97-AF65-F5344CB8AC3E}">
        <p14:creationId xmlns:p14="http://schemas.microsoft.com/office/powerpoint/2010/main" val="2755116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91929-DDAE-41A7-94AD-DC728493A493}"/>
              </a:ext>
            </a:extLst>
          </p:cNvPr>
          <p:cNvSpPr>
            <a:spLocks noGrp="1"/>
          </p:cNvSpPr>
          <p:nvPr>
            <p:ph type="ctrTitle"/>
          </p:nvPr>
        </p:nvSpPr>
        <p:spPr>
          <a:xfrm>
            <a:off x="1285875" y="1122363"/>
            <a:ext cx="771525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4534B5-503F-4F1E-A4AF-E03D45514B89}"/>
              </a:ext>
            </a:extLst>
          </p:cNvPr>
          <p:cNvSpPr>
            <a:spLocks noGrp="1"/>
          </p:cNvSpPr>
          <p:nvPr>
            <p:ph type="subTitle" idx="1"/>
          </p:nvPr>
        </p:nvSpPr>
        <p:spPr>
          <a:xfrm>
            <a:off x="1285875" y="3602038"/>
            <a:ext cx="771525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325641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6324" y="4800600"/>
            <a:ext cx="6172200" cy="566738"/>
          </a:xfrm>
          <a:prstGeom prst="rect">
            <a:avLst/>
          </a:prstGeom>
        </p:spPr>
        <p:txBody>
          <a:bodyPr anchor="b"/>
          <a:lstStyle>
            <a:lvl1pPr algn="l">
              <a:defRPr sz="2000" b="1" baseline="0">
                <a:effectLst/>
              </a:defRPr>
            </a:lvl1pPr>
          </a:lstStyle>
          <a:p>
            <a:r>
              <a:rPr lang="en-US"/>
              <a:t>Photo Title – Myriad Pro, Bold, Shadow, 20pt</a:t>
            </a:r>
          </a:p>
        </p:txBody>
      </p:sp>
      <p:sp>
        <p:nvSpPr>
          <p:cNvPr id="3" name="Picture Placeholder 2"/>
          <p:cNvSpPr>
            <a:spLocks noGrp="1"/>
          </p:cNvSpPr>
          <p:nvPr>
            <p:ph type="pic" idx="1"/>
          </p:nvPr>
        </p:nvSpPr>
        <p:spPr>
          <a:xfrm>
            <a:off x="2016324" y="612775"/>
            <a:ext cx="61722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2016324" y="5367338"/>
            <a:ext cx="61722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Caption or credits for photo – Myriad Pro, 14pt</a:t>
            </a:r>
          </a:p>
        </p:txBody>
      </p:sp>
    </p:spTree>
    <p:extLst>
      <p:ext uri="{BB962C8B-B14F-4D97-AF65-F5344CB8AC3E}">
        <p14:creationId xmlns:p14="http://schemas.microsoft.com/office/powerpoint/2010/main" val="121751217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543050" y="1981200"/>
            <a:ext cx="72009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Closing– Myriad Pro, Bold, 28pt</a:t>
            </a:r>
          </a:p>
        </p:txBody>
      </p:sp>
      <p:sp>
        <p:nvSpPr>
          <p:cNvPr id="7" name="Rectangle 6"/>
          <p:cNvSpPr/>
          <p:nvPr userDrawn="1"/>
        </p:nvSpPr>
        <p:spPr>
          <a:xfrm>
            <a:off x="1543050" y="4343400"/>
            <a:ext cx="7200900" cy="292388"/>
          </a:xfrm>
          <a:prstGeom prst="rect">
            <a:avLst/>
          </a:prstGeom>
        </p:spPr>
        <p:txBody>
          <a:bodyPr wrap="square">
            <a:spAutoFit/>
          </a:bodyPr>
          <a:lstStyle/>
          <a:p>
            <a:pPr fontAlgn="auto">
              <a:spcBef>
                <a:spcPts val="0"/>
              </a:spcBef>
              <a:spcAft>
                <a:spcPts val="0"/>
              </a:spcAft>
            </a:pPr>
            <a:r>
              <a:rPr lang="en-US" sz="1300" b="1">
                <a:solidFill>
                  <a:srgbClr val="0039A6"/>
                </a:solidFill>
                <a:latin typeface="Myriad Web Pro"/>
              </a:rPr>
              <a:t>For more information please contact Centers for Disease Control and Prevention</a:t>
            </a:r>
          </a:p>
        </p:txBody>
      </p:sp>
      <p:sp>
        <p:nvSpPr>
          <p:cNvPr id="10" name="Rectangle 9"/>
          <p:cNvSpPr/>
          <p:nvPr userDrawn="1"/>
        </p:nvSpPr>
        <p:spPr>
          <a:xfrm>
            <a:off x="1543050" y="4706037"/>
            <a:ext cx="6686550" cy="646331"/>
          </a:xfrm>
          <a:prstGeom prst="rect">
            <a:avLst/>
          </a:prstGeom>
        </p:spPr>
        <p:txBody>
          <a:bodyPr wrap="square">
            <a:spAutoFit/>
          </a:bodyPr>
          <a:lstStyle/>
          <a:p>
            <a:pPr fontAlgn="auto">
              <a:spcBef>
                <a:spcPts val="0"/>
              </a:spcBef>
              <a:spcAft>
                <a:spcPts val="0"/>
              </a:spcAft>
            </a:pPr>
            <a:r>
              <a:rPr lang="en-US" sz="1200">
                <a:solidFill>
                  <a:srgbClr val="0039A6"/>
                </a:solidFill>
                <a:latin typeface="Myriad Web Pro"/>
              </a:rPr>
              <a:t>1600 Clifton Road NE, Atlanta, GA 30333</a:t>
            </a:r>
          </a:p>
          <a:p>
            <a:pPr fontAlgn="auto">
              <a:spcBef>
                <a:spcPts val="0"/>
              </a:spcBef>
              <a:spcAft>
                <a:spcPts val="0"/>
              </a:spcAft>
            </a:pPr>
            <a:r>
              <a:rPr lang="en-US" sz="1200">
                <a:solidFill>
                  <a:srgbClr val="0039A6"/>
                </a:solidFill>
                <a:latin typeface="Myriad Web Pro"/>
              </a:rPr>
              <a:t>Telephone, 1-800-CDC-INFO (232-4636)/TTY: 1-888-232-6348</a:t>
            </a:r>
          </a:p>
          <a:p>
            <a:pPr fontAlgn="auto">
              <a:spcBef>
                <a:spcPts val="0"/>
              </a:spcBef>
              <a:spcAft>
                <a:spcPts val="0"/>
              </a:spcAft>
            </a:pPr>
            <a:r>
              <a:rPr lang="en-US" sz="1200">
                <a:solidFill>
                  <a:srgbClr val="0039A6"/>
                </a:solidFill>
                <a:latin typeface="Myriad Web Pro"/>
              </a:rPr>
              <a:t>E-mail: cdcinfo@cdc.gov 	Web: www.cdc.gov</a:t>
            </a:r>
          </a:p>
        </p:txBody>
      </p:sp>
      <p:sp>
        <p:nvSpPr>
          <p:cNvPr id="11" name="Text Placeholder 5"/>
          <p:cNvSpPr>
            <a:spLocks noGrp="1"/>
          </p:cNvSpPr>
          <p:nvPr>
            <p:ph type="body" sz="quarter" idx="11" hasCustomPrompt="1"/>
          </p:nvPr>
        </p:nvSpPr>
        <p:spPr>
          <a:xfrm>
            <a:off x="2571750" y="6281928"/>
            <a:ext cx="5743575" cy="182880"/>
          </a:xfrm>
          <a:prstGeom prst="rect">
            <a:avLst/>
          </a:prstGeom>
        </p:spPr>
        <p:txBody>
          <a:bodyPr/>
          <a:lstStyle>
            <a:lvl1pPr>
              <a:buNone/>
              <a:defRPr sz="1000" baseline="0">
                <a:solidFill>
                  <a:schemeClr val="accent1">
                    <a:lumMod val="50000"/>
                  </a:schemeClr>
                </a:solidFill>
              </a:defRPr>
            </a:lvl1pPr>
          </a:lstStyle>
          <a:p>
            <a:r>
              <a:rPr lang="en-US"/>
              <a:t>Place Descriptor Here</a:t>
            </a:r>
          </a:p>
        </p:txBody>
      </p:sp>
      <p:sp>
        <p:nvSpPr>
          <p:cNvPr id="12" name="Text Placeholder 6"/>
          <p:cNvSpPr>
            <a:spLocks noGrp="1"/>
          </p:cNvSpPr>
          <p:nvPr>
            <p:ph type="body" sz="quarter" idx="12" hasCustomPrompt="1"/>
          </p:nvPr>
        </p:nvSpPr>
        <p:spPr>
          <a:xfrm>
            <a:off x="2571750" y="6473952"/>
            <a:ext cx="5743575" cy="228600"/>
          </a:xfrm>
          <a:prstGeom prst="rect">
            <a:avLst/>
          </a:prstGeom>
        </p:spPr>
        <p:txBody>
          <a:bodyPr/>
          <a:lstStyle>
            <a:lvl1pPr>
              <a:buNone/>
              <a:defRPr sz="1000" baseline="0">
                <a:solidFill>
                  <a:schemeClr val="accent1">
                    <a:lumMod val="50000"/>
                  </a:schemeClr>
                </a:solidFill>
              </a:defRPr>
            </a:lvl1pPr>
          </a:lstStyle>
          <a:p>
            <a:r>
              <a:rPr lang="en-US"/>
              <a:t>Place Descriptor Here</a:t>
            </a:r>
          </a:p>
        </p:txBody>
      </p:sp>
    </p:spTree>
    <p:extLst>
      <p:ext uri="{BB962C8B-B14F-4D97-AF65-F5344CB8AC3E}">
        <p14:creationId xmlns:p14="http://schemas.microsoft.com/office/powerpoint/2010/main" val="408663277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FBA1F-B2A5-4B99-A3AF-D1B84C9CEA10}"/>
              </a:ext>
            </a:extLst>
          </p:cNvPr>
          <p:cNvSpPr>
            <a:spLocks noGrp="1"/>
          </p:cNvSpPr>
          <p:nvPr>
            <p:ph type="ctrTitle"/>
          </p:nvPr>
        </p:nvSpPr>
        <p:spPr>
          <a:xfrm>
            <a:off x="1285875" y="1122363"/>
            <a:ext cx="771525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10BCDF-DCF7-4DE5-9897-BC00E86038F0}"/>
              </a:ext>
            </a:extLst>
          </p:cNvPr>
          <p:cNvSpPr>
            <a:spLocks noGrp="1"/>
          </p:cNvSpPr>
          <p:nvPr>
            <p:ph type="subTitle" idx="1"/>
          </p:nvPr>
        </p:nvSpPr>
        <p:spPr>
          <a:xfrm>
            <a:off x="1285875" y="3602038"/>
            <a:ext cx="771525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7378059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543050" y="3886200"/>
            <a:ext cx="72009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 – Myriad Pro, Bold, 20pt</a:t>
            </a:r>
          </a:p>
        </p:txBody>
      </p:sp>
      <p:sp>
        <p:nvSpPr>
          <p:cNvPr id="9" name="Text Placeholder 8"/>
          <p:cNvSpPr>
            <a:spLocks noGrp="1"/>
          </p:cNvSpPr>
          <p:nvPr>
            <p:ph type="body" sz="quarter" idx="10" hasCustomPrompt="1"/>
          </p:nvPr>
        </p:nvSpPr>
        <p:spPr>
          <a:xfrm>
            <a:off x="1543050" y="4267200"/>
            <a:ext cx="72009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a:t>Title of Presenter –Myriad Pro, 18pt</a:t>
            </a:r>
          </a:p>
          <a:p>
            <a:pPr lvl="0"/>
            <a:endParaRPr lang="en-US" sz="1800"/>
          </a:p>
          <a:p>
            <a:pPr lvl="0"/>
            <a:r>
              <a:rPr lang="en-US" sz="1800"/>
              <a:t>Title of Event</a:t>
            </a:r>
          </a:p>
          <a:p>
            <a:pPr lvl="0"/>
            <a:r>
              <a:rPr lang="en-US" sz="1800"/>
              <a:t>Date of Event</a:t>
            </a:r>
            <a:endParaRPr lang="en-US"/>
          </a:p>
        </p:txBody>
      </p:sp>
      <p:sp>
        <p:nvSpPr>
          <p:cNvPr id="11" name="Title 1"/>
          <p:cNvSpPr>
            <a:spLocks noGrp="1"/>
          </p:cNvSpPr>
          <p:nvPr>
            <p:ph type="title" hasCustomPrompt="1"/>
          </p:nvPr>
        </p:nvSpPr>
        <p:spPr>
          <a:xfrm>
            <a:off x="514350" y="1981200"/>
            <a:ext cx="9258300" cy="1676400"/>
          </a:xfrm>
          <a:prstGeom prst="rect">
            <a:avLst/>
          </a:prstGeom>
        </p:spPr>
        <p:txBody>
          <a:bodyPr/>
          <a:lstStyle>
            <a:lvl1pPr>
              <a:lnSpc>
                <a:spcPts val="3000"/>
              </a:lnSpc>
              <a:defRPr sz="2800" b="1" baseline="0">
                <a:effectLst/>
              </a:defRPr>
            </a:lvl1pPr>
          </a:lstStyle>
          <a:p>
            <a:r>
              <a:rPr lang="en-US"/>
              <a:t>Title of Presentation – Myriad Pro</a:t>
            </a:r>
            <a:br>
              <a:rPr lang="en-US"/>
            </a:br>
            <a:r>
              <a:rPr lang="en-US"/>
              <a:t> Bold, Shadow 28pt</a:t>
            </a:r>
          </a:p>
        </p:txBody>
      </p:sp>
      <p:sp>
        <p:nvSpPr>
          <p:cNvPr id="8" name="Text Placeholder 5"/>
          <p:cNvSpPr>
            <a:spLocks noGrp="1"/>
          </p:cNvSpPr>
          <p:nvPr>
            <p:ph type="body" sz="quarter" idx="11" hasCustomPrompt="1"/>
          </p:nvPr>
        </p:nvSpPr>
        <p:spPr>
          <a:xfrm>
            <a:off x="2571750" y="6281928"/>
            <a:ext cx="5743575" cy="182880"/>
          </a:xfrm>
          <a:prstGeom prst="rect">
            <a:avLst/>
          </a:prstGeom>
        </p:spPr>
        <p:txBody>
          <a:bodyPr/>
          <a:lstStyle>
            <a:lvl1pPr>
              <a:buNone/>
              <a:defRPr sz="1000" baseline="0">
                <a:solidFill>
                  <a:schemeClr val="accent1">
                    <a:lumMod val="50000"/>
                  </a:schemeClr>
                </a:solidFill>
              </a:defRPr>
            </a:lvl1pPr>
          </a:lstStyle>
          <a:p>
            <a:r>
              <a:rPr lang="en-US"/>
              <a:t>Place Descriptor Here</a:t>
            </a:r>
          </a:p>
        </p:txBody>
      </p:sp>
      <p:sp>
        <p:nvSpPr>
          <p:cNvPr id="10" name="Text Placeholder 6"/>
          <p:cNvSpPr>
            <a:spLocks noGrp="1"/>
          </p:cNvSpPr>
          <p:nvPr>
            <p:ph type="body" sz="quarter" idx="12" hasCustomPrompt="1"/>
          </p:nvPr>
        </p:nvSpPr>
        <p:spPr>
          <a:xfrm>
            <a:off x="2571750" y="6473952"/>
            <a:ext cx="5743575" cy="228600"/>
          </a:xfrm>
          <a:prstGeom prst="rect">
            <a:avLst/>
          </a:prstGeom>
        </p:spPr>
        <p:txBody>
          <a:bodyPr/>
          <a:lstStyle>
            <a:lvl1pPr>
              <a:buNone/>
              <a:defRPr sz="1000" baseline="0">
                <a:solidFill>
                  <a:schemeClr val="accent1">
                    <a:lumMod val="50000"/>
                  </a:schemeClr>
                </a:solidFill>
              </a:defRPr>
            </a:lvl1pPr>
          </a:lstStyle>
          <a:p>
            <a:r>
              <a:rPr lang="en-US"/>
              <a:t>Place Descriptor Here</a:t>
            </a:r>
          </a:p>
        </p:txBody>
      </p:sp>
    </p:spTree>
    <p:extLst>
      <p:ext uri="{BB962C8B-B14F-4D97-AF65-F5344CB8AC3E}">
        <p14:creationId xmlns:p14="http://schemas.microsoft.com/office/powerpoint/2010/main" val="25358858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274638"/>
            <a:ext cx="9258300" cy="1143000"/>
          </a:xfrm>
          <a:prstGeom prst="rect">
            <a:avLst/>
          </a:prstGeom>
        </p:spPr>
        <p:txBody>
          <a:bodyPr anchor="b" anchorCtr="0"/>
          <a:lstStyle>
            <a:lvl1pPr>
              <a:lnSpc>
                <a:spcPts val="3000"/>
              </a:lnSpc>
              <a:defRPr sz="28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514350" y="1600201"/>
            <a:ext cx="92583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514350" y="5791200"/>
            <a:ext cx="9258300" cy="609600"/>
          </a:xfrm>
          <a:prstGeom prst="rect">
            <a:avLst/>
          </a:prstGeom>
        </p:spPr>
        <p:txBody>
          <a:bodyPr anchor="b"/>
          <a:lstStyle>
            <a:lvl1pPr>
              <a:buNone/>
              <a:defRPr sz="1100">
                <a:solidFill>
                  <a:schemeClr val="tx1"/>
                </a:solidFill>
              </a:defRPr>
            </a:lvl1pPr>
          </a:lstStyle>
          <a:p>
            <a:r>
              <a:rPr lang="en-US"/>
              <a:t>* Citations, references, and credits – Myriad Pro, 11pt</a:t>
            </a:r>
          </a:p>
        </p:txBody>
      </p:sp>
    </p:spTree>
    <p:extLst>
      <p:ext uri="{BB962C8B-B14F-4D97-AF65-F5344CB8AC3E}">
        <p14:creationId xmlns:p14="http://schemas.microsoft.com/office/powerpoint/2010/main" val="160659999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274638"/>
            <a:ext cx="9258300" cy="1143000"/>
          </a:xfrm>
          <a:prstGeom prst="rect">
            <a:avLst/>
          </a:prstGeom>
        </p:spPr>
        <p:txBody>
          <a:bodyPr anchor="b" anchorCtr="0"/>
          <a:lstStyle>
            <a:lvl1pPr>
              <a:lnSpc>
                <a:spcPts val="3000"/>
              </a:lnSpc>
              <a:defRPr sz="28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514350" y="1600201"/>
            <a:ext cx="92583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514350" y="5791200"/>
            <a:ext cx="9258300" cy="609600"/>
          </a:xfrm>
          <a:prstGeom prst="rect">
            <a:avLst/>
          </a:prstGeom>
        </p:spPr>
        <p:txBody>
          <a:bodyPr anchor="b"/>
          <a:lstStyle>
            <a:lvl1pPr>
              <a:buNone/>
              <a:defRPr sz="1100">
                <a:solidFill>
                  <a:schemeClr val="tx1"/>
                </a:solidFill>
              </a:defRPr>
            </a:lvl1pPr>
          </a:lstStyle>
          <a:p>
            <a:r>
              <a:rPr lang="en-US"/>
              <a:t>* Citations, references, and credits – Myriad Pro, 11pt</a:t>
            </a:r>
          </a:p>
        </p:txBody>
      </p:sp>
    </p:spTree>
    <p:extLst>
      <p:ext uri="{BB962C8B-B14F-4D97-AF65-F5344CB8AC3E}">
        <p14:creationId xmlns:p14="http://schemas.microsoft.com/office/powerpoint/2010/main" val="136457513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543050" y="3886200"/>
            <a:ext cx="72009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 – Myriad Pro, Bold, 20pt</a:t>
            </a:r>
          </a:p>
        </p:txBody>
      </p:sp>
      <p:sp>
        <p:nvSpPr>
          <p:cNvPr id="9" name="Text Placeholder 8"/>
          <p:cNvSpPr>
            <a:spLocks noGrp="1"/>
          </p:cNvSpPr>
          <p:nvPr>
            <p:ph type="body" sz="quarter" idx="10" hasCustomPrompt="1"/>
          </p:nvPr>
        </p:nvSpPr>
        <p:spPr>
          <a:xfrm>
            <a:off x="1543050" y="4267200"/>
            <a:ext cx="72009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a:t>Title of Presenter –Myriad Pro, 18pt</a:t>
            </a:r>
          </a:p>
          <a:p>
            <a:pPr lvl="0"/>
            <a:endParaRPr lang="en-US" sz="1800"/>
          </a:p>
          <a:p>
            <a:pPr lvl="0"/>
            <a:r>
              <a:rPr lang="en-US" sz="1800"/>
              <a:t>Title of Event</a:t>
            </a:r>
          </a:p>
          <a:p>
            <a:pPr lvl="0"/>
            <a:r>
              <a:rPr lang="en-US" sz="1800"/>
              <a:t>Date of Event</a:t>
            </a:r>
            <a:endParaRPr lang="en-US"/>
          </a:p>
        </p:txBody>
      </p:sp>
      <p:sp>
        <p:nvSpPr>
          <p:cNvPr id="11" name="Title 1"/>
          <p:cNvSpPr>
            <a:spLocks noGrp="1"/>
          </p:cNvSpPr>
          <p:nvPr>
            <p:ph type="title" hasCustomPrompt="1"/>
          </p:nvPr>
        </p:nvSpPr>
        <p:spPr>
          <a:xfrm>
            <a:off x="514350" y="1981200"/>
            <a:ext cx="9258300" cy="1676400"/>
          </a:xfrm>
          <a:prstGeom prst="rect">
            <a:avLst/>
          </a:prstGeom>
        </p:spPr>
        <p:txBody>
          <a:bodyPr/>
          <a:lstStyle>
            <a:lvl1pPr>
              <a:lnSpc>
                <a:spcPts val="3000"/>
              </a:lnSpc>
              <a:defRPr sz="2800" b="1" baseline="0">
                <a:effectLst/>
              </a:defRPr>
            </a:lvl1pPr>
          </a:lstStyle>
          <a:p>
            <a:r>
              <a:rPr lang="en-US"/>
              <a:t>Title of Presentation – Myriad Pro</a:t>
            </a:r>
            <a:br>
              <a:rPr lang="en-US"/>
            </a:br>
            <a:r>
              <a:rPr lang="en-US"/>
              <a:t> Bold, Shadow 28pt</a:t>
            </a:r>
          </a:p>
        </p:txBody>
      </p:sp>
    </p:spTree>
    <p:extLst>
      <p:ext uri="{BB962C8B-B14F-4D97-AF65-F5344CB8AC3E}">
        <p14:creationId xmlns:p14="http://schemas.microsoft.com/office/powerpoint/2010/main" val="316123287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274638"/>
            <a:ext cx="9258300" cy="1143000"/>
          </a:xfrm>
          <a:prstGeom prst="rect">
            <a:avLst/>
          </a:prstGeom>
        </p:spPr>
        <p:txBody>
          <a:bodyPr anchor="b" anchorCtr="0"/>
          <a:lstStyle>
            <a:lvl1pPr>
              <a:lnSpc>
                <a:spcPts val="3000"/>
              </a:lnSpc>
              <a:defRPr sz="28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514350" y="1600201"/>
            <a:ext cx="92583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2143125" y="5791200"/>
            <a:ext cx="7629525" cy="609600"/>
          </a:xfrm>
          <a:prstGeom prst="rect">
            <a:avLst/>
          </a:prstGeom>
        </p:spPr>
        <p:txBody>
          <a:bodyPr anchor="b"/>
          <a:lstStyle>
            <a:lvl1pPr>
              <a:buNone/>
              <a:defRPr sz="1100">
                <a:solidFill>
                  <a:schemeClr val="tx1"/>
                </a:solidFill>
              </a:defRPr>
            </a:lvl1pPr>
          </a:lstStyle>
          <a:p>
            <a:r>
              <a:rPr lang="en-US"/>
              <a:t>* Citations, references, and credits – Myriad Pro, 11pt </a:t>
            </a:r>
          </a:p>
        </p:txBody>
      </p:sp>
    </p:spTree>
    <p:extLst>
      <p:ext uri="{BB962C8B-B14F-4D97-AF65-F5344CB8AC3E}">
        <p14:creationId xmlns:p14="http://schemas.microsoft.com/office/powerpoint/2010/main" val="25341951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602" y="4406903"/>
            <a:ext cx="8743950" cy="1362075"/>
          </a:xfrm>
          <a:prstGeom prst="rect">
            <a:avLst/>
          </a:prstGeom>
        </p:spPr>
        <p:txBody>
          <a:bodyPr anchor="t"/>
          <a:lstStyle>
            <a:lvl1pPr algn="l">
              <a:lnSpc>
                <a:spcPts val="3800"/>
              </a:lnSpc>
              <a:defRPr sz="3600" b="1" cap="all" baseline="0">
                <a:effectLst/>
              </a:defRPr>
            </a:lvl1pPr>
          </a:lstStyle>
          <a:p>
            <a:r>
              <a:rPr lang="en-US"/>
              <a:t>Section Header</a:t>
            </a:r>
            <a:br>
              <a:rPr lang="en-US"/>
            </a:br>
            <a:r>
              <a:rPr lang="en-US"/>
              <a:t>Myriad Pro, bold, shadow, 36pt </a:t>
            </a:r>
          </a:p>
        </p:txBody>
      </p:sp>
      <p:sp>
        <p:nvSpPr>
          <p:cNvPr id="3" name="Text Placeholder 2"/>
          <p:cNvSpPr>
            <a:spLocks noGrp="1"/>
          </p:cNvSpPr>
          <p:nvPr>
            <p:ph type="body" idx="1" hasCustomPrompt="1"/>
          </p:nvPr>
        </p:nvSpPr>
        <p:spPr>
          <a:xfrm>
            <a:off x="812602" y="2906713"/>
            <a:ext cx="874395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Subhead – Myriad Pro, 20pt</a:t>
            </a:r>
          </a:p>
        </p:txBody>
      </p:sp>
    </p:spTree>
    <p:extLst>
      <p:ext uri="{BB962C8B-B14F-4D97-AF65-F5344CB8AC3E}">
        <p14:creationId xmlns:p14="http://schemas.microsoft.com/office/powerpoint/2010/main" val="200565538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2" y="273050"/>
            <a:ext cx="3384352" cy="1162050"/>
          </a:xfrm>
          <a:prstGeom prst="rect">
            <a:avLst/>
          </a:prstGeom>
        </p:spPr>
        <p:txBody>
          <a:bodyPr anchor="b"/>
          <a:lstStyle>
            <a:lvl1pPr algn="l">
              <a:defRPr sz="2000" b="1" baseline="0">
                <a:effectLst/>
              </a:defRPr>
            </a:lvl1pPr>
          </a:lstStyle>
          <a:p>
            <a:r>
              <a:rPr lang="en-US"/>
              <a:t>Header – Myriad Pro, bold, shadow, 20pt</a:t>
            </a:r>
          </a:p>
        </p:txBody>
      </p:sp>
      <p:sp>
        <p:nvSpPr>
          <p:cNvPr id="3" name="Content Placeholder 2"/>
          <p:cNvSpPr>
            <a:spLocks noGrp="1"/>
          </p:cNvSpPr>
          <p:nvPr>
            <p:ph idx="1" hasCustomPrompt="1"/>
          </p:nvPr>
        </p:nvSpPr>
        <p:spPr>
          <a:xfrm>
            <a:off x="4021931" y="273051"/>
            <a:ext cx="5750719"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4" name="Text Placeholder 3"/>
          <p:cNvSpPr>
            <a:spLocks noGrp="1"/>
          </p:cNvSpPr>
          <p:nvPr>
            <p:ph type="body" sz="half" idx="2" hasCustomPrompt="1"/>
          </p:nvPr>
        </p:nvSpPr>
        <p:spPr>
          <a:xfrm>
            <a:off x="514352" y="1435104"/>
            <a:ext cx="3384352"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Paragraph of type</a:t>
            </a:r>
          </a:p>
          <a:p>
            <a:pPr lvl="0"/>
            <a:r>
              <a:rPr lang="en-US"/>
              <a:t>Myriad Pro, 14pt</a:t>
            </a:r>
          </a:p>
        </p:txBody>
      </p:sp>
      <p:sp>
        <p:nvSpPr>
          <p:cNvPr id="7" name="Text Placeholder 5"/>
          <p:cNvSpPr>
            <a:spLocks noGrp="1"/>
          </p:cNvSpPr>
          <p:nvPr userDrawn="1">
            <p:ph type="body" sz="quarter" idx="11" hasCustomPrompt="1"/>
          </p:nvPr>
        </p:nvSpPr>
        <p:spPr>
          <a:xfrm>
            <a:off x="514350" y="5791200"/>
            <a:ext cx="9258300" cy="609600"/>
          </a:xfrm>
          <a:prstGeom prst="rect">
            <a:avLst/>
          </a:prstGeom>
        </p:spPr>
        <p:txBody>
          <a:bodyPr anchor="b"/>
          <a:lstStyle>
            <a:lvl1pPr>
              <a:buNone/>
              <a:defRPr sz="1100">
                <a:solidFill>
                  <a:schemeClr val="tx1"/>
                </a:solidFill>
              </a:defRPr>
            </a:lvl1pPr>
          </a:lstStyle>
          <a:p>
            <a:r>
              <a:rPr lang="en-US"/>
              <a:t>* Citations, references, and credits – Myriad Pro, 11pt</a:t>
            </a:r>
          </a:p>
        </p:txBody>
      </p:sp>
    </p:spTree>
    <p:extLst>
      <p:ext uri="{BB962C8B-B14F-4D97-AF65-F5344CB8AC3E}">
        <p14:creationId xmlns:p14="http://schemas.microsoft.com/office/powerpoint/2010/main" val="182501504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2.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40" r:id="rId1"/>
    <p:sldLayoutId id="2147483741" r:id="rId2"/>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0840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2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www.cdc.gov/obesity/data/prevalence-maps.html"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8.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9.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1.xml"/><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526472"/>
            <a:ext cx="9366250" cy="1014461"/>
          </a:xfrm>
        </p:spPr>
        <p:txBody>
          <a:bodyPr/>
          <a:lstStyle/>
          <a:p>
            <a:r>
              <a:rPr lang="en-US" sz="2400">
                <a:latin typeface="Verdana" panose="020B0604030504040204" pitchFamily="34" charset="0"/>
                <a:ea typeface="Verdana" panose="020B0604030504040204" pitchFamily="34" charset="0"/>
                <a:cs typeface="Verdana" panose="020B0604030504040204" pitchFamily="34" charset="0"/>
              </a:rPr>
              <a:t>Prevalence of Self-Reported Obesity Among </a:t>
            </a:r>
            <a:br>
              <a:rPr lang="en-US" sz="2400">
                <a:latin typeface="Verdana" panose="020B0604030504040204" pitchFamily="34" charset="0"/>
                <a:ea typeface="Verdana" panose="020B0604030504040204" pitchFamily="34" charset="0"/>
                <a:cs typeface="Verdana" panose="020B0604030504040204" pitchFamily="34" charset="0"/>
              </a:rPr>
            </a:br>
            <a:r>
              <a:rPr lang="en-US" sz="2400">
                <a:latin typeface="Verdana" panose="020B0604030504040204" pitchFamily="34" charset="0"/>
                <a:ea typeface="Verdana" panose="020B0604030504040204" pitchFamily="34" charset="0"/>
                <a:cs typeface="Verdana" panose="020B0604030504040204" pitchFamily="34" charset="0"/>
              </a:rPr>
              <a:t>U.S. Adults by State </a:t>
            </a:r>
            <a:r>
              <a:rPr lang="en-US" sz="2400" kern="0">
                <a:latin typeface="Verdana"/>
              </a:rPr>
              <a:t>and Territory</a:t>
            </a:r>
            <a:endParaRPr lang="en-US" sz="240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114425" y="1684867"/>
            <a:ext cx="8229600" cy="4182533"/>
          </a:xfrm>
        </p:spPr>
        <p:txBody>
          <a:bodyPr/>
          <a:lstStyle/>
          <a:p>
            <a:pPr>
              <a:buNone/>
            </a:pPr>
            <a:endParaRPr lang="en-US">
              <a:solidFill>
                <a:srgbClr val="000000"/>
              </a:solidFill>
            </a:endParaRPr>
          </a:p>
          <a:p>
            <a:pPr marL="0" indent="0">
              <a:buNone/>
            </a:pPr>
            <a:r>
              <a:rPr lang="en-US">
                <a:solidFill>
                  <a:srgbClr val="080808"/>
                </a:solidFill>
              </a:rPr>
              <a:t>Definitions</a:t>
            </a:r>
          </a:p>
          <a:p>
            <a:r>
              <a:rPr lang="en-US">
                <a:solidFill>
                  <a:srgbClr val="080808"/>
                </a:solidFill>
              </a:rPr>
              <a:t>Obesity: Body Mass Index (BMI) of 30 kg/m</a:t>
            </a:r>
            <a:r>
              <a:rPr lang="en-US" baseline="30000">
                <a:solidFill>
                  <a:srgbClr val="080808"/>
                </a:solidFill>
              </a:rPr>
              <a:t>2</a:t>
            </a:r>
            <a:r>
              <a:rPr lang="en-US">
                <a:solidFill>
                  <a:srgbClr val="080808"/>
                </a:solidFill>
              </a:rPr>
              <a:t> or higher.</a:t>
            </a:r>
          </a:p>
          <a:p>
            <a:pPr marL="0" indent="0">
              <a:buNone/>
            </a:pPr>
            <a:endParaRPr lang="en-US" sz="2800" b="0">
              <a:solidFill>
                <a:srgbClr val="080808"/>
              </a:solidFill>
            </a:endParaRPr>
          </a:p>
          <a:p>
            <a:r>
              <a:rPr lang="en-US">
                <a:solidFill>
                  <a:srgbClr val="080808"/>
                </a:solidFill>
              </a:rPr>
              <a:t>Body Mass Index (BMI): A measure of an adult’s weight in relation to his or her height, calculated by using the adult’s weight in kilograms divided by the square of his or her height in meters.</a:t>
            </a:r>
          </a:p>
          <a:p>
            <a:pPr marL="0" indent="0">
              <a:buNone/>
            </a:pPr>
            <a:endParaRPr lang="en-US">
              <a:solidFill>
                <a:srgbClr val="000000"/>
              </a:solidFill>
            </a:endParaRPr>
          </a:p>
        </p:txBody>
      </p:sp>
      <p:pic>
        <p:nvPicPr>
          <p:cNvPr id="1026" name="Picture 2" descr="HHS and CDC logo" title="HHS and CDC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0787" y="5991224"/>
            <a:ext cx="114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521357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56855"/>
            <a:ext cx="10287000" cy="849901"/>
          </a:xfrm>
        </p:spPr>
        <p:txBody>
          <a:bodyPr/>
          <a:lstStyle/>
          <a:p>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a:latin typeface="Verdana" panose="020B0604030504040204" pitchFamily="34" charset="0"/>
                <a:ea typeface="Verdana" panose="020B0604030504040204" pitchFamily="34" charset="0"/>
                <a:cs typeface="Verdana" panose="020B0604030504040204" pitchFamily="34" charset="0"/>
              </a:rPr>
              <a:t>Self-Reported Obesity Among U.S. Adults by State and Territory</a:t>
            </a:r>
            <a:r>
              <a:rPr lang="en-US" sz="2400" kern="0">
                <a:latin typeface="Verdana"/>
              </a:rPr>
              <a:t>, BRFSS, 2016</a:t>
            </a:r>
            <a:endParaRPr lang="en-US"/>
          </a:p>
        </p:txBody>
      </p:sp>
      <p:sp>
        <p:nvSpPr>
          <p:cNvPr id="9" name="TextBox 8"/>
          <p:cNvSpPr txBox="1"/>
          <p:nvPr/>
        </p:nvSpPr>
        <p:spPr>
          <a:xfrm>
            <a:off x="784734" y="1168398"/>
            <a:ext cx="8287966" cy="400110"/>
          </a:xfrm>
          <a:prstGeom prst="rect">
            <a:avLst/>
          </a:prstGeom>
          <a:noFill/>
        </p:spPr>
        <p:txBody>
          <a:bodyPr wrap="square" rtlCol="0">
            <a:spAutoFit/>
          </a:bodyPr>
          <a:lstStyle/>
          <a:p>
            <a:pPr lvl="0"/>
            <a:r>
              <a:rPr lang="en-US" sz="1000" b="1" baseline="3000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1000" b="1">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lvl="0"/>
            <a:r>
              <a:rPr lang="en-US" sz="1000" b="1">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1620982" y="1168399"/>
            <a:ext cx="6608618" cy="4999237"/>
          </a:xfrm>
        </p:spPr>
        <p:txBody>
          <a:bodyPr/>
          <a:lstStyle/>
          <a:p>
            <a:pPr marL="0" indent="0">
              <a:spcBef>
                <a:spcPts val="0"/>
              </a:spcBef>
              <a:buClrTx/>
              <a:buSzTx/>
              <a:buNone/>
            </a:pPr>
            <a:r>
              <a:rPr lang="en-US" b="0">
                <a:solidFill>
                  <a:srgbClr val="000000"/>
                </a:solidFill>
              </a:rPr>
              <a:t>	</a:t>
            </a:r>
            <a:endParaRPr lang="en-US"/>
          </a:p>
        </p:txBody>
      </p:sp>
      <p:pic>
        <p:nvPicPr>
          <p:cNvPr id="6" name="Picture 5" descr="Prevalence¶ of Self-Reported Obesity Among U.S. Adults by State and Territory, BRFSS, 2016">
            <a:hlinkClick r:id="rId2" action="ppaction://hlinksldjump"/>
            <a:extLst>
              <a:ext uri="{FF2B5EF4-FFF2-40B4-BE49-F238E27FC236}">
                <a16:creationId xmlns:a16="http://schemas.microsoft.com/office/drawing/2014/main" id="{0F0F4755-F62F-4A46-857E-C3F00113FAF9}"/>
              </a:ext>
              <a:ext uri="{C183D7F6-B498-43B3-948B-1728B52AA6E4}">
                <adec:decorative xmlns:adec="http://schemas.microsoft.com/office/drawing/2017/decorative" val="0"/>
              </a:ext>
            </a:extLst>
          </p:cNvPr>
          <p:cNvPicPr>
            <a:picLocks noChangeAspect="1"/>
          </p:cNvPicPr>
          <p:nvPr/>
        </p:nvPicPr>
        <p:blipFill rotWithShape="1">
          <a:blip r:embed="rId3"/>
          <a:srcRect t="2806"/>
          <a:stretch/>
        </p:blipFill>
        <p:spPr>
          <a:xfrm>
            <a:off x="784734" y="1578235"/>
            <a:ext cx="7950702" cy="4751399"/>
          </a:xfrm>
          <a:prstGeom prst="rect">
            <a:avLst/>
          </a:prstGeom>
        </p:spPr>
      </p:pic>
      <p:sp>
        <p:nvSpPr>
          <p:cNvPr id="8" name="TextBox 7"/>
          <p:cNvSpPr txBox="1"/>
          <p:nvPr/>
        </p:nvSpPr>
        <p:spPr>
          <a:xfrm>
            <a:off x="1235945" y="6377610"/>
            <a:ext cx="7498079" cy="400110"/>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 or no data in a specific year.</a:t>
            </a:r>
          </a:p>
        </p:txBody>
      </p:sp>
      <p:pic>
        <p:nvPicPr>
          <p:cNvPr id="4" name="Picture 2" descr="HHS and CDC logo" title="HHS and CD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601428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56855"/>
            <a:ext cx="10287000" cy="849901"/>
          </a:xfrm>
        </p:spPr>
        <p:txBody>
          <a:bodyPr/>
          <a:lstStyle/>
          <a:p>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a:latin typeface="Verdana" panose="020B0604030504040204" pitchFamily="34" charset="0"/>
                <a:ea typeface="Verdana" panose="020B0604030504040204" pitchFamily="34" charset="0"/>
                <a:cs typeface="Verdana" panose="020B0604030504040204" pitchFamily="34" charset="0"/>
              </a:rPr>
              <a:t>Self-Reported Obesity Among U.S. Adults by State and Territory</a:t>
            </a:r>
            <a:r>
              <a:rPr lang="en-US" sz="2400" kern="0">
                <a:latin typeface="Verdana"/>
              </a:rPr>
              <a:t>, BRFSS, 2017</a:t>
            </a:r>
            <a:endParaRPr lang="en-US"/>
          </a:p>
        </p:txBody>
      </p:sp>
      <p:sp>
        <p:nvSpPr>
          <p:cNvPr id="9" name="TextBox 8"/>
          <p:cNvSpPr txBox="1"/>
          <p:nvPr/>
        </p:nvSpPr>
        <p:spPr>
          <a:xfrm>
            <a:off x="815009" y="1184580"/>
            <a:ext cx="8963664" cy="400110"/>
          </a:xfrm>
          <a:prstGeom prst="rect">
            <a:avLst/>
          </a:prstGeom>
          <a:noFill/>
        </p:spPr>
        <p:txBody>
          <a:bodyPr wrap="square" rtlCol="0">
            <a:spAutoFit/>
          </a:bodyPr>
          <a:lstStyle/>
          <a:p>
            <a:pPr lvl="0"/>
            <a:r>
              <a:rPr lang="en-US" sz="1000" b="1" baseline="30000" dirty="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1620982" y="1168399"/>
            <a:ext cx="6608618" cy="4999237"/>
          </a:xfrm>
        </p:spPr>
        <p:txBody>
          <a:bodyPr/>
          <a:lstStyle/>
          <a:p>
            <a:pPr marL="0" indent="0">
              <a:spcBef>
                <a:spcPts val="0"/>
              </a:spcBef>
              <a:buClrTx/>
              <a:buSzTx/>
              <a:buNone/>
            </a:pPr>
            <a:r>
              <a:rPr lang="en-US" b="0" dirty="0">
                <a:solidFill>
                  <a:srgbClr val="000000"/>
                </a:solidFill>
              </a:rPr>
              <a:t>	</a:t>
            </a:r>
            <a:endParaRPr lang="en-US" dirty="0"/>
          </a:p>
        </p:txBody>
      </p:sp>
      <p:pic>
        <p:nvPicPr>
          <p:cNvPr id="6" name="Picture 5" descr="Prevalence¶ of Self-Reported Obesity Among U.S. Adults by State and Territory, BRFSS, 2017">
            <a:hlinkClick r:id="rId2" action="ppaction://hlinksldjump"/>
            <a:extLst>
              <a:ext uri="{FF2B5EF4-FFF2-40B4-BE49-F238E27FC236}">
                <a16:creationId xmlns:a16="http://schemas.microsoft.com/office/drawing/2014/main" id="{4679D964-A41A-4FE1-9FE6-6D5EF4626F2B}"/>
              </a:ext>
            </a:extLst>
          </p:cNvPr>
          <p:cNvPicPr>
            <a:picLocks noChangeAspect="1"/>
          </p:cNvPicPr>
          <p:nvPr/>
        </p:nvPicPr>
        <p:blipFill rotWithShape="1">
          <a:blip r:embed="rId3"/>
          <a:srcRect t="5472"/>
          <a:stretch/>
        </p:blipFill>
        <p:spPr>
          <a:xfrm>
            <a:off x="705970" y="1581637"/>
            <a:ext cx="7960047" cy="4802396"/>
          </a:xfrm>
          <a:prstGeom prst="rect">
            <a:avLst/>
          </a:prstGeom>
        </p:spPr>
      </p:pic>
      <p:sp>
        <p:nvSpPr>
          <p:cNvPr id="10" name="TextBox 9"/>
          <p:cNvSpPr txBox="1"/>
          <p:nvPr/>
        </p:nvSpPr>
        <p:spPr>
          <a:xfrm>
            <a:off x="1243482" y="6368871"/>
            <a:ext cx="7563942" cy="400110"/>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 or no data in a specific year.</a:t>
            </a:r>
          </a:p>
        </p:txBody>
      </p:sp>
      <p:pic>
        <p:nvPicPr>
          <p:cNvPr id="4" name="Picture 2" descr="HHS and CDC logo" title="HHS and CD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464949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56855"/>
            <a:ext cx="10287000" cy="849901"/>
          </a:xfrm>
        </p:spPr>
        <p:txBody>
          <a:bodyPr/>
          <a:lstStyle/>
          <a:p>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a:latin typeface="Verdana" panose="020B0604030504040204" pitchFamily="34" charset="0"/>
                <a:ea typeface="Verdana" panose="020B0604030504040204" pitchFamily="34" charset="0"/>
                <a:cs typeface="Verdana" panose="020B0604030504040204" pitchFamily="34" charset="0"/>
              </a:rPr>
              <a:t>Self-Reported Obesity Among U.S. Adults by State and Territory</a:t>
            </a:r>
            <a:r>
              <a:rPr lang="en-US" sz="2400" kern="0">
                <a:latin typeface="Verdana"/>
              </a:rPr>
              <a:t>, BRFSS, 2018</a:t>
            </a:r>
            <a:endParaRPr lang="en-US"/>
          </a:p>
        </p:txBody>
      </p:sp>
      <p:sp>
        <p:nvSpPr>
          <p:cNvPr id="12" name="TextBox 11"/>
          <p:cNvSpPr txBox="1"/>
          <p:nvPr/>
        </p:nvSpPr>
        <p:spPr>
          <a:xfrm>
            <a:off x="898071" y="1168398"/>
            <a:ext cx="8800763" cy="400110"/>
          </a:xfrm>
          <a:prstGeom prst="rect">
            <a:avLst/>
          </a:prstGeom>
          <a:noFill/>
        </p:spPr>
        <p:txBody>
          <a:bodyPr wrap="square" rtlCol="0">
            <a:spAutoFit/>
          </a:bodyPr>
          <a:lstStyle/>
          <a:p>
            <a:pPr lvl="0"/>
            <a:r>
              <a:rPr lang="en-US" sz="1000" b="1" baseline="3000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1000" b="1">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lvl="0"/>
            <a:r>
              <a:rPr lang="en-US" sz="1000" b="1">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pic>
        <p:nvPicPr>
          <p:cNvPr id="6" name="Picture 5" descr="Prevalence¶ of Self-Reported Obesity Among U.S. Adults by State and Territory, BRFSS, 2018">
            <a:hlinkClick r:id="rId2" action="ppaction://hlinksldjump"/>
            <a:extLst>
              <a:ext uri="{FF2B5EF4-FFF2-40B4-BE49-F238E27FC236}">
                <a16:creationId xmlns:a16="http://schemas.microsoft.com/office/drawing/2014/main" id="{55D4911D-6CC3-4A9A-A270-84BCB9BD2DC2}"/>
              </a:ext>
            </a:extLst>
          </p:cNvPr>
          <p:cNvPicPr>
            <a:picLocks noChangeAspect="1"/>
          </p:cNvPicPr>
          <p:nvPr/>
        </p:nvPicPr>
        <p:blipFill rotWithShape="1">
          <a:blip r:embed="rId3"/>
          <a:srcRect t="6327"/>
          <a:stretch/>
        </p:blipFill>
        <p:spPr>
          <a:xfrm>
            <a:off x="799916" y="1578235"/>
            <a:ext cx="7866102" cy="4762236"/>
          </a:xfrm>
          <a:prstGeom prst="rect">
            <a:avLst/>
          </a:prstGeom>
        </p:spPr>
      </p:pic>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1620982" y="1168399"/>
            <a:ext cx="6608618" cy="4999237"/>
          </a:xfrm>
        </p:spPr>
        <p:txBody>
          <a:bodyPr/>
          <a:lstStyle/>
          <a:p>
            <a:pPr marL="0" indent="0">
              <a:spcBef>
                <a:spcPts val="0"/>
              </a:spcBef>
              <a:buClrTx/>
              <a:buSzTx/>
              <a:buNone/>
            </a:pPr>
            <a:r>
              <a:rPr lang="en-US" b="0">
                <a:solidFill>
                  <a:srgbClr val="000000"/>
                </a:solidFill>
              </a:rPr>
              <a:t>	</a:t>
            </a:r>
            <a:endParaRPr lang="en-US"/>
          </a:p>
        </p:txBody>
      </p:sp>
      <p:sp>
        <p:nvSpPr>
          <p:cNvPr id="13" name="TextBox 12"/>
          <p:cNvSpPr txBox="1"/>
          <p:nvPr/>
        </p:nvSpPr>
        <p:spPr>
          <a:xfrm>
            <a:off x="1238533" y="6384471"/>
            <a:ext cx="7556331" cy="400110"/>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 or no data in a specific year.</a:t>
            </a:r>
          </a:p>
        </p:txBody>
      </p:sp>
      <p:pic>
        <p:nvPicPr>
          <p:cNvPr id="4" name="Picture 2" descr="HHS and CDC logo" title="HHS and CD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073049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56855"/>
            <a:ext cx="10287000" cy="849901"/>
          </a:xfrm>
        </p:spPr>
        <p:txBody>
          <a:bodyPr/>
          <a:lstStyle/>
          <a:p>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a:latin typeface="Verdana" panose="020B0604030504040204" pitchFamily="34" charset="0"/>
                <a:ea typeface="Verdana" panose="020B0604030504040204" pitchFamily="34" charset="0"/>
                <a:cs typeface="Verdana" panose="020B0604030504040204" pitchFamily="34" charset="0"/>
              </a:rPr>
              <a:t>Self-Reported Obesity Among U.S. Adults by State and Territory</a:t>
            </a:r>
            <a:r>
              <a:rPr lang="en-US" sz="2400" kern="0">
                <a:latin typeface="Verdana"/>
              </a:rPr>
              <a:t>, BRFSS, 2019</a:t>
            </a:r>
            <a:endParaRPr lang="en-US"/>
          </a:p>
        </p:txBody>
      </p:sp>
      <p:sp>
        <p:nvSpPr>
          <p:cNvPr id="12" name="TextBox 11"/>
          <p:cNvSpPr txBox="1"/>
          <p:nvPr/>
        </p:nvSpPr>
        <p:spPr>
          <a:xfrm>
            <a:off x="898071" y="1168398"/>
            <a:ext cx="8800763" cy="400110"/>
          </a:xfrm>
          <a:prstGeom prst="rect">
            <a:avLst/>
          </a:prstGeom>
          <a:noFill/>
        </p:spPr>
        <p:txBody>
          <a:bodyPr wrap="square" rtlCol="0">
            <a:spAutoFit/>
          </a:bodyPr>
          <a:lstStyle/>
          <a:p>
            <a:pPr lvl="0"/>
            <a:r>
              <a:rPr lang="en-US" sz="1000" b="1" baseline="3000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1000" b="1">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lvl="0"/>
            <a:r>
              <a:rPr lang="en-US" sz="1000" b="1">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1620982" y="1168399"/>
            <a:ext cx="6608618" cy="4999237"/>
          </a:xfrm>
        </p:spPr>
        <p:txBody>
          <a:bodyPr/>
          <a:lstStyle/>
          <a:p>
            <a:pPr marL="0" indent="0">
              <a:spcBef>
                <a:spcPts val="0"/>
              </a:spcBef>
              <a:buClrTx/>
              <a:buSzTx/>
              <a:buNone/>
            </a:pPr>
            <a:r>
              <a:rPr lang="en-US" b="0">
                <a:solidFill>
                  <a:srgbClr val="000000"/>
                </a:solidFill>
              </a:rPr>
              <a:t>	</a:t>
            </a:r>
            <a:endParaRPr lang="en-US"/>
          </a:p>
        </p:txBody>
      </p:sp>
      <p:pic>
        <p:nvPicPr>
          <p:cNvPr id="6" name="Picture 5" descr="Prevalence¶ of Self-Reported Obesity Among U.S. Adults by State and Territory, BRFSS, 2019">
            <a:hlinkClick r:id="rId3" action="ppaction://hlinksldjump"/>
            <a:extLst>
              <a:ext uri="{FF2B5EF4-FFF2-40B4-BE49-F238E27FC236}">
                <a16:creationId xmlns:a16="http://schemas.microsoft.com/office/drawing/2014/main" id="{604AFD04-91D9-42C3-A0DB-AEBD5DB4A7F4}"/>
              </a:ext>
            </a:extLst>
          </p:cNvPr>
          <p:cNvPicPr>
            <a:picLocks noChangeAspect="1"/>
          </p:cNvPicPr>
          <p:nvPr/>
        </p:nvPicPr>
        <p:blipFill rotWithShape="1">
          <a:blip r:embed="rId4"/>
          <a:srcRect t="4101"/>
          <a:stretch/>
        </p:blipFill>
        <p:spPr>
          <a:xfrm>
            <a:off x="915894" y="1558780"/>
            <a:ext cx="7800088" cy="4864734"/>
          </a:xfrm>
          <a:prstGeom prst="rect">
            <a:avLst/>
          </a:prstGeom>
        </p:spPr>
      </p:pic>
      <p:sp>
        <p:nvSpPr>
          <p:cNvPr id="8" name="TextBox 7">
            <a:extLst>
              <a:ext uri="{FF2B5EF4-FFF2-40B4-BE49-F238E27FC236}">
                <a16:creationId xmlns:a16="http://schemas.microsoft.com/office/drawing/2014/main" id="{18043EFA-A520-4DD9-9076-DE29F148B233}"/>
              </a:ext>
            </a:extLst>
          </p:cNvPr>
          <p:cNvSpPr txBox="1"/>
          <p:nvPr/>
        </p:nvSpPr>
        <p:spPr>
          <a:xfrm>
            <a:off x="1239310" y="6387092"/>
            <a:ext cx="7448203" cy="400110"/>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 or no data in a specific year.</a:t>
            </a:r>
          </a:p>
        </p:txBody>
      </p:sp>
      <p:pic>
        <p:nvPicPr>
          <p:cNvPr id="4" name="Picture 2" descr="HHS and CDC logo" title="HHS and CDC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52219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56855"/>
            <a:ext cx="10287000" cy="849901"/>
          </a:xfrm>
        </p:spPr>
        <p:txBody>
          <a:bodyPr/>
          <a:lstStyle/>
          <a:p>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a:latin typeface="Verdana" panose="020B0604030504040204" pitchFamily="34" charset="0"/>
                <a:ea typeface="Verdana" panose="020B0604030504040204" pitchFamily="34" charset="0"/>
                <a:cs typeface="Verdana" panose="020B0604030504040204" pitchFamily="34" charset="0"/>
              </a:rPr>
              <a:t>Self-Reported Obesity Among U.S. Adults by State and Territory</a:t>
            </a:r>
            <a:r>
              <a:rPr lang="en-US" sz="2400" kern="0">
                <a:latin typeface="Verdana"/>
              </a:rPr>
              <a:t>, BRFSS, 2020</a:t>
            </a:r>
            <a:endParaRPr lang="en-US"/>
          </a:p>
        </p:txBody>
      </p:sp>
      <p:sp>
        <p:nvSpPr>
          <p:cNvPr id="12" name="TextBox 11"/>
          <p:cNvSpPr txBox="1"/>
          <p:nvPr/>
        </p:nvSpPr>
        <p:spPr>
          <a:xfrm>
            <a:off x="898071" y="1178126"/>
            <a:ext cx="8800763" cy="400110"/>
          </a:xfrm>
          <a:prstGeom prst="rect">
            <a:avLst/>
          </a:prstGeom>
          <a:noFill/>
        </p:spPr>
        <p:txBody>
          <a:bodyPr wrap="square" rtlCol="0">
            <a:spAutoFit/>
          </a:bodyPr>
          <a:lstStyle/>
          <a:p>
            <a:pPr lvl="0"/>
            <a:r>
              <a:rPr lang="en-US" sz="1000" b="1" baseline="30000" dirty="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1620982" y="1168399"/>
            <a:ext cx="6608618" cy="4999237"/>
          </a:xfrm>
        </p:spPr>
        <p:txBody>
          <a:bodyPr/>
          <a:lstStyle/>
          <a:p>
            <a:pPr marL="0" indent="0">
              <a:spcBef>
                <a:spcPts val="0"/>
              </a:spcBef>
              <a:buClrTx/>
              <a:buSzTx/>
              <a:buNone/>
            </a:pPr>
            <a:r>
              <a:rPr lang="en-US" b="0">
                <a:solidFill>
                  <a:srgbClr val="000000"/>
                </a:solidFill>
              </a:rPr>
              <a:t>	</a:t>
            </a:r>
            <a:endParaRPr lang="en-US"/>
          </a:p>
        </p:txBody>
      </p:sp>
      <p:pic>
        <p:nvPicPr>
          <p:cNvPr id="7" name="Picture 6" descr="Prevalence¶ of Self-Reported Obesity Among U.S. Adults by State and Territory, BRFSS, 2020">
            <a:hlinkClick r:id="rId3" action="ppaction://hlinksldjump"/>
            <a:extLst>
              <a:ext uri="{FF2B5EF4-FFF2-40B4-BE49-F238E27FC236}">
                <a16:creationId xmlns:a16="http://schemas.microsoft.com/office/drawing/2014/main" id="{B3FD29CF-42CB-4B9D-AC22-38AB9090168F}"/>
              </a:ext>
            </a:extLst>
          </p:cNvPr>
          <p:cNvPicPr>
            <a:picLocks noChangeAspect="1"/>
          </p:cNvPicPr>
          <p:nvPr/>
        </p:nvPicPr>
        <p:blipFill rotWithShape="1">
          <a:blip r:embed="rId4"/>
          <a:srcRect t="7730"/>
          <a:stretch/>
        </p:blipFill>
        <p:spPr>
          <a:xfrm>
            <a:off x="812347" y="1558780"/>
            <a:ext cx="7884758" cy="4747238"/>
          </a:xfrm>
          <a:prstGeom prst="rect">
            <a:avLst/>
          </a:prstGeom>
        </p:spPr>
      </p:pic>
      <p:sp>
        <p:nvSpPr>
          <p:cNvPr id="8" name="TextBox 7">
            <a:extLst>
              <a:ext uri="{FF2B5EF4-FFF2-40B4-BE49-F238E27FC236}">
                <a16:creationId xmlns:a16="http://schemas.microsoft.com/office/drawing/2014/main" id="{18043EFA-A520-4DD9-9076-DE29F148B233}"/>
              </a:ext>
            </a:extLst>
          </p:cNvPr>
          <p:cNvSpPr txBox="1"/>
          <p:nvPr/>
        </p:nvSpPr>
        <p:spPr>
          <a:xfrm>
            <a:off x="1242409" y="6401090"/>
            <a:ext cx="7448203" cy="400110"/>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 or no data in a specific year.</a:t>
            </a:r>
          </a:p>
        </p:txBody>
      </p:sp>
      <p:pic>
        <p:nvPicPr>
          <p:cNvPr id="4" name="Picture 2" descr="HHS and CDC logo" title="HHS and CDC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923843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56855"/>
            <a:ext cx="10287000" cy="849901"/>
          </a:xfrm>
        </p:spPr>
        <p:txBody>
          <a:bodyPr/>
          <a:lstStyle/>
          <a:p>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latin typeface="Verdana" panose="020B0604030504040204" pitchFamily="34" charset="0"/>
                <a:ea typeface="Verdana" panose="020B0604030504040204" pitchFamily="34" charset="0"/>
                <a:cs typeface="Verdana" panose="020B0604030504040204" pitchFamily="34" charset="0"/>
              </a:rPr>
              <a:t>Self-Reported Obesity Among U.S. Adults by State and Territory</a:t>
            </a:r>
            <a:r>
              <a:rPr lang="en-US" sz="2400" kern="0" dirty="0">
                <a:latin typeface="Verdana"/>
              </a:rPr>
              <a:t>, BRFSS, 2021</a:t>
            </a:r>
            <a:endParaRPr lang="en-US" dirty="0"/>
          </a:p>
        </p:txBody>
      </p:sp>
      <p:sp>
        <p:nvSpPr>
          <p:cNvPr id="12" name="TextBox 11"/>
          <p:cNvSpPr txBox="1"/>
          <p:nvPr/>
        </p:nvSpPr>
        <p:spPr>
          <a:xfrm>
            <a:off x="898071" y="1178126"/>
            <a:ext cx="8800763" cy="400110"/>
          </a:xfrm>
          <a:prstGeom prst="rect">
            <a:avLst/>
          </a:prstGeom>
          <a:noFill/>
        </p:spPr>
        <p:txBody>
          <a:bodyPr wrap="square" rtlCol="0">
            <a:spAutoFit/>
          </a:bodyPr>
          <a:lstStyle/>
          <a:p>
            <a:pPr lvl="0"/>
            <a:r>
              <a:rPr lang="en-US" sz="1000" b="1" baseline="30000" dirty="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pic>
        <p:nvPicPr>
          <p:cNvPr id="6" name="Picture 5" descr="Prevalence¶ of Self-Reported Obesity Among U.S. Adults by State and Territory, BRFSS, 2021">
            <a:hlinkClick r:id="rId3" action="ppaction://hlinksldjump"/>
            <a:extLst>
              <a:ext uri="{FF2B5EF4-FFF2-40B4-BE49-F238E27FC236}">
                <a16:creationId xmlns:a16="http://schemas.microsoft.com/office/drawing/2014/main" id="{FD4ABDD0-D5E8-4A2B-8F03-9A97E2377AD7}"/>
              </a:ext>
            </a:extLst>
          </p:cNvPr>
          <p:cNvPicPr>
            <a:picLocks noChangeAspect="1"/>
          </p:cNvPicPr>
          <p:nvPr/>
        </p:nvPicPr>
        <p:blipFill rotWithShape="1">
          <a:blip r:embed="rId4"/>
          <a:srcRect t="4807"/>
          <a:stretch/>
        </p:blipFill>
        <p:spPr>
          <a:xfrm>
            <a:off x="819150" y="1578236"/>
            <a:ext cx="7870371" cy="4780434"/>
          </a:xfrm>
          <a:prstGeom prst="rect">
            <a:avLst/>
          </a:prstGeom>
        </p:spPr>
      </p:pic>
      <p:sp>
        <p:nvSpPr>
          <p:cNvPr id="8" name="TextBox 7">
            <a:extLst>
              <a:ext uri="{FF2B5EF4-FFF2-40B4-BE49-F238E27FC236}">
                <a16:creationId xmlns:a16="http://schemas.microsoft.com/office/drawing/2014/main" id="{18043EFA-A520-4DD9-9076-DE29F148B233}"/>
              </a:ext>
            </a:extLst>
          </p:cNvPr>
          <p:cNvSpPr txBox="1"/>
          <p:nvPr/>
        </p:nvSpPr>
        <p:spPr>
          <a:xfrm>
            <a:off x="1242409" y="6401090"/>
            <a:ext cx="7448203" cy="400110"/>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 or no data in a specific year.</a:t>
            </a:r>
          </a:p>
        </p:txBody>
      </p:sp>
      <p:pic>
        <p:nvPicPr>
          <p:cNvPr id="4" name="Picture 2" descr="HHS and CDC logo" title="HHS and CDC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421217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descr="Prevalence¶ of Obesity Based on Self-Reported Weight and Height Among US Adults by State and Territory, BRFSS, 2022">
            <a:extLst>
              <a:ext uri="{FF2B5EF4-FFF2-40B4-BE49-F238E27FC236}">
                <a16:creationId xmlns:a16="http://schemas.microsoft.com/office/drawing/2014/main" id="{8BE7EE96-2854-8D65-08E5-83853BDECE68}"/>
              </a:ext>
            </a:extLst>
          </p:cNvPr>
          <p:cNvSpPr>
            <a:spLocks noGrp="1"/>
          </p:cNvSpPr>
          <p:nvPr>
            <p:ph type="title"/>
          </p:nvPr>
        </p:nvSpPr>
        <p:spPr>
          <a:xfrm>
            <a:off x="0" y="256855"/>
            <a:ext cx="10287000" cy="849901"/>
          </a:xfrm>
        </p:spPr>
        <p:txBody>
          <a:bodyPr/>
          <a:lstStyle/>
          <a:p>
            <a:r>
              <a:rPr lang="en-US" sz="20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0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0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000" dirty="0">
                <a:latin typeface="Verdana" panose="020B0604030504040204" pitchFamily="34" charset="0"/>
                <a:ea typeface="Verdana" panose="020B0604030504040204" pitchFamily="34" charset="0"/>
                <a:cs typeface="Verdana" panose="020B0604030504040204" pitchFamily="34" charset="0"/>
              </a:rPr>
              <a:t>Obesity Based on Self-Reported Weight and Height</a:t>
            </a:r>
            <a:r>
              <a:rPr lang="en-US" sz="2000" kern="0" dirty="0">
                <a:latin typeface="Verdana" panose="020B0604030504040204" pitchFamily="34" charset="0"/>
                <a:ea typeface="Verdana" panose="020B0604030504040204" pitchFamily="34" charset="0"/>
                <a:cs typeface="Verdana" panose="020B0604030504040204" pitchFamily="34" charset="0"/>
              </a:rPr>
              <a:t> Among US Adults by State and Territory</a:t>
            </a:r>
            <a:r>
              <a:rPr lang="en-US" sz="2000" kern="0" dirty="0">
                <a:latin typeface="Verdana"/>
              </a:rPr>
              <a:t>, BRFSS, 2022</a:t>
            </a:r>
            <a:endParaRPr lang="en-US" sz="2000" dirty="0"/>
          </a:p>
        </p:txBody>
      </p:sp>
      <p:sp>
        <p:nvSpPr>
          <p:cNvPr id="9" name="TextBox 8">
            <a:extLst>
              <a:ext uri="{FF2B5EF4-FFF2-40B4-BE49-F238E27FC236}">
                <a16:creationId xmlns:a16="http://schemas.microsoft.com/office/drawing/2014/main" id="{2C1256E6-CA34-5E52-BD27-DA8964CD9959}"/>
              </a:ext>
            </a:extLst>
          </p:cNvPr>
          <p:cNvSpPr txBox="1"/>
          <p:nvPr/>
        </p:nvSpPr>
        <p:spPr>
          <a:xfrm>
            <a:off x="898071" y="1178126"/>
            <a:ext cx="8800763" cy="400110"/>
          </a:xfrm>
          <a:prstGeom prst="rect">
            <a:avLst/>
          </a:prstGeom>
          <a:noFill/>
        </p:spPr>
        <p:txBody>
          <a:bodyPr wrap="square" rtlCol="0">
            <a:spAutoFit/>
          </a:bodyPr>
          <a:lstStyle/>
          <a:p>
            <a:pPr lvl="0"/>
            <a:r>
              <a:rPr lang="en-US" sz="1000" b="1" baseline="30000" dirty="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pic>
        <p:nvPicPr>
          <p:cNvPr id="5" name="Picture 4" descr="Prevalence¶ of Obesity Based on Self-Reported Weight and Height Among US Adults by State and Territory, BRFSS, 2022">
            <a:hlinkClick r:id="rId3" action="ppaction://hlinksldjump"/>
            <a:extLst>
              <a:ext uri="{FF2B5EF4-FFF2-40B4-BE49-F238E27FC236}">
                <a16:creationId xmlns:a16="http://schemas.microsoft.com/office/drawing/2014/main" id="{34746A93-6BEC-041B-9C74-D4D57D681494}"/>
              </a:ext>
            </a:extLst>
          </p:cNvPr>
          <p:cNvPicPr>
            <a:picLocks noChangeAspect="1"/>
          </p:cNvPicPr>
          <p:nvPr/>
        </p:nvPicPr>
        <p:blipFill>
          <a:blip r:embed="rId4"/>
          <a:stretch>
            <a:fillRect/>
          </a:stretch>
        </p:blipFill>
        <p:spPr>
          <a:xfrm>
            <a:off x="1276700" y="1244831"/>
            <a:ext cx="7674936" cy="5512000"/>
          </a:xfrm>
          <a:prstGeom prst="rect">
            <a:avLst/>
          </a:prstGeom>
        </p:spPr>
      </p:pic>
      <p:sp>
        <p:nvSpPr>
          <p:cNvPr id="10" name="TextBox 9">
            <a:extLst>
              <a:ext uri="{FF2B5EF4-FFF2-40B4-BE49-F238E27FC236}">
                <a16:creationId xmlns:a16="http://schemas.microsoft.com/office/drawing/2014/main" id="{A7556AA5-1A03-9ACC-92F5-D4A0FFFF27DE}"/>
              </a:ext>
            </a:extLst>
          </p:cNvPr>
          <p:cNvSpPr txBox="1"/>
          <p:nvPr/>
        </p:nvSpPr>
        <p:spPr>
          <a:xfrm>
            <a:off x="1242409" y="6401090"/>
            <a:ext cx="7448203" cy="400110"/>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 or no data in a specific year.</a:t>
            </a:r>
          </a:p>
        </p:txBody>
      </p:sp>
      <p:pic>
        <p:nvPicPr>
          <p:cNvPr id="11" name="Picture 2" descr="HHS and CDC logo" title="HHS and CDC logo">
            <a:extLst>
              <a:ext uri="{FF2B5EF4-FFF2-40B4-BE49-F238E27FC236}">
                <a16:creationId xmlns:a16="http://schemas.microsoft.com/office/drawing/2014/main" id="{83A31CEE-E906-29BA-DD1A-7E5E1B9464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585698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84686"/>
            <a:ext cx="9258300" cy="754062"/>
          </a:xfrm>
        </p:spPr>
        <p:txBody>
          <a:bodyPr/>
          <a:lstStyle/>
          <a:p>
            <a:br>
              <a:rPr lang="en-US" sz="2300" kern="0" dirty="0">
                <a:solidFill>
                  <a:srgbClr val="000000"/>
                </a:solidFill>
                <a:latin typeface="Verdana"/>
              </a:rPr>
            </a:b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latin typeface="Verdana"/>
              </a:rPr>
              <a:t>Self-Reported Obesity Among U.S. Adults by State and Territory, BRFSS, 2011</a:t>
            </a:r>
            <a:endParaRPr lang="en-US" sz="2400" dirty="0"/>
          </a:p>
        </p:txBody>
      </p:sp>
      <p:sp>
        <p:nvSpPr>
          <p:cNvPr id="4" name="Text Placeholder 3"/>
          <p:cNvSpPr>
            <a:spLocks noGrp="1"/>
          </p:cNvSpPr>
          <p:nvPr>
            <p:ph type="body" sz="quarter" idx="11"/>
          </p:nvPr>
        </p:nvSpPr>
        <p:spPr>
          <a:xfrm>
            <a:off x="236058" y="5442156"/>
            <a:ext cx="9683198" cy="1238864"/>
          </a:xfrm>
        </p:spPr>
        <p:txBody>
          <a:bodyPr/>
          <a:lstStyle/>
          <a:p>
            <a:pPr lvl="0" indent="0"/>
            <a:r>
              <a:rPr lang="en-US" sz="900" baseline="30000" dirty="0">
                <a:solidFill>
                  <a:srgbClr val="0039A6"/>
                </a:solidFill>
                <a:latin typeface="Latha" panose="020B0604020202020204" pitchFamily="34" charset="0"/>
                <a:cs typeface="Latha" panose="020B0604020202020204" pitchFamily="34" charset="0"/>
              </a:rPr>
              <a:t>¶ </a:t>
            </a:r>
            <a:r>
              <a:rPr lang="en-US" sz="900" dirty="0">
                <a:solidFill>
                  <a:srgbClr val="0039A6"/>
                </a:solidFill>
                <a:latin typeface="Verdana" pitchFamily="34" charset="0"/>
              </a:rPr>
              <a:t>Prevalence estimates reflect BRFSS methodological changes started in 2011. These</a:t>
            </a:r>
            <a:r>
              <a:rPr lang="en-US" sz="900" b="1" dirty="0">
                <a:solidFill>
                  <a:srgbClr val="FF0000"/>
                </a:solidFill>
                <a:latin typeface="Verdana" pitchFamily="34" charset="0"/>
              </a:rPr>
              <a:t> </a:t>
            </a:r>
            <a:r>
              <a:rPr lang="en-US" sz="900" dirty="0">
                <a:solidFill>
                  <a:srgbClr val="0039A6"/>
                </a:solidFill>
                <a:latin typeface="Verdana" pitchFamily="34" charset="0"/>
              </a:rPr>
              <a:t>estimates should not be compared to prevalence estimates before 2011. </a:t>
            </a:r>
            <a:r>
              <a:rPr lang="en-US" sz="900" i="1" dirty="0">
                <a:solidFill>
                  <a:srgbClr val="0039A6"/>
                </a:solidFill>
                <a:latin typeface="Verdana" pitchFamily="34" charset="0"/>
              </a:rPr>
              <a:t>Source: </a:t>
            </a:r>
            <a:r>
              <a:rPr lang="en-US" sz="900" dirty="0">
                <a:solidFill>
                  <a:srgbClr val="0039A6"/>
                </a:solidFill>
                <a:latin typeface="Verdana" pitchFamily="34" charset="0"/>
              </a:rPr>
              <a:t>Behavioral Risk Factor Surveillance System, CDC.</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810606330"/>
              </p:ext>
            </p:extLst>
          </p:nvPr>
        </p:nvGraphicFramePr>
        <p:xfrm>
          <a:off x="850432" y="1028692"/>
          <a:ext cx="4191245" cy="5103671"/>
        </p:xfrm>
        <a:graphic>
          <a:graphicData uri="http://schemas.openxmlformats.org/drawingml/2006/table">
            <a:tbl>
              <a:tblPr firstRow="1"/>
              <a:tblGrid>
                <a:gridCol w="1459747">
                  <a:extLst>
                    <a:ext uri="{9D8B030D-6E8A-4147-A177-3AD203B41FA5}">
                      <a16:colId xmlns:a16="http://schemas.microsoft.com/office/drawing/2014/main" val="20000"/>
                    </a:ext>
                  </a:extLst>
                </a:gridCol>
                <a:gridCol w="1317924">
                  <a:extLst>
                    <a:ext uri="{9D8B030D-6E8A-4147-A177-3AD203B41FA5}">
                      <a16:colId xmlns:a16="http://schemas.microsoft.com/office/drawing/2014/main" val="20001"/>
                    </a:ext>
                  </a:extLst>
                </a:gridCol>
                <a:gridCol w="1413574">
                  <a:extLst>
                    <a:ext uri="{9D8B030D-6E8A-4147-A177-3AD203B41FA5}">
                      <a16:colId xmlns:a16="http://schemas.microsoft.com/office/drawing/2014/main" val="20002"/>
                    </a:ext>
                  </a:extLst>
                </a:gridCol>
              </a:tblGrid>
              <a:tr h="280819">
                <a:tc>
                  <a:txBody>
                    <a:bodyPr/>
                    <a:lstStyle/>
                    <a:p>
                      <a:pPr algn="l" fontAlgn="t"/>
                      <a:r>
                        <a:rPr lang="en-US" sz="1050" b="1" i="0" u="none" strike="noStrike">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95% Confidence</a:t>
                      </a:r>
                      <a:r>
                        <a:rPr lang="en-US" sz="1050" b="1" i="0" u="none" strike="noStrike" baseline="0">
                          <a:solidFill>
                            <a:srgbClr val="000000"/>
                          </a:solidFill>
                          <a:effectLst/>
                          <a:latin typeface="Calibri" panose="020F0502020204030204" pitchFamily="34" charset="0"/>
                        </a:rPr>
                        <a:t> Interval</a:t>
                      </a:r>
                      <a:endParaRPr lang="en-US" sz="1050" b="1"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85574">
                <a:tc>
                  <a:txBody>
                    <a:bodyPr/>
                    <a:lstStyle/>
                    <a:p>
                      <a:pPr algn="l" fontAlgn="t"/>
                      <a:r>
                        <a:rPr lang="en-US" sz="105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(30.5, 33.5)</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85574">
                <a:tc>
                  <a:txBody>
                    <a:bodyPr/>
                    <a:lstStyle/>
                    <a:p>
                      <a:pPr algn="l" fontAlgn="t"/>
                      <a:r>
                        <a:rPr lang="en-US" sz="105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(25.3, 29.7)</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85574">
                <a:tc>
                  <a:txBody>
                    <a:bodyPr/>
                    <a:lstStyle/>
                    <a:p>
                      <a:pPr algn="l" fontAlgn="t"/>
                      <a:r>
                        <a:rPr lang="en-US" sz="105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(23.0, 27.3)</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85574">
                <a:tc>
                  <a:txBody>
                    <a:bodyPr/>
                    <a:lstStyle/>
                    <a:p>
                      <a:pPr algn="l" fontAlgn="t"/>
                      <a:r>
                        <a:rPr lang="en-US" sz="105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(28.8, 33.1)</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5574">
                <a:tc>
                  <a:txBody>
                    <a:bodyPr/>
                    <a:lstStyle/>
                    <a:p>
                      <a:pPr algn="l" fontAlgn="t"/>
                      <a:r>
                        <a:rPr lang="en-US" sz="105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(22.9, 24.7)</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85574">
                <a:tc>
                  <a:txBody>
                    <a:bodyPr/>
                    <a:lstStyle/>
                    <a:p>
                      <a:pPr algn="l" fontAlgn="t"/>
                      <a:r>
                        <a:rPr lang="en-US" sz="105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(19.7, 21.8)</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85574">
                <a:tc>
                  <a:txBody>
                    <a:bodyPr/>
                    <a:lstStyle/>
                    <a:p>
                      <a:pPr algn="l" fontAlgn="t"/>
                      <a:r>
                        <a:rPr lang="en-US" sz="105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(23.0, 26.0)</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85574">
                <a:tc>
                  <a:txBody>
                    <a:bodyPr/>
                    <a:lstStyle/>
                    <a:p>
                      <a:pPr algn="l" fontAlgn="t"/>
                      <a:r>
                        <a:rPr lang="en-US" sz="105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(26.9, 30.7)</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85574">
                <a:tc>
                  <a:txBody>
                    <a:bodyPr/>
                    <a:lstStyle/>
                    <a:p>
                      <a:pPr algn="l" fontAlgn="t"/>
                      <a:r>
                        <a:rPr lang="en-US" sz="105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(21.9, 25.7)</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85574">
                <a:tc>
                  <a:txBody>
                    <a:bodyPr/>
                    <a:lstStyle/>
                    <a:p>
                      <a:pPr algn="l" fontAlgn="t"/>
                      <a:r>
                        <a:rPr lang="en-US" sz="105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(25.4, 27.9)</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4739">
                <a:tc>
                  <a:txBody>
                    <a:bodyPr/>
                    <a:lstStyle/>
                    <a:p>
                      <a:pPr algn="l" fontAlgn="t"/>
                      <a:r>
                        <a:rPr lang="en-US" sz="105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(26.6, 29.4)</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80109">
                <a:tc>
                  <a:txBody>
                    <a:bodyPr/>
                    <a:lstStyle/>
                    <a:p>
                      <a:pPr algn="l" fontAlgn="t"/>
                      <a:r>
                        <a:rPr lang="en-US" sz="105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80808"/>
                          </a:solidFill>
                          <a:effectLst/>
                          <a:latin typeface="Calibri" panose="020F0502020204030204" pitchFamily="34" charset="0"/>
                          <a:ea typeface="Calibri"/>
                          <a:cs typeface="Times New Roman"/>
                        </a:rPr>
                        <a:t>(24.8, 30.2)</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85574">
                <a:tc>
                  <a:txBody>
                    <a:bodyPr/>
                    <a:lstStyle/>
                    <a:p>
                      <a:pPr algn="l" fontAlgn="t"/>
                      <a:r>
                        <a:rPr lang="en-US" sz="105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(20.4, 23.4)</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85574">
                <a:tc>
                  <a:txBody>
                    <a:bodyPr/>
                    <a:lstStyle/>
                    <a:p>
                      <a:pPr algn="l" fontAlgn="t"/>
                      <a:r>
                        <a:rPr lang="en-US" sz="105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(25.3, 28.9)</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85574">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(25.4, 28.9)</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85574">
                <a:tc>
                  <a:txBody>
                    <a:bodyPr/>
                    <a:lstStyle/>
                    <a:p>
                      <a:pPr algn="l" fontAlgn="t"/>
                      <a:r>
                        <a:rPr lang="en-US" sz="105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(29.5, 32.3)</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85574">
                <a:tc>
                  <a:txBody>
                    <a:bodyPr/>
                    <a:lstStyle/>
                    <a:p>
                      <a:pPr algn="l" fontAlgn="t"/>
                      <a:r>
                        <a:rPr lang="en-US" sz="105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(27.6, 30.3)</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85574">
                <a:tc>
                  <a:txBody>
                    <a:bodyPr/>
                    <a:lstStyle/>
                    <a:p>
                      <a:pPr algn="l" fontAlgn="t"/>
                      <a:r>
                        <a:rPr lang="en-US" sz="105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(28.7, 30.4)</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85574">
                <a:tc>
                  <a:txBody>
                    <a:bodyPr/>
                    <a:lstStyle/>
                    <a:p>
                      <a:pPr algn="l" fontAlgn="t"/>
                      <a:r>
                        <a:rPr lang="en-US" sz="105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(28.9, 31.9)</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85574">
                <a:tc>
                  <a:txBody>
                    <a:bodyPr/>
                    <a:lstStyle/>
                    <a:p>
                      <a:pPr algn="l" fontAlgn="t"/>
                      <a:r>
                        <a:rPr lang="en-US" sz="105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(32.0, 34.9)</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85574">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(26.8, 28.9)</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85574">
                <a:tc>
                  <a:txBody>
                    <a:bodyPr/>
                    <a:lstStyle/>
                    <a:p>
                      <a:pPr algn="l" fontAlgn="t"/>
                      <a:r>
                        <a:rPr lang="en-US" sz="105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(26.9, 29.7)</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9131">
                <a:tc>
                  <a:txBody>
                    <a:bodyPr/>
                    <a:lstStyle/>
                    <a:p>
                      <a:pPr algn="l" fontAlgn="t"/>
                      <a:r>
                        <a:rPr lang="en-US" sz="105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(21.8, 23.7)</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9131">
                <a:tc>
                  <a:txBody>
                    <a:bodyPr/>
                    <a:lstStyle/>
                    <a:p>
                      <a:pPr algn="l" fontAlgn="t"/>
                      <a:r>
                        <a:rPr lang="en-US" sz="105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(30.0, 32.6)</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9131">
                <a:tc>
                  <a:txBody>
                    <a:bodyPr/>
                    <a:lstStyle/>
                    <a:p>
                      <a:pPr algn="l" fontAlgn="t"/>
                      <a:r>
                        <a:rPr lang="en-US" sz="105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(24.6, 26.8)</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89131">
                <a:tc>
                  <a:txBody>
                    <a:bodyPr/>
                    <a:lstStyle/>
                    <a:p>
                      <a:pPr algn="l" fontAlgn="t"/>
                      <a:r>
                        <a:rPr lang="en-US" sz="1050" b="0" i="0" u="none" strike="noStrike">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(33.5, 36.3)</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515039656"/>
              </p:ext>
            </p:extLst>
          </p:nvPr>
        </p:nvGraphicFramePr>
        <p:xfrm>
          <a:off x="5337560" y="1028705"/>
          <a:ext cx="4167963" cy="5007288"/>
        </p:xfrm>
        <a:graphic>
          <a:graphicData uri="http://schemas.openxmlformats.org/drawingml/2006/table">
            <a:tbl>
              <a:tblPr firstRow="1"/>
              <a:tblGrid>
                <a:gridCol w="1451639">
                  <a:extLst>
                    <a:ext uri="{9D8B030D-6E8A-4147-A177-3AD203B41FA5}">
                      <a16:colId xmlns:a16="http://schemas.microsoft.com/office/drawing/2014/main" val="20000"/>
                    </a:ext>
                  </a:extLst>
                </a:gridCol>
                <a:gridCol w="1292917">
                  <a:extLst>
                    <a:ext uri="{9D8B030D-6E8A-4147-A177-3AD203B41FA5}">
                      <a16:colId xmlns:a16="http://schemas.microsoft.com/office/drawing/2014/main" val="20001"/>
                    </a:ext>
                  </a:extLst>
                </a:gridCol>
                <a:gridCol w="1423407">
                  <a:extLst>
                    <a:ext uri="{9D8B030D-6E8A-4147-A177-3AD203B41FA5}">
                      <a16:colId xmlns:a16="http://schemas.microsoft.com/office/drawing/2014/main" val="20002"/>
                    </a:ext>
                  </a:extLst>
                </a:gridCol>
              </a:tblGrid>
              <a:tr h="168994">
                <a:tc>
                  <a:txBody>
                    <a:bodyPr/>
                    <a:lstStyle/>
                    <a:p>
                      <a:pPr algn="l" fontAlgn="t"/>
                      <a:r>
                        <a:rPr lang="en-US" sz="1050" b="1" i="0" u="none" strike="noStrike">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95% Confidence</a:t>
                      </a:r>
                      <a:r>
                        <a:rPr lang="en-US" sz="1050" b="1" i="0" u="none" strike="noStrike" baseline="0">
                          <a:solidFill>
                            <a:srgbClr val="000000"/>
                          </a:solidFill>
                          <a:effectLst/>
                          <a:latin typeface="Calibri" panose="020F0502020204030204" pitchFamily="34" charset="0"/>
                        </a:rPr>
                        <a:t> Interval</a:t>
                      </a:r>
                      <a:endParaRPr lang="en-US" sz="1050" b="1"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9544">
                <a:tc>
                  <a:txBody>
                    <a:bodyPr/>
                    <a:lstStyle/>
                    <a:p>
                      <a:pPr algn="l" fontAlgn="t"/>
                      <a:r>
                        <a:rPr lang="en-US" sz="1050" b="0" i="0" u="none" strike="noStrike">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(28.6, 32.0)</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9544">
                <a:tc>
                  <a:txBody>
                    <a:bodyPr/>
                    <a:lstStyle/>
                    <a:p>
                      <a:pPr algn="l" fontAlgn="t"/>
                      <a:r>
                        <a:rPr lang="en-US" sz="105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(23.3, 26.0)</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9544">
                <a:tc>
                  <a:txBody>
                    <a:bodyPr/>
                    <a:lstStyle/>
                    <a:p>
                      <a:pPr algn="l" fontAlgn="t"/>
                      <a:r>
                        <a:rPr lang="en-US" sz="105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(27.6, 29.2)</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9544">
                <a:tc>
                  <a:txBody>
                    <a:bodyPr/>
                    <a:lstStyle/>
                    <a:p>
                      <a:pPr algn="l" fontAlgn="t"/>
                      <a:r>
                        <a:rPr lang="en-US" sz="105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(22.5, 26.6)</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9544">
                <a:tc>
                  <a:txBody>
                    <a:bodyPr/>
                    <a:lstStyle/>
                    <a:p>
                      <a:pPr algn="l" fontAlgn="t"/>
                      <a:r>
                        <a:rPr lang="en-US" sz="105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(24.7, 27.7)</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9544">
                <a:tc>
                  <a:txBody>
                    <a:bodyPr/>
                    <a:lstStyle/>
                    <a:p>
                      <a:pPr algn="l" fontAlgn="t"/>
                      <a:r>
                        <a:rPr lang="en-US" sz="105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(22.7, 24.8)</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9544">
                <a:tc>
                  <a:txBody>
                    <a:bodyPr/>
                    <a:lstStyle/>
                    <a:p>
                      <a:pPr algn="l" fontAlgn="t"/>
                      <a:r>
                        <a:rPr lang="en-US" sz="105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(25.1, 27.6)</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9544">
                <a:tc>
                  <a:txBody>
                    <a:bodyPr/>
                    <a:lstStyle/>
                    <a:p>
                      <a:pPr algn="l" fontAlgn="t"/>
                      <a:r>
                        <a:rPr lang="en-US" sz="105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(23.2, 25.9)</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9544">
                <a:tc>
                  <a:txBody>
                    <a:bodyPr/>
                    <a:lstStyle/>
                    <a:p>
                      <a:pPr algn="l" fontAlgn="t"/>
                      <a:r>
                        <a:rPr lang="en-US" sz="105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(27.7, 30.6)</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9544">
                <a:tc>
                  <a:txBody>
                    <a:bodyPr/>
                    <a:lstStyle/>
                    <a:p>
                      <a:pPr algn="l" fontAlgn="t"/>
                      <a:r>
                        <a:rPr lang="en-US" sz="105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(26.3, 29.4)</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9544">
                <a:tc>
                  <a:txBody>
                    <a:bodyPr/>
                    <a:lstStyle/>
                    <a:p>
                      <a:pPr algn="l" fontAlgn="t"/>
                      <a:r>
                        <a:rPr lang="en-US" sz="105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(28.3, 31.0)</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9544">
                <a:tc>
                  <a:txBody>
                    <a:bodyPr/>
                    <a:lstStyle/>
                    <a:p>
                      <a:pPr algn="l" fontAlgn="t"/>
                      <a:r>
                        <a:rPr lang="en-US" sz="105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(29.7, 32.5)</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9544">
                <a:tc>
                  <a:txBody>
                    <a:bodyPr/>
                    <a:lstStyle/>
                    <a:p>
                      <a:pPr algn="l" fontAlgn="t"/>
                      <a:r>
                        <a:rPr lang="en-US" sz="105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(25.2, 28.3)</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4847">
                <a:tc>
                  <a:txBody>
                    <a:bodyPr/>
                    <a:lstStyle/>
                    <a:p>
                      <a:pPr algn="l" fontAlgn="t"/>
                      <a:r>
                        <a:rPr lang="en-US" sz="105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(27.3, 29.8)</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4847">
                <a:tc>
                  <a:txBody>
                    <a:bodyPr/>
                    <a:lstStyle/>
                    <a:p>
                      <a:pPr algn="l" fontAlgn="t"/>
                      <a:r>
                        <a:rPr lang="en-US" sz="105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80808"/>
                          </a:solidFill>
                          <a:effectLst/>
                          <a:latin typeface="Calibri" panose="020F0502020204030204" pitchFamily="34" charset="0"/>
                          <a:ea typeface="Calibri"/>
                          <a:cs typeface="Times New Roman"/>
                        </a:rPr>
                        <a:t>(25.0, 27.7)</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9544">
                <a:tc>
                  <a:txBody>
                    <a:bodyPr/>
                    <a:lstStyle/>
                    <a:p>
                      <a:pPr algn="l" fontAlgn="t"/>
                      <a:r>
                        <a:rPr lang="en-US" sz="105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(23.9, 27.0)</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9544">
                <a:tc>
                  <a:txBody>
                    <a:bodyPr/>
                    <a:lstStyle/>
                    <a:p>
                      <a:pPr algn="l" fontAlgn="t"/>
                      <a:r>
                        <a:rPr lang="en-US" sz="105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(29.6, 32.1)</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9544">
                <a:tc>
                  <a:txBody>
                    <a:bodyPr/>
                    <a:lstStyle/>
                    <a:p>
                      <a:pPr algn="l" fontAlgn="t"/>
                      <a:r>
                        <a:rPr lang="en-US" sz="105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(26.3, 30.1)</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9544">
                <a:tc>
                  <a:txBody>
                    <a:bodyPr/>
                    <a:lstStyle/>
                    <a:p>
                      <a:pPr algn="l" fontAlgn="t"/>
                      <a:r>
                        <a:rPr lang="en-US" sz="105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(26.8, 31.7)</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9544">
                <a:tc>
                  <a:txBody>
                    <a:bodyPr/>
                    <a:lstStyle/>
                    <a:p>
                      <a:pPr algn="l" fontAlgn="t"/>
                      <a:r>
                        <a:rPr lang="en-US" sz="105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(29.1, 31.8)</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9544">
                <a:tc>
                  <a:txBody>
                    <a:bodyPr/>
                    <a:lstStyle/>
                    <a:p>
                      <a:pPr algn="l" fontAlgn="t"/>
                      <a:r>
                        <a:rPr lang="en-US" sz="105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(23.4, 25.5)</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9544">
                <a:tc>
                  <a:txBody>
                    <a:bodyPr/>
                    <a:lstStyle/>
                    <a:p>
                      <a:pPr algn="l" fontAlgn="t"/>
                      <a:r>
                        <a:rPr lang="en-US" sz="105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(24.1, 26.8)</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9544">
                <a:tc>
                  <a:txBody>
                    <a:bodyPr/>
                    <a:lstStyle/>
                    <a:p>
                      <a:pPr algn="l" fontAlgn="t"/>
                      <a:r>
                        <a:rPr lang="en-US" sz="105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(27.5, 30.9)</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9544">
                <a:tc>
                  <a:txBody>
                    <a:bodyPr/>
                    <a:lstStyle/>
                    <a:p>
                      <a:pPr algn="l" fontAlgn="t"/>
                      <a:r>
                        <a:rPr lang="en-US" sz="105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(25.3, 27.7)</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9544">
                <a:tc>
                  <a:txBody>
                    <a:bodyPr/>
                    <a:lstStyle/>
                    <a:p>
                      <a:pPr algn="l" fontAlgn="t"/>
                      <a:r>
                        <a:rPr lang="en-US" sz="105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(30.9, 34.0)</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9544">
                <a:tc>
                  <a:txBody>
                    <a:bodyPr/>
                    <a:lstStyle/>
                    <a:p>
                      <a:pPr algn="l" fontAlgn="t"/>
                      <a:r>
                        <a:rPr lang="en-US" sz="105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(25.8, 29.7)</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9544">
                <a:tc>
                  <a:txBody>
                    <a:bodyPr/>
                    <a:lstStyle/>
                    <a:p>
                      <a:pPr algn="l" fontAlgn="t"/>
                      <a:r>
                        <a:rPr lang="en-US" sz="105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(23.5, 26.6)</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350102591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546131"/>
            <a:ext cx="9258300" cy="615745"/>
          </a:xfrm>
        </p:spPr>
        <p:txBody>
          <a:bodyPr/>
          <a:lstStyle/>
          <a:p>
            <a:br>
              <a:rPr lang="en-US" sz="2000" kern="0" dirty="0">
                <a:solidFill>
                  <a:srgbClr val="000000"/>
                </a:solidFill>
                <a:latin typeface="Verdana"/>
              </a:rPr>
            </a:b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solidFill>
                  <a:srgbClr val="0039A6"/>
                </a:solidFill>
                <a:latin typeface="Verdana"/>
              </a:rPr>
              <a:t>Self-Reported Obesity Among U.S. Adults by State and Territory, BRFSS, 2012</a:t>
            </a:r>
            <a:endParaRPr lang="en-US" sz="2400" dirty="0"/>
          </a:p>
        </p:txBody>
      </p:sp>
      <p:sp>
        <p:nvSpPr>
          <p:cNvPr id="4" name="Text Placeholder 3"/>
          <p:cNvSpPr>
            <a:spLocks noGrp="1"/>
          </p:cNvSpPr>
          <p:nvPr>
            <p:ph type="body" sz="quarter" idx="11"/>
          </p:nvPr>
        </p:nvSpPr>
        <p:spPr>
          <a:xfrm>
            <a:off x="206235" y="6199772"/>
            <a:ext cx="9653380" cy="575188"/>
          </a:xfrm>
        </p:spPr>
        <p:txBody>
          <a:bodyPr/>
          <a:lstStyle/>
          <a:p>
            <a:pPr lvl="0" indent="0"/>
            <a:r>
              <a:rPr lang="en-US" sz="900" baseline="30000" dirty="0">
                <a:solidFill>
                  <a:srgbClr val="0039A6"/>
                </a:solidFill>
                <a:latin typeface="Latha" panose="020B0604020202020204" pitchFamily="34" charset="0"/>
                <a:cs typeface="Latha" panose="020B0604020202020204" pitchFamily="34" charset="0"/>
              </a:rPr>
              <a:t>¶ </a:t>
            </a:r>
            <a:r>
              <a:rPr lang="en-US" sz="900" dirty="0">
                <a:solidFill>
                  <a:srgbClr val="0039A6"/>
                </a:solidFill>
                <a:latin typeface="Verdana" pitchFamily="34" charset="0"/>
              </a:rPr>
              <a:t>Prevalence estimates reflect BRFSS methodological changes started in 2011. These</a:t>
            </a:r>
            <a:r>
              <a:rPr lang="en-US" sz="900" b="1" dirty="0">
                <a:solidFill>
                  <a:srgbClr val="FF0000"/>
                </a:solidFill>
                <a:latin typeface="Verdana" pitchFamily="34" charset="0"/>
              </a:rPr>
              <a:t> </a:t>
            </a:r>
            <a:r>
              <a:rPr lang="en-US" sz="900" dirty="0">
                <a:solidFill>
                  <a:srgbClr val="0039A6"/>
                </a:solidFill>
                <a:latin typeface="Verdana" pitchFamily="34" charset="0"/>
              </a:rPr>
              <a:t>estimates should not be compared to prevalence estimates before 2011. </a:t>
            </a:r>
            <a:r>
              <a:rPr lang="en-US" sz="900" i="1" dirty="0">
                <a:solidFill>
                  <a:srgbClr val="0039A6"/>
                </a:solidFill>
                <a:latin typeface="Verdana" pitchFamily="34" charset="0"/>
              </a:rPr>
              <a:t>Source: </a:t>
            </a:r>
            <a:r>
              <a:rPr lang="en-US" sz="900" dirty="0">
                <a:solidFill>
                  <a:srgbClr val="0039A6"/>
                </a:solidFill>
                <a:latin typeface="Verdana" pitchFamily="34" charset="0"/>
              </a:rPr>
              <a:t>Behavioral Risk Factor Surveillance System, CDC.</a:t>
            </a:r>
          </a:p>
          <a:p>
            <a:pPr indent="0"/>
            <a:endParaRPr lang="en-US" sz="1000" b="1" dirty="0">
              <a:solidFill>
                <a:srgbClr val="0070C0"/>
              </a:solidFill>
              <a:latin typeface="Verdana" pitchFamily="34" charset="0"/>
            </a:endParaRP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869613354"/>
              </p:ext>
            </p:extLst>
          </p:nvPr>
        </p:nvGraphicFramePr>
        <p:xfrm>
          <a:off x="806187" y="1161876"/>
          <a:ext cx="4191245" cy="4830271"/>
        </p:xfrm>
        <a:graphic>
          <a:graphicData uri="http://schemas.openxmlformats.org/drawingml/2006/table">
            <a:tbl>
              <a:tblPr firstRow="1"/>
              <a:tblGrid>
                <a:gridCol w="1459747">
                  <a:extLst>
                    <a:ext uri="{9D8B030D-6E8A-4147-A177-3AD203B41FA5}">
                      <a16:colId xmlns:a16="http://schemas.microsoft.com/office/drawing/2014/main" val="20000"/>
                    </a:ext>
                  </a:extLst>
                </a:gridCol>
                <a:gridCol w="1347421">
                  <a:extLst>
                    <a:ext uri="{9D8B030D-6E8A-4147-A177-3AD203B41FA5}">
                      <a16:colId xmlns:a16="http://schemas.microsoft.com/office/drawing/2014/main" val="20001"/>
                    </a:ext>
                  </a:extLst>
                </a:gridCol>
                <a:gridCol w="1384077">
                  <a:extLst>
                    <a:ext uri="{9D8B030D-6E8A-4147-A177-3AD203B41FA5}">
                      <a16:colId xmlns:a16="http://schemas.microsoft.com/office/drawing/2014/main" val="20002"/>
                    </a:ext>
                  </a:extLst>
                </a:gridCol>
              </a:tblGrid>
              <a:tr h="202811">
                <a:tc>
                  <a:txBody>
                    <a:bodyPr/>
                    <a:lstStyle/>
                    <a:p>
                      <a:pPr algn="l" fontAlgn="t"/>
                      <a:r>
                        <a:rPr lang="en-US" sz="1050" b="1" i="0" u="none" strike="noStrike">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95% Confidence</a:t>
                      </a:r>
                      <a:r>
                        <a:rPr lang="en-US" sz="1050" b="1" i="0" u="none" strike="noStrike" baseline="0">
                          <a:solidFill>
                            <a:srgbClr val="000000"/>
                          </a:solidFill>
                          <a:effectLst/>
                          <a:latin typeface="Calibri" panose="020F0502020204030204" pitchFamily="34" charset="0"/>
                        </a:rPr>
                        <a:t> Interval</a:t>
                      </a:r>
                      <a:endParaRPr lang="en-US" sz="1050" b="1"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8063">
                <a:tc>
                  <a:txBody>
                    <a:bodyPr/>
                    <a:lstStyle/>
                    <a:p>
                      <a:pPr algn="l" fontAlgn="t"/>
                      <a:r>
                        <a:rPr lang="en-US" sz="105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(31.5, 34.4)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8063">
                <a:tc>
                  <a:txBody>
                    <a:bodyPr/>
                    <a:lstStyle/>
                    <a:p>
                      <a:pPr algn="l" fontAlgn="t"/>
                      <a:r>
                        <a:rPr lang="en-US" sz="105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(23.9, 27.5)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8063">
                <a:tc>
                  <a:txBody>
                    <a:bodyPr/>
                    <a:lstStyle/>
                    <a:p>
                      <a:pPr algn="l" fontAlgn="t"/>
                      <a:r>
                        <a:rPr lang="en-US" sz="105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(24.3, 27.8)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8063">
                <a:tc>
                  <a:txBody>
                    <a:bodyPr/>
                    <a:lstStyle/>
                    <a:p>
                      <a:pPr algn="l" fontAlgn="t"/>
                      <a:r>
                        <a:rPr lang="en-US" sz="105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(32.7, 36.4)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8063">
                <a:tc>
                  <a:txBody>
                    <a:bodyPr/>
                    <a:lstStyle/>
                    <a:p>
                      <a:pPr algn="l" fontAlgn="t"/>
                      <a:r>
                        <a:rPr lang="en-US" sz="105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(23.9, 26.0)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8063">
                <a:tc>
                  <a:txBody>
                    <a:bodyPr/>
                    <a:lstStyle/>
                    <a:p>
                      <a:pPr algn="l" fontAlgn="t"/>
                      <a:r>
                        <a:rPr lang="en-US" sz="105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(19.5, 21.4)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8063">
                <a:tc>
                  <a:txBody>
                    <a:bodyPr/>
                    <a:lstStyle/>
                    <a:p>
                      <a:pPr algn="l" fontAlgn="t"/>
                      <a:r>
                        <a:rPr lang="en-US" sz="105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(24.3, 26.9)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8063">
                <a:tc>
                  <a:txBody>
                    <a:bodyPr/>
                    <a:lstStyle/>
                    <a:p>
                      <a:pPr algn="l" fontAlgn="t"/>
                      <a:r>
                        <a:rPr lang="en-US" sz="105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(25.2, 28.6)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8063">
                <a:tc>
                  <a:txBody>
                    <a:bodyPr/>
                    <a:lstStyle/>
                    <a:p>
                      <a:pPr algn="l" fontAlgn="t"/>
                      <a:r>
                        <a:rPr lang="en-US" sz="105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(19.8, 24.0)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8063">
                <a:tc>
                  <a:txBody>
                    <a:bodyPr/>
                    <a:lstStyle/>
                    <a:p>
                      <a:pPr algn="l" fontAlgn="t"/>
                      <a:r>
                        <a:rPr lang="en-US" sz="105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(23.6, 26.7)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89032">
                <a:tc>
                  <a:txBody>
                    <a:bodyPr/>
                    <a:lstStyle/>
                    <a:p>
                      <a:pPr algn="l" fontAlgn="t"/>
                      <a:r>
                        <a:rPr lang="en-US" sz="105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(27.4, 30.8)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0">
                <a:tc>
                  <a:txBody>
                    <a:bodyPr/>
                    <a:lstStyle/>
                    <a:p>
                      <a:pPr algn="l" fontAlgn="t"/>
                      <a:r>
                        <a:rPr lang="en-US" sz="105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050" b="0" i="0" u="none" strike="noStrike">
                          <a:solidFill>
                            <a:schemeClr val="bg2">
                              <a:lumMod val="50000"/>
                            </a:schemeClr>
                          </a:solidFill>
                          <a:effectLst/>
                          <a:latin typeface="Calibri" panose="020F0502020204030204" pitchFamily="34" charset="0"/>
                        </a:rPr>
                        <a:t>(26.3, 31.9)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8063">
                <a:tc>
                  <a:txBody>
                    <a:bodyPr/>
                    <a:lstStyle/>
                    <a:p>
                      <a:pPr algn="l" fontAlgn="t"/>
                      <a:r>
                        <a:rPr lang="en-US" sz="105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(22.0, 25.1)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8063">
                <a:tc>
                  <a:txBody>
                    <a:bodyPr/>
                    <a:lstStyle/>
                    <a:p>
                      <a:pPr algn="l" fontAlgn="t"/>
                      <a:r>
                        <a:rPr lang="en-US" sz="105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(24.8, 28.8)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8063">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(26.4, 29.9)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8063">
                <a:tc>
                  <a:txBody>
                    <a:bodyPr/>
                    <a:lstStyle/>
                    <a:p>
                      <a:pPr algn="l" fontAlgn="t"/>
                      <a:r>
                        <a:rPr lang="en-US" sz="105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(30.1, 32.7)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8063">
                <a:tc>
                  <a:txBody>
                    <a:bodyPr/>
                    <a:lstStyle/>
                    <a:p>
                      <a:pPr algn="l" fontAlgn="t"/>
                      <a:r>
                        <a:rPr lang="en-US" sz="105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(29.1, 31.8)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8063">
                <a:tc>
                  <a:txBody>
                    <a:bodyPr/>
                    <a:lstStyle/>
                    <a:p>
                      <a:pPr algn="l" fontAlgn="t"/>
                      <a:r>
                        <a:rPr lang="en-US" sz="105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(28.7, 31.0)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8063">
                <a:tc>
                  <a:txBody>
                    <a:bodyPr/>
                    <a:lstStyle/>
                    <a:p>
                      <a:pPr algn="l" fontAlgn="t"/>
                      <a:r>
                        <a:rPr lang="en-US" sz="105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(29.9, 32.6)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8063">
                <a:tc>
                  <a:txBody>
                    <a:bodyPr/>
                    <a:lstStyle/>
                    <a:p>
                      <a:pPr algn="l" fontAlgn="t"/>
                      <a:r>
                        <a:rPr lang="en-US" sz="105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(33.1, 36.4)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8063">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(27.2, 29.5)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8063">
                <a:tc>
                  <a:txBody>
                    <a:bodyPr/>
                    <a:lstStyle/>
                    <a:p>
                      <a:pPr algn="l" fontAlgn="t"/>
                      <a:r>
                        <a:rPr lang="en-US" sz="105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(26.3, 28.9)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6540">
                <a:tc>
                  <a:txBody>
                    <a:bodyPr/>
                    <a:lstStyle/>
                    <a:p>
                      <a:pPr algn="l" fontAlgn="t"/>
                      <a:r>
                        <a:rPr lang="en-US" sz="105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(22.0, 23.8)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6540">
                <a:tc>
                  <a:txBody>
                    <a:bodyPr/>
                    <a:lstStyle/>
                    <a:p>
                      <a:pPr algn="l" fontAlgn="t"/>
                      <a:r>
                        <a:rPr lang="en-US" sz="105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(29.8, 32.3)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6540">
                <a:tc>
                  <a:txBody>
                    <a:bodyPr/>
                    <a:lstStyle/>
                    <a:p>
                      <a:pPr algn="l" fontAlgn="t"/>
                      <a:r>
                        <a:rPr lang="en-US" sz="105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(24.7, 26.8)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86540">
                <a:tc>
                  <a:txBody>
                    <a:bodyPr/>
                    <a:lstStyle/>
                    <a:p>
                      <a:pPr algn="l" fontAlgn="t"/>
                      <a:r>
                        <a:rPr lang="en-US" sz="1050" b="0" i="0" u="none" strike="noStrike">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(33.0, 36.2)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4254124228"/>
              </p:ext>
            </p:extLst>
          </p:nvPr>
        </p:nvGraphicFramePr>
        <p:xfrm>
          <a:off x="5337560" y="1161876"/>
          <a:ext cx="4167963" cy="4831719"/>
        </p:xfrm>
        <a:graphic>
          <a:graphicData uri="http://schemas.openxmlformats.org/drawingml/2006/table">
            <a:tbl>
              <a:tblPr firstRow="1"/>
              <a:tblGrid>
                <a:gridCol w="1451639">
                  <a:extLst>
                    <a:ext uri="{9D8B030D-6E8A-4147-A177-3AD203B41FA5}">
                      <a16:colId xmlns:a16="http://schemas.microsoft.com/office/drawing/2014/main" val="20000"/>
                    </a:ext>
                  </a:extLst>
                </a:gridCol>
                <a:gridCol w="1307666">
                  <a:extLst>
                    <a:ext uri="{9D8B030D-6E8A-4147-A177-3AD203B41FA5}">
                      <a16:colId xmlns:a16="http://schemas.microsoft.com/office/drawing/2014/main" val="20001"/>
                    </a:ext>
                  </a:extLst>
                </a:gridCol>
                <a:gridCol w="1408658">
                  <a:extLst>
                    <a:ext uri="{9D8B030D-6E8A-4147-A177-3AD203B41FA5}">
                      <a16:colId xmlns:a16="http://schemas.microsoft.com/office/drawing/2014/main" val="20002"/>
                    </a:ext>
                  </a:extLst>
                </a:gridCol>
              </a:tblGrid>
              <a:tr h="173209">
                <a:tc>
                  <a:txBody>
                    <a:bodyPr/>
                    <a:lstStyle/>
                    <a:p>
                      <a:pPr algn="l" fontAlgn="t"/>
                      <a:r>
                        <a:rPr lang="en-US" sz="1050" b="1" i="0" u="none" strike="noStrike">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95% Confidence</a:t>
                      </a:r>
                      <a:r>
                        <a:rPr lang="en-US" sz="1050" b="1" i="0" u="none" strike="noStrike" baseline="0">
                          <a:solidFill>
                            <a:srgbClr val="000000"/>
                          </a:solidFill>
                          <a:effectLst/>
                          <a:latin typeface="Calibri" panose="020F0502020204030204" pitchFamily="34" charset="0"/>
                        </a:rPr>
                        <a:t> Interval</a:t>
                      </a:r>
                      <a:endParaRPr lang="en-US" sz="1050" b="1"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3209">
                <a:tc>
                  <a:txBody>
                    <a:bodyPr/>
                    <a:lstStyle/>
                    <a:p>
                      <a:pPr algn="l" fontAlgn="t"/>
                      <a:r>
                        <a:rPr lang="en-US" sz="1050" b="0" i="0" u="none" strike="noStrike">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(28.0, 31.2)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3209">
                <a:tc>
                  <a:txBody>
                    <a:bodyPr/>
                    <a:lstStyle/>
                    <a:p>
                      <a:pPr algn="l" fontAlgn="t"/>
                      <a:r>
                        <a:rPr lang="en-US" sz="105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(23.1, 25.5)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3209">
                <a:tc>
                  <a:txBody>
                    <a:bodyPr/>
                    <a:lstStyle/>
                    <a:p>
                      <a:pPr algn="l" fontAlgn="t"/>
                      <a:r>
                        <a:rPr lang="en-US" sz="105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(27.7, 29.6)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3209">
                <a:tc>
                  <a:txBody>
                    <a:bodyPr/>
                    <a:lstStyle/>
                    <a:p>
                      <a:pPr algn="l" fontAlgn="t"/>
                      <a:r>
                        <a:rPr lang="en-US" sz="105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(24.3, 28.1)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1454">
                <a:tc>
                  <a:txBody>
                    <a:bodyPr/>
                    <a:lstStyle/>
                    <a:p>
                      <a:pPr algn="l" fontAlgn="t"/>
                      <a:r>
                        <a:rPr lang="en-US" sz="105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(25.8, 28.8)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3209">
                <a:tc>
                  <a:txBody>
                    <a:bodyPr/>
                    <a:lstStyle/>
                    <a:p>
                      <a:pPr algn="l" fontAlgn="t"/>
                      <a:r>
                        <a:rPr lang="en-US" sz="105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(23.6, 25.6)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3209">
                <a:tc>
                  <a:txBody>
                    <a:bodyPr/>
                    <a:lstStyle/>
                    <a:p>
                      <a:pPr algn="l" fontAlgn="t"/>
                      <a:r>
                        <a:rPr lang="en-US" sz="105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(25.9, 28.3)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3209">
                <a:tc>
                  <a:txBody>
                    <a:bodyPr/>
                    <a:lstStyle/>
                    <a:p>
                      <a:pPr algn="l" fontAlgn="t"/>
                      <a:r>
                        <a:rPr lang="en-US" sz="105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(22.0, 25.1)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3209">
                <a:tc>
                  <a:txBody>
                    <a:bodyPr/>
                    <a:lstStyle/>
                    <a:p>
                      <a:pPr algn="l" fontAlgn="t"/>
                      <a:r>
                        <a:rPr lang="en-US" sz="105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(28.5, 30.7)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3209">
                <a:tc>
                  <a:txBody>
                    <a:bodyPr/>
                    <a:lstStyle/>
                    <a:p>
                      <a:pPr algn="l" fontAlgn="t"/>
                      <a:r>
                        <a:rPr lang="en-US" sz="105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(27.9, 31.4)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3209">
                <a:tc>
                  <a:txBody>
                    <a:bodyPr/>
                    <a:lstStyle/>
                    <a:p>
                      <a:pPr algn="l" fontAlgn="t"/>
                      <a:r>
                        <a:rPr lang="en-US" sz="105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(29.0, 31.2)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3209">
                <a:tc>
                  <a:txBody>
                    <a:bodyPr/>
                    <a:lstStyle/>
                    <a:p>
                      <a:pPr algn="l" fontAlgn="t"/>
                      <a:r>
                        <a:rPr lang="en-US" sz="105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(30.8, 33.6)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3209">
                <a:tc>
                  <a:txBody>
                    <a:bodyPr/>
                    <a:lstStyle/>
                    <a:p>
                      <a:pPr algn="l" fontAlgn="t"/>
                      <a:r>
                        <a:rPr lang="en-US" sz="105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(25.7, 29.0)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86605">
                <a:tc>
                  <a:txBody>
                    <a:bodyPr/>
                    <a:lstStyle/>
                    <a:p>
                      <a:pPr algn="l" fontAlgn="t"/>
                      <a:r>
                        <a:rPr lang="en-US" sz="105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(28.1, 30.1)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0">
                <a:tc>
                  <a:txBody>
                    <a:bodyPr/>
                    <a:lstStyle/>
                    <a:p>
                      <a:pPr algn="l" fontAlgn="t"/>
                      <a:r>
                        <a:rPr lang="en-US" sz="105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(27.0, 29.7)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3209">
                <a:tc>
                  <a:txBody>
                    <a:bodyPr/>
                    <a:lstStyle/>
                    <a:p>
                      <a:pPr algn="l" fontAlgn="t"/>
                      <a:r>
                        <a:rPr lang="en-US" sz="105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(24.1, 27.4)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3209">
                <a:tc>
                  <a:txBody>
                    <a:bodyPr/>
                    <a:lstStyle/>
                    <a:p>
                      <a:pPr algn="l" fontAlgn="t"/>
                      <a:r>
                        <a:rPr lang="en-US" sz="105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(30.4, 32.8)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3209">
                <a:tc>
                  <a:txBody>
                    <a:bodyPr/>
                    <a:lstStyle/>
                    <a:p>
                      <a:pPr algn="l" fontAlgn="t"/>
                      <a:r>
                        <a:rPr lang="en-US" sz="105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(26.5, 29.8)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3209">
                <a:tc>
                  <a:txBody>
                    <a:bodyPr/>
                    <a:lstStyle/>
                    <a:p>
                      <a:pPr algn="l" fontAlgn="t"/>
                      <a:r>
                        <a:rPr lang="en-US" sz="105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(29.6, 32.7)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3209">
                <a:tc>
                  <a:txBody>
                    <a:bodyPr/>
                    <a:lstStyle/>
                    <a:p>
                      <a:pPr algn="l" fontAlgn="t"/>
                      <a:r>
                        <a:rPr lang="en-US" sz="105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(27.8, 30.5)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3209">
                <a:tc>
                  <a:txBody>
                    <a:bodyPr/>
                    <a:lstStyle/>
                    <a:p>
                      <a:pPr algn="l" fontAlgn="t"/>
                      <a:r>
                        <a:rPr lang="en-US" sz="105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(23.3, 25.3)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3209">
                <a:tc>
                  <a:txBody>
                    <a:bodyPr/>
                    <a:lstStyle/>
                    <a:p>
                      <a:pPr algn="l" fontAlgn="t"/>
                      <a:r>
                        <a:rPr lang="en-US" sz="105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(22.3, 25.1)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3209">
                <a:tc>
                  <a:txBody>
                    <a:bodyPr/>
                    <a:lstStyle/>
                    <a:p>
                      <a:pPr algn="l" fontAlgn="t"/>
                      <a:r>
                        <a:rPr lang="en-US" sz="105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(26.0, 28.7)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3209">
                <a:tc>
                  <a:txBody>
                    <a:bodyPr/>
                    <a:lstStyle/>
                    <a:p>
                      <a:pPr algn="l" fontAlgn="t"/>
                      <a:r>
                        <a:rPr lang="en-US" sz="105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(25.8, 27.8)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3209">
                <a:tc>
                  <a:txBody>
                    <a:bodyPr/>
                    <a:lstStyle/>
                    <a:p>
                      <a:pPr algn="l" fontAlgn="t"/>
                      <a:r>
                        <a:rPr lang="en-US" sz="105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(32.2, 35.4)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3209">
                <a:tc>
                  <a:txBody>
                    <a:bodyPr/>
                    <a:lstStyle/>
                    <a:p>
                      <a:pPr algn="l" fontAlgn="t"/>
                      <a:r>
                        <a:rPr lang="en-US" sz="105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(27.8, 31.6)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3209">
                <a:tc>
                  <a:txBody>
                    <a:bodyPr/>
                    <a:lstStyle/>
                    <a:p>
                      <a:pPr algn="l" fontAlgn="t"/>
                      <a:r>
                        <a:rPr lang="en-US" sz="105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(22.8, 26.4)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29640105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26378"/>
            <a:ext cx="9258300" cy="694267"/>
          </a:xfrm>
        </p:spPr>
        <p:txBody>
          <a:bodyPr/>
          <a:lstStyle/>
          <a:p>
            <a:pPr>
              <a:lnSpc>
                <a:spcPct val="100000"/>
              </a:lnSpc>
            </a:pP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solidFill>
                  <a:srgbClr val="0039A6"/>
                </a:solidFill>
                <a:latin typeface="Verdana"/>
              </a:rPr>
              <a:t>Self-Reported Obesity Among U.S. Adults by State and Territory, BRFSS, 2013 </a:t>
            </a:r>
            <a:endParaRPr lang="en-US" sz="2400" dirty="0"/>
          </a:p>
        </p:txBody>
      </p:sp>
      <p:sp>
        <p:nvSpPr>
          <p:cNvPr id="4" name="Text Placeholder 3"/>
          <p:cNvSpPr>
            <a:spLocks noGrp="1"/>
          </p:cNvSpPr>
          <p:nvPr>
            <p:ph type="body" sz="quarter" idx="11"/>
          </p:nvPr>
        </p:nvSpPr>
        <p:spPr>
          <a:xfrm>
            <a:off x="235778" y="6189939"/>
            <a:ext cx="9894956" cy="499531"/>
          </a:xfrm>
        </p:spPr>
        <p:txBody>
          <a:bodyPr/>
          <a:lstStyle/>
          <a:p>
            <a:pPr lvl="0" indent="0"/>
            <a:r>
              <a:rPr lang="en-US" sz="900" baseline="30000" dirty="0">
                <a:solidFill>
                  <a:srgbClr val="0039A6"/>
                </a:solidFill>
                <a:latin typeface="Latha" panose="020B0604020202020204" pitchFamily="34" charset="0"/>
                <a:cs typeface="Latha" panose="020B0604020202020204" pitchFamily="34" charset="0"/>
              </a:rPr>
              <a:t>¶ </a:t>
            </a:r>
            <a:r>
              <a:rPr lang="en-US" sz="900" dirty="0">
                <a:solidFill>
                  <a:srgbClr val="0039A6"/>
                </a:solidFill>
                <a:latin typeface="Verdana" pitchFamily="34" charset="0"/>
              </a:rPr>
              <a:t>Prevalence estimates reflect BRFSS methodological changes started in 2011. These</a:t>
            </a:r>
            <a:r>
              <a:rPr lang="en-US" sz="900" b="1" dirty="0">
                <a:solidFill>
                  <a:srgbClr val="FF0000"/>
                </a:solidFill>
                <a:latin typeface="Verdana" pitchFamily="34" charset="0"/>
              </a:rPr>
              <a:t> </a:t>
            </a:r>
            <a:r>
              <a:rPr lang="en-US" sz="900" dirty="0">
                <a:solidFill>
                  <a:srgbClr val="0039A6"/>
                </a:solidFill>
                <a:latin typeface="Verdana" pitchFamily="34" charset="0"/>
              </a:rPr>
              <a:t>estimates should not be compared to prevalence estimates before 2011. </a:t>
            </a:r>
            <a:r>
              <a:rPr lang="en-US" sz="900" i="1" dirty="0">
                <a:solidFill>
                  <a:srgbClr val="0039A6"/>
                </a:solidFill>
                <a:latin typeface="Verdana" pitchFamily="34" charset="0"/>
              </a:rPr>
              <a:t>Source: </a:t>
            </a:r>
            <a:r>
              <a:rPr lang="en-US" sz="900" dirty="0">
                <a:solidFill>
                  <a:srgbClr val="0039A6"/>
                </a:solidFill>
                <a:latin typeface="Verdana" pitchFamily="34" charset="0"/>
              </a:rPr>
              <a:t>Behavioral Risk Factor Surveillance System, CDC.</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258095215"/>
              </p:ext>
            </p:extLst>
          </p:nvPr>
        </p:nvGraphicFramePr>
        <p:xfrm>
          <a:off x="818707" y="1069979"/>
          <a:ext cx="4222970" cy="4983970"/>
        </p:xfrm>
        <a:graphic>
          <a:graphicData uri="http://schemas.openxmlformats.org/drawingml/2006/table">
            <a:tbl>
              <a:tblPr firstRow="1"/>
              <a:tblGrid>
                <a:gridCol w="1491472">
                  <a:extLst>
                    <a:ext uri="{9D8B030D-6E8A-4147-A177-3AD203B41FA5}">
                      <a16:colId xmlns:a16="http://schemas.microsoft.com/office/drawing/2014/main" val="20000"/>
                    </a:ext>
                  </a:extLst>
                </a:gridCol>
                <a:gridCol w="1317924">
                  <a:extLst>
                    <a:ext uri="{9D8B030D-6E8A-4147-A177-3AD203B41FA5}">
                      <a16:colId xmlns:a16="http://schemas.microsoft.com/office/drawing/2014/main" val="20001"/>
                    </a:ext>
                  </a:extLst>
                </a:gridCol>
                <a:gridCol w="1413574">
                  <a:extLst>
                    <a:ext uri="{9D8B030D-6E8A-4147-A177-3AD203B41FA5}">
                      <a16:colId xmlns:a16="http://schemas.microsoft.com/office/drawing/2014/main" val="20002"/>
                    </a:ext>
                  </a:extLst>
                </a:gridCol>
              </a:tblGrid>
              <a:tr h="202256">
                <a:tc>
                  <a:txBody>
                    <a:bodyPr/>
                    <a:lstStyle/>
                    <a:p>
                      <a:pPr algn="l" fontAlgn="t"/>
                      <a:r>
                        <a:rPr lang="en-US" sz="1050" b="1" i="0" u="none" strike="noStrike">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95% Confidence</a:t>
                      </a:r>
                      <a:r>
                        <a:rPr lang="en-US" sz="1050" b="1" i="0" u="none" strike="noStrike" baseline="0">
                          <a:solidFill>
                            <a:srgbClr val="000000"/>
                          </a:solidFill>
                          <a:effectLst/>
                          <a:latin typeface="Calibri" panose="020F0502020204030204" pitchFamily="34" charset="0"/>
                        </a:rPr>
                        <a:t> Interval</a:t>
                      </a:r>
                      <a:endParaRPr lang="en-US" sz="1050" b="1"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82575">
                <a:tc>
                  <a:txBody>
                    <a:bodyPr/>
                    <a:lstStyle/>
                    <a:p>
                      <a:pPr algn="l" fontAlgn="t"/>
                      <a:r>
                        <a:rPr lang="en-US" sz="105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(30.8, 34.1)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82575">
                <a:tc>
                  <a:txBody>
                    <a:bodyPr/>
                    <a:lstStyle/>
                    <a:p>
                      <a:pPr algn="l" fontAlgn="t"/>
                      <a:r>
                        <a:rPr lang="en-US" sz="105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(26.5, 30.4)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82575">
                <a:tc>
                  <a:txBody>
                    <a:bodyPr/>
                    <a:lstStyle/>
                    <a:p>
                      <a:pPr algn="l" fontAlgn="t"/>
                      <a:r>
                        <a:rPr lang="en-US" sz="105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(24.3, 29.4)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82575">
                <a:tc>
                  <a:txBody>
                    <a:bodyPr/>
                    <a:lstStyle/>
                    <a:p>
                      <a:pPr algn="l" fontAlgn="t"/>
                      <a:r>
                        <a:rPr lang="en-US" sz="105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80808"/>
                          </a:solidFill>
                          <a:effectLst/>
                          <a:latin typeface="Calibri" panose="020F0502020204030204" pitchFamily="34" charset="0"/>
                        </a:rPr>
                        <a:t>34.6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(32.7, 36.6)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2575">
                <a:tc>
                  <a:txBody>
                    <a:bodyPr/>
                    <a:lstStyle/>
                    <a:p>
                      <a:pPr algn="l" fontAlgn="t"/>
                      <a:r>
                        <a:rPr lang="en-US" sz="105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80808"/>
                          </a:solidFill>
                          <a:effectLst/>
                          <a:latin typeface="Calibri" panose="020F0502020204030204" pitchFamily="34" charset="0"/>
                        </a:rPr>
                        <a:t>24.1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(23.0, 25.3)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82575">
                <a:tc>
                  <a:txBody>
                    <a:bodyPr/>
                    <a:lstStyle/>
                    <a:p>
                      <a:pPr algn="l" fontAlgn="t"/>
                      <a:r>
                        <a:rPr lang="en-US" sz="105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80808"/>
                          </a:solidFill>
                          <a:effectLst/>
                          <a:latin typeface="Calibri" panose="020F0502020204030204" pitchFamily="34" charset="0"/>
                        </a:rPr>
                        <a:t>21.3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(20.4, 22.2)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82575">
                <a:tc>
                  <a:txBody>
                    <a:bodyPr/>
                    <a:lstStyle/>
                    <a:p>
                      <a:pPr algn="l" fontAlgn="t"/>
                      <a:r>
                        <a:rPr lang="en-US" sz="105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80808"/>
                          </a:solidFill>
                          <a:effectLst/>
                          <a:latin typeface="Calibri" panose="020F0502020204030204" pitchFamily="34" charset="0"/>
                        </a:rPr>
                        <a:t>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(23.5, 26.4)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82575">
                <a:tc>
                  <a:txBody>
                    <a:bodyPr/>
                    <a:lstStyle/>
                    <a:p>
                      <a:pPr algn="l" fontAlgn="t"/>
                      <a:r>
                        <a:rPr lang="en-US" sz="105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80808"/>
                          </a:solidFill>
                          <a:effectLst/>
                          <a:latin typeface="Calibri" panose="020F0502020204030204" pitchFamily="34" charset="0"/>
                        </a:rPr>
                        <a:t>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82575">
                <a:tc>
                  <a:txBody>
                    <a:bodyPr/>
                    <a:lstStyle/>
                    <a:p>
                      <a:pPr algn="l" fontAlgn="t"/>
                      <a:r>
                        <a:rPr lang="en-US" sz="105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80808"/>
                          </a:solidFill>
                          <a:effectLst/>
                          <a:latin typeface="Calibri" panose="020F0502020204030204" pitchFamily="34" charset="0"/>
                        </a:rPr>
                        <a:t>22.9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(21.0, 24.8)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82575">
                <a:tc>
                  <a:txBody>
                    <a:bodyPr/>
                    <a:lstStyle/>
                    <a:p>
                      <a:pPr algn="l" fontAlgn="t"/>
                      <a:r>
                        <a:rPr lang="en-US" sz="105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(25.3, 27.4)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82575">
                <a:tc>
                  <a:txBody>
                    <a:bodyPr/>
                    <a:lstStyle/>
                    <a:p>
                      <a:pPr algn="l" fontAlgn="t"/>
                      <a:r>
                        <a:rPr lang="en-US" sz="105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82575">
                <a:tc>
                  <a:txBody>
                    <a:bodyPr/>
                    <a:lstStyle/>
                    <a:p>
                      <a:pPr algn="l" fontAlgn="t"/>
                      <a:r>
                        <a:rPr lang="en-US" sz="105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(24.4, 29.8)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82575">
                <a:tc>
                  <a:txBody>
                    <a:bodyPr/>
                    <a:lstStyle/>
                    <a:p>
                      <a:pPr algn="l" fontAlgn="t"/>
                      <a:r>
                        <a:rPr lang="en-US" sz="105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(20.4, 23.2)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82575">
                <a:tc>
                  <a:txBody>
                    <a:bodyPr/>
                    <a:lstStyle/>
                    <a:p>
                      <a:pPr algn="l" fontAlgn="t"/>
                      <a:r>
                        <a:rPr lang="en-US" sz="105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(27.8, 31.4)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82575">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(27.7, 31.2)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82575">
                <a:tc>
                  <a:txBody>
                    <a:bodyPr/>
                    <a:lstStyle/>
                    <a:p>
                      <a:pPr algn="l" fontAlgn="t"/>
                      <a:r>
                        <a:rPr lang="en-US" sz="105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(30.6, 33.1)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82575">
                <a:tc>
                  <a:txBody>
                    <a:bodyPr/>
                    <a:lstStyle/>
                    <a:p>
                      <a:pPr algn="l" fontAlgn="t"/>
                      <a:r>
                        <a:rPr lang="en-US" sz="105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(29.9, 32.7)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82575">
                <a:tc>
                  <a:txBody>
                    <a:bodyPr/>
                    <a:lstStyle/>
                    <a:p>
                      <a:pPr algn="l" fontAlgn="t"/>
                      <a:r>
                        <a:rPr lang="en-US" sz="105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(29.2, 30.7)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82575">
                <a:tc>
                  <a:txBody>
                    <a:bodyPr/>
                    <a:lstStyle/>
                    <a:p>
                      <a:pPr algn="l" fontAlgn="t"/>
                      <a:r>
                        <a:rPr lang="en-US" sz="105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(31.8, 34.6)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82575">
                <a:tc>
                  <a:txBody>
                    <a:bodyPr/>
                    <a:lstStyle/>
                    <a:p>
                      <a:pPr algn="l" fontAlgn="t"/>
                      <a:r>
                        <a:rPr lang="en-US" sz="105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(31.1, 35.2)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82575">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a:t>
                      </a:r>
                      <a:r>
                        <a:rPr lang="en-US" sz="1050" b="0" i="0" u="none" strike="noStrike">
                          <a:solidFill>
                            <a:srgbClr val="080808"/>
                          </a:solidFill>
                          <a:effectLst/>
                          <a:latin typeface="Calibri" panose="020F0502020204030204" pitchFamily="34" charset="0"/>
                        </a:rPr>
                        <a:t>27.5</a:t>
                      </a:r>
                      <a:r>
                        <a:rPr lang="en-US" sz="1050" b="0" i="0" u="none" strike="noStrike">
                          <a:solidFill>
                            <a:srgbClr val="000000"/>
                          </a:solidFill>
                          <a:effectLst/>
                          <a:latin typeface="Calibri" panose="020F0502020204030204" pitchFamily="34" charset="0"/>
                        </a:rPr>
                        <a:t>, 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82575">
                <a:tc>
                  <a:txBody>
                    <a:bodyPr/>
                    <a:lstStyle/>
                    <a:p>
                      <a:pPr algn="l" fontAlgn="t"/>
                      <a:r>
                        <a:rPr lang="en-US" sz="105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(27.0, 29.5)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91266">
                <a:tc>
                  <a:txBody>
                    <a:bodyPr/>
                    <a:lstStyle/>
                    <a:p>
                      <a:pPr algn="l" fontAlgn="t"/>
                      <a:r>
                        <a:rPr lang="en-US" sz="105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(22.5, 24.8)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91266">
                <a:tc>
                  <a:txBody>
                    <a:bodyPr/>
                    <a:lstStyle/>
                    <a:p>
                      <a:pPr algn="l" fontAlgn="t"/>
                      <a:r>
                        <a:rPr lang="en-US" sz="105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(30.4, 32.6)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91266">
                <a:tc>
                  <a:txBody>
                    <a:bodyPr/>
                    <a:lstStyle/>
                    <a:p>
                      <a:pPr algn="l" fontAlgn="t"/>
                      <a:r>
                        <a:rPr lang="en-US" sz="105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(24.1, 26.8)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91266">
                <a:tc>
                  <a:txBody>
                    <a:bodyPr/>
                    <a:lstStyle/>
                    <a:p>
                      <a:pPr algn="l" fontAlgn="t"/>
                      <a:r>
                        <a:rPr lang="en-US" sz="1050" b="0" i="0" u="none" strike="noStrike">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(33.5, 36.8)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4294247855"/>
              </p:ext>
            </p:extLst>
          </p:nvPr>
        </p:nvGraphicFramePr>
        <p:xfrm>
          <a:off x="5337560" y="1073398"/>
          <a:ext cx="4167963" cy="4980553"/>
        </p:xfrm>
        <a:graphic>
          <a:graphicData uri="http://schemas.openxmlformats.org/drawingml/2006/table">
            <a:tbl>
              <a:tblPr firstRow="1"/>
              <a:tblGrid>
                <a:gridCol w="1451639">
                  <a:extLst>
                    <a:ext uri="{9D8B030D-6E8A-4147-A177-3AD203B41FA5}">
                      <a16:colId xmlns:a16="http://schemas.microsoft.com/office/drawing/2014/main" val="20000"/>
                    </a:ext>
                  </a:extLst>
                </a:gridCol>
                <a:gridCol w="1278169">
                  <a:extLst>
                    <a:ext uri="{9D8B030D-6E8A-4147-A177-3AD203B41FA5}">
                      <a16:colId xmlns:a16="http://schemas.microsoft.com/office/drawing/2014/main" val="20001"/>
                    </a:ext>
                  </a:extLst>
                </a:gridCol>
                <a:gridCol w="1438155">
                  <a:extLst>
                    <a:ext uri="{9D8B030D-6E8A-4147-A177-3AD203B41FA5}">
                      <a16:colId xmlns:a16="http://schemas.microsoft.com/office/drawing/2014/main" val="20002"/>
                    </a:ext>
                  </a:extLst>
                </a:gridCol>
              </a:tblGrid>
              <a:tr h="177575">
                <a:tc>
                  <a:txBody>
                    <a:bodyPr/>
                    <a:lstStyle/>
                    <a:p>
                      <a:pPr algn="l"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95% Confidence</a:t>
                      </a:r>
                      <a:r>
                        <a:rPr lang="en-US" sz="1050" b="1" i="0" u="none" strike="noStrike" baseline="0">
                          <a:solidFill>
                            <a:srgbClr val="000000"/>
                          </a:solidFill>
                          <a:effectLst/>
                          <a:latin typeface="Calibri" panose="020F0502020204030204" pitchFamily="34" charset="0"/>
                          <a:ea typeface="Verdana" panose="020B0604030504040204" pitchFamily="34" charset="0"/>
                          <a:cs typeface="Verdana" panose="020B0604030504040204" pitchFamily="34" charset="0"/>
                        </a:rPr>
                        <a:t> Interval</a:t>
                      </a:r>
                      <a:endPar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(28.8, 32.1)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(23.4, 25.8)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80808"/>
                          </a:solidFill>
                          <a:effectLst/>
                          <a:latin typeface="Calibri" panose="020F0502020204030204" pitchFamily="34" charset="0"/>
                        </a:rPr>
                        <a:t>(28.4, 30.7)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80808"/>
                          </a:solidFill>
                          <a:effectLst/>
                          <a:latin typeface="Calibri" panose="020F0502020204030204" pitchFamily="34" charset="0"/>
                        </a:rPr>
                        <a:t>(24.0, 28.6)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6028">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80808"/>
                          </a:solidFill>
                          <a:effectLst/>
                          <a:latin typeface="Calibri" panose="020F0502020204030204" pitchFamily="34" charset="0"/>
                        </a:rPr>
                        <a:t>(25.3, 28.3)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80808"/>
                          </a:solidFill>
                          <a:effectLst/>
                          <a:latin typeface="Calibri" panose="020F0502020204030204" pitchFamily="34" charset="0"/>
                        </a:rPr>
                        <a:t>(25.1, 27.5)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(25.1, 27.7)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(24.2, 26.6)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(28.1, 30.7)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(29.5, 32.5)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(29.2, 31.6)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(31.2, 33.9)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(24.9, 28.1)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(28.9, 31.2)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(26.4, 29.5)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(25.8, 28.8)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(30.5, 33.1)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(28.0, 31.8)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(31.9, 35.5)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(29.5, 32.3)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(23.2, 25.1)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(23.4, 26.1)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80808"/>
                          </a:solidFill>
                          <a:effectLst/>
                          <a:latin typeface="Calibri" panose="020F0502020204030204" pitchFamily="34" charset="0"/>
                        </a:rPr>
                        <a:t>(25.9, 28.5)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80808"/>
                          </a:solidFill>
                          <a:effectLst/>
                          <a:latin typeface="Calibri" panose="020F0502020204030204" pitchFamily="34" charset="0"/>
                        </a:rPr>
                        <a:t>(26.0, 28.3)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80808"/>
                          </a:solidFill>
                          <a:effectLst/>
                          <a:latin typeface="Calibri" panose="020F0502020204030204" pitchFamily="34" charset="0"/>
                        </a:rPr>
                        <a:t>(33.6, 36.6)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(28.0, 31.6)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(26.2, 29.5)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136535061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318656"/>
            <a:ext cx="9417050" cy="1177636"/>
          </a:xfrm>
        </p:spPr>
        <p:txBody>
          <a:bodyPr/>
          <a:lstStyle/>
          <a:p>
            <a:r>
              <a:rPr lang="en-US" sz="2400" dirty="0">
                <a:latin typeface="Verdana" panose="020B0604030504040204" pitchFamily="34" charset="0"/>
                <a:ea typeface="Verdana" panose="020B0604030504040204" pitchFamily="34" charset="0"/>
                <a:cs typeface="Verdana" panose="020B0604030504040204" pitchFamily="34" charset="0"/>
              </a:rPr>
              <a:t>Prevalence of Self-Reported Obesity Among </a:t>
            </a:r>
            <a:br>
              <a:rPr lang="en-US" sz="2400" dirty="0">
                <a:latin typeface="Verdana" panose="020B0604030504040204" pitchFamily="34" charset="0"/>
                <a:ea typeface="Verdana" panose="020B0604030504040204" pitchFamily="34" charset="0"/>
                <a:cs typeface="Verdana" panose="020B0604030504040204" pitchFamily="34" charset="0"/>
              </a:rPr>
            </a:br>
            <a:r>
              <a:rPr lang="en-US" sz="2400" dirty="0">
                <a:latin typeface="Verdana" panose="020B0604030504040204" pitchFamily="34" charset="0"/>
                <a:ea typeface="Verdana" panose="020B0604030504040204" pitchFamily="34" charset="0"/>
                <a:cs typeface="Verdana" panose="020B0604030504040204" pitchFamily="34" charset="0"/>
              </a:rPr>
              <a:t>U.S. Adults by State </a:t>
            </a:r>
            <a:r>
              <a:rPr lang="en-US" sz="2400" kern="0" dirty="0">
                <a:latin typeface="Verdana"/>
              </a:rPr>
              <a:t>and Territory </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467293" y="1769533"/>
            <a:ext cx="7946580" cy="4097867"/>
          </a:xfrm>
        </p:spPr>
        <p:txBody>
          <a:bodyPr/>
          <a:lstStyle/>
          <a:p>
            <a:pPr marL="0" indent="0">
              <a:buNone/>
            </a:pPr>
            <a:r>
              <a:rPr lang="en-US">
                <a:solidFill>
                  <a:srgbClr val="080808"/>
                </a:solidFill>
              </a:rPr>
              <a:t>Source of the Data</a:t>
            </a:r>
          </a:p>
          <a:p>
            <a:pPr marL="0" indent="0">
              <a:buNone/>
            </a:pPr>
            <a:endParaRPr lang="en-US">
              <a:solidFill>
                <a:srgbClr val="000000"/>
              </a:solidFill>
            </a:endParaRPr>
          </a:p>
          <a:p>
            <a:r>
              <a:rPr lang="en-US">
                <a:solidFill>
                  <a:srgbClr val="000000"/>
                </a:solidFill>
              </a:rPr>
              <a:t>The data were collected through the Behavioral Risk Factor Surveillance System (BRFSS), an ongoing, state-based, telephone interview survey conducted by state health departments with assistance from CDC. </a:t>
            </a:r>
          </a:p>
          <a:p>
            <a:pPr marL="0" indent="0">
              <a:buNone/>
            </a:pPr>
            <a:endParaRPr lang="en-US">
              <a:solidFill>
                <a:srgbClr val="000000"/>
              </a:solidFill>
            </a:endParaRPr>
          </a:p>
          <a:p>
            <a:r>
              <a:rPr lang="en-US">
                <a:solidFill>
                  <a:srgbClr val="000000"/>
                </a:solidFill>
              </a:rPr>
              <a:t>Height and weight data used in the BMI calculations were self-reported.</a:t>
            </a:r>
          </a:p>
          <a:p>
            <a:endParaRPr lang="en-US">
              <a:solidFill>
                <a:srgbClr val="000000"/>
              </a:solidFill>
            </a:endParaRPr>
          </a:p>
          <a:p>
            <a:pPr marL="0" indent="0">
              <a:buNone/>
            </a:pPr>
            <a:endParaRPr lang="en-US">
              <a:solidFill>
                <a:srgbClr val="000000"/>
              </a:solidFill>
            </a:endParaRPr>
          </a:p>
          <a:p>
            <a:pPr marL="0" indent="0">
              <a:buNone/>
            </a:pPr>
            <a:endParaRPr lang="en-US">
              <a:solidFill>
                <a:srgbClr val="000000"/>
              </a:solidFill>
            </a:endParaRPr>
          </a:p>
        </p:txBody>
      </p:sp>
      <p:pic>
        <p:nvPicPr>
          <p:cNvPr id="5" name="Picture 2" descr="HHS and CDC logo" title="HHS and CDC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0787" y="5991224"/>
            <a:ext cx="114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42924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26378"/>
            <a:ext cx="9258300" cy="694267"/>
          </a:xfrm>
        </p:spPr>
        <p:txBody>
          <a:bodyPr/>
          <a:lstStyle/>
          <a:p>
            <a:pPr>
              <a:lnSpc>
                <a:spcPct val="100000"/>
              </a:lnSpc>
            </a:pPr>
            <a:br>
              <a:rPr lang="en-US" sz="2400" kern="0">
                <a:solidFill>
                  <a:srgbClr val="000000"/>
                </a:solidFill>
                <a:latin typeface="Verdana"/>
              </a:rPr>
            </a:br>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a:latin typeface="Verdana"/>
              </a:rPr>
              <a:t>Self-Reported Obesity Among U.S. Adults by State and Territory, BRFSS, 2014</a:t>
            </a:r>
            <a:endParaRPr lang="en-US" sz="2400"/>
          </a:p>
        </p:txBody>
      </p:sp>
      <p:sp>
        <p:nvSpPr>
          <p:cNvPr id="4" name="Text Placeholder 3"/>
          <p:cNvSpPr>
            <a:spLocks noGrp="1"/>
          </p:cNvSpPr>
          <p:nvPr>
            <p:ph type="body" sz="quarter" idx="11"/>
          </p:nvPr>
        </p:nvSpPr>
        <p:spPr>
          <a:xfrm>
            <a:off x="203200" y="5742898"/>
            <a:ext cx="9910617" cy="855407"/>
          </a:xfrm>
        </p:spPr>
        <p:txBody>
          <a:bodyPr/>
          <a:lstStyle/>
          <a:p>
            <a:pPr indent="0"/>
            <a:r>
              <a:rPr lang="en-US" sz="900" baseline="30000" dirty="0">
                <a:latin typeface="Latha" panose="020B0604020202020204" pitchFamily="34" charset="0"/>
                <a:cs typeface="Latha" panose="020B0604020202020204" pitchFamily="34" charset="0"/>
              </a:rPr>
              <a:t>¶ </a:t>
            </a:r>
            <a:r>
              <a:rPr lang="en-US" sz="900" dirty="0">
                <a:latin typeface="Verdana" pitchFamily="34" charset="0"/>
              </a:rPr>
              <a:t>Prevalence estimates reflect BRFSS methodological changes started in 2011. These</a:t>
            </a:r>
            <a:r>
              <a:rPr lang="en-US" sz="900" b="1" dirty="0">
                <a:solidFill>
                  <a:srgbClr val="FF0000"/>
                </a:solidFill>
                <a:latin typeface="Verdana" pitchFamily="34" charset="0"/>
              </a:rPr>
              <a:t> </a:t>
            </a:r>
            <a:r>
              <a:rPr lang="en-US" sz="900" dirty="0">
                <a:latin typeface="Verdana" pitchFamily="34" charset="0"/>
              </a:rPr>
              <a:t>estimates should not be compared to prevalence estimates before 2011. </a:t>
            </a:r>
            <a:r>
              <a:rPr lang="en-US" sz="900" i="1" dirty="0">
                <a:latin typeface="Verdana" pitchFamily="34" charset="0"/>
              </a:rPr>
              <a:t>Source: </a:t>
            </a:r>
            <a:r>
              <a:rPr lang="en-US" sz="900" dirty="0">
                <a:latin typeface="Verdana" pitchFamily="34" charset="0"/>
              </a:rPr>
              <a:t>Behavioral Risk Factor Surveillance System, CDC.</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nvGraphicFramePr>
        <p:xfrm>
          <a:off x="818706" y="1069979"/>
          <a:ext cx="4229543" cy="4840650"/>
        </p:xfrm>
        <a:graphic>
          <a:graphicData uri="http://schemas.openxmlformats.org/drawingml/2006/table">
            <a:tbl>
              <a:tblPr firstRow="1"/>
              <a:tblGrid>
                <a:gridCol w="1457769">
                  <a:extLst>
                    <a:ext uri="{9D8B030D-6E8A-4147-A177-3AD203B41FA5}">
                      <a16:colId xmlns:a16="http://schemas.microsoft.com/office/drawing/2014/main" val="20000"/>
                    </a:ext>
                  </a:extLst>
                </a:gridCol>
                <a:gridCol w="1356923">
                  <a:extLst>
                    <a:ext uri="{9D8B030D-6E8A-4147-A177-3AD203B41FA5}">
                      <a16:colId xmlns:a16="http://schemas.microsoft.com/office/drawing/2014/main" val="20001"/>
                    </a:ext>
                  </a:extLst>
                </a:gridCol>
                <a:gridCol w="1414851">
                  <a:extLst>
                    <a:ext uri="{9D8B030D-6E8A-4147-A177-3AD203B41FA5}">
                      <a16:colId xmlns:a16="http://schemas.microsoft.com/office/drawing/2014/main" val="20002"/>
                    </a:ext>
                  </a:extLst>
                </a:gridCol>
              </a:tblGrid>
              <a:tr h="185908">
                <a:tc>
                  <a:txBody>
                    <a:bodyPr/>
                    <a:lstStyle/>
                    <a:p>
                      <a:pPr algn="l" fontAlgn="t"/>
                      <a:r>
                        <a:rPr lang="en-US" sz="1050" b="1" i="0" u="none" strike="noStrike">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95% Confidence</a:t>
                      </a:r>
                      <a:r>
                        <a:rPr lang="en-US" sz="1050" b="1" i="0" u="none" strike="noStrike" baseline="0">
                          <a:solidFill>
                            <a:srgbClr val="000000"/>
                          </a:solidFill>
                          <a:effectLst/>
                          <a:latin typeface="Calibri" panose="020F0502020204030204" pitchFamily="34" charset="0"/>
                        </a:rPr>
                        <a:t> Interval</a:t>
                      </a:r>
                      <a:endParaRPr lang="en-US" sz="1050" b="1"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7727">
                <a:tc>
                  <a:txBody>
                    <a:bodyPr/>
                    <a:lstStyle/>
                    <a:p>
                      <a:pPr algn="l" fontAlgn="t"/>
                      <a:r>
                        <a:rPr lang="en-US" sz="105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(32.1, 35.0)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7727">
                <a:tc>
                  <a:txBody>
                    <a:bodyPr/>
                    <a:lstStyle/>
                    <a:p>
                      <a:pPr algn="l" fontAlgn="t"/>
                      <a:r>
                        <a:rPr lang="en-US" sz="105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(27.8, 31.7)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7727">
                <a:tc>
                  <a:txBody>
                    <a:bodyPr/>
                    <a:lstStyle/>
                    <a:p>
                      <a:pPr algn="l" fontAlgn="t"/>
                      <a:r>
                        <a:rPr lang="en-US" sz="105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(27.7, 30.2)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7727">
                <a:tc>
                  <a:txBody>
                    <a:bodyPr/>
                    <a:lstStyle/>
                    <a:p>
                      <a:pPr algn="l" fontAlgn="t"/>
                      <a:r>
                        <a:rPr lang="en-US" sz="105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(33.8, 38.0)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7727">
                <a:tc>
                  <a:txBody>
                    <a:bodyPr/>
                    <a:lstStyle/>
                    <a:p>
                      <a:pPr algn="l" fontAlgn="t"/>
                      <a:r>
                        <a:rPr lang="en-US" sz="105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(23.5, 25.9)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7727">
                <a:tc>
                  <a:txBody>
                    <a:bodyPr/>
                    <a:lstStyle/>
                    <a:p>
                      <a:pPr algn="l" fontAlgn="t"/>
                      <a:r>
                        <a:rPr lang="en-US" sz="105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(20.4, 22.2)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7727">
                <a:tc>
                  <a:txBody>
                    <a:bodyPr/>
                    <a:lstStyle/>
                    <a:p>
                      <a:pPr algn="l" fontAlgn="t"/>
                      <a:r>
                        <a:rPr lang="en-US" sz="105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(24.9, 27.7)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7727">
                <a:tc>
                  <a:txBody>
                    <a:bodyPr/>
                    <a:lstStyle/>
                    <a:p>
                      <a:pPr algn="l" fontAlgn="t"/>
                      <a:r>
                        <a:rPr lang="en-US" sz="105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(28.6, 32.8)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7727">
                <a:tc>
                  <a:txBody>
                    <a:bodyPr/>
                    <a:lstStyle/>
                    <a:p>
                      <a:pPr algn="l" fontAlgn="t"/>
                      <a:r>
                        <a:rPr lang="en-US" sz="105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(19.5, 24.0)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7727">
                <a:tc>
                  <a:txBody>
                    <a:bodyPr/>
                    <a:lstStyle/>
                    <a:p>
                      <a:pPr algn="l" fontAlgn="t"/>
                      <a:r>
                        <a:rPr lang="en-US" sz="105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(25.0, 27.5)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7727">
                <a:tc>
                  <a:txBody>
                    <a:bodyPr/>
                    <a:lstStyle/>
                    <a:p>
                      <a:pPr algn="l" fontAlgn="t"/>
                      <a:r>
                        <a:rPr lang="en-US" sz="105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(28.9, 32.1)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7727">
                <a:tc>
                  <a:txBody>
                    <a:bodyPr/>
                    <a:lstStyle/>
                    <a:p>
                      <a:pPr algn="l" fontAlgn="t"/>
                      <a:r>
                        <a:rPr lang="en-US" sz="105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(25.6, 30.5)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7727">
                <a:tc>
                  <a:txBody>
                    <a:bodyPr/>
                    <a:lstStyle/>
                    <a:p>
                      <a:pPr algn="l" fontAlgn="t"/>
                      <a:r>
                        <a:rPr lang="en-US" sz="105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(20.7, 23.5)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7727">
                <a:tc>
                  <a:txBody>
                    <a:bodyPr/>
                    <a:lstStyle/>
                    <a:p>
                      <a:pPr algn="l" fontAlgn="t"/>
                      <a:r>
                        <a:rPr lang="en-US" sz="105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(27.1, 30.8)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7727">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(27.6, 31.1)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7727">
                <a:tc>
                  <a:txBody>
                    <a:bodyPr/>
                    <a:lstStyle/>
                    <a:p>
                      <a:pPr algn="l" fontAlgn="t"/>
                      <a:r>
                        <a:rPr lang="en-US" sz="105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(31.6, 34.0)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7727">
                <a:tc>
                  <a:txBody>
                    <a:bodyPr/>
                    <a:lstStyle/>
                    <a:p>
                      <a:pPr algn="l" fontAlgn="t"/>
                      <a:r>
                        <a:rPr lang="en-US" sz="105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(29.6, 32.3)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7727">
                <a:tc>
                  <a:txBody>
                    <a:bodyPr/>
                    <a:lstStyle/>
                    <a:p>
                      <a:pPr algn="l" fontAlgn="t"/>
                      <a:r>
                        <a:rPr lang="en-US" sz="105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(30.3, 32.2)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7727">
                <a:tc>
                  <a:txBody>
                    <a:bodyPr/>
                    <a:lstStyle/>
                    <a:p>
                      <a:pPr algn="l" fontAlgn="t"/>
                      <a:r>
                        <a:rPr lang="en-US" sz="105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(30.2, 33.1)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7727">
                <a:tc>
                  <a:txBody>
                    <a:bodyPr/>
                    <a:lstStyle/>
                    <a:p>
                      <a:pPr algn="l" fontAlgn="t"/>
                      <a:r>
                        <a:rPr lang="en-US" sz="105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(33.4, 36.4)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7727">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(26.9, 29.5)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7727">
                <a:tc>
                  <a:txBody>
                    <a:bodyPr/>
                    <a:lstStyle/>
                    <a:p>
                      <a:pPr algn="l" fontAlgn="t"/>
                      <a:r>
                        <a:rPr lang="en-US" sz="105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(28.1, 31.1)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6187">
                <a:tc>
                  <a:txBody>
                    <a:bodyPr/>
                    <a:lstStyle/>
                    <a:p>
                      <a:pPr algn="l" fontAlgn="t"/>
                      <a:r>
                        <a:rPr lang="en-US" sz="105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(22.3, 24.4)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6187">
                <a:tc>
                  <a:txBody>
                    <a:bodyPr/>
                    <a:lstStyle/>
                    <a:p>
                      <a:pPr algn="l" fontAlgn="t"/>
                      <a:r>
                        <a:rPr lang="en-US" sz="105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(29.4, 32.0)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6187">
                <a:tc>
                  <a:txBody>
                    <a:bodyPr/>
                    <a:lstStyle/>
                    <a:p>
                      <a:pPr algn="l" fontAlgn="t"/>
                      <a:r>
                        <a:rPr lang="en-US" sz="105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(26.8, 28.5)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86187">
                <a:tc>
                  <a:txBody>
                    <a:bodyPr/>
                    <a:lstStyle/>
                    <a:p>
                      <a:pPr algn="l" fontAlgn="t"/>
                      <a:r>
                        <a:rPr lang="en-US" sz="1050" b="0" i="0" u="none" strike="noStrike">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(33.4, 37.6)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nvGraphicFramePr>
        <p:xfrm>
          <a:off x="5337560" y="1069981"/>
          <a:ext cx="4167963" cy="4840655"/>
        </p:xfrm>
        <a:graphic>
          <a:graphicData uri="http://schemas.openxmlformats.org/drawingml/2006/table">
            <a:tbl>
              <a:tblPr firstRow="1"/>
              <a:tblGrid>
                <a:gridCol w="1396615">
                  <a:extLst>
                    <a:ext uri="{9D8B030D-6E8A-4147-A177-3AD203B41FA5}">
                      <a16:colId xmlns:a16="http://schemas.microsoft.com/office/drawing/2014/main" val="20000"/>
                    </a:ext>
                  </a:extLst>
                </a:gridCol>
                <a:gridCol w="1343025">
                  <a:extLst>
                    <a:ext uri="{9D8B030D-6E8A-4147-A177-3AD203B41FA5}">
                      <a16:colId xmlns:a16="http://schemas.microsoft.com/office/drawing/2014/main" val="20001"/>
                    </a:ext>
                  </a:extLst>
                </a:gridCol>
                <a:gridCol w="1428323">
                  <a:extLst>
                    <a:ext uri="{9D8B030D-6E8A-4147-A177-3AD203B41FA5}">
                      <a16:colId xmlns:a16="http://schemas.microsoft.com/office/drawing/2014/main" val="20002"/>
                    </a:ext>
                  </a:extLst>
                </a:gridCol>
              </a:tblGrid>
              <a:tr h="172845">
                <a:tc>
                  <a:txBody>
                    <a:bodyPr/>
                    <a:lstStyle/>
                    <a:p>
                      <a:pPr algn="l"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95%</a:t>
                      </a:r>
                      <a:r>
                        <a:rPr lang="en-US" sz="1050" b="1" i="0" u="none" strike="noStrike" baseline="0">
                          <a:solidFill>
                            <a:srgbClr val="000000"/>
                          </a:solidFill>
                          <a:effectLst/>
                          <a:latin typeface="Calibri" panose="020F0502020204030204" pitchFamily="34" charset="0"/>
                          <a:ea typeface="Verdana" panose="020B0604030504040204" pitchFamily="34" charset="0"/>
                          <a:cs typeface="Verdana" panose="020B0604030504040204" pitchFamily="34" charset="0"/>
                        </a:rPr>
                        <a:t> </a:t>
                      </a:r>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Confidence</a:t>
                      </a:r>
                      <a:r>
                        <a:rPr lang="en-US" sz="1050" b="1" i="0" u="none" strike="noStrike" baseline="0">
                          <a:solidFill>
                            <a:srgbClr val="000000"/>
                          </a:solidFill>
                          <a:effectLst/>
                          <a:latin typeface="Calibri" panose="020F0502020204030204" pitchFamily="34" charset="0"/>
                          <a:ea typeface="Verdana" panose="020B0604030504040204" pitchFamily="34" charset="0"/>
                          <a:cs typeface="Verdana" panose="020B0604030504040204" pitchFamily="34" charset="0"/>
                        </a:rPr>
                        <a:t> Interval</a:t>
                      </a:r>
                      <a:endPar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(28.6, 31.9)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(24.9, 27.9)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(29.2, 31.3)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(25.4, 30.1)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1073">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(25.8, 29.1)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(25.7, 28.1)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(27.0, 30.0)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(25.6, 28.5)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(28.4, 31.0)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(30.5, 34.0)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(31.2, 34.1)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(31.7, 34.3)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(26.3, 29.6)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(26.8, 29.8)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(25.4, 28.6)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(30.9, 33.3)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(27.9, 31.8)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(30.6, 33.3)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(24.9, 26.6)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65612">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(23.5, 26.1)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(27.2, 29.7)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(26.0, 28.5)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(34.2, 37.2)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(27.5, 31.5)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210833388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26378"/>
            <a:ext cx="9258300" cy="694267"/>
          </a:xfrm>
        </p:spPr>
        <p:txBody>
          <a:bodyPr/>
          <a:lstStyle/>
          <a:p>
            <a:pPr>
              <a:lnSpc>
                <a:spcPct val="100000"/>
              </a:lnSpc>
            </a:pPr>
            <a:br>
              <a:rPr lang="en-US" sz="2400" kern="0">
                <a:solidFill>
                  <a:srgbClr val="000000"/>
                </a:solidFill>
                <a:latin typeface="Verdana"/>
              </a:rPr>
            </a:br>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a:latin typeface="Verdana"/>
              </a:rPr>
              <a:t>Self-Reported Obesity Among U.S. Adults by State and Territory, BRFSS, 2015</a:t>
            </a:r>
            <a:endParaRPr lang="en-US" sz="2400"/>
          </a:p>
        </p:txBody>
      </p:sp>
      <p:sp>
        <p:nvSpPr>
          <p:cNvPr id="4" name="Text Placeholder 3"/>
          <p:cNvSpPr>
            <a:spLocks noGrp="1"/>
          </p:cNvSpPr>
          <p:nvPr>
            <p:ph type="body" sz="quarter" idx="11"/>
          </p:nvPr>
        </p:nvSpPr>
        <p:spPr>
          <a:xfrm>
            <a:off x="203200" y="6120580"/>
            <a:ext cx="9910617" cy="855407"/>
          </a:xfrm>
        </p:spPr>
        <p:txBody>
          <a:bodyPr/>
          <a:lstStyle/>
          <a:p>
            <a:pPr indent="0"/>
            <a:r>
              <a:rPr lang="en-US" sz="900" baseline="30000" dirty="0">
                <a:latin typeface="Latha" panose="020B0604020202020204" pitchFamily="34" charset="0"/>
                <a:cs typeface="Latha" panose="020B0604020202020204" pitchFamily="34" charset="0"/>
              </a:rPr>
              <a:t>¶ </a:t>
            </a:r>
            <a:r>
              <a:rPr lang="en-US" sz="900" dirty="0">
                <a:latin typeface="Verdana" pitchFamily="34" charset="0"/>
              </a:rPr>
              <a:t>Prevalence estimates reflect BRFSS methodological changes started in 2011. These</a:t>
            </a:r>
            <a:r>
              <a:rPr lang="en-US" sz="900" b="1" dirty="0">
                <a:solidFill>
                  <a:srgbClr val="FF0000"/>
                </a:solidFill>
                <a:latin typeface="Verdana" pitchFamily="34" charset="0"/>
              </a:rPr>
              <a:t> </a:t>
            </a:r>
            <a:r>
              <a:rPr lang="en-US" sz="900" dirty="0">
                <a:latin typeface="Verdana" pitchFamily="34" charset="0"/>
              </a:rPr>
              <a:t>estimates should not be compared to prevalence estimates before 2011. </a:t>
            </a:r>
            <a:r>
              <a:rPr lang="en-US" sz="900" i="1" dirty="0">
                <a:latin typeface="Verdana" pitchFamily="34" charset="0"/>
              </a:rPr>
              <a:t>Source: </a:t>
            </a:r>
            <a:r>
              <a:rPr lang="en-US" sz="900" dirty="0">
                <a:latin typeface="Verdana" pitchFamily="34" charset="0"/>
              </a:rPr>
              <a:t>Behavioral Risk Factor Surveillance System, CDC.</a:t>
            </a:r>
          </a:p>
          <a:p>
            <a:pPr indent="0" eaLnBrk="0" hangingPunct="0"/>
            <a:endParaRPr lang="en-US" sz="900" dirty="0">
              <a:latin typeface="Verdana" pitchFamily="34" charset="0"/>
            </a:endParaRPr>
          </a:p>
          <a:p>
            <a:pPr indent="0" eaLnBrk="0" hangingPunct="0"/>
            <a:endParaRPr lang="en-US" sz="900" dirty="0">
              <a:latin typeface="Verdana" pitchFamily="34" charset="0"/>
            </a:endParaRP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nvGraphicFramePr>
        <p:xfrm>
          <a:off x="752168" y="1069979"/>
          <a:ext cx="4296081" cy="4840650"/>
        </p:xfrm>
        <a:graphic>
          <a:graphicData uri="http://schemas.openxmlformats.org/drawingml/2006/table">
            <a:tbl>
              <a:tblPr firstRow="1"/>
              <a:tblGrid>
                <a:gridCol w="1466014">
                  <a:extLst>
                    <a:ext uri="{9D8B030D-6E8A-4147-A177-3AD203B41FA5}">
                      <a16:colId xmlns:a16="http://schemas.microsoft.com/office/drawing/2014/main" val="20000"/>
                    </a:ext>
                  </a:extLst>
                </a:gridCol>
                <a:gridCol w="1385460">
                  <a:extLst>
                    <a:ext uri="{9D8B030D-6E8A-4147-A177-3AD203B41FA5}">
                      <a16:colId xmlns:a16="http://schemas.microsoft.com/office/drawing/2014/main" val="20001"/>
                    </a:ext>
                  </a:extLst>
                </a:gridCol>
                <a:gridCol w="1444607">
                  <a:extLst>
                    <a:ext uri="{9D8B030D-6E8A-4147-A177-3AD203B41FA5}">
                      <a16:colId xmlns:a16="http://schemas.microsoft.com/office/drawing/2014/main" val="20002"/>
                    </a:ext>
                  </a:extLst>
                </a:gridCol>
              </a:tblGrid>
              <a:tr h="185908">
                <a:tc>
                  <a:txBody>
                    <a:bodyPr/>
                    <a:lstStyle/>
                    <a:p>
                      <a:pPr algn="l" fontAlgn="t"/>
                      <a:r>
                        <a:rPr lang="en-US" sz="1050" b="1" i="0" u="none" strike="noStrike">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95% Confidence</a:t>
                      </a:r>
                      <a:r>
                        <a:rPr lang="en-US" sz="1050" b="1" i="0" u="none" strike="noStrike" baseline="0">
                          <a:solidFill>
                            <a:srgbClr val="000000"/>
                          </a:solidFill>
                          <a:effectLst/>
                          <a:latin typeface="Calibri" panose="020F0502020204030204" pitchFamily="34" charset="0"/>
                        </a:rPr>
                        <a:t> Interval</a:t>
                      </a:r>
                      <a:endParaRPr lang="en-US" sz="1050" b="1"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7727">
                <a:tc>
                  <a:txBody>
                    <a:bodyPr/>
                    <a:lstStyle/>
                    <a:p>
                      <a:pPr algn="l" fontAlgn="t"/>
                      <a:r>
                        <a:rPr lang="en-US" sz="105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(34.1, 37.2)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7727">
                <a:tc>
                  <a:txBody>
                    <a:bodyPr/>
                    <a:lstStyle/>
                    <a:p>
                      <a:pPr algn="l" fontAlgn="t"/>
                      <a:r>
                        <a:rPr lang="en-US" sz="105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(27.5, 32.3)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7727">
                <a:tc>
                  <a:txBody>
                    <a:bodyPr/>
                    <a:lstStyle/>
                    <a:p>
                      <a:pPr algn="l" fontAlgn="t"/>
                      <a:r>
                        <a:rPr lang="en-US" sz="105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(26.9, 30.0)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7727">
                <a:tc>
                  <a:txBody>
                    <a:bodyPr/>
                    <a:lstStyle/>
                    <a:p>
                      <a:pPr algn="l" fontAlgn="t"/>
                      <a:r>
                        <a:rPr lang="en-US" sz="105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(32.2, 36.9)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7727">
                <a:tc>
                  <a:txBody>
                    <a:bodyPr/>
                    <a:lstStyle/>
                    <a:p>
                      <a:pPr algn="l" fontAlgn="t"/>
                      <a:r>
                        <a:rPr lang="en-US" sz="105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(23.2, 25.2)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7727">
                <a:tc>
                  <a:txBody>
                    <a:bodyPr/>
                    <a:lstStyle/>
                    <a:p>
                      <a:pPr algn="l" fontAlgn="t"/>
                      <a:r>
                        <a:rPr lang="en-US" sz="105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(19.1, 21.3)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7727">
                <a:tc>
                  <a:txBody>
                    <a:bodyPr/>
                    <a:lstStyle/>
                    <a:p>
                      <a:pPr algn="l" fontAlgn="t"/>
                      <a:r>
                        <a:rPr lang="en-US" sz="105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(24.1, 26.4)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7727">
                <a:tc>
                  <a:txBody>
                    <a:bodyPr/>
                    <a:lstStyle/>
                    <a:p>
                      <a:pPr algn="l" fontAlgn="t"/>
                      <a:r>
                        <a:rPr lang="en-US" sz="105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(27.6, 31.8)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7727">
                <a:tc>
                  <a:txBody>
                    <a:bodyPr/>
                    <a:lstStyle/>
                    <a:p>
                      <a:pPr algn="l" fontAlgn="t"/>
                      <a:r>
                        <a:rPr lang="en-US" sz="105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(19.7, 24.8)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7727">
                <a:tc>
                  <a:txBody>
                    <a:bodyPr/>
                    <a:lstStyle/>
                    <a:p>
                      <a:pPr algn="l" fontAlgn="t"/>
                      <a:r>
                        <a:rPr lang="en-US" sz="105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(25.5, 28.1)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7727">
                <a:tc>
                  <a:txBody>
                    <a:bodyPr/>
                    <a:lstStyle/>
                    <a:p>
                      <a:pPr algn="l" fontAlgn="t"/>
                      <a:r>
                        <a:rPr lang="en-US" sz="105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(28.8, 32.6)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7727">
                <a:tc>
                  <a:txBody>
                    <a:bodyPr/>
                    <a:lstStyle/>
                    <a:p>
                      <a:pPr algn="l" fontAlgn="t"/>
                      <a:r>
                        <a:rPr lang="en-US" sz="105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(28.2, 35.1)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7727">
                <a:tc>
                  <a:txBody>
                    <a:bodyPr/>
                    <a:lstStyle/>
                    <a:p>
                      <a:pPr algn="l" fontAlgn="t"/>
                      <a:r>
                        <a:rPr lang="en-US" sz="105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(21.3, 24.1)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7727">
                <a:tc>
                  <a:txBody>
                    <a:bodyPr/>
                    <a:lstStyle/>
                    <a:p>
                      <a:pPr algn="l" fontAlgn="t"/>
                      <a:r>
                        <a:rPr lang="en-US" sz="105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(26.9, 30.4)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7727">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(29.2, 32.4)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7727">
                <a:tc>
                  <a:txBody>
                    <a:bodyPr/>
                    <a:lstStyle/>
                    <a:p>
                      <a:pPr algn="l" fontAlgn="t"/>
                      <a:r>
                        <a:rPr lang="en-US" sz="105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(29.5, 33.1)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7727">
                <a:tc>
                  <a:txBody>
                    <a:bodyPr/>
                    <a:lstStyle/>
                    <a:p>
                      <a:pPr algn="l" fontAlgn="t"/>
                      <a:r>
                        <a:rPr lang="en-US" sz="105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(30.5, 33.8)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7727">
                <a:tc>
                  <a:txBody>
                    <a:bodyPr/>
                    <a:lstStyle/>
                    <a:p>
                      <a:pPr algn="l" fontAlgn="t"/>
                      <a:r>
                        <a:rPr lang="en-US" sz="105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(33.4, 35.0)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7727">
                <a:tc>
                  <a:txBody>
                    <a:bodyPr/>
                    <a:lstStyle/>
                    <a:p>
                      <a:pPr algn="l" fontAlgn="t"/>
                      <a:r>
                        <a:rPr lang="en-US" sz="105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(32.9, 36.3)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7727">
                <a:tc>
                  <a:txBody>
                    <a:bodyPr/>
                    <a:lstStyle/>
                    <a:p>
                      <a:pPr algn="l" fontAlgn="t"/>
                      <a:r>
                        <a:rPr lang="en-US" sz="105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(34.3, 38.1)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7727">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(28.6, 31.4)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7727">
                <a:tc>
                  <a:txBody>
                    <a:bodyPr/>
                    <a:lstStyle/>
                    <a:p>
                      <a:pPr algn="l" fontAlgn="t"/>
                      <a:r>
                        <a:rPr lang="en-US" sz="105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(27.2, 30.7)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6187">
                <a:tc>
                  <a:txBody>
                    <a:bodyPr/>
                    <a:lstStyle/>
                    <a:p>
                      <a:pPr algn="l" fontAlgn="t"/>
                      <a:r>
                        <a:rPr lang="en-US" sz="105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(23.0, 25.6)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6187">
                <a:tc>
                  <a:txBody>
                    <a:bodyPr/>
                    <a:lstStyle/>
                    <a:p>
                      <a:pPr algn="l" fontAlgn="t"/>
                      <a:r>
                        <a:rPr lang="en-US" sz="105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(29.9, 32.4)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6187">
                <a:tc>
                  <a:txBody>
                    <a:bodyPr/>
                    <a:lstStyle/>
                    <a:p>
                      <a:pPr algn="l" fontAlgn="t"/>
                      <a:r>
                        <a:rPr lang="en-US" sz="105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(25.3, 27.0)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86187">
                <a:tc>
                  <a:txBody>
                    <a:bodyPr/>
                    <a:lstStyle/>
                    <a:p>
                      <a:pPr algn="l" fontAlgn="t"/>
                      <a:r>
                        <a:rPr lang="en-US" sz="1050" b="0" i="0" u="none" strike="noStrike">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(33.8, 37.5)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nvGraphicFramePr>
        <p:xfrm>
          <a:off x="5337560" y="1069981"/>
          <a:ext cx="4167963" cy="4840655"/>
        </p:xfrm>
        <a:graphic>
          <a:graphicData uri="http://schemas.openxmlformats.org/drawingml/2006/table">
            <a:tbl>
              <a:tblPr firstRow="1"/>
              <a:tblGrid>
                <a:gridCol w="1396615">
                  <a:extLst>
                    <a:ext uri="{9D8B030D-6E8A-4147-A177-3AD203B41FA5}">
                      <a16:colId xmlns:a16="http://schemas.microsoft.com/office/drawing/2014/main" val="20000"/>
                    </a:ext>
                  </a:extLst>
                </a:gridCol>
                <a:gridCol w="1343025">
                  <a:extLst>
                    <a:ext uri="{9D8B030D-6E8A-4147-A177-3AD203B41FA5}">
                      <a16:colId xmlns:a16="http://schemas.microsoft.com/office/drawing/2014/main" val="20001"/>
                    </a:ext>
                  </a:extLst>
                </a:gridCol>
                <a:gridCol w="1428323">
                  <a:extLst>
                    <a:ext uri="{9D8B030D-6E8A-4147-A177-3AD203B41FA5}">
                      <a16:colId xmlns:a16="http://schemas.microsoft.com/office/drawing/2014/main" val="20002"/>
                    </a:ext>
                  </a:extLst>
                </a:gridCol>
              </a:tblGrid>
              <a:tr h="172845">
                <a:tc>
                  <a:txBody>
                    <a:bodyPr/>
                    <a:lstStyle/>
                    <a:p>
                      <a:pPr algn="l"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95%</a:t>
                      </a:r>
                      <a:r>
                        <a:rPr lang="en-US" sz="1050" b="1" i="0" u="none" strike="noStrike" baseline="0">
                          <a:solidFill>
                            <a:srgbClr val="000000"/>
                          </a:solidFill>
                          <a:effectLst/>
                          <a:latin typeface="Calibri" panose="020F0502020204030204" pitchFamily="34" charset="0"/>
                          <a:ea typeface="Verdana" panose="020B0604030504040204" pitchFamily="34" charset="0"/>
                          <a:cs typeface="Verdana" panose="020B0604030504040204" pitchFamily="34" charset="0"/>
                        </a:rPr>
                        <a:t> </a:t>
                      </a:r>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Confidence</a:t>
                      </a:r>
                      <a:r>
                        <a:rPr lang="en-US" sz="1050" b="1" i="0" u="none" strike="noStrike" baseline="0">
                          <a:solidFill>
                            <a:srgbClr val="000000"/>
                          </a:solidFill>
                          <a:effectLst/>
                          <a:latin typeface="Calibri" panose="020F0502020204030204" pitchFamily="34" charset="0"/>
                          <a:ea typeface="Verdana" panose="020B0604030504040204" pitchFamily="34" charset="0"/>
                          <a:cs typeface="Verdana" panose="020B0604030504040204" pitchFamily="34" charset="0"/>
                        </a:rPr>
                        <a:t> Interval</a:t>
                      </a:r>
                      <a:endPar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2845">
                <a:tc>
                  <a:txBody>
                    <a:bodyPr/>
                    <a:lstStyle/>
                    <a:p>
                      <a:pPr algn="l" fontAlgn="t"/>
                      <a:r>
                        <a:rPr lang="en-US" sz="1050" b="0" i="0" u="none" strike="noStrike">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(30.8, 34.0)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2845">
                <a:tc>
                  <a:txBody>
                    <a:bodyPr/>
                    <a:lstStyle/>
                    <a:p>
                      <a:pPr algn="l" fontAlgn="t"/>
                      <a:r>
                        <a:rPr lang="en-US" sz="105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(22.1, 25.2)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2845">
                <a:tc>
                  <a:txBody>
                    <a:bodyPr/>
                    <a:lstStyle/>
                    <a:p>
                      <a:pPr algn="l" fontAlgn="t"/>
                      <a:r>
                        <a:rPr lang="en-US" sz="105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(30.3, 32.5)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2845">
                <a:tc>
                  <a:txBody>
                    <a:bodyPr/>
                    <a:lstStyle/>
                    <a:p>
                      <a:pPr algn="l" fontAlgn="t"/>
                      <a:r>
                        <a:rPr lang="en-US" sz="105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(24.1, 29.5)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1073">
                <a:tc>
                  <a:txBody>
                    <a:bodyPr/>
                    <a:lstStyle/>
                    <a:p>
                      <a:pPr algn="l" fontAlgn="t"/>
                      <a:r>
                        <a:rPr lang="en-US" sz="105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(24.8, 27.9)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2845">
                <a:tc>
                  <a:txBody>
                    <a:bodyPr/>
                    <a:lstStyle/>
                    <a:p>
                      <a:pPr algn="l" fontAlgn="t"/>
                      <a:r>
                        <a:rPr lang="en-US" sz="105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(24.3, 26.9)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2845">
                <a:tc>
                  <a:txBody>
                    <a:bodyPr/>
                    <a:lstStyle/>
                    <a:p>
                      <a:pPr algn="l" fontAlgn="t"/>
                      <a:r>
                        <a:rPr lang="en-US" sz="105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(27.1, 30.6)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2845">
                <a:tc>
                  <a:txBody>
                    <a:bodyPr/>
                    <a:lstStyle/>
                    <a:p>
                      <a:pPr algn="l" fontAlgn="t"/>
                      <a:r>
                        <a:rPr lang="en-US" sz="105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(24.0, 26.1)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2845">
                <a:tc>
                  <a:txBody>
                    <a:bodyPr/>
                    <a:lstStyle/>
                    <a:p>
                      <a:pPr algn="l" fontAlgn="t"/>
                      <a:r>
                        <a:rPr lang="en-US" sz="105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(28.7, 31.5)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2845">
                <a:tc>
                  <a:txBody>
                    <a:bodyPr/>
                    <a:lstStyle/>
                    <a:p>
                      <a:pPr algn="l" fontAlgn="t"/>
                      <a:r>
                        <a:rPr lang="en-US" sz="105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2845">
                <a:tc>
                  <a:txBody>
                    <a:bodyPr/>
                    <a:lstStyle/>
                    <a:p>
                      <a:pPr algn="l" fontAlgn="t"/>
                      <a:r>
                        <a:rPr lang="en-US" sz="105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(28.4, 31.2)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2845">
                <a:tc>
                  <a:txBody>
                    <a:bodyPr/>
                    <a:lstStyle/>
                    <a:p>
                      <a:pPr algn="l" fontAlgn="t"/>
                      <a:r>
                        <a:rPr lang="en-US" sz="105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(32.2, 35.6)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2845">
                <a:tc>
                  <a:txBody>
                    <a:bodyPr/>
                    <a:lstStyle/>
                    <a:p>
                      <a:pPr algn="l" fontAlgn="t"/>
                      <a:r>
                        <a:rPr lang="en-US" sz="105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(28.4, 31.8)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2845">
                <a:tc>
                  <a:txBody>
                    <a:bodyPr/>
                    <a:lstStyle/>
                    <a:p>
                      <a:pPr algn="l" fontAlgn="t"/>
                      <a:r>
                        <a:rPr lang="en-US" sz="105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(28.4, 31.6)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2845">
                <a:tc>
                  <a:txBody>
                    <a:bodyPr/>
                    <a:lstStyle/>
                    <a:p>
                      <a:pPr algn="l" fontAlgn="t"/>
                      <a:r>
                        <a:rPr lang="en-US" sz="105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(28.0, 31.1)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2845">
                <a:tc>
                  <a:txBody>
                    <a:bodyPr/>
                    <a:lstStyle/>
                    <a:p>
                      <a:pPr algn="l" fontAlgn="t"/>
                      <a:r>
                        <a:rPr lang="en-US" sz="105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(24.3, 27.7)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2845">
                <a:tc>
                  <a:txBody>
                    <a:bodyPr/>
                    <a:lstStyle/>
                    <a:p>
                      <a:pPr algn="l" fontAlgn="t"/>
                      <a:r>
                        <a:rPr lang="en-US" sz="105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(30.5, 33.0)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2845">
                <a:tc>
                  <a:txBody>
                    <a:bodyPr/>
                    <a:lstStyle/>
                    <a:p>
                      <a:pPr algn="l" fontAlgn="t"/>
                      <a:r>
                        <a:rPr lang="en-US" sz="105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(28.5, 32.3)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2845">
                <a:tc>
                  <a:txBody>
                    <a:bodyPr/>
                    <a:lstStyle/>
                    <a:p>
                      <a:pPr algn="l" fontAlgn="t"/>
                      <a:r>
                        <a:rPr lang="en-US" sz="105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(31.9, 35.7)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2845">
                <a:tc>
                  <a:txBody>
                    <a:bodyPr/>
                    <a:lstStyle/>
                    <a:p>
                      <a:pPr algn="l" fontAlgn="t"/>
                      <a:r>
                        <a:rPr lang="en-US" sz="105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(30.9, 33.9)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2845">
                <a:tc>
                  <a:txBody>
                    <a:bodyPr/>
                    <a:lstStyle/>
                    <a:p>
                      <a:pPr algn="l" fontAlgn="t"/>
                      <a:r>
                        <a:rPr lang="en-US" sz="105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(23.5, 25.5)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65612">
                <a:tc>
                  <a:txBody>
                    <a:bodyPr/>
                    <a:lstStyle/>
                    <a:p>
                      <a:pPr algn="l" fontAlgn="t"/>
                      <a:r>
                        <a:rPr lang="en-US" sz="105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(23.8, 26.6)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2845">
                <a:tc>
                  <a:txBody>
                    <a:bodyPr/>
                    <a:lstStyle/>
                    <a:p>
                      <a:pPr algn="l" fontAlgn="t"/>
                      <a:r>
                        <a:rPr lang="en-US" sz="105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(27.9, 30.6)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2845">
                <a:tc>
                  <a:txBody>
                    <a:bodyPr/>
                    <a:lstStyle/>
                    <a:p>
                      <a:pPr algn="l" fontAlgn="t"/>
                      <a:r>
                        <a:rPr lang="en-US" sz="105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(25.5, 27.4)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2845">
                <a:tc>
                  <a:txBody>
                    <a:bodyPr/>
                    <a:lstStyle/>
                    <a:p>
                      <a:pPr algn="l" fontAlgn="t"/>
                      <a:r>
                        <a:rPr lang="en-US" sz="105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(34.1, 37.1)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2845">
                <a:tc>
                  <a:txBody>
                    <a:bodyPr/>
                    <a:lstStyle/>
                    <a:p>
                      <a:pPr algn="l" fontAlgn="t"/>
                      <a:r>
                        <a:rPr lang="en-US" sz="105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(29.0, 32.4)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2845">
                <a:tc>
                  <a:txBody>
                    <a:bodyPr/>
                    <a:lstStyle/>
                    <a:p>
                      <a:pPr algn="l" fontAlgn="t"/>
                      <a:r>
                        <a:rPr lang="en-US" sz="105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(27.0, 31.1)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169678913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26378"/>
            <a:ext cx="9258300" cy="694267"/>
          </a:xfrm>
        </p:spPr>
        <p:txBody>
          <a:bodyPr/>
          <a:lstStyle/>
          <a:p>
            <a:pPr>
              <a:lnSpc>
                <a:spcPct val="100000"/>
              </a:lnSpc>
            </a:pPr>
            <a:br>
              <a:rPr lang="en-US" sz="2400" kern="0" dirty="0">
                <a:solidFill>
                  <a:srgbClr val="000000"/>
                </a:solidFill>
                <a:latin typeface="Verdana"/>
              </a:rPr>
            </a:b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latin typeface="Verdana"/>
              </a:rPr>
              <a:t>Self-Reported Obesity Among U.S. Adults by State and Territory, BRFSS, 2016</a:t>
            </a:r>
            <a:endParaRPr lang="en-US" sz="2400" dirty="0"/>
          </a:p>
        </p:txBody>
      </p:sp>
      <p:sp>
        <p:nvSpPr>
          <p:cNvPr id="4" name="Text Placeholder 3"/>
          <p:cNvSpPr>
            <a:spLocks noGrp="1"/>
          </p:cNvSpPr>
          <p:nvPr>
            <p:ph type="body" sz="quarter" idx="11"/>
          </p:nvPr>
        </p:nvSpPr>
        <p:spPr>
          <a:xfrm>
            <a:off x="203200" y="6120580"/>
            <a:ext cx="9910617" cy="855407"/>
          </a:xfrm>
        </p:spPr>
        <p:txBody>
          <a:bodyPr/>
          <a:lstStyle/>
          <a:p>
            <a:pPr indent="0"/>
            <a:r>
              <a:rPr lang="en-US" sz="900" baseline="30000" dirty="0">
                <a:latin typeface="Latha" panose="020B0604020202020204" pitchFamily="34" charset="0"/>
                <a:cs typeface="Latha" panose="020B0604020202020204" pitchFamily="34" charset="0"/>
              </a:rPr>
              <a:t>¶ </a:t>
            </a:r>
            <a:r>
              <a:rPr lang="en-US" sz="900" dirty="0">
                <a:latin typeface="Verdana" pitchFamily="34" charset="0"/>
              </a:rPr>
              <a:t>Prevalence estimates reflect BRFSS methodological changes started in 2011. These</a:t>
            </a:r>
            <a:r>
              <a:rPr lang="en-US" sz="900" b="1" dirty="0">
                <a:solidFill>
                  <a:srgbClr val="FF0000"/>
                </a:solidFill>
                <a:latin typeface="Verdana" pitchFamily="34" charset="0"/>
              </a:rPr>
              <a:t> </a:t>
            </a:r>
            <a:r>
              <a:rPr lang="en-US" sz="900" dirty="0">
                <a:latin typeface="Verdana" pitchFamily="34" charset="0"/>
              </a:rPr>
              <a:t>estimates should not be compared to prevalence estimates before 2011. </a:t>
            </a:r>
            <a:r>
              <a:rPr lang="en-US" sz="900" i="1" dirty="0">
                <a:latin typeface="Verdana" pitchFamily="34" charset="0"/>
              </a:rPr>
              <a:t>Source: </a:t>
            </a:r>
            <a:r>
              <a:rPr lang="en-US" sz="900" dirty="0">
                <a:latin typeface="Verdana" pitchFamily="34" charset="0"/>
              </a:rPr>
              <a:t>Behavioral Risk Factor Surveillance System, CDC.</a:t>
            </a:r>
          </a:p>
          <a:p>
            <a:pPr indent="0" eaLnBrk="0" hangingPunct="0"/>
            <a:endParaRPr lang="en-US" sz="900" dirty="0">
              <a:latin typeface="Verdana" pitchFamily="34" charset="0"/>
            </a:endParaRPr>
          </a:p>
          <a:p>
            <a:pPr indent="0" eaLnBrk="0" hangingPunct="0"/>
            <a:endParaRPr lang="en-US" sz="900" dirty="0">
              <a:latin typeface="Verdana" pitchFamily="34" charset="0"/>
            </a:endParaRP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2733618923"/>
              </p:ext>
            </p:extLst>
          </p:nvPr>
        </p:nvGraphicFramePr>
        <p:xfrm>
          <a:off x="710606" y="1069981"/>
          <a:ext cx="4287422" cy="4864507"/>
        </p:xfrm>
        <a:graphic>
          <a:graphicData uri="http://schemas.openxmlformats.org/drawingml/2006/table">
            <a:tbl>
              <a:tblPr firstRow="1"/>
              <a:tblGrid>
                <a:gridCol w="1463059">
                  <a:extLst>
                    <a:ext uri="{9D8B030D-6E8A-4147-A177-3AD203B41FA5}">
                      <a16:colId xmlns:a16="http://schemas.microsoft.com/office/drawing/2014/main" val="20000"/>
                    </a:ext>
                  </a:extLst>
                </a:gridCol>
                <a:gridCol w="1382668">
                  <a:extLst>
                    <a:ext uri="{9D8B030D-6E8A-4147-A177-3AD203B41FA5}">
                      <a16:colId xmlns:a16="http://schemas.microsoft.com/office/drawing/2014/main" val="20001"/>
                    </a:ext>
                  </a:extLst>
                </a:gridCol>
                <a:gridCol w="1441695">
                  <a:extLst>
                    <a:ext uri="{9D8B030D-6E8A-4147-A177-3AD203B41FA5}">
                      <a16:colId xmlns:a16="http://schemas.microsoft.com/office/drawing/2014/main" val="20002"/>
                    </a:ext>
                  </a:extLst>
                </a:gridCol>
              </a:tblGrid>
              <a:tr h="180906">
                <a:tc>
                  <a:txBody>
                    <a:bodyPr/>
                    <a:lstStyle/>
                    <a:p>
                      <a:pPr algn="l" fontAlgn="t"/>
                      <a:r>
                        <a:rPr lang="en-US" sz="1050" b="1" i="0" u="none" strike="noStrike">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95% Confidence</a:t>
                      </a:r>
                      <a:r>
                        <a:rPr lang="en-US" sz="1050" b="1" i="0" u="none" strike="noStrike" baseline="0">
                          <a:solidFill>
                            <a:srgbClr val="000000"/>
                          </a:solidFill>
                          <a:effectLst/>
                          <a:latin typeface="Calibri" panose="020F0502020204030204" pitchFamily="34" charset="0"/>
                        </a:rPr>
                        <a:t> Interval</a:t>
                      </a:r>
                      <a:endParaRPr lang="en-US" sz="1050" b="1"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2945">
                <a:tc>
                  <a:txBody>
                    <a:bodyPr/>
                    <a:lstStyle/>
                    <a:p>
                      <a:pPr algn="l" fontAlgn="t"/>
                      <a:r>
                        <a:rPr lang="en-US" sz="110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(34.2, 37.3)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2945">
                <a:tc>
                  <a:txBody>
                    <a:bodyPr/>
                    <a:lstStyle/>
                    <a:p>
                      <a:pPr algn="l" fontAlgn="t"/>
                      <a:r>
                        <a:rPr lang="en-US" sz="110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(28.5, 34.4)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2945">
                <a:tc>
                  <a:txBody>
                    <a:bodyPr/>
                    <a:lstStyle/>
                    <a:p>
                      <a:pPr algn="l" fontAlgn="t"/>
                      <a:r>
                        <a:rPr lang="en-US" sz="110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(27.5, 30.6)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2945">
                <a:tc>
                  <a:txBody>
                    <a:bodyPr/>
                    <a:lstStyle/>
                    <a:p>
                      <a:pPr algn="l" fontAlgn="t"/>
                      <a:r>
                        <a:rPr lang="en-US" sz="110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(33.3, 38.1)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2945">
                <a:tc>
                  <a:txBody>
                    <a:bodyPr/>
                    <a:lstStyle/>
                    <a:p>
                      <a:pPr algn="l" fontAlgn="t"/>
                      <a:r>
                        <a:rPr lang="en-US" sz="110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(23.9, 26.1)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2945">
                <a:tc>
                  <a:txBody>
                    <a:bodyPr/>
                    <a:lstStyle/>
                    <a:p>
                      <a:pPr algn="l" fontAlgn="t"/>
                      <a:r>
                        <a:rPr lang="en-US" sz="110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(21.4, 23.2)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2945">
                <a:tc>
                  <a:txBody>
                    <a:bodyPr/>
                    <a:lstStyle/>
                    <a:p>
                      <a:pPr algn="l" fontAlgn="t"/>
                      <a:r>
                        <a:rPr lang="en-US" sz="110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(24.8, 27.2)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2945">
                <a:tc>
                  <a:txBody>
                    <a:bodyPr/>
                    <a:lstStyle/>
                    <a:p>
                      <a:pPr algn="l" fontAlgn="t"/>
                      <a:r>
                        <a:rPr lang="en-US" sz="110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(28.7, 32.8)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2945">
                <a:tc>
                  <a:txBody>
                    <a:bodyPr/>
                    <a:lstStyle/>
                    <a:p>
                      <a:pPr algn="l" fontAlgn="t"/>
                      <a:r>
                        <a:rPr lang="en-US" sz="110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(20.9, 24.3)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2945">
                <a:tc>
                  <a:txBody>
                    <a:bodyPr/>
                    <a:lstStyle/>
                    <a:p>
                      <a:pPr algn="l" fontAlgn="t"/>
                      <a:r>
                        <a:rPr lang="en-US" sz="110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(26.4, 28.5)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2945">
                <a:tc>
                  <a:txBody>
                    <a:bodyPr/>
                    <a:lstStyle/>
                    <a:p>
                      <a:pPr algn="l" fontAlgn="t"/>
                      <a:r>
                        <a:rPr lang="en-US" sz="110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(29.7, 33.2)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2945">
                <a:tc>
                  <a:txBody>
                    <a:bodyPr/>
                    <a:lstStyle/>
                    <a:p>
                      <a:pPr algn="l" fontAlgn="t"/>
                      <a:r>
                        <a:rPr lang="en-US" sz="110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(25.1, 31.7)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2945">
                <a:tc>
                  <a:txBody>
                    <a:bodyPr/>
                    <a:lstStyle/>
                    <a:p>
                      <a:pPr algn="l" fontAlgn="t"/>
                      <a:r>
                        <a:rPr lang="en-US" sz="110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(22.5, 25.2)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2945">
                <a:tc>
                  <a:txBody>
                    <a:bodyPr/>
                    <a:lstStyle/>
                    <a:p>
                      <a:pPr algn="l" fontAlgn="t"/>
                      <a:r>
                        <a:rPr lang="en-US" sz="110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(25.6, 29.3)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2945">
                <a:tc>
                  <a:txBody>
                    <a:bodyPr/>
                    <a:lstStyle/>
                    <a:p>
                      <a:pPr algn="l" fontAlgn="t"/>
                      <a:r>
                        <a:rPr lang="en-US" sz="110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(29.9, 33.3)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2945">
                <a:tc>
                  <a:txBody>
                    <a:bodyPr/>
                    <a:lstStyle/>
                    <a:p>
                      <a:pPr algn="l" fontAlgn="t"/>
                      <a:r>
                        <a:rPr lang="en-US" sz="110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(31.2, 33.8)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2945">
                <a:tc>
                  <a:txBody>
                    <a:bodyPr/>
                    <a:lstStyle/>
                    <a:p>
                      <a:pPr algn="l" fontAlgn="t"/>
                      <a:r>
                        <a:rPr lang="en-US" sz="110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(30.5, 33.4)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2945">
                <a:tc>
                  <a:txBody>
                    <a:bodyPr/>
                    <a:lstStyle/>
                    <a:p>
                      <a:pPr algn="l" fontAlgn="t"/>
                      <a:r>
                        <a:rPr lang="en-US" sz="110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(30.1, 32.3)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2945">
                <a:tc>
                  <a:txBody>
                    <a:bodyPr/>
                    <a:lstStyle/>
                    <a:p>
                      <a:pPr algn="l" fontAlgn="t"/>
                      <a:r>
                        <a:rPr lang="en-US" sz="110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(32.7, 35.6)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2945">
                <a:tc>
                  <a:txBody>
                    <a:bodyPr/>
                    <a:lstStyle/>
                    <a:p>
                      <a:pPr algn="l" fontAlgn="t"/>
                      <a:r>
                        <a:rPr lang="en-US" sz="110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(33.4, 37.7)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2945">
                <a:tc>
                  <a:txBody>
                    <a:bodyPr/>
                    <a:lstStyle/>
                    <a:p>
                      <a:pPr algn="l" fontAlgn="t"/>
                      <a:r>
                        <a:rPr lang="en-US" sz="110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(28.5, 31.3)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2945">
                <a:tc>
                  <a:txBody>
                    <a:bodyPr/>
                    <a:lstStyle/>
                    <a:p>
                      <a:pPr algn="l" fontAlgn="t"/>
                      <a:r>
                        <a:rPr lang="en-US" sz="110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(28.9, 31.0)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1177">
                <a:tc>
                  <a:txBody>
                    <a:bodyPr/>
                    <a:lstStyle/>
                    <a:p>
                      <a:pPr algn="l" fontAlgn="t"/>
                      <a:r>
                        <a:rPr lang="en-US" sz="110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(22.3, 24.9)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1177">
                <a:tc>
                  <a:txBody>
                    <a:bodyPr/>
                    <a:lstStyle/>
                    <a:p>
                      <a:pPr algn="l" fontAlgn="t"/>
                      <a:r>
                        <a:rPr lang="en-US" sz="110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(31.4, 33.6)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55714">
                <a:tc>
                  <a:txBody>
                    <a:bodyPr/>
                    <a:lstStyle/>
                    <a:p>
                      <a:pPr algn="l" fontAlgn="t"/>
                      <a:r>
                        <a:rPr lang="en-US" sz="110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(26.9, 28.6)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55714">
                <a:tc>
                  <a:txBody>
                    <a:bodyPr/>
                    <a:lstStyle/>
                    <a:p>
                      <a:pPr algn="l" fontAlgn="t"/>
                      <a:r>
                        <a:rPr lang="en-US" sz="1100" b="0" i="0" u="none" strike="noStrike">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(35.4, 39.1)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8029358"/>
                  </a:ext>
                </a:extLst>
              </a:tr>
              <a:tr h="181177">
                <a:tc>
                  <a:txBody>
                    <a:bodyPr/>
                    <a:lstStyle/>
                    <a:p>
                      <a:pPr algn="l" fontAlgn="t"/>
                      <a:r>
                        <a:rPr lang="en-US" sz="1100" b="0" i="0" u="none" strike="noStrike">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(30.0, 33.4)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2508829335"/>
              </p:ext>
            </p:extLst>
          </p:nvPr>
        </p:nvGraphicFramePr>
        <p:xfrm>
          <a:off x="5337560" y="1069981"/>
          <a:ext cx="4167963" cy="4842683"/>
        </p:xfrm>
        <a:graphic>
          <a:graphicData uri="http://schemas.openxmlformats.org/drawingml/2006/table">
            <a:tbl>
              <a:tblPr firstRow="1"/>
              <a:tblGrid>
                <a:gridCol w="1396615">
                  <a:extLst>
                    <a:ext uri="{9D8B030D-6E8A-4147-A177-3AD203B41FA5}">
                      <a16:colId xmlns:a16="http://schemas.microsoft.com/office/drawing/2014/main" val="20000"/>
                    </a:ext>
                  </a:extLst>
                </a:gridCol>
                <a:gridCol w="1343025">
                  <a:extLst>
                    <a:ext uri="{9D8B030D-6E8A-4147-A177-3AD203B41FA5}">
                      <a16:colId xmlns:a16="http://schemas.microsoft.com/office/drawing/2014/main" val="20001"/>
                    </a:ext>
                  </a:extLst>
                </a:gridCol>
                <a:gridCol w="1428323">
                  <a:extLst>
                    <a:ext uri="{9D8B030D-6E8A-4147-A177-3AD203B41FA5}">
                      <a16:colId xmlns:a16="http://schemas.microsoft.com/office/drawing/2014/main" val="20002"/>
                    </a:ext>
                  </a:extLst>
                </a:gridCol>
              </a:tblGrid>
              <a:tr h="172845">
                <a:tc>
                  <a:txBody>
                    <a:bodyPr/>
                    <a:lstStyle/>
                    <a:p>
                      <a:pPr algn="l"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95%</a:t>
                      </a:r>
                      <a:r>
                        <a:rPr lang="en-US" sz="1050" b="1" i="0" u="none" strike="noStrike" baseline="0">
                          <a:solidFill>
                            <a:srgbClr val="000000"/>
                          </a:solidFill>
                          <a:effectLst/>
                          <a:latin typeface="Calibri" panose="020F0502020204030204" pitchFamily="34" charset="0"/>
                          <a:ea typeface="Verdana" panose="020B0604030504040204" pitchFamily="34" charset="0"/>
                          <a:cs typeface="Verdana" panose="020B0604030504040204" pitchFamily="34" charset="0"/>
                        </a:rPr>
                        <a:t> </a:t>
                      </a:r>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Confidence</a:t>
                      </a:r>
                      <a:r>
                        <a:rPr lang="en-US" sz="1050" b="1" i="0" u="none" strike="noStrike" baseline="0">
                          <a:solidFill>
                            <a:srgbClr val="000000"/>
                          </a:solidFill>
                          <a:effectLst/>
                          <a:latin typeface="Calibri" panose="020F0502020204030204" pitchFamily="34" charset="0"/>
                          <a:ea typeface="Verdana" panose="020B0604030504040204" pitchFamily="34" charset="0"/>
                          <a:cs typeface="Verdana" panose="020B0604030504040204" pitchFamily="34" charset="0"/>
                        </a:rPr>
                        <a:t> Interval</a:t>
                      </a:r>
                      <a:endPar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2845">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(23.9, 27.2)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2845">
                <a:tc>
                  <a:txBody>
                    <a:bodyPr/>
                    <a:lstStyle/>
                    <a:p>
                      <a:pPr algn="l" fontAlgn="t"/>
                      <a:r>
                        <a:rPr lang="en-US" sz="110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(30.8, 33.2)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2845">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(23.9, 27.8)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2845">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(25.0, 28.2)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1073">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(25.7, 29.1)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2845">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(26.6, 30.1)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2845">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(24.6, 26.5)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2845">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(30.4, 33.3)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2845">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(30.3, 33.6)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2845">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(30.2, 32.8)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2845">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(31.2, 34.3)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2845">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(27.3, 30.3)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2845">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(28.8, 31.8)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2845">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(29.0, 32.5)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2845">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(24.9, 28.4)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2845">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(31.0, 33.6)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2845">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(27.6, 31.7)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2845">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(33.0, 36.7)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2845">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(31.9, 35.4)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2845">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(24.2, 26.5)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2845">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(25.5, 28.7)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65612">
                <a:tc>
                  <a:txBody>
                    <a:bodyPr/>
                    <a:lstStyle/>
                    <a:p>
                      <a:pPr algn="l" fontAlgn="t"/>
                      <a:r>
                        <a:rPr lang="en-US" sz="1100" b="0" i="0" u="none" strike="noStrike">
                          <a:solidFill>
                            <a:srgbClr val="000000"/>
                          </a:solidFill>
                          <a:effectLst/>
                          <a:latin typeface="Calibri" panose="020F0502020204030204" pitchFamily="34" charset="0"/>
                        </a:rPr>
                        <a:t>Virgin Islands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(28.6, 36.6)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2845">
                <a:tc>
                  <a:txBody>
                    <a:bodyPr/>
                    <a:lstStyle/>
                    <a:p>
                      <a:pPr algn="l" fontAlgn="t"/>
                      <a:r>
                        <a:rPr lang="en-US" sz="110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(27.7, 30.3)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2845">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(27.6, 29.6)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2845">
                <a:tc>
                  <a:txBody>
                    <a:bodyPr/>
                    <a:lstStyle/>
                    <a:p>
                      <a:pPr algn="l" fontAlgn="t"/>
                      <a:r>
                        <a:rPr lang="en-US" sz="110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(36.3, 39.0)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2845">
                <a:tc>
                  <a:txBody>
                    <a:bodyPr/>
                    <a:lstStyle/>
                    <a:p>
                      <a:pPr algn="l" fontAlgn="t"/>
                      <a:r>
                        <a:rPr lang="en-US" sz="110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(29.0, 32.5)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2845">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(25.7, 29.8)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367728410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26378"/>
            <a:ext cx="9258300" cy="694267"/>
          </a:xfrm>
        </p:spPr>
        <p:txBody>
          <a:bodyPr/>
          <a:lstStyle/>
          <a:p>
            <a:pPr>
              <a:lnSpc>
                <a:spcPct val="100000"/>
              </a:lnSpc>
            </a:pPr>
            <a:br>
              <a:rPr lang="en-US" sz="2400" kern="0">
                <a:solidFill>
                  <a:srgbClr val="000000"/>
                </a:solidFill>
                <a:latin typeface="Verdana"/>
              </a:rPr>
            </a:br>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a:latin typeface="Verdana"/>
              </a:rPr>
              <a:t>Self-Reported Obesity Among U.S. Adults by State and Territory, BRFSS, 2017</a:t>
            </a:r>
            <a:endParaRPr lang="en-US" sz="2400"/>
          </a:p>
        </p:txBody>
      </p:sp>
      <p:sp>
        <p:nvSpPr>
          <p:cNvPr id="4" name="Text Placeholder 3"/>
          <p:cNvSpPr>
            <a:spLocks noGrp="1"/>
          </p:cNvSpPr>
          <p:nvPr>
            <p:ph type="body" sz="quarter" idx="11"/>
          </p:nvPr>
        </p:nvSpPr>
        <p:spPr>
          <a:xfrm>
            <a:off x="203200" y="6120580"/>
            <a:ext cx="9910617" cy="855407"/>
          </a:xfrm>
        </p:spPr>
        <p:txBody>
          <a:bodyPr/>
          <a:lstStyle/>
          <a:p>
            <a:pPr indent="0"/>
            <a:r>
              <a:rPr lang="en-US" sz="900" baseline="30000" dirty="0">
                <a:latin typeface="Latha" panose="020B0604020202020204" pitchFamily="34" charset="0"/>
                <a:cs typeface="Latha" panose="020B0604020202020204" pitchFamily="34" charset="0"/>
              </a:rPr>
              <a:t>¶ </a:t>
            </a:r>
            <a:r>
              <a:rPr lang="en-US" sz="900" dirty="0">
                <a:latin typeface="Verdana" pitchFamily="34" charset="0"/>
              </a:rPr>
              <a:t>Prevalence estimates reflect BRFSS methodological changes started in 2011. These</a:t>
            </a:r>
            <a:r>
              <a:rPr lang="en-US" sz="900" b="1" dirty="0">
                <a:solidFill>
                  <a:srgbClr val="FF0000"/>
                </a:solidFill>
                <a:latin typeface="Verdana" pitchFamily="34" charset="0"/>
              </a:rPr>
              <a:t> </a:t>
            </a:r>
            <a:r>
              <a:rPr lang="en-US" sz="900" dirty="0">
                <a:latin typeface="Verdana" pitchFamily="34" charset="0"/>
              </a:rPr>
              <a:t>estimates should not be compared to prevalence estimates before 2011. </a:t>
            </a:r>
            <a:r>
              <a:rPr lang="en-US" sz="900" i="1" dirty="0">
                <a:latin typeface="Verdana" pitchFamily="34" charset="0"/>
              </a:rPr>
              <a:t>Source: </a:t>
            </a:r>
            <a:r>
              <a:rPr lang="en-US" sz="900" dirty="0">
                <a:latin typeface="Verdana" pitchFamily="34" charset="0"/>
              </a:rPr>
              <a:t>Behavioral Risk Factor Surveillance System, CDC.</a:t>
            </a:r>
          </a:p>
          <a:p>
            <a:pPr indent="0" eaLnBrk="0" hangingPunct="0"/>
            <a:endParaRPr lang="en-US" sz="900" dirty="0">
              <a:latin typeface="Verdana" pitchFamily="34" charset="0"/>
            </a:endParaRPr>
          </a:p>
          <a:p>
            <a:pPr indent="0" eaLnBrk="0" hangingPunct="0"/>
            <a:endParaRPr lang="en-US" sz="900" dirty="0">
              <a:latin typeface="Verdana" pitchFamily="34" charset="0"/>
            </a:endParaRP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672539892"/>
              </p:ext>
            </p:extLst>
          </p:nvPr>
        </p:nvGraphicFramePr>
        <p:xfrm>
          <a:off x="710606" y="1069981"/>
          <a:ext cx="4287422" cy="4864507"/>
        </p:xfrm>
        <a:graphic>
          <a:graphicData uri="http://schemas.openxmlformats.org/drawingml/2006/table">
            <a:tbl>
              <a:tblPr firstRow="1"/>
              <a:tblGrid>
                <a:gridCol w="1463059">
                  <a:extLst>
                    <a:ext uri="{9D8B030D-6E8A-4147-A177-3AD203B41FA5}">
                      <a16:colId xmlns:a16="http://schemas.microsoft.com/office/drawing/2014/main" val="20000"/>
                    </a:ext>
                  </a:extLst>
                </a:gridCol>
                <a:gridCol w="1382668">
                  <a:extLst>
                    <a:ext uri="{9D8B030D-6E8A-4147-A177-3AD203B41FA5}">
                      <a16:colId xmlns:a16="http://schemas.microsoft.com/office/drawing/2014/main" val="20001"/>
                    </a:ext>
                  </a:extLst>
                </a:gridCol>
                <a:gridCol w="1441695">
                  <a:extLst>
                    <a:ext uri="{9D8B030D-6E8A-4147-A177-3AD203B41FA5}">
                      <a16:colId xmlns:a16="http://schemas.microsoft.com/office/drawing/2014/main" val="20002"/>
                    </a:ext>
                  </a:extLst>
                </a:gridCol>
              </a:tblGrid>
              <a:tr h="180906">
                <a:tc>
                  <a:txBody>
                    <a:bodyPr/>
                    <a:lstStyle/>
                    <a:p>
                      <a:pPr algn="l" fontAlgn="t"/>
                      <a:r>
                        <a:rPr lang="en-US" sz="1050" b="1" i="0" u="none" strike="noStrike">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95% Confidence</a:t>
                      </a:r>
                      <a:r>
                        <a:rPr lang="en-US" sz="1050" b="1" i="0" u="none" strike="noStrike" baseline="0">
                          <a:solidFill>
                            <a:srgbClr val="000000"/>
                          </a:solidFill>
                          <a:effectLst/>
                          <a:latin typeface="Calibri" panose="020F0502020204030204" pitchFamily="34" charset="0"/>
                        </a:rPr>
                        <a:t> Interval</a:t>
                      </a:r>
                      <a:endParaRPr lang="en-US" sz="1050" b="1"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2945">
                <a:tc>
                  <a:txBody>
                    <a:bodyPr/>
                    <a:lstStyle/>
                    <a:p>
                      <a:pPr algn="l" fontAlgn="t"/>
                      <a:r>
                        <a:rPr lang="en-US" sz="110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(34.7, 38.0)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2945">
                <a:tc>
                  <a:txBody>
                    <a:bodyPr/>
                    <a:lstStyle/>
                    <a:p>
                      <a:pPr algn="l" fontAlgn="t"/>
                      <a:r>
                        <a:rPr lang="en-US" sz="110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(31.4, 37.1)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2945">
                <a:tc>
                  <a:txBody>
                    <a:bodyPr/>
                    <a:lstStyle/>
                    <a:p>
                      <a:pPr algn="l" fontAlgn="t"/>
                      <a:r>
                        <a:rPr lang="en-US" sz="110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80808"/>
                          </a:solidFill>
                          <a:effectLst/>
                          <a:latin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80808"/>
                          </a:solidFill>
                          <a:effectLst/>
                          <a:latin typeface="Calibri" panose="020F0502020204030204" pitchFamily="34" charset="0"/>
                        </a:rPr>
                        <a:t>(28.5, 30.5)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2945">
                <a:tc>
                  <a:txBody>
                    <a:bodyPr/>
                    <a:lstStyle/>
                    <a:p>
                      <a:pPr algn="l" fontAlgn="t"/>
                      <a:r>
                        <a:rPr lang="en-US" sz="110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(32.6, 37.5)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2945">
                <a:tc>
                  <a:txBody>
                    <a:bodyPr/>
                    <a:lstStyle/>
                    <a:p>
                      <a:pPr algn="l" fontAlgn="t"/>
                      <a:r>
                        <a:rPr lang="en-US" sz="110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(23.8, 26.4)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2945">
                <a:tc>
                  <a:txBody>
                    <a:bodyPr/>
                    <a:lstStyle/>
                    <a:p>
                      <a:pPr algn="l" fontAlgn="t"/>
                      <a:r>
                        <a:rPr lang="en-US" sz="110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(21.6, 23.7)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2945">
                <a:tc>
                  <a:txBody>
                    <a:bodyPr/>
                    <a:lstStyle/>
                    <a:p>
                      <a:pPr algn="l" fontAlgn="t"/>
                      <a:r>
                        <a:rPr lang="en-US" sz="110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(25.6, 28.1)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2945">
                <a:tc>
                  <a:txBody>
                    <a:bodyPr/>
                    <a:lstStyle/>
                    <a:p>
                      <a:pPr algn="l" fontAlgn="t"/>
                      <a:r>
                        <a:rPr lang="en-US" sz="110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(29.7, 34.0)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2945">
                <a:tc>
                  <a:txBody>
                    <a:bodyPr/>
                    <a:lstStyle/>
                    <a:p>
                      <a:pPr algn="l" fontAlgn="t"/>
                      <a:r>
                        <a:rPr lang="en-US" sz="110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(21.1, 24.7)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2945">
                <a:tc>
                  <a:txBody>
                    <a:bodyPr/>
                    <a:lstStyle/>
                    <a:p>
                      <a:pPr algn="l" fontAlgn="t"/>
                      <a:r>
                        <a:rPr lang="en-US" sz="110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(27.0, 29.9)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2945">
                <a:tc>
                  <a:txBody>
                    <a:bodyPr/>
                    <a:lstStyle/>
                    <a:p>
                      <a:pPr algn="l" fontAlgn="t"/>
                      <a:r>
                        <a:rPr lang="en-US" sz="110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(30.0, 33.3)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2945">
                <a:tc>
                  <a:txBody>
                    <a:bodyPr/>
                    <a:lstStyle/>
                    <a:p>
                      <a:pPr algn="l" fontAlgn="t"/>
                      <a:r>
                        <a:rPr lang="en-US" sz="110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(31.2, 37.6)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2945">
                <a:tc>
                  <a:txBody>
                    <a:bodyPr/>
                    <a:lstStyle/>
                    <a:p>
                      <a:pPr algn="l" fontAlgn="t"/>
                      <a:r>
                        <a:rPr lang="en-US" sz="110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(22.4, 25.2)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2945">
                <a:tc>
                  <a:txBody>
                    <a:bodyPr/>
                    <a:lstStyle/>
                    <a:p>
                      <a:pPr algn="l" fontAlgn="t"/>
                      <a:r>
                        <a:rPr lang="en-US" sz="110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(27.5, 31.2)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2945">
                <a:tc>
                  <a:txBody>
                    <a:bodyPr/>
                    <a:lstStyle/>
                    <a:p>
                      <a:pPr algn="l" fontAlgn="t"/>
                      <a:r>
                        <a:rPr lang="en-US" sz="110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(29.5, 32.7)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2945">
                <a:tc>
                  <a:txBody>
                    <a:bodyPr/>
                    <a:lstStyle/>
                    <a:p>
                      <a:pPr algn="l" fontAlgn="t"/>
                      <a:r>
                        <a:rPr lang="en-US" sz="110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(32.5, 34.7)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2945">
                <a:tc>
                  <a:txBody>
                    <a:bodyPr/>
                    <a:lstStyle/>
                    <a:p>
                      <a:pPr algn="l" fontAlgn="t"/>
                      <a:r>
                        <a:rPr lang="en-US" sz="110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(35.1, 37.7)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2945">
                <a:tc>
                  <a:txBody>
                    <a:bodyPr/>
                    <a:lstStyle/>
                    <a:p>
                      <a:pPr algn="l" fontAlgn="t"/>
                      <a:r>
                        <a:rPr lang="en-US" sz="110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(31.5, 33.2)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2945">
                <a:tc>
                  <a:txBody>
                    <a:bodyPr/>
                    <a:lstStyle/>
                    <a:p>
                      <a:pPr algn="l" fontAlgn="t"/>
                      <a:r>
                        <a:rPr lang="en-US" sz="110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(32.6, 36.0)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2945">
                <a:tc>
                  <a:txBody>
                    <a:bodyPr/>
                    <a:lstStyle/>
                    <a:p>
                      <a:pPr algn="l" fontAlgn="t"/>
                      <a:r>
                        <a:rPr lang="en-US" sz="110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(34.4, 38.1)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2945">
                <a:tc>
                  <a:txBody>
                    <a:bodyPr/>
                    <a:lstStyle/>
                    <a:p>
                      <a:pPr algn="l" fontAlgn="t"/>
                      <a:r>
                        <a:rPr lang="en-US" sz="110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(27.7, 30.6)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2945">
                <a:tc>
                  <a:txBody>
                    <a:bodyPr/>
                    <a:lstStyle/>
                    <a:p>
                      <a:pPr algn="l" fontAlgn="t"/>
                      <a:r>
                        <a:rPr lang="en-US" sz="110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(30.0, 32.6)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1177">
                <a:tc>
                  <a:txBody>
                    <a:bodyPr/>
                    <a:lstStyle/>
                    <a:p>
                      <a:pPr algn="l" fontAlgn="t"/>
                      <a:r>
                        <a:rPr lang="en-US" sz="110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(24.1, 27.7)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1177">
                <a:tc>
                  <a:txBody>
                    <a:bodyPr/>
                    <a:lstStyle/>
                    <a:p>
                      <a:pPr algn="l" fontAlgn="t"/>
                      <a:r>
                        <a:rPr lang="en-US" sz="110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(31.1, 33.4)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55714">
                <a:tc>
                  <a:txBody>
                    <a:bodyPr/>
                    <a:lstStyle/>
                    <a:p>
                      <a:pPr algn="l" fontAlgn="t"/>
                      <a:r>
                        <a:rPr lang="en-US" sz="110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(27.5, 29.4)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55714">
                <a:tc>
                  <a:txBody>
                    <a:bodyPr/>
                    <a:lstStyle/>
                    <a:p>
                      <a:pPr algn="l" fontAlgn="t"/>
                      <a:r>
                        <a:rPr lang="en-US" sz="1100" b="0" i="0" u="none" strike="noStrike">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(35.3, 39.3)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8029358"/>
                  </a:ext>
                </a:extLst>
              </a:tr>
              <a:tr h="181177">
                <a:tc>
                  <a:txBody>
                    <a:bodyPr/>
                    <a:lstStyle/>
                    <a:p>
                      <a:pPr algn="l" fontAlgn="t"/>
                      <a:r>
                        <a:rPr lang="en-US" sz="1100" b="0" i="0" u="none" strike="noStrike">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(30.9, 34.0)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2299647256"/>
              </p:ext>
            </p:extLst>
          </p:nvPr>
        </p:nvGraphicFramePr>
        <p:xfrm>
          <a:off x="5337560" y="1069981"/>
          <a:ext cx="4167963" cy="4864511"/>
        </p:xfrm>
        <a:graphic>
          <a:graphicData uri="http://schemas.openxmlformats.org/drawingml/2006/table">
            <a:tbl>
              <a:tblPr firstRow="1"/>
              <a:tblGrid>
                <a:gridCol w="1396615">
                  <a:extLst>
                    <a:ext uri="{9D8B030D-6E8A-4147-A177-3AD203B41FA5}">
                      <a16:colId xmlns:a16="http://schemas.microsoft.com/office/drawing/2014/main" val="20000"/>
                    </a:ext>
                  </a:extLst>
                </a:gridCol>
                <a:gridCol w="1343025">
                  <a:extLst>
                    <a:ext uri="{9D8B030D-6E8A-4147-A177-3AD203B41FA5}">
                      <a16:colId xmlns:a16="http://schemas.microsoft.com/office/drawing/2014/main" val="20001"/>
                    </a:ext>
                  </a:extLst>
                </a:gridCol>
                <a:gridCol w="1428323">
                  <a:extLst>
                    <a:ext uri="{9D8B030D-6E8A-4147-A177-3AD203B41FA5}">
                      <a16:colId xmlns:a16="http://schemas.microsoft.com/office/drawing/2014/main" val="20002"/>
                    </a:ext>
                  </a:extLst>
                </a:gridCol>
              </a:tblGrid>
              <a:tr h="179850">
                <a:tc>
                  <a:txBody>
                    <a:bodyPr/>
                    <a:lstStyle/>
                    <a:p>
                      <a:pPr algn="l"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95%</a:t>
                      </a:r>
                      <a:r>
                        <a:rPr lang="en-US" sz="1050" b="1" i="0" u="none" strike="noStrike" baseline="0">
                          <a:solidFill>
                            <a:srgbClr val="000000"/>
                          </a:solidFill>
                          <a:effectLst/>
                          <a:latin typeface="Calibri" panose="020F0502020204030204" pitchFamily="34" charset="0"/>
                          <a:ea typeface="Verdana" panose="020B0604030504040204" pitchFamily="34" charset="0"/>
                          <a:cs typeface="Verdana" panose="020B0604030504040204" pitchFamily="34" charset="0"/>
                        </a:rPr>
                        <a:t> </a:t>
                      </a:r>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Confidence</a:t>
                      </a:r>
                      <a:r>
                        <a:rPr lang="en-US" sz="1050" b="1" i="0" u="none" strike="noStrike" baseline="0">
                          <a:solidFill>
                            <a:srgbClr val="000000"/>
                          </a:solidFill>
                          <a:effectLst/>
                          <a:latin typeface="Calibri" panose="020F0502020204030204" pitchFamily="34" charset="0"/>
                          <a:ea typeface="Verdana" panose="020B0604030504040204" pitchFamily="34" charset="0"/>
                          <a:cs typeface="Verdana" panose="020B0604030504040204" pitchFamily="34" charset="0"/>
                        </a:rPr>
                        <a:t> Interval</a:t>
                      </a:r>
                      <a:endPar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9850">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(23.8, 26.9)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9850">
                <a:tc>
                  <a:txBody>
                    <a:bodyPr/>
                    <a:lstStyle/>
                    <a:p>
                      <a:pPr algn="l" fontAlgn="t"/>
                      <a:r>
                        <a:rPr lang="en-US" sz="110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(31.6, 34.0)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9850">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(24.5, 29.0)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9850">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(26.3, 29.9)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8411">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(25.8, 28.7)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9850">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(26.8, 30.0)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9850">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(24.6, 26.9)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9850">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(30.4, 34.0)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9850">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(31.6, 34.7)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9850">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(32.5, 35.1)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9850">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(34.9, 38.1)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9850">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(27.9, 30.9)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9850">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(30.0, 33.2)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9850">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(31.0, 34.9)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9850">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(28.1, 31.9)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9850">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(32.8, 35.4)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9850">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(29.8, 34.1)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9850">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(31.1, 34.6)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9850">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(31.2, 34.9)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9850">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(24.2, 26.4)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9850">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(26.0, 29.2)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9850">
                <a:tc>
                  <a:txBody>
                    <a:bodyPr/>
                    <a:lstStyle/>
                    <a:p>
                      <a:pPr algn="l" fontAlgn="t"/>
                      <a:r>
                        <a:rPr lang="en-US" sz="110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(28.7, 31.4)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9850">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(26.6, 28.7)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9850">
                <a:tc>
                  <a:txBody>
                    <a:bodyPr/>
                    <a:lstStyle/>
                    <a:p>
                      <a:pPr algn="l" fontAlgn="t"/>
                      <a:r>
                        <a:rPr lang="en-US" sz="110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(36.4, 39.7)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9850">
                <a:tc>
                  <a:txBody>
                    <a:bodyPr/>
                    <a:lstStyle/>
                    <a:p>
                      <a:pPr algn="l" fontAlgn="t"/>
                      <a:r>
                        <a:rPr lang="en-US" sz="110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(30.3, 33.8)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9850">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(27.1, 30.6)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94467142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26378"/>
            <a:ext cx="9258300" cy="694267"/>
          </a:xfrm>
        </p:spPr>
        <p:txBody>
          <a:bodyPr/>
          <a:lstStyle/>
          <a:p>
            <a:pPr>
              <a:lnSpc>
                <a:spcPct val="100000"/>
              </a:lnSpc>
            </a:pPr>
            <a:br>
              <a:rPr lang="en-US" sz="2400" kern="0">
                <a:solidFill>
                  <a:srgbClr val="000000"/>
                </a:solidFill>
                <a:latin typeface="Verdana"/>
              </a:rPr>
            </a:br>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a:latin typeface="Verdana"/>
              </a:rPr>
              <a:t>Self-Reported Obesity Among U.S. Adults by State and Territory, BRFSS, 2018</a:t>
            </a:r>
            <a:endParaRPr lang="en-US" sz="2400"/>
          </a:p>
        </p:txBody>
      </p:sp>
      <p:sp>
        <p:nvSpPr>
          <p:cNvPr id="4" name="Text Placeholder 3"/>
          <p:cNvSpPr>
            <a:spLocks noGrp="1"/>
          </p:cNvSpPr>
          <p:nvPr>
            <p:ph type="body" sz="quarter" idx="11"/>
          </p:nvPr>
        </p:nvSpPr>
        <p:spPr>
          <a:xfrm>
            <a:off x="203200" y="6120580"/>
            <a:ext cx="9910617" cy="855407"/>
          </a:xfrm>
        </p:spPr>
        <p:txBody>
          <a:bodyPr/>
          <a:lstStyle/>
          <a:p>
            <a:pPr indent="0"/>
            <a:r>
              <a:rPr lang="en-US" sz="900" baseline="30000" dirty="0">
                <a:latin typeface="Latha" panose="020B0604020202020204" pitchFamily="34" charset="0"/>
                <a:cs typeface="Latha" panose="020B0604020202020204" pitchFamily="34" charset="0"/>
              </a:rPr>
              <a:t>¶ </a:t>
            </a:r>
            <a:r>
              <a:rPr lang="en-US" sz="900" dirty="0">
                <a:latin typeface="Verdana" pitchFamily="34" charset="0"/>
              </a:rPr>
              <a:t>Prevalence estimates reflect BRFSS methodological changes started in 2011. These</a:t>
            </a:r>
            <a:r>
              <a:rPr lang="en-US" sz="900" b="1" dirty="0">
                <a:solidFill>
                  <a:srgbClr val="FF0000"/>
                </a:solidFill>
                <a:latin typeface="Verdana" pitchFamily="34" charset="0"/>
              </a:rPr>
              <a:t> </a:t>
            </a:r>
            <a:r>
              <a:rPr lang="en-US" sz="900" dirty="0">
                <a:latin typeface="Verdana" pitchFamily="34" charset="0"/>
              </a:rPr>
              <a:t>estimates should not be compared to prevalence estimates before 2011. </a:t>
            </a:r>
            <a:r>
              <a:rPr lang="en-US" sz="900" i="1" dirty="0">
                <a:latin typeface="Verdana" pitchFamily="34" charset="0"/>
              </a:rPr>
              <a:t>Source: </a:t>
            </a:r>
            <a:r>
              <a:rPr lang="en-US" sz="900" dirty="0">
                <a:latin typeface="Verdana" pitchFamily="34" charset="0"/>
              </a:rPr>
              <a:t>Behavioral Risk Factor Surveillance System, CDC.</a:t>
            </a:r>
          </a:p>
          <a:p>
            <a:pPr indent="0" eaLnBrk="0" hangingPunct="0"/>
            <a:endParaRPr lang="en-US" sz="900" dirty="0">
              <a:latin typeface="Verdana" pitchFamily="34" charset="0"/>
            </a:endParaRPr>
          </a:p>
          <a:p>
            <a:pPr indent="0" eaLnBrk="0" hangingPunct="0"/>
            <a:endParaRPr lang="en-US" sz="900" dirty="0">
              <a:latin typeface="Verdana" pitchFamily="34" charset="0"/>
            </a:endParaRP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3595672181"/>
              </p:ext>
            </p:extLst>
          </p:nvPr>
        </p:nvGraphicFramePr>
        <p:xfrm>
          <a:off x="781476" y="1069980"/>
          <a:ext cx="4242701" cy="4947524"/>
        </p:xfrm>
        <a:graphic>
          <a:graphicData uri="http://schemas.openxmlformats.org/drawingml/2006/table">
            <a:tbl>
              <a:tblPr firstRow="1"/>
              <a:tblGrid>
                <a:gridCol w="1447798">
                  <a:extLst>
                    <a:ext uri="{9D8B030D-6E8A-4147-A177-3AD203B41FA5}">
                      <a16:colId xmlns:a16="http://schemas.microsoft.com/office/drawing/2014/main" val="20000"/>
                    </a:ext>
                  </a:extLst>
                </a:gridCol>
                <a:gridCol w="1368246">
                  <a:extLst>
                    <a:ext uri="{9D8B030D-6E8A-4147-A177-3AD203B41FA5}">
                      <a16:colId xmlns:a16="http://schemas.microsoft.com/office/drawing/2014/main" val="20001"/>
                    </a:ext>
                  </a:extLst>
                </a:gridCol>
                <a:gridCol w="1426657">
                  <a:extLst>
                    <a:ext uri="{9D8B030D-6E8A-4147-A177-3AD203B41FA5}">
                      <a16:colId xmlns:a16="http://schemas.microsoft.com/office/drawing/2014/main" val="20002"/>
                    </a:ext>
                  </a:extLst>
                </a:gridCol>
              </a:tblGrid>
              <a:tr h="173519">
                <a:tc>
                  <a:txBody>
                    <a:bodyPr/>
                    <a:lstStyle/>
                    <a:p>
                      <a:pPr algn="l" fontAlgn="t"/>
                      <a:r>
                        <a:rPr lang="en-US" sz="1050" b="1" i="0" u="none" strike="noStrike">
                          <a:solidFill>
                            <a:srgbClr val="000000"/>
                          </a:solidFill>
                          <a:effectLst/>
                          <a:latin typeface="Calibri" panose="020F0502020204030204" pitchFamily="34" charset="0"/>
                          <a:cs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cs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cs typeface="Calibri" panose="020F0502020204030204" pitchFamily="34" charset="0"/>
                        </a:rPr>
                        <a:t>95% Confidence</a:t>
                      </a:r>
                      <a:r>
                        <a:rPr lang="en-US" sz="1050" b="1" i="0" u="none" strike="noStrike" baseline="0">
                          <a:solidFill>
                            <a:srgbClr val="000000"/>
                          </a:solidFill>
                          <a:effectLst/>
                          <a:latin typeface="Calibri" panose="020F0502020204030204" pitchFamily="34" charset="0"/>
                          <a:cs typeface="Calibri" panose="020F0502020204030204" pitchFamily="34" charset="0"/>
                        </a:rPr>
                        <a:t> Interval</a:t>
                      </a:r>
                      <a:endParaRPr lang="en-US" sz="1050" b="1" i="0" u="none" strike="noStrike">
                        <a:solidFill>
                          <a:srgbClr val="000000"/>
                        </a:solidFill>
                        <a:effectLst/>
                        <a:latin typeface="Calibri" panose="020F0502020204030204" pitchFamily="34" charset="0"/>
                        <a:cs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(34.6, 37.9)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(27.0, 32.2)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(27.8, 31.3)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(35.1, 39.1)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25.8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(24.8, 26.9)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(21.9, 24.0)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(26.2, 28.7)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(31.7, 35.4)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(22.9, 26.5)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(29.1, 32.3)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(31.2, 33.8)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(26.6, 33.3)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(23.6, 26.3)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(26.3, 30.5)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(30.2, 33.4)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(32.6, 35.6)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(34.2, 36.5)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(33.2, 35.6)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(34.9, 38.4)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(34.9, 38.7)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(28.9, 31.9)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(29.8, 32.1)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(24.3, 27.2)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(31.8, 34.2)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(29.2, 30.9)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(37.8, 41.2)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8029358"/>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(33.3, 36.8)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2188353026"/>
              </p:ext>
            </p:extLst>
          </p:nvPr>
        </p:nvGraphicFramePr>
        <p:xfrm>
          <a:off x="5337560" y="1069981"/>
          <a:ext cx="4167963" cy="4947520"/>
        </p:xfrm>
        <a:graphic>
          <a:graphicData uri="http://schemas.openxmlformats.org/drawingml/2006/table">
            <a:tbl>
              <a:tblPr firstRow="1"/>
              <a:tblGrid>
                <a:gridCol w="1396615">
                  <a:extLst>
                    <a:ext uri="{9D8B030D-6E8A-4147-A177-3AD203B41FA5}">
                      <a16:colId xmlns:a16="http://schemas.microsoft.com/office/drawing/2014/main" val="20000"/>
                    </a:ext>
                  </a:extLst>
                </a:gridCol>
                <a:gridCol w="1343025">
                  <a:extLst>
                    <a:ext uri="{9D8B030D-6E8A-4147-A177-3AD203B41FA5}">
                      <a16:colId xmlns:a16="http://schemas.microsoft.com/office/drawing/2014/main" val="20001"/>
                    </a:ext>
                  </a:extLst>
                </a:gridCol>
                <a:gridCol w="1428323">
                  <a:extLst>
                    <a:ext uri="{9D8B030D-6E8A-4147-A177-3AD203B41FA5}">
                      <a16:colId xmlns:a16="http://schemas.microsoft.com/office/drawing/2014/main" val="20002"/>
                    </a:ext>
                  </a:extLst>
                </a:gridCol>
              </a:tblGrid>
              <a:tr h="182919">
                <a:tc>
                  <a:txBody>
                    <a:bodyPr/>
                    <a:lstStyle/>
                    <a:p>
                      <a:pPr algn="l"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95%</a:t>
                      </a:r>
                      <a:r>
                        <a:rPr lang="en-US" sz="1050" b="1" i="0" u="none" strike="noStrike" baseline="0">
                          <a:solidFill>
                            <a:srgbClr val="000000"/>
                          </a:solidFill>
                          <a:effectLst/>
                          <a:latin typeface="Calibri" panose="020F0502020204030204" pitchFamily="34" charset="0"/>
                          <a:ea typeface="Verdana" panose="020B0604030504040204" pitchFamily="34" charset="0"/>
                          <a:cs typeface="Verdana" panose="020B0604030504040204" pitchFamily="34" charset="0"/>
                        </a:rPr>
                        <a:t> </a:t>
                      </a:r>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Confidence</a:t>
                      </a:r>
                      <a:r>
                        <a:rPr lang="en-US" sz="1050" b="1" i="0" u="none" strike="noStrike" baseline="0">
                          <a:solidFill>
                            <a:srgbClr val="000000"/>
                          </a:solidFill>
                          <a:effectLst/>
                          <a:latin typeface="Calibri" panose="020F0502020204030204" pitchFamily="34" charset="0"/>
                          <a:ea typeface="Verdana" panose="020B0604030504040204" pitchFamily="34" charset="0"/>
                          <a:cs typeface="Verdana" panose="020B0604030504040204" pitchFamily="34" charset="0"/>
                        </a:rPr>
                        <a:t> Interval</a:t>
                      </a:r>
                      <a:endPar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82919">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(25.2, 28.5)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82919">
                <a:tc>
                  <a:txBody>
                    <a:bodyPr/>
                    <a:lstStyle/>
                    <a:p>
                      <a:pPr algn="l" fontAlgn="t"/>
                      <a:r>
                        <a:rPr lang="en-US" sz="110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(32.9, 35.3)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82919">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(27.1, 32.0)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82919">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(27.9, 31.4)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91626">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(23.3, 28.2)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82919">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(30.7, 34.0)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82919">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(26.7, 28.6)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82919">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(31.2, 34.8)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82919">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(33.3, 37.0)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82919">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(32.7, 35.3)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82919">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(33.1, 36.6)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82919">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(28.4, 31.4)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82919">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(29.4, 32.5)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82919">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(31.2, 34.7)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82919">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(26.0, 29.5)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82919">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(33.0, 35.6)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82919">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(28.1, 32.1)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82919">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(32.5, 36.3)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82919">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(32.8, 36.8)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82919">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(26.7, 28.9)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82919">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(25.9, 29.2)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82919">
                <a:tc>
                  <a:txBody>
                    <a:bodyPr/>
                    <a:lstStyle/>
                    <a:p>
                      <a:pPr algn="l" fontAlgn="t"/>
                      <a:r>
                        <a:rPr lang="en-US" sz="110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(29.1, 31.6)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2919">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(27.6, 29.8)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2919">
                <a:tc>
                  <a:txBody>
                    <a:bodyPr/>
                    <a:lstStyle/>
                    <a:p>
                      <a:pPr algn="l" fontAlgn="t"/>
                      <a:r>
                        <a:rPr lang="en-US" sz="110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(37.8, 41.3)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82919">
                <a:tc>
                  <a:txBody>
                    <a:bodyPr/>
                    <a:lstStyle/>
                    <a:p>
                      <a:pPr algn="l" fontAlgn="t"/>
                      <a:r>
                        <a:rPr lang="en-US" sz="110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(30.2, 33.8)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82919">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(27.3, 30.8)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167515291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26378"/>
            <a:ext cx="9258300" cy="694267"/>
          </a:xfrm>
        </p:spPr>
        <p:txBody>
          <a:bodyPr/>
          <a:lstStyle/>
          <a:p>
            <a:pPr>
              <a:lnSpc>
                <a:spcPct val="100000"/>
              </a:lnSpc>
            </a:pPr>
            <a:br>
              <a:rPr lang="en-US" sz="2400" kern="0" dirty="0">
                <a:solidFill>
                  <a:srgbClr val="000000"/>
                </a:solidFill>
                <a:latin typeface="Verdana"/>
              </a:rPr>
            </a:b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latin typeface="Verdana"/>
              </a:rPr>
              <a:t>Self-Reported Obesity Among U.S. Adults by State and Territory, BRFSS, 2019</a:t>
            </a:r>
            <a:endParaRPr lang="en-US" sz="2400" dirty="0"/>
          </a:p>
        </p:txBody>
      </p:sp>
      <p:sp>
        <p:nvSpPr>
          <p:cNvPr id="4" name="Text Placeholder 3"/>
          <p:cNvSpPr>
            <a:spLocks noGrp="1"/>
          </p:cNvSpPr>
          <p:nvPr>
            <p:ph type="body" sz="quarter" idx="11"/>
          </p:nvPr>
        </p:nvSpPr>
        <p:spPr>
          <a:xfrm>
            <a:off x="182880" y="5808068"/>
            <a:ext cx="9725891" cy="1274376"/>
          </a:xfrm>
        </p:spPr>
        <p:txBody>
          <a:bodyPr/>
          <a:lstStyle/>
          <a:p>
            <a:pPr indent="0"/>
            <a:r>
              <a:rPr lang="en-US" sz="900" baseline="30000" dirty="0">
                <a:latin typeface="Latha" panose="020B0604020202020204" pitchFamily="34" charset="0"/>
                <a:cs typeface="Latha" panose="020B0604020202020204" pitchFamily="34" charset="0"/>
              </a:rPr>
              <a:t>¶ </a:t>
            </a:r>
            <a:r>
              <a:rPr lang="en-US" sz="900" dirty="0">
                <a:latin typeface="Verdana" pitchFamily="34" charset="0"/>
              </a:rPr>
              <a:t>Prevalence estimates reflect BRFSS methodological changes started in 2011. These</a:t>
            </a:r>
            <a:r>
              <a:rPr lang="en-US" sz="900" b="1" dirty="0">
                <a:solidFill>
                  <a:srgbClr val="FF0000"/>
                </a:solidFill>
                <a:latin typeface="Verdana" pitchFamily="34" charset="0"/>
              </a:rPr>
              <a:t> </a:t>
            </a:r>
            <a:r>
              <a:rPr lang="en-US" sz="900" dirty="0">
                <a:latin typeface="Verdana" pitchFamily="34" charset="0"/>
              </a:rPr>
              <a:t>estimates should not be compared to prevalence estimates before 2011. </a:t>
            </a:r>
            <a:r>
              <a:rPr lang="en-US" sz="900" i="1" dirty="0">
                <a:latin typeface="Verdana" pitchFamily="34" charset="0"/>
              </a:rPr>
              <a:t>Source: </a:t>
            </a:r>
            <a:r>
              <a:rPr lang="en-US" sz="900" dirty="0">
                <a:latin typeface="Verdana" pitchFamily="34" charset="0"/>
              </a:rPr>
              <a:t>Behavioral Risk Factor Surveillance System, CDC.</a:t>
            </a:r>
          </a:p>
          <a:p>
            <a:pPr indent="0"/>
            <a:r>
              <a:rPr lang="en-US" sz="900" dirty="0">
                <a:solidFill>
                  <a:schemeClr val="accent6">
                    <a:lumMod val="75000"/>
                    <a:lumOff val="25000"/>
                  </a:schemeClr>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a:t>
            </a:r>
            <a:r>
              <a:rPr lang="en-US" sz="900" dirty="0">
                <a:solidFill>
                  <a:schemeClr val="accent6">
                    <a:lumMod val="75000"/>
                    <a:lumOff val="25000"/>
                  </a:schemeClr>
                </a:solidFill>
                <a:latin typeface="Verdana" pitchFamily="34" charset="0"/>
              </a:rPr>
              <a:t>%, or no data in a specific year</a:t>
            </a:r>
            <a:r>
              <a:rPr lang="en-US" sz="900" dirty="0">
                <a:solidFill>
                  <a:srgbClr val="0070C0"/>
                </a:solidFill>
                <a:latin typeface="Verdana" pitchFamily="34" charset="0"/>
              </a:rPr>
              <a:t>.</a:t>
            </a:r>
          </a:p>
          <a:p>
            <a:pPr indent="0"/>
            <a:endParaRPr lang="en-US" sz="900" dirty="0">
              <a:latin typeface="Verdana" pitchFamily="34" charset="0"/>
            </a:endParaRPr>
          </a:p>
          <a:p>
            <a:pPr indent="0" eaLnBrk="0" hangingPunct="0"/>
            <a:endParaRPr lang="en-US" sz="900" dirty="0">
              <a:latin typeface="Verdana" pitchFamily="34" charset="0"/>
            </a:endParaRPr>
          </a:p>
          <a:p>
            <a:pPr indent="0" eaLnBrk="0" hangingPunct="0"/>
            <a:endParaRPr lang="en-US" sz="900" dirty="0">
              <a:latin typeface="Verdana" pitchFamily="34" charset="0"/>
            </a:endParaRP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1416097636"/>
              </p:ext>
            </p:extLst>
          </p:nvPr>
        </p:nvGraphicFramePr>
        <p:xfrm>
          <a:off x="781476" y="1069980"/>
          <a:ext cx="4242701" cy="4761880"/>
        </p:xfrm>
        <a:graphic>
          <a:graphicData uri="http://schemas.openxmlformats.org/drawingml/2006/table">
            <a:tbl>
              <a:tblPr firstRow="1"/>
              <a:tblGrid>
                <a:gridCol w="1447798">
                  <a:extLst>
                    <a:ext uri="{9D8B030D-6E8A-4147-A177-3AD203B41FA5}">
                      <a16:colId xmlns:a16="http://schemas.microsoft.com/office/drawing/2014/main" val="20000"/>
                    </a:ext>
                  </a:extLst>
                </a:gridCol>
                <a:gridCol w="1368246">
                  <a:extLst>
                    <a:ext uri="{9D8B030D-6E8A-4147-A177-3AD203B41FA5}">
                      <a16:colId xmlns:a16="http://schemas.microsoft.com/office/drawing/2014/main" val="20001"/>
                    </a:ext>
                  </a:extLst>
                </a:gridCol>
                <a:gridCol w="1426657">
                  <a:extLst>
                    <a:ext uri="{9D8B030D-6E8A-4147-A177-3AD203B41FA5}">
                      <a16:colId xmlns:a16="http://schemas.microsoft.com/office/drawing/2014/main" val="20002"/>
                    </a:ext>
                  </a:extLst>
                </a:gridCol>
              </a:tblGrid>
              <a:tr h="164182">
                <a:tc>
                  <a:txBody>
                    <a:bodyPr/>
                    <a:lstStyle/>
                    <a:p>
                      <a:pPr algn="l" fontAlgn="t"/>
                      <a:r>
                        <a:rPr lang="en-US" sz="1050" b="1" i="0" u="none" strike="noStrike">
                          <a:solidFill>
                            <a:srgbClr val="000000"/>
                          </a:solidFill>
                          <a:effectLst/>
                          <a:latin typeface="Calibri" panose="020F0502020204030204" pitchFamily="34" charset="0"/>
                          <a:cs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cs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cs typeface="Calibri" panose="020F0502020204030204" pitchFamily="34" charset="0"/>
                        </a:rPr>
                        <a:t>95% Confidence</a:t>
                      </a:r>
                      <a:r>
                        <a:rPr lang="en-US" sz="1050" b="1" i="0" u="none" strike="noStrike" baseline="0">
                          <a:solidFill>
                            <a:srgbClr val="000000"/>
                          </a:solidFill>
                          <a:effectLst/>
                          <a:latin typeface="Calibri" panose="020F0502020204030204" pitchFamily="34" charset="0"/>
                          <a:cs typeface="Calibri" panose="020F0502020204030204" pitchFamily="34" charset="0"/>
                        </a:rPr>
                        <a:t> Interval</a:t>
                      </a:r>
                      <a:endParaRPr lang="en-US" sz="1050" b="1" i="0" u="none" strike="noStrike">
                        <a:solidFill>
                          <a:srgbClr val="000000"/>
                        </a:solidFill>
                        <a:effectLst/>
                        <a:latin typeface="Calibri" panose="020F0502020204030204" pitchFamily="34" charset="0"/>
                        <a:cs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9319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(34.6, 37.7)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(27.8, 33.4)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(29.7, 33.2)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(35.5, 39.4)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(25.1, 27.2)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(22.7, 24.9)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(27.8, 30.5)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(32.1, 36.6)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(21.7, 25.9)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(25.6, 28.5)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(31.3, 35.0)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(30.5, 37.0)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(23.7, 26.3)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(27.6, 31.4)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(34.0, 36.7)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(32.8, 35.1)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(34.1, 36.4)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(34.7, 38.2)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(34.1, 37.7)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(30.3, 33.1)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(31.1, 33.4)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(23.9, 26.5)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(34.7, 37.3)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(29.2, 31.1)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(39.0, 42.7)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8029358"/>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(33.2, 36.4)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4283808864"/>
              </p:ext>
            </p:extLst>
          </p:nvPr>
        </p:nvGraphicFramePr>
        <p:xfrm>
          <a:off x="5337560" y="1069981"/>
          <a:ext cx="4167963" cy="4738090"/>
        </p:xfrm>
        <a:graphic>
          <a:graphicData uri="http://schemas.openxmlformats.org/drawingml/2006/table">
            <a:tbl>
              <a:tblPr firstRow="1"/>
              <a:tblGrid>
                <a:gridCol w="1396615">
                  <a:extLst>
                    <a:ext uri="{9D8B030D-6E8A-4147-A177-3AD203B41FA5}">
                      <a16:colId xmlns:a16="http://schemas.microsoft.com/office/drawing/2014/main" val="20000"/>
                    </a:ext>
                  </a:extLst>
                </a:gridCol>
                <a:gridCol w="1343025">
                  <a:extLst>
                    <a:ext uri="{9D8B030D-6E8A-4147-A177-3AD203B41FA5}">
                      <a16:colId xmlns:a16="http://schemas.microsoft.com/office/drawing/2014/main" val="20001"/>
                    </a:ext>
                  </a:extLst>
                </a:gridCol>
                <a:gridCol w="1428323">
                  <a:extLst>
                    <a:ext uri="{9D8B030D-6E8A-4147-A177-3AD203B41FA5}">
                      <a16:colId xmlns:a16="http://schemas.microsoft.com/office/drawing/2014/main" val="20002"/>
                    </a:ext>
                  </a:extLst>
                </a:gridCol>
              </a:tblGrid>
              <a:tr h="175176">
                <a:tc>
                  <a:txBody>
                    <a:bodyPr/>
                    <a:lstStyle/>
                    <a:p>
                      <a:pPr algn="l"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95%</a:t>
                      </a:r>
                      <a:r>
                        <a:rPr lang="en-US" sz="1050" b="1" i="0" u="none" strike="noStrike" baseline="0">
                          <a:solidFill>
                            <a:srgbClr val="000000"/>
                          </a:solidFill>
                          <a:effectLst/>
                          <a:latin typeface="Calibri" panose="020F0502020204030204" pitchFamily="34" charset="0"/>
                          <a:ea typeface="Verdana" panose="020B0604030504040204" pitchFamily="34" charset="0"/>
                          <a:cs typeface="Verdana" panose="020B0604030504040204" pitchFamily="34" charset="0"/>
                        </a:rPr>
                        <a:t> </a:t>
                      </a:r>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Confidence</a:t>
                      </a:r>
                      <a:r>
                        <a:rPr lang="en-US" sz="1050" b="1" i="0" u="none" strike="noStrike" baseline="0">
                          <a:solidFill>
                            <a:srgbClr val="000000"/>
                          </a:solidFill>
                          <a:effectLst/>
                          <a:latin typeface="Calibri" panose="020F0502020204030204" pitchFamily="34" charset="0"/>
                          <a:ea typeface="Verdana" panose="020B0604030504040204" pitchFamily="34" charset="0"/>
                          <a:cs typeface="Verdana" panose="020B0604030504040204" pitchFamily="34" charset="0"/>
                        </a:rPr>
                        <a:t> Interval</a:t>
                      </a:r>
                      <a:endPar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5176">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(27.0, 29.7)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5176">
                <a:tc>
                  <a:txBody>
                    <a:bodyPr/>
                    <a:lstStyle/>
                    <a:p>
                      <a:pPr algn="l" fontAlgn="t"/>
                      <a:r>
                        <a:rPr lang="en-US" sz="110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(33.0, 35.2)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5176">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(28.2, 33.1)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5176">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(30.0, 33.6)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3514">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5176">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(30.0, 33.5)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5176">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(26.0, 28.2)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5176">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(32.2, 35.8)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5176">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(33.0, 36.7)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5176">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(33.5, 36.1)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5176">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(35.2, 38.4)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5176">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(27.5, 30.4)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5176">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(31.7, 34.7)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5176">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(31.0, 34.0)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5176">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(28.2, 31.9)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5176">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(33.8, 36.9)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5176">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(30.6, 35.5)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5176">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(34.8, 38.3)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5176">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(32.2, 35.7)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5176">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(28.2, 30.3)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5176">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(25.0, 28.3)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5176">
                <a:tc>
                  <a:txBody>
                    <a:bodyPr/>
                    <a:lstStyle/>
                    <a:p>
                      <a:pPr algn="l" fontAlgn="t"/>
                      <a:r>
                        <a:rPr lang="en-US" sz="110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(30.6, 33.2)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5176">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(27.3, 29.4)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5176">
                <a:tc>
                  <a:txBody>
                    <a:bodyPr/>
                    <a:lstStyle/>
                    <a:p>
                      <a:pPr algn="l" fontAlgn="t"/>
                      <a:r>
                        <a:rPr lang="en-US" sz="110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(38.0, 41.5)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5176">
                <a:tc>
                  <a:txBody>
                    <a:bodyPr/>
                    <a:lstStyle/>
                    <a:p>
                      <a:pPr algn="l" fontAlgn="t"/>
                      <a:r>
                        <a:rPr lang="en-US" sz="110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(32.4, 36.1)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5176">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(27.7, 31.7)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107906516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00D319E-E357-4FFA-ACB1-929F63BB7981}"/>
              </a:ext>
            </a:extLst>
          </p:cNvPr>
          <p:cNvSpPr>
            <a:spLocks noGrp="1"/>
          </p:cNvSpPr>
          <p:nvPr>
            <p:ph type="title"/>
          </p:nvPr>
        </p:nvSpPr>
        <p:spPr>
          <a:xfrm>
            <a:off x="514350" y="326378"/>
            <a:ext cx="9258300" cy="694267"/>
          </a:xfrm>
        </p:spPr>
        <p:txBody>
          <a:bodyPr/>
          <a:lstStyle/>
          <a:p>
            <a:pPr>
              <a:lnSpc>
                <a:spcPct val="100000"/>
              </a:lnSpc>
            </a:pPr>
            <a:br>
              <a:rPr lang="en-US" sz="2400" kern="0" dirty="0">
                <a:solidFill>
                  <a:srgbClr val="000000"/>
                </a:solidFill>
                <a:latin typeface="Verdana"/>
              </a:rPr>
            </a:b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latin typeface="Verdana"/>
              </a:rPr>
              <a:t>Self-Reported Obesity Among U.S. Adults by State and Territory, BRFSS, 2020</a:t>
            </a:r>
            <a:endParaRPr lang="en-US" sz="2400" dirty="0"/>
          </a:p>
        </p:txBody>
      </p:sp>
      <p:graphicFrame>
        <p:nvGraphicFramePr>
          <p:cNvPr id="26" name="Table 25">
            <a:extLst>
              <a:ext uri="{FF2B5EF4-FFF2-40B4-BE49-F238E27FC236}">
                <a16:creationId xmlns:a16="http://schemas.microsoft.com/office/drawing/2014/main" id="{96D451B6-BDDB-4E05-81E9-0FBC8CC689AB}"/>
              </a:ext>
            </a:extLst>
          </p:cNvPr>
          <p:cNvGraphicFramePr>
            <a:graphicFrameLocks noGrp="1"/>
          </p:cNvGraphicFramePr>
          <p:nvPr>
            <p:extLst>
              <p:ext uri="{D42A27DB-BD31-4B8C-83A1-F6EECF244321}">
                <p14:modId xmlns:p14="http://schemas.microsoft.com/office/powerpoint/2010/main" val="1178730228"/>
              </p:ext>
            </p:extLst>
          </p:nvPr>
        </p:nvGraphicFramePr>
        <p:xfrm>
          <a:off x="1056222" y="1015947"/>
          <a:ext cx="3983969" cy="4893840"/>
        </p:xfrm>
        <a:graphic>
          <a:graphicData uri="http://schemas.openxmlformats.org/drawingml/2006/table">
            <a:tbl>
              <a:tblPr firstRow="1"/>
              <a:tblGrid>
                <a:gridCol w="1262694">
                  <a:extLst>
                    <a:ext uri="{9D8B030D-6E8A-4147-A177-3AD203B41FA5}">
                      <a16:colId xmlns:a16="http://schemas.microsoft.com/office/drawing/2014/main" val="2062295614"/>
                    </a:ext>
                  </a:extLst>
                </a:gridCol>
                <a:gridCol w="1154160">
                  <a:extLst>
                    <a:ext uri="{9D8B030D-6E8A-4147-A177-3AD203B41FA5}">
                      <a16:colId xmlns:a16="http://schemas.microsoft.com/office/drawing/2014/main" val="3038746659"/>
                    </a:ext>
                  </a:extLst>
                </a:gridCol>
                <a:gridCol w="1567115">
                  <a:extLst>
                    <a:ext uri="{9D8B030D-6E8A-4147-A177-3AD203B41FA5}">
                      <a16:colId xmlns:a16="http://schemas.microsoft.com/office/drawing/2014/main" val="3038672040"/>
                    </a:ext>
                  </a:extLst>
                </a:gridCol>
              </a:tblGrid>
              <a:tr h="170979">
                <a:tc>
                  <a:txBody>
                    <a:bodyPr/>
                    <a:lstStyle/>
                    <a:p>
                      <a:pPr algn="l" fontAlgn="b"/>
                      <a:r>
                        <a:rPr lang="en-US" sz="1100" b="1" i="0" u="none" strike="noStrike">
                          <a:solidFill>
                            <a:srgbClr val="000000"/>
                          </a:solidFill>
                          <a:effectLst/>
                          <a:latin typeface="Calibri" panose="020F0502020204030204" pitchFamily="34" charset="0"/>
                        </a:rPr>
                        <a:t>State</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Prevalence</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95% Confidence Interval</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2236698"/>
                  </a:ext>
                </a:extLst>
              </a:tr>
              <a:tr h="170979">
                <a:tc>
                  <a:txBody>
                    <a:bodyPr/>
                    <a:lstStyle/>
                    <a:p>
                      <a:pPr algn="l" fontAlgn="b"/>
                      <a:r>
                        <a:rPr lang="en-US" sz="1100" b="0" i="0" u="none" strike="noStrike">
                          <a:solidFill>
                            <a:srgbClr val="000000"/>
                          </a:solidFill>
                          <a:effectLst/>
                          <a:latin typeface="Calibri" panose="020F0502020204030204" pitchFamily="34" charset="0"/>
                        </a:rPr>
                        <a:t>Alabama</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39.0</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(37.3, 40.8)</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96358410"/>
                  </a:ext>
                </a:extLst>
              </a:tr>
              <a:tr h="170979">
                <a:tc>
                  <a:txBody>
                    <a:bodyPr/>
                    <a:lstStyle/>
                    <a:p>
                      <a:pPr algn="l" fontAlgn="b"/>
                      <a:r>
                        <a:rPr lang="en-US" sz="1100" b="0" i="0" u="none" strike="noStrike">
                          <a:solidFill>
                            <a:srgbClr val="000000"/>
                          </a:solidFill>
                          <a:effectLst/>
                          <a:latin typeface="Calibri" panose="020F0502020204030204" pitchFamily="34" charset="0"/>
                        </a:rPr>
                        <a:t>Alaska</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31.9</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(29.4, 34.4)</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27475005"/>
                  </a:ext>
                </a:extLst>
              </a:tr>
              <a:tr h="170979">
                <a:tc>
                  <a:txBody>
                    <a:bodyPr/>
                    <a:lstStyle/>
                    <a:p>
                      <a:pPr algn="l" fontAlgn="b"/>
                      <a:r>
                        <a:rPr lang="en-US" sz="1100" b="0" i="0" u="none" strike="noStrike">
                          <a:solidFill>
                            <a:srgbClr val="000000"/>
                          </a:solidFill>
                          <a:effectLst/>
                          <a:latin typeface="Calibri" panose="020F0502020204030204" pitchFamily="34" charset="0"/>
                        </a:rPr>
                        <a:t>Arizona</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30.9</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(29.5, 32.3)</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71653090"/>
                  </a:ext>
                </a:extLst>
              </a:tr>
              <a:tr h="170979">
                <a:tc>
                  <a:txBody>
                    <a:bodyPr/>
                    <a:lstStyle/>
                    <a:p>
                      <a:pPr algn="l" fontAlgn="b"/>
                      <a:r>
                        <a:rPr lang="en-US" sz="1100" b="0" i="0" u="none" strike="noStrike">
                          <a:solidFill>
                            <a:srgbClr val="000000"/>
                          </a:solidFill>
                          <a:effectLst/>
                          <a:latin typeface="Calibri" panose="020F0502020204030204" pitchFamily="34" charset="0"/>
                        </a:rPr>
                        <a:t>Arkansas</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36.4</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(34.5, 38.4)</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16230938"/>
                  </a:ext>
                </a:extLst>
              </a:tr>
              <a:tr h="170979">
                <a:tc>
                  <a:txBody>
                    <a:bodyPr/>
                    <a:lstStyle/>
                    <a:p>
                      <a:pPr algn="l" fontAlgn="b"/>
                      <a:r>
                        <a:rPr lang="en-US" sz="1100" b="0" i="0" u="none" strike="noStrike">
                          <a:solidFill>
                            <a:srgbClr val="000000"/>
                          </a:solidFill>
                          <a:effectLst/>
                          <a:latin typeface="Calibri" panose="020F0502020204030204" pitchFamily="34" charset="0"/>
                        </a:rPr>
                        <a:t>California</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30.3</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(28.3, 32.2)</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03797079"/>
                  </a:ext>
                </a:extLst>
              </a:tr>
              <a:tr h="170979">
                <a:tc>
                  <a:txBody>
                    <a:bodyPr/>
                    <a:lstStyle/>
                    <a:p>
                      <a:pPr algn="l" fontAlgn="b"/>
                      <a:r>
                        <a:rPr lang="en-US" sz="1100" b="0" i="0" u="none" strike="noStrike">
                          <a:solidFill>
                            <a:srgbClr val="000000"/>
                          </a:solidFill>
                          <a:effectLst/>
                          <a:latin typeface="Calibri" panose="020F0502020204030204" pitchFamily="34" charset="0"/>
                        </a:rPr>
                        <a:t>Colorado</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24.2</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(23.1, 25.2)</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60177357"/>
                  </a:ext>
                </a:extLst>
              </a:tr>
              <a:tr h="170979">
                <a:tc>
                  <a:txBody>
                    <a:bodyPr/>
                    <a:lstStyle/>
                    <a:p>
                      <a:pPr algn="l" fontAlgn="b"/>
                      <a:r>
                        <a:rPr lang="en-US" sz="1100" b="0" i="0" u="none" strike="noStrike">
                          <a:solidFill>
                            <a:srgbClr val="000000"/>
                          </a:solidFill>
                          <a:effectLst/>
                          <a:latin typeface="Calibri" panose="020F0502020204030204" pitchFamily="34" charset="0"/>
                        </a:rPr>
                        <a:t>Connecticut</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29.2</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(27.7, 30.8)</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65918152"/>
                  </a:ext>
                </a:extLst>
              </a:tr>
              <a:tr h="170979">
                <a:tc>
                  <a:txBody>
                    <a:bodyPr/>
                    <a:lstStyle/>
                    <a:p>
                      <a:pPr algn="l" fontAlgn="b"/>
                      <a:r>
                        <a:rPr lang="en-US" sz="1100" b="0" i="0" u="none" strike="noStrike">
                          <a:solidFill>
                            <a:srgbClr val="000000"/>
                          </a:solidFill>
                          <a:effectLst/>
                          <a:latin typeface="Calibri" panose="020F0502020204030204" pitchFamily="34" charset="0"/>
                        </a:rPr>
                        <a:t>Delaware</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36.5</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(34.3, 38.8)</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85576929"/>
                  </a:ext>
                </a:extLst>
              </a:tr>
              <a:tr h="170979">
                <a:tc>
                  <a:txBody>
                    <a:bodyPr/>
                    <a:lstStyle/>
                    <a:p>
                      <a:pPr algn="l" fontAlgn="b"/>
                      <a:r>
                        <a:rPr lang="en-US" sz="1100" b="0" i="0" u="none" strike="noStrike">
                          <a:solidFill>
                            <a:srgbClr val="000000"/>
                          </a:solidFill>
                          <a:effectLst/>
                          <a:latin typeface="Calibri" panose="020F0502020204030204" pitchFamily="34" charset="0"/>
                        </a:rPr>
                        <a:t>District of Columbia</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24.3</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(22.3, 26.4)</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8497380"/>
                  </a:ext>
                </a:extLst>
              </a:tr>
              <a:tr h="170979">
                <a:tc>
                  <a:txBody>
                    <a:bodyPr/>
                    <a:lstStyle/>
                    <a:p>
                      <a:pPr algn="l" fontAlgn="b"/>
                      <a:r>
                        <a:rPr lang="en-US" sz="1100" b="0" i="0" u="none" strike="noStrike">
                          <a:solidFill>
                            <a:srgbClr val="000000"/>
                          </a:solidFill>
                          <a:effectLst/>
                          <a:latin typeface="Calibri" panose="020F0502020204030204" pitchFamily="34" charset="0"/>
                        </a:rPr>
                        <a:t>Florida</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28.4</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(26.7, 30.2)</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7469332"/>
                  </a:ext>
                </a:extLst>
              </a:tr>
              <a:tr h="170979">
                <a:tc>
                  <a:txBody>
                    <a:bodyPr/>
                    <a:lstStyle/>
                    <a:p>
                      <a:pPr algn="l" fontAlgn="b"/>
                      <a:r>
                        <a:rPr lang="en-US" sz="1100" b="0" i="0" u="none" strike="noStrike">
                          <a:solidFill>
                            <a:srgbClr val="000000"/>
                          </a:solidFill>
                          <a:effectLst/>
                          <a:latin typeface="Calibri" panose="020F0502020204030204" pitchFamily="34" charset="0"/>
                        </a:rPr>
                        <a:t>Georgia</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34.3</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(32.5, 36.0)</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07800103"/>
                  </a:ext>
                </a:extLst>
              </a:tr>
              <a:tr h="170979">
                <a:tc>
                  <a:txBody>
                    <a:bodyPr/>
                    <a:lstStyle/>
                    <a:p>
                      <a:pPr algn="l" fontAlgn="b"/>
                      <a:r>
                        <a:rPr lang="en-US" sz="1100" b="0" i="0" u="none" strike="noStrike">
                          <a:solidFill>
                            <a:srgbClr val="000000"/>
                          </a:solidFill>
                          <a:effectLst/>
                          <a:latin typeface="Calibri" panose="020F0502020204030204" pitchFamily="34" charset="0"/>
                        </a:rPr>
                        <a:t>Guam</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34.4</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(30.8, 38.2)</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03226532"/>
                  </a:ext>
                </a:extLst>
              </a:tr>
              <a:tr h="170979">
                <a:tc>
                  <a:txBody>
                    <a:bodyPr/>
                    <a:lstStyle/>
                    <a:p>
                      <a:pPr algn="l" fontAlgn="b"/>
                      <a:r>
                        <a:rPr lang="en-US" sz="1100" b="0" i="0" u="none" strike="noStrike">
                          <a:solidFill>
                            <a:srgbClr val="000000"/>
                          </a:solidFill>
                          <a:effectLst/>
                          <a:latin typeface="Calibri" panose="020F0502020204030204" pitchFamily="34" charset="0"/>
                        </a:rPr>
                        <a:t>Hawaii</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24.5</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(23.2, 25.9)</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84252152"/>
                  </a:ext>
                </a:extLst>
              </a:tr>
              <a:tr h="170979">
                <a:tc>
                  <a:txBody>
                    <a:bodyPr/>
                    <a:lstStyle/>
                    <a:p>
                      <a:pPr algn="l" fontAlgn="b"/>
                      <a:r>
                        <a:rPr lang="en-US" sz="1100" b="0" i="0" u="none" strike="noStrike">
                          <a:solidFill>
                            <a:srgbClr val="000000"/>
                          </a:solidFill>
                          <a:effectLst/>
                          <a:latin typeface="Calibri" panose="020F0502020204030204" pitchFamily="34" charset="0"/>
                        </a:rPr>
                        <a:t>Idaho</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31.1</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(29.4, 32.9)</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25322391"/>
                  </a:ext>
                </a:extLst>
              </a:tr>
              <a:tr h="170979">
                <a:tc>
                  <a:txBody>
                    <a:bodyPr/>
                    <a:lstStyle/>
                    <a:p>
                      <a:pPr algn="l" fontAlgn="b"/>
                      <a:r>
                        <a:rPr lang="en-US" sz="1100" b="0" i="0" u="none" strike="noStrike">
                          <a:solidFill>
                            <a:srgbClr val="000000"/>
                          </a:solidFill>
                          <a:effectLst/>
                          <a:latin typeface="Calibri" panose="020F0502020204030204" pitchFamily="34" charset="0"/>
                        </a:rPr>
                        <a:t>Illinois</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32.4</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(30.2, 34.6)</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1094815"/>
                  </a:ext>
                </a:extLst>
              </a:tr>
              <a:tr h="170979">
                <a:tc>
                  <a:txBody>
                    <a:bodyPr/>
                    <a:lstStyle/>
                    <a:p>
                      <a:pPr algn="l" fontAlgn="b"/>
                      <a:r>
                        <a:rPr lang="en-US" sz="1100" b="0" i="0" u="none" strike="noStrike">
                          <a:solidFill>
                            <a:srgbClr val="000000"/>
                          </a:solidFill>
                          <a:effectLst/>
                          <a:latin typeface="Calibri" panose="020F0502020204030204" pitchFamily="34" charset="0"/>
                        </a:rPr>
                        <a:t>Indiana</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36.8</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(35.4, 38.1)</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60284338"/>
                  </a:ext>
                </a:extLst>
              </a:tr>
              <a:tr h="170979">
                <a:tc>
                  <a:txBody>
                    <a:bodyPr/>
                    <a:lstStyle/>
                    <a:p>
                      <a:pPr algn="l" fontAlgn="b"/>
                      <a:r>
                        <a:rPr lang="en-US" sz="1100" b="0" i="0" u="none" strike="noStrike">
                          <a:solidFill>
                            <a:srgbClr val="000000"/>
                          </a:solidFill>
                          <a:effectLst/>
                          <a:latin typeface="Calibri" panose="020F0502020204030204" pitchFamily="34" charset="0"/>
                        </a:rPr>
                        <a:t>Iowa</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36.5</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(35.3, 37.7)</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6004704"/>
                  </a:ext>
                </a:extLst>
              </a:tr>
              <a:tr h="170979">
                <a:tc>
                  <a:txBody>
                    <a:bodyPr/>
                    <a:lstStyle/>
                    <a:p>
                      <a:pPr algn="l" fontAlgn="b"/>
                      <a:r>
                        <a:rPr lang="en-US" sz="1100" b="0" i="0" u="none" strike="noStrike">
                          <a:solidFill>
                            <a:srgbClr val="000000"/>
                          </a:solidFill>
                          <a:effectLst/>
                          <a:latin typeface="Calibri" panose="020F0502020204030204" pitchFamily="34" charset="0"/>
                        </a:rPr>
                        <a:t>Kansas</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35.3</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(34.0, 36.5)</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3787911"/>
                  </a:ext>
                </a:extLst>
              </a:tr>
              <a:tr h="170979">
                <a:tc>
                  <a:txBody>
                    <a:bodyPr/>
                    <a:lstStyle/>
                    <a:p>
                      <a:pPr algn="l" fontAlgn="b"/>
                      <a:r>
                        <a:rPr lang="en-US" sz="1100" b="0" i="0" u="none" strike="noStrike" dirty="0">
                          <a:solidFill>
                            <a:srgbClr val="000000"/>
                          </a:solidFill>
                          <a:effectLst/>
                          <a:latin typeface="Calibri" panose="020F0502020204030204" pitchFamily="34" charset="0"/>
                        </a:rPr>
                        <a:t>Kentucky</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36.6</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(34.6, 38.6)</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59333219"/>
                  </a:ext>
                </a:extLst>
              </a:tr>
              <a:tr h="170979">
                <a:tc>
                  <a:txBody>
                    <a:bodyPr/>
                    <a:lstStyle/>
                    <a:p>
                      <a:pPr algn="l" fontAlgn="b"/>
                      <a:r>
                        <a:rPr lang="en-US" sz="1100" b="0" i="0" u="none" strike="noStrike">
                          <a:solidFill>
                            <a:srgbClr val="000000"/>
                          </a:solidFill>
                          <a:effectLst/>
                          <a:latin typeface="Calibri" panose="020F0502020204030204" pitchFamily="34" charset="0"/>
                        </a:rPr>
                        <a:t>Louisiana</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38.1</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(36.2, 40.1)</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8120246"/>
                  </a:ext>
                </a:extLst>
              </a:tr>
              <a:tr h="170979">
                <a:tc>
                  <a:txBody>
                    <a:bodyPr/>
                    <a:lstStyle/>
                    <a:p>
                      <a:pPr algn="l" fontAlgn="b"/>
                      <a:r>
                        <a:rPr lang="en-US" sz="1100" b="0" i="0" u="none" strike="noStrike">
                          <a:solidFill>
                            <a:srgbClr val="000000"/>
                          </a:solidFill>
                          <a:effectLst/>
                          <a:latin typeface="Calibri" panose="020F0502020204030204" pitchFamily="34" charset="0"/>
                        </a:rPr>
                        <a:t>Maine</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31.0</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(29.6, 32.5)</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0644008"/>
                  </a:ext>
                </a:extLst>
              </a:tr>
              <a:tr h="170979">
                <a:tc>
                  <a:txBody>
                    <a:bodyPr/>
                    <a:lstStyle/>
                    <a:p>
                      <a:pPr algn="l" fontAlgn="b"/>
                      <a:r>
                        <a:rPr lang="en-US" sz="1100" b="0" i="0" u="none" strike="noStrike">
                          <a:solidFill>
                            <a:srgbClr val="000000"/>
                          </a:solidFill>
                          <a:effectLst/>
                          <a:latin typeface="Calibri" panose="020F0502020204030204" pitchFamily="34" charset="0"/>
                        </a:rPr>
                        <a:t>Maryland</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31.0</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(29.8, 32.2)</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11890821"/>
                  </a:ext>
                </a:extLst>
              </a:tr>
              <a:tr h="170979">
                <a:tc>
                  <a:txBody>
                    <a:bodyPr/>
                    <a:lstStyle/>
                    <a:p>
                      <a:pPr algn="l" fontAlgn="b"/>
                      <a:r>
                        <a:rPr lang="en-US" sz="1100" b="0" i="0" u="none" strike="noStrike">
                          <a:solidFill>
                            <a:srgbClr val="000000"/>
                          </a:solidFill>
                          <a:effectLst/>
                          <a:latin typeface="Calibri" panose="020F0502020204030204" pitchFamily="34" charset="0"/>
                        </a:rPr>
                        <a:t>Massachusetts</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24.4</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(23.0, 25.9)</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80268295"/>
                  </a:ext>
                </a:extLst>
              </a:tr>
              <a:tr h="170979">
                <a:tc>
                  <a:txBody>
                    <a:bodyPr/>
                    <a:lstStyle/>
                    <a:p>
                      <a:pPr algn="l" fontAlgn="b"/>
                      <a:r>
                        <a:rPr lang="en-US" sz="1100" b="0" i="0" u="none" strike="noStrike">
                          <a:solidFill>
                            <a:srgbClr val="000000"/>
                          </a:solidFill>
                          <a:effectLst/>
                          <a:latin typeface="Calibri" panose="020F0502020204030204" pitchFamily="34" charset="0"/>
                        </a:rPr>
                        <a:t>Michigan</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35.2</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(33.7, 36.7)</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73574569"/>
                  </a:ext>
                </a:extLst>
              </a:tr>
              <a:tr h="170979">
                <a:tc>
                  <a:txBody>
                    <a:bodyPr/>
                    <a:lstStyle/>
                    <a:p>
                      <a:pPr algn="l" fontAlgn="b"/>
                      <a:r>
                        <a:rPr lang="en-US" sz="1100" b="0" i="0" u="none" strike="noStrike">
                          <a:solidFill>
                            <a:srgbClr val="000000"/>
                          </a:solidFill>
                          <a:effectLst/>
                          <a:latin typeface="Calibri" panose="020F0502020204030204" pitchFamily="34" charset="0"/>
                        </a:rPr>
                        <a:t>Minnesota</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30.7</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(29.8, 31.7)</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76737758"/>
                  </a:ext>
                </a:extLst>
              </a:tr>
              <a:tr h="170979">
                <a:tc>
                  <a:txBody>
                    <a:bodyPr/>
                    <a:lstStyle/>
                    <a:p>
                      <a:pPr algn="l" fontAlgn="b"/>
                      <a:r>
                        <a:rPr lang="en-US" sz="1100" b="0" i="0" u="none" strike="noStrike">
                          <a:solidFill>
                            <a:srgbClr val="000000"/>
                          </a:solidFill>
                          <a:effectLst/>
                          <a:latin typeface="Calibri" panose="020F0502020204030204" pitchFamily="34" charset="0"/>
                        </a:rPr>
                        <a:t>Mississippi</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39.7</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(38.1, 41.3)</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05648118"/>
                  </a:ext>
                </a:extLst>
              </a:tr>
              <a:tr h="170979">
                <a:tc>
                  <a:txBody>
                    <a:bodyPr/>
                    <a:lstStyle/>
                    <a:p>
                      <a:pPr algn="l" fontAlgn="b"/>
                      <a:r>
                        <a:rPr lang="en-US" sz="1100" b="0" i="0" u="none" strike="noStrike">
                          <a:solidFill>
                            <a:srgbClr val="000000"/>
                          </a:solidFill>
                          <a:effectLst/>
                          <a:latin typeface="Calibri" panose="020F0502020204030204" pitchFamily="34" charset="0"/>
                        </a:rPr>
                        <a:t>Missouri</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34.0</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(32.7, 35.4)</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82431020"/>
                  </a:ext>
                </a:extLst>
              </a:tr>
            </a:tbl>
          </a:graphicData>
        </a:graphic>
      </p:graphicFrame>
      <p:graphicFrame>
        <p:nvGraphicFramePr>
          <p:cNvPr id="3" name="Table 2">
            <a:extLst>
              <a:ext uri="{FF2B5EF4-FFF2-40B4-BE49-F238E27FC236}">
                <a16:creationId xmlns:a16="http://schemas.microsoft.com/office/drawing/2014/main" id="{64CD8E10-CE73-4288-9F4A-93E81CC027D3}"/>
              </a:ext>
            </a:extLst>
          </p:cNvPr>
          <p:cNvGraphicFramePr>
            <a:graphicFrameLocks noGrp="1"/>
          </p:cNvGraphicFramePr>
          <p:nvPr>
            <p:extLst>
              <p:ext uri="{D42A27DB-BD31-4B8C-83A1-F6EECF244321}">
                <p14:modId xmlns:p14="http://schemas.microsoft.com/office/powerpoint/2010/main" val="124830414"/>
              </p:ext>
            </p:extLst>
          </p:nvPr>
        </p:nvGraphicFramePr>
        <p:xfrm>
          <a:off x="5287003" y="1015947"/>
          <a:ext cx="3874203" cy="4882437"/>
        </p:xfrm>
        <a:graphic>
          <a:graphicData uri="http://schemas.openxmlformats.org/drawingml/2006/table">
            <a:tbl>
              <a:tblPr firstRow="1"/>
              <a:tblGrid>
                <a:gridCol w="1227904">
                  <a:extLst>
                    <a:ext uri="{9D8B030D-6E8A-4147-A177-3AD203B41FA5}">
                      <a16:colId xmlns:a16="http://schemas.microsoft.com/office/drawing/2014/main" val="1061395069"/>
                    </a:ext>
                  </a:extLst>
                </a:gridCol>
                <a:gridCol w="1122361">
                  <a:extLst>
                    <a:ext uri="{9D8B030D-6E8A-4147-A177-3AD203B41FA5}">
                      <a16:colId xmlns:a16="http://schemas.microsoft.com/office/drawing/2014/main" val="2494663012"/>
                    </a:ext>
                  </a:extLst>
                </a:gridCol>
                <a:gridCol w="1523938">
                  <a:extLst>
                    <a:ext uri="{9D8B030D-6E8A-4147-A177-3AD203B41FA5}">
                      <a16:colId xmlns:a16="http://schemas.microsoft.com/office/drawing/2014/main" val="3701861293"/>
                    </a:ext>
                  </a:extLst>
                </a:gridCol>
              </a:tblGrid>
              <a:tr h="180831">
                <a:tc>
                  <a:txBody>
                    <a:bodyPr/>
                    <a:lstStyle/>
                    <a:p>
                      <a:pPr algn="l" fontAlgn="b"/>
                      <a:r>
                        <a:rPr lang="en-US" sz="1100" b="1" i="0" u="none" strike="noStrike" dirty="0">
                          <a:solidFill>
                            <a:srgbClr val="000000"/>
                          </a:solidFill>
                          <a:effectLst/>
                          <a:latin typeface="Calibri" panose="020F0502020204030204" pitchFamily="34" charset="0"/>
                        </a:rPr>
                        <a:t>State</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Prevalence</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95% Confidence Interval</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63774546"/>
                  </a:ext>
                </a:extLst>
              </a:tr>
              <a:tr h="180831">
                <a:tc>
                  <a:txBody>
                    <a:bodyPr/>
                    <a:lstStyle/>
                    <a:p>
                      <a:pPr algn="l" fontAlgn="b"/>
                      <a:r>
                        <a:rPr lang="en-US" sz="1100" b="0" i="0" u="none" strike="noStrike" dirty="0">
                          <a:solidFill>
                            <a:srgbClr val="000000"/>
                          </a:solidFill>
                          <a:effectLst/>
                          <a:latin typeface="Calibri" panose="020F0502020204030204" pitchFamily="34" charset="0"/>
                        </a:rPr>
                        <a:t>Montana</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28.5</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(27.1, 30.0)</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17433787"/>
                  </a:ext>
                </a:extLst>
              </a:tr>
              <a:tr h="180831">
                <a:tc>
                  <a:txBody>
                    <a:bodyPr/>
                    <a:lstStyle/>
                    <a:p>
                      <a:pPr algn="l" fontAlgn="b"/>
                      <a:r>
                        <a:rPr lang="en-US" sz="1100" b="0" i="0" u="none" strike="noStrike">
                          <a:solidFill>
                            <a:srgbClr val="000000"/>
                          </a:solidFill>
                          <a:effectLst/>
                          <a:latin typeface="Calibri" panose="020F0502020204030204" pitchFamily="34" charset="0"/>
                        </a:rPr>
                        <a:t>Nebraska</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34.0</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(32.8, 35.2)</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40424842"/>
                  </a:ext>
                </a:extLst>
              </a:tr>
              <a:tr h="180831">
                <a:tc>
                  <a:txBody>
                    <a:bodyPr/>
                    <a:lstStyle/>
                    <a:p>
                      <a:pPr algn="l" fontAlgn="b"/>
                      <a:r>
                        <a:rPr lang="en-US" sz="1100" b="0" i="0" u="none" strike="noStrike">
                          <a:solidFill>
                            <a:srgbClr val="000000"/>
                          </a:solidFill>
                          <a:effectLst/>
                          <a:latin typeface="Calibri" panose="020F0502020204030204" pitchFamily="34" charset="0"/>
                        </a:rPr>
                        <a:t>Nevada</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28.7</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(26.2, 31.3)</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390363"/>
                  </a:ext>
                </a:extLst>
              </a:tr>
              <a:tr h="180831">
                <a:tc>
                  <a:txBody>
                    <a:bodyPr/>
                    <a:lstStyle/>
                    <a:p>
                      <a:pPr algn="l" fontAlgn="b"/>
                      <a:r>
                        <a:rPr lang="en-US" sz="1100" b="0" i="0" u="none" strike="noStrike">
                          <a:solidFill>
                            <a:srgbClr val="000000"/>
                          </a:solidFill>
                          <a:effectLst/>
                          <a:latin typeface="Calibri" panose="020F0502020204030204" pitchFamily="34" charset="0"/>
                        </a:rPr>
                        <a:t>New Hampshire</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29.9</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(28.2, 31.6)</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72225799"/>
                  </a:ext>
                </a:extLst>
              </a:tr>
              <a:tr h="180831">
                <a:tc>
                  <a:txBody>
                    <a:bodyPr/>
                    <a:lstStyle/>
                    <a:p>
                      <a:pPr algn="l" fontAlgn="b"/>
                      <a:r>
                        <a:rPr lang="en-US" sz="1100" b="0" i="0" u="none" strike="noStrike">
                          <a:solidFill>
                            <a:srgbClr val="000000"/>
                          </a:solidFill>
                          <a:effectLst/>
                          <a:latin typeface="Calibri" panose="020F0502020204030204" pitchFamily="34" charset="0"/>
                        </a:rPr>
                        <a:t>New Jersey</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27.7</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(26.5, 28.9)</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60720797"/>
                  </a:ext>
                </a:extLst>
              </a:tr>
              <a:tr h="180831">
                <a:tc>
                  <a:txBody>
                    <a:bodyPr/>
                    <a:lstStyle/>
                    <a:p>
                      <a:pPr algn="l" fontAlgn="b"/>
                      <a:r>
                        <a:rPr lang="en-US" sz="1100" b="0" i="0" u="none" strike="noStrike">
                          <a:solidFill>
                            <a:srgbClr val="000000"/>
                          </a:solidFill>
                          <a:effectLst/>
                          <a:latin typeface="Calibri" panose="020F0502020204030204" pitchFamily="34" charset="0"/>
                        </a:rPr>
                        <a:t>New Mexico</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30.9</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(29.0, 32.8)</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1367640"/>
                  </a:ext>
                </a:extLst>
              </a:tr>
              <a:tr h="180831">
                <a:tc>
                  <a:txBody>
                    <a:bodyPr/>
                    <a:lstStyle/>
                    <a:p>
                      <a:pPr algn="l" fontAlgn="b"/>
                      <a:r>
                        <a:rPr lang="en-US" sz="1100" b="0" i="0" u="none" strike="noStrike">
                          <a:solidFill>
                            <a:srgbClr val="000000"/>
                          </a:solidFill>
                          <a:effectLst/>
                          <a:latin typeface="Calibri" panose="020F0502020204030204" pitchFamily="34" charset="0"/>
                        </a:rPr>
                        <a:t>New York</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26.3</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(25.3, 27.4)</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20186061"/>
                  </a:ext>
                </a:extLst>
              </a:tr>
              <a:tr h="180831">
                <a:tc>
                  <a:txBody>
                    <a:bodyPr/>
                    <a:lstStyle/>
                    <a:p>
                      <a:pPr algn="l" fontAlgn="b"/>
                      <a:r>
                        <a:rPr lang="en-US" sz="1100" b="0" i="0" u="none" strike="noStrike">
                          <a:solidFill>
                            <a:srgbClr val="000000"/>
                          </a:solidFill>
                          <a:effectLst/>
                          <a:latin typeface="Calibri" panose="020F0502020204030204" pitchFamily="34" charset="0"/>
                        </a:rPr>
                        <a:t>North Carolina</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33.6</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(32.0, 35.2)</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74007262"/>
                  </a:ext>
                </a:extLst>
              </a:tr>
              <a:tr h="180831">
                <a:tc>
                  <a:txBody>
                    <a:bodyPr/>
                    <a:lstStyle/>
                    <a:p>
                      <a:pPr algn="l" fontAlgn="b"/>
                      <a:r>
                        <a:rPr lang="en-US" sz="1100" b="0" i="0" u="none" strike="noStrike">
                          <a:solidFill>
                            <a:srgbClr val="000000"/>
                          </a:solidFill>
                          <a:effectLst/>
                          <a:latin typeface="Calibri" panose="020F0502020204030204" pitchFamily="34" charset="0"/>
                        </a:rPr>
                        <a:t>North Dakota</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33.1</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(31.1, 35.1)</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564330"/>
                  </a:ext>
                </a:extLst>
              </a:tr>
              <a:tr h="180831">
                <a:tc>
                  <a:txBody>
                    <a:bodyPr/>
                    <a:lstStyle/>
                    <a:p>
                      <a:pPr algn="l" fontAlgn="b"/>
                      <a:r>
                        <a:rPr lang="en-US" sz="1100" b="0" i="0" u="none" strike="noStrike">
                          <a:solidFill>
                            <a:srgbClr val="000000"/>
                          </a:solidFill>
                          <a:effectLst/>
                          <a:latin typeface="Calibri" panose="020F0502020204030204" pitchFamily="34" charset="0"/>
                        </a:rPr>
                        <a:t>Ohio</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35.5</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(34.3, 36.7)</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4511837"/>
                  </a:ext>
                </a:extLst>
              </a:tr>
              <a:tr h="180831">
                <a:tc>
                  <a:txBody>
                    <a:bodyPr/>
                    <a:lstStyle/>
                    <a:p>
                      <a:pPr algn="l" fontAlgn="b"/>
                      <a:r>
                        <a:rPr lang="en-US" sz="1100" b="0" i="0" u="none" strike="noStrike">
                          <a:solidFill>
                            <a:srgbClr val="000000"/>
                          </a:solidFill>
                          <a:effectLst/>
                          <a:latin typeface="Calibri" panose="020F0502020204030204" pitchFamily="34" charset="0"/>
                        </a:rPr>
                        <a:t>Oklahoma</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36.4</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(34.7, 38.2)</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6878289"/>
                  </a:ext>
                </a:extLst>
              </a:tr>
              <a:tr h="180831">
                <a:tc>
                  <a:txBody>
                    <a:bodyPr/>
                    <a:lstStyle/>
                    <a:p>
                      <a:pPr algn="l" fontAlgn="b"/>
                      <a:r>
                        <a:rPr lang="en-US" sz="1100" b="0" i="0" u="none" strike="noStrike">
                          <a:solidFill>
                            <a:srgbClr val="000000"/>
                          </a:solidFill>
                          <a:effectLst/>
                          <a:latin typeface="Calibri" panose="020F0502020204030204" pitchFamily="34" charset="0"/>
                        </a:rPr>
                        <a:t>Oregon</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28.1</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(26.6, 29.6)</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5468756"/>
                  </a:ext>
                </a:extLst>
              </a:tr>
              <a:tr h="180831">
                <a:tc>
                  <a:txBody>
                    <a:bodyPr/>
                    <a:lstStyle/>
                    <a:p>
                      <a:pPr algn="l" fontAlgn="b"/>
                      <a:r>
                        <a:rPr lang="en-US" sz="1100" b="0" i="0" u="none" strike="noStrike">
                          <a:solidFill>
                            <a:srgbClr val="000000"/>
                          </a:solidFill>
                          <a:effectLst/>
                          <a:latin typeface="Calibri" panose="020F0502020204030204" pitchFamily="34" charset="0"/>
                        </a:rPr>
                        <a:t>Pennsylvania</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31.5</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(29.8, 33.2)</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4703898"/>
                  </a:ext>
                </a:extLst>
              </a:tr>
              <a:tr h="180831">
                <a:tc>
                  <a:txBody>
                    <a:bodyPr/>
                    <a:lstStyle/>
                    <a:p>
                      <a:pPr algn="l" fontAlgn="b"/>
                      <a:r>
                        <a:rPr lang="en-US" sz="1100" b="0" i="0" u="none" strike="noStrike">
                          <a:solidFill>
                            <a:srgbClr val="000000"/>
                          </a:solidFill>
                          <a:effectLst/>
                          <a:latin typeface="Calibri" panose="020F0502020204030204" pitchFamily="34" charset="0"/>
                        </a:rPr>
                        <a:t>Puerto Rico</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31.4</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(29.5, 33.3)</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7070592"/>
                  </a:ext>
                </a:extLst>
              </a:tr>
              <a:tr h="180831">
                <a:tc>
                  <a:txBody>
                    <a:bodyPr/>
                    <a:lstStyle/>
                    <a:p>
                      <a:pPr algn="l" fontAlgn="b"/>
                      <a:r>
                        <a:rPr lang="en-US" sz="1100" b="0" i="0" u="none" strike="noStrike">
                          <a:solidFill>
                            <a:srgbClr val="000000"/>
                          </a:solidFill>
                          <a:effectLst/>
                          <a:latin typeface="Calibri" panose="020F0502020204030204" pitchFamily="34" charset="0"/>
                        </a:rPr>
                        <a:t>Rhode Island</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30.1</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(28.2, 32.1)</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84299780"/>
                  </a:ext>
                </a:extLst>
              </a:tr>
              <a:tr h="180831">
                <a:tc>
                  <a:txBody>
                    <a:bodyPr/>
                    <a:lstStyle/>
                    <a:p>
                      <a:pPr algn="l" fontAlgn="b"/>
                      <a:r>
                        <a:rPr lang="en-US" sz="1100" b="0" i="0" u="none" strike="noStrike">
                          <a:solidFill>
                            <a:srgbClr val="000000"/>
                          </a:solidFill>
                          <a:effectLst/>
                          <a:latin typeface="Calibri" panose="020F0502020204030204" pitchFamily="34" charset="0"/>
                        </a:rPr>
                        <a:t>South Carolina</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36.2</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(34.2, 38.3)</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18115772"/>
                  </a:ext>
                </a:extLst>
              </a:tr>
              <a:tr h="180831">
                <a:tc>
                  <a:txBody>
                    <a:bodyPr/>
                    <a:lstStyle/>
                    <a:p>
                      <a:pPr algn="l" fontAlgn="b"/>
                      <a:r>
                        <a:rPr lang="en-US" sz="1100" b="0" i="0" u="none" strike="noStrike">
                          <a:solidFill>
                            <a:srgbClr val="000000"/>
                          </a:solidFill>
                          <a:effectLst/>
                          <a:latin typeface="Calibri" panose="020F0502020204030204" pitchFamily="34" charset="0"/>
                        </a:rPr>
                        <a:t>South Dakota</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33.2</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(30.7, 35.8)</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84488420"/>
                  </a:ext>
                </a:extLst>
              </a:tr>
              <a:tr h="180831">
                <a:tc>
                  <a:txBody>
                    <a:bodyPr/>
                    <a:lstStyle/>
                    <a:p>
                      <a:pPr algn="l" fontAlgn="b"/>
                      <a:r>
                        <a:rPr lang="en-US" sz="1100" b="0" i="0" u="none" strike="noStrike">
                          <a:solidFill>
                            <a:srgbClr val="000000"/>
                          </a:solidFill>
                          <a:effectLst/>
                          <a:latin typeface="Calibri" panose="020F0502020204030204" pitchFamily="34" charset="0"/>
                        </a:rPr>
                        <a:t>Tennessee</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35.6</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(33.6, 37.6)</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7034148"/>
                  </a:ext>
                </a:extLst>
              </a:tr>
              <a:tr h="180831">
                <a:tc>
                  <a:txBody>
                    <a:bodyPr/>
                    <a:lstStyle/>
                    <a:p>
                      <a:pPr algn="l" fontAlgn="b"/>
                      <a:r>
                        <a:rPr lang="en-US" sz="1100" b="0" i="0" u="none" strike="noStrike">
                          <a:solidFill>
                            <a:srgbClr val="000000"/>
                          </a:solidFill>
                          <a:effectLst/>
                          <a:latin typeface="Calibri" panose="020F0502020204030204" pitchFamily="34" charset="0"/>
                        </a:rPr>
                        <a:t>Texas</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35.8</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(33.9, 37.7)</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9734551"/>
                  </a:ext>
                </a:extLst>
              </a:tr>
              <a:tr h="180831">
                <a:tc>
                  <a:txBody>
                    <a:bodyPr/>
                    <a:lstStyle/>
                    <a:p>
                      <a:pPr algn="l" fontAlgn="b"/>
                      <a:r>
                        <a:rPr lang="en-US" sz="1100" b="0" i="0" u="none" strike="noStrike">
                          <a:solidFill>
                            <a:srgbClr val="000000"/>
                          </a:solidFill>
                          <a:effectLst/>
                          <a:latin typeface="Calibri" panose="020F0502020204030204" pitchFamily="34" charset="0"/>
                        </a:rPr>
                        <a:t>Utah</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28.6</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(27.4, 29.7)</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92736266"/>
                  </a:ext>
                </a:extLst>
              </a:tr>
              <a:tr h="180831">
                <a:tc>
                  <a:txBody>
                    <a:bodyPr/>
                    <a:lstStyle/>
                    <a:p>
                      <a:pPr algn="l" fontAlgn="b"/>
                      <a:r>
                        <a:rPr lang="en-US" sz="1100" b="0" i="0" u="none" strike="noStrike">
                          <a:solidFill>
                            <a:srgbClr val="000000"/>
                          </a:solidFill>
                          <a:effectLst/>
                          <a:latin typeface="Calibri" panose="020F0502020204030204" pitchFamily="34" charset="0"/>
                        </a:rPr>
                        <a:t>Vermont</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26.3</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(24.6, 27.9)</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76352027"/>
                  </a:ext>
                </a:extLst>
              </a:tr>
              <a:tr h="180831">
                <a:tc>
                  <a:txBody>
                    <a:bodyPr/>
                    <a:lstStyle/>
                    <a:p>
                      <a:pPr algn="l" fontAlgn="b"/>
                      <a:r>
                        <a:rPr lang="en-US" sz="1100" b="0" i="0" u="none" strike="noStrike">
                          <a:solidFill>
                            <a:srgbClr val="000000"/>
                          </a:solidFill>
                          <a:effectLst/>
                          <a:latin typeface="Calibri" panose="020F0502020204030204" pitchFamily="34" charset="0"/>
                        </a:rPr>
                        <a:t>Virginia</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32.2</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(30.8, 33.6)</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6123371"/>
                  </a:ext>
                </a:extLst>
              </a:tr>
              <a:tr h="180831">
                <a:tc>
                  <a:txBody>
                    <a:bodyPr/>
                    <a:lstStyle/>
                    <a:p>
                      <a:pPr algn="l" fontAlgn="b"/>
                      <a:r>
                        <a:rPr lang="en-US" sz="1100" b="0" i="0" u="none" strike="noStrike">
                          <a:solidFill>
                            <a:srgbClr val="000000"/>
                          </a:solidFill>
                          <a:effectLst/>
                          <a:latin typeface="Calibri" panose="020F0502020204030204" pitchFamily="34" charset="0"/>
                        </a:rPr>
                        <a:t>Washington</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28.0</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(27.0, 29.1)</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7125030"/>
                  </a:ext>
                </a:extLst>
              </a:tr>
              <a:tr h="180831">
                <a:tc>
                  <a:txBody>
                    <a:bodyPr/>
                    <a:lstStyle/>
                    <a:p>
                      <a:pPr algn="l" fontAlgn="b"/>
                      <a:r>
                        <a:rPr lang="en-US" sz="1100" b="0" i="0" u="none" strike="noStrike">
                          <a:solidFill>
                            <a:srgbClr val="000000"/>
                          </a:solidFill>
                          <a:effectLst/>
                          <a:latin typeface="Calibri" panose="020F0502020204030204" pitchFamily="34" charset="0"/>
                        </a:rPr>
                        <a:t>West Virginia</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39.1</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(37.5, 40.7)</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46748238"/>
                  </a:ext>
                </a:extLst>
              </a:tr>
              <a:tr h="180831">
                <a:tc>
                  <a:txBody>
                    <a:bodyPr/>
                    <a:lstStyle/>
                    <a:p>
                      <a:pPr algn="l" fontAlgn="b"/>
                      <a:r>
                        <a:rPr lang="en-US" sz="1100" b="0" i="0" u="none" strike="noStrike">
                          <a:solidFill>
                            <a:srgbClr val="000000"/>
                          </a:solidFill>
                          <a:effectLst/>
                          <a:latin typeface="Calibri" panose="020F0502020204030204" pitchFamily="34" charset="0"/>
                        </a:rPr>
                        <a:t>Wisconsin</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32.3</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(30.4, 34.2)</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12256577"/>
                  </a:ext>
                </a:extLst>
              </a:tr>
              <a:tr h="180831">
                <a:tc>
                  <a:txBody>
                    <a:bodyPr/>
                    <a:lstStyle/>
                    <a:p>
                      <a:pPr algn="l" fontAlgn="b"/>
                      <a:r>
                        <a:rPr lang="en-US" sz="1100" b="0" i="0" u="none" strike="noStrike">
                          <a:solidFill>
                            <a:srgbClr val="000000"/>
                          </a:solidFill>
                          <a:effectLst/>
                          <a:latin typeface="Calibri" panose="020F0502020204030204" pitchFamily="34" charset="0"/>
                        </a:rPr>
                        <a:t>Wyoming</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30.7</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(28.7, 32.7)</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56491250"/>
                  </a:ext>
                </a:extLst>
              </a:tr>
            </a:tbl>
          </a:graphicData>
        </a:graphic>
      </p:graphicFrame>
      <p:sp>
        <p:nvSpPr>
          <p:cNvPr id="4" name="Text Placeholder 3"/>
          <p:cNvSpPr>
            <a:spLocks noGrp="1"/>
          </p:cNvSpPr>
          <p:nvPr>
            <p:ph type="body" sz="quarter" idx="11"/>
          </p:nvPr>
        </p:nvSpPr>
        <p:spPr>
          <a:xfrm>
            <a:off x="182880" y="5898380"/>
            <a:ext cx="9725891" cy="1274376"/>
          </a:xfrm>
        </p:spPr>
        <p:txBody>
          <a:bodyPr/>
          <a:lstStyle/>
          <a:p>
            <a:pPr indent="0"/>
            <a:r>
              <a:rPr lang="en-US" sz="900" baseline="30000" dirty="0">
                <a:latin typeface="Latha" panose="020B0604020202020204" pitchFamily="34" charset="0"/>
                <a:cs typeface="Latha" panose="020B0604020202020204" pitchFamily="34" charset="0"/>
              </a:rPr>
              <a:t>¶ </a:t>
            </a:r>
            <a:r>
              <a:rPr lang="en-US" sz="900" dirty="0">
                <a:latin typeface="Verdana" pitchFamily="34" charset="0"/>
              </a:rPr>
              <a:t>Prevalence estimates reflect BRFSS methodological changes started in 2011. These</a:t>
            </a:r>
            <a:r>
              <a:rPr lang="en-US" sz="900" b="1" dirty="0">
                <a:solidFill>
                  <a:srgbClr val="FF0000"/>
                </a:solidFill>
                <a:latin typeface="Verdana" pitchFamily="34" charset="0"/>
              </a:rPr>
              <a:t> </a:t>
            </a:r>
            <a:r>
              <a:rPr lang="en-US" sz="900" dirty="0">
                <a:latin typeface="Verdana" pitchFamily="34" charset="0"/>
              </a:rPr>
              <a:t>estimates should not be compared to prevalence estimates before 2011. </a:t>
            </a:r>
            <a:r>
              <a:rPr lang="en-US" sz="900" i="1" dirty="0">
                <a:latin typeface="Verdana" pitchFamily="34" charset="0"/>
              </a:rPr>
              <a:t>Source: </a:t>
            </a:r>
            <a:r>
              <a:rPr lang="en-US" sz="900" dirty="0">
                <a:latin typeface="Verdana" pitchFamily="34" charset="0"/>
              </a:rPr>
              <a:t>Behavioral Risk Factor Surveillance System, CDC.</a:t>
            </a:r>
          </a:p>
          <a:p>
            <a:pPr indent="0"/>
            <a:endParaRPr lang="en-US" sz="900" dirty="0">
              <a:solidFill>
                <a:srgbClr val="0070C0"/>
              </a:solidFill>
              <a:latin typeface="Verdana" pitchFamily="34" charset="0"/>
            </a:endParaRPr>
          </a:p>
          <a:p>
            <a:pPr indent="0"/>
            <a:endParaRPr lang="en-US" sz="900" dirty="0">
              <a:latin typeface="Verdana" pitchFamily="34" charset="0"/>
            </a:endParaRPr>
          </a:p>
          <a:p>
            <a:pPr indent="0" eaLnBrk="0" hangingPunct="0"/>
            <a:endParaRPr lang="en-US" sz="900" dirty="0">
              <a:latin typeface="Verdana" pitchFamily="34" charset="0"/>
            </a:endParaRPr>
          </a:p>
          <a:p>
            <a:pPr indent="0" eaLnBrk="0" hangingPunct="0"/>
            <a:endParaRPr lang="en-US" sz="900" dirty="0">
              <a:latin typeface="Verdana" pitchFamily="34" charset="0"/>
            </a:endParaRPr>
          </a:p>
          <a:p>
            <a:endParaRPr lang="en-US" sz="1000" dirty="0">
              <a:latin typeface="Verdana" pitchFamily="34" charset="0"/>
            </a:endParaRPr>
          </a:p>
        </p:txBody>
      </p:sp>
    </p:spTree>
    <p:extLst>
      <p:ext uri="{BB962C8B-B14F-4D97-AF65-F5344CB8AC3E}">
        <p14:creationId xmlns:p14="http://schemas.microsoft.com/office/powerpoint/2010/main" val="63405916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F974AB8-4ED0-4748-9248-910BB03055C8}"/>
              </a:ext>
            </a:extLst>
          </p:cNvPr>
          <p:cNvSpPr>
            <a:spLocks noGrp="1"/>
          </p:cNvSpPr>
          <p:nvPr>
            <p:ph type="title"/>
          </p:nvPr>
        </p:nvSpPr>
        <p:spPr>
          <a:xfrm>
            <a:off x="514350" y="326378"/>
            <a:ext cx="9258300" cy="694267"/>
          </a:xfrm>
        </p:spPr>
        <p:txBody>
          <a:bodyPr/>
          <a:lstStyle/>
          <a:p>
            <a:pPr>
              <a:lnSpc>
                <a:spcPct val="100000"/>
              </a:lnSpc>
            </a:pPr>
            <a:br>
              <a:rPr lang="en-US" sz="2400" kern="0" dirty="0">
                <a:solidFill>
                  <a:srgbClr val="000000"/>
                </a:solidFill>
                <a:latin typeface="Verdana"/>
              </a:rPr>
            </a:b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latin typeface="Verdana"/>
              </a:rPr>
              <a:t>Self-Reported Obesity Among U.S. Adults by State and Territory, BRFSS, 2021</a:t>
            </a:r>
            <a:endParaRPr lang="en-US" sz="2400" dirty="0"/>
          </a:p>
        </p:txBody>
      </p:sp>
      <p:graphicFrame>
        <p:nvGraphicFramePr>
          <p:cNvPr id="8" name="Table 7">
            <a:extLst>
              <a:ext uri="{FF2B5EF4-FFF2-40B4-BE49-F238E27FC236}">
                <a16:creationId xmlns:a16="http://schemas.microsoft.com/office/drawing/2014/main" id="{26BC95A6-C20D-4ECB-9F9D-FD24C7692136}"/>
              </a:ext>
            </a:extLst>
          </p:cNvPr>
          <p:cNvGraphicFramePr>
            <a:graphicFrameLocks noGrp="1"/>
          </p:cNvGraphicFramePr>
          <p:nvPr>
            <p:extLst>
              <p:ext uri="{D42A27DB-BD31-4B8C-83A1-F6EECF244321}">
                <p14:modId xmlns:p14="http://schemas.microsoft.com/office/powerpoint/2010/main" val="2198886208"/>
              </p:ext>
            </p:extLst>
          </p:nvPr>
        </p:nvGraphicFramePr>
        <p:xfrm>
          <a:off x="1085515" y="1020645"/>
          <a:ext cx="3960310" cy="4921689"/>
        </p:xfrm>
        <a:graphic>
          <a:graphicData uri="http://schemas.openxmlformats.org/drawingml/2006/table">
            <a:tbl>
              <a:tblPr firstRow="1"/>
              <a:tblGrid>
                <a:gridCol w="1255195">
                  <a:extLst>
                    <a:ext uri="{9D8B030D-6E8A-4147-A177-3AD203B41FA5}">
                      <a16:colId xmlns:a16="http://schemas.microsoft.com/office/drawing/2014/main" val="3037729496"/>
                    </a:ext>
                  </a:extLst>
                </a:gridCol>
                <a:gridCol w="1147306">
                  <a:extLst>
                    <a:ext uri="{9D8B030D-6E8A-4147-A177-3AD203B41FA5}">
                      <a16:colId xmlns:a16="http://schemas.microsoft.com/office/drawing/2014/main" val="2915293823"/>
                    </a:ext>
                  </a:extLst>
                </a:gridCol>
                <a:gridCol w="1557809">
                  <a:extLst>
                    <a:ext uri="{9D8B030D-6E8A-4147-A177-3AD203B41FA5}">
                      <a16:colId xmlns:a16="http://schemas.microsoft.com/office/drawing/2014/main" val="4165640764"/>
                    </a:ext>
                  </a:extLst>
                </a:gridCol>
              </a:tblGrid>
              <a:tr h="174362">
                <a:tc>
                  <a:txBody>
                    <a:bodyPr/>
                    <a:lstStyle/>
                    <a:p>
                      <a:pPr algn="l" fontAlgn="b"/>
                      <a:r>
                        <a:rPr lang="en-US" sz="1100" b="1" i="0" u="none" strike="noStrike">
                          <a:solidFill>
                            <a:srgbClr val="000000"/>
                          </a:solidFill>
                          <a:effectLst/>
                          <a:latin typeface="Calibri" panose="020F0502020204030204" pitchFamily="34" charset="0"/>
                        </a:rPr>
                        <a:t>State</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1" i="0" u="none" strike="noStrike">
                          <a:solidFill>
                            <a:srgbClr val="000000"/>
                          </a:solidFill>
                          <a:effectLst/>
                          <a:latin typeface="Calibri" panose="020F0502020204030204" pitchFamily="34" charset="0"/>
                        </a:rPr>
                        <a:t>Prevalence</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1" i="0" u="none" strike="noStrike">
                          <a:solidFill>
                            <a:srgbClr val="000000"/>
                          </a:solidFill>
                          <a:effectLst/>
                          <a:latin typeface="Calibri" panose="020F0502020204030204" pitchFamily="34" charset="0"/>
                        </a:rPr>
                        <a:t>95% Confidence Interval</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1266802116"/>
                  </a:ext>
                </a:extLst>
              </a:tr>
              <a:tr h="174362">
                <a:tc>
                  <a:txBody>
                    <a:bodyPr/>
                    <a:lstStyle/>
                    <a:p>
                      <a:pPr algn="l" fontAlgn="b"/>
                      <a:r>
                        <a:rPr lang="en-US" sz="1100" b="0" i="0" u="none" strike="noStrike">
                          <a:solidFill>
                            <a:srgbClr val="000000"/>
                          </a:solidFill>
                          <a:effectLst/>
                          <a:latin typeface="Calibri" panose="020F0502020204030204" pitchFamily="34" charset="0"/>
                        </a:rPr>
                        <a:t>Alabama</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dirty="0">
                          <a:solidFill>
                            <a:srgbClr val="000000"/>
                          </a:solidFill>
                          <a:effectLst/>
                          <a:latin typeface="Calibri" panose="020F0502020204030204" pitchFamily="34" charset="0"/>
                        </a:rPr>
                        <a:t>39.9</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(37.9, 41.8)</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3206923405"/>
                  </a:ext>
                </a:extLst>
              </a:tr>
              <a:tr h="174362">
                <a:tc>
                  <a:txBody>
                    <a:bodyPr/>
                    <a:lstStyle/>
                    <a:p>
                      <a:pPr algn="l" fontAlgn="b"/>
                      <a:r>
                        <a:rPr lang="en-US" sz="1100" b="0" i="0" u="none" strike="noStrike">
                          <a:solidFill>
                            <a:srgbClr val="000000"/>
                          </a:solidFill>
                          <a:effectLst/>
                          <a:latin typeface="Calibri" panose="020F0502020204030204" pitchFamily="34" charset="0"/>
                        </a:rPr>
                        <a:t>Alaska</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33.5</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(31.5, 35.5)</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2928253426"/>
                  </a:ext>
                </a:extLst>
              </a:tr>
              <a:tr h="174362">
                <a:tc>
                  <a:txBody>
                    <a:bodyPr/>
                    <a:lstStyle/>
                    <a:p>
                      <a:pPr algn="l" fontAlgn="b"/>
                      <a:r>
                        <a:rPr lang="en-US" sz="1100" b="0" i="0" u="none" strike="noStrike">
                          <a:solidFill>
                            <a:srgbClr val="000000"/>
                          </a:solidFill>
                          <a:effectLst/>
                          <a:latin typeface="Calibri" panose="020F0502020204030204" pitchFamily="34" charset="0"/>
                        </a:rPr>
                        <a:t>Arizona</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31.3</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(30.0, 32.6)</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3860678171"/>
                  </a:ext>
                </a:extLst>
              </a:tr>
              <a:tr h="174362">
                <a:tc>
                  <a:txBody>
                    <a:bodyPr/>
                    <a:lstStyle/>
                    <a:p>
                      <a:pPr algn="l" fontAlgn="b"/>
                      <a:r>
                        <a:rPr lang="en-US" sz="1100" b="0" i="0" u="none" strike="noStrike">
                          <a:solidFill>
                            <a:srgbClr val="000000"/>
                          </a:solidFill>
                          <a:effectLst/>
                          <a:latin typeface="Calibri" panose="020F0502020204030204" pitchFamily="34" charset="0"/>
                        </a:rPr>
                        <a:t>Arkansas</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38.7</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(36.6, 40.8)</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3689618417"/>
                  </a:ext>
                </a:extLst>
              </a:tr>
              <a:tr h="174362">
                <a:tc>
                  <a:txBody>
                    <a:bodyPr/>
                    <a:lstStyle/>
                    <a:p>
                      <a:pPr algn="l" fontAlgn="b"/>
                      <a:r>
                        <a:rPr lang="en-US" sz="1100" b="0" i="0" u="none" strike="noStrike">
                          <a:solidFill>
                            <a:srgbClr val="000000"/>
                          </a:solidFill>
                          <a:effectLst/>
                          <a:latin typeface="Calibri" panose="020F0502020204030204" pitchFamily="34" charset="0"/>
                        </a:rPr>
                        <a:t>California</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27.6</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(26.1, 29.1)</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3511118461"/>
                  </a:ext>
                </a:extLst>
              </a:tr>
              <a:tr h="174362">
                <a:tc>
                  <a:txBody>
                    <a:bodyPr/>
                    <a:lstStyle/>
                    <a:p>
                      <a:pPr algn="l" fontAlgn="b"/>
                      <a:r>
                        <a:rPr lang="en-US" sz="1100" b="0" i="0" u="none" strike="noStrike">
                          <a:solidFill>
                            <a:srgbClr val="000000"/>
                          </a:solidFill>
                          <a:effectLst/>
                          <a:latin typeface="Calibri" panose="020F0502020204030204" pitchFamily="34" charset="0"/>
                        </a:rPr>
                        <a:t>Colorado</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25.1</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(24.1, 26.2)</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880718294"/>
                  </a:ext>
                </a:extLst>
              </a:tr>
              <a:tr h="174362">
                <a:tc>
                  <a:txBody>
                    <a:bodyPr/>
                    <a:lstStyle/>
                    <a:p>
                      <a:pPr algn="l" fontAlgn="b"/>
                      <a:r>
                        <a:rPr lang="en-US" sz="1100" b="0" i="0" u="none" strike="noStrike">
                          <a:solidFill>
                            <a:srgbClr val="000000"/>
                          </a:solidFill>
                          <a:effectLst/>
                          <a:latin typeface="Calibri" panose="020F0502020204030204" pitchFamily="34" charset="0"/>
                        </a:rPr>
                        <a:t>Connecticut</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30.4</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(28.9, 31.9)</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3476975361"/>
                  </a:ext>
                </a:extLst>
              </a:tr>
              <a:tr h="174362">
                <a:tc>
                  <a:txBody>
                    <a:bodyPr/>
                    <a:lstStyle/>
                    <a:p>
                      <a:pPr algn="l" fontAlgn="b"/>
                      <a:r>
                        <a:rPr lang="en-US" sz="1100" b="0" i="0" u="none" strike="noStrike">
                          <a:solidFill>
                            <a:srgbClr val="000000"/>
                          </a:solidFill>
                          <a:effectLst/>
                          <a:latin typeface="Calibri" panose="020F0502020204030204" pitchFamily="34" charset="0"/>
                        </a:rPr>
                        <a:t>Delaware</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33.9</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(31.8, 36.1)</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203892224"/>
                  </a:ext>
                </a:extLst>
              </a:tr>
              <a:tr h="174362">
                <a:tc>
                  <a:txBody>
                    <a:bodyPr/>
                    <a:lstStyle/>
                    <a:p>
                      <a:pPr algn="l" fontAlgn="b"/>
                      <a:r>
                        <a:rPr lang="en-US" sz="1100" b="0" i="0" u="none" strike="noStrike">
                          <a:solidFill>
                            <a:srgbClr val="000000"/>
                          </a:solidFill>
                          <a:effectLst/>
                          <a:latin typeface="Calibri" panose="020F0502020204030204" pitchFamily="34" charset="0"/>
                        </a:rPr>
                        <a:t>District of Columbia</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24.7</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(22.6, 26.9)</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2182790936"/>
                  </a:ext>
                </a:extLst>
              </a:tr>
              <a:tr h="174362">
                <a:tc>
                  <a:txBody>
                    <a:bodyPr/>
                    <a:lstStyle/>
                    <a:p>
                      <a:pPr algn="l" fontAlgn="b"/>
                      <a:r>
                        <a:rPr lang="en-US" sz="1100" b="0" i="0" u="none" strike="noStrike">
                          <a:solidFill>
                            <a:srgbClr val="000000"/>
                          </a:solidFill>
                          <a:effectLst/>
                          <a:latin typeface="Calibri" panose="020F0502020204030204" pitchFamily="34" charset="0"/>
                        </a:rPr>
                        <a:t>Florida</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No data</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No data</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3761486754"/>
                  </a:ext>
                </a:extLst>
              </a:tr>
              <a:tr h="174362">
                <a:tc>
                  <a:txBody>
                    <a:bodyPr/>
                    <a:lstStyle/>
                    <a:p>
                      <a:pPr algn="l" fontAlgn="b"/>
                      <a:r>
                        <a:rPr lang="en-US" sz="1100" b="0" i="0" u="none" strike="noStrike">
                          <a:solidFill>
                            <a:srgbClr val="000000"/>
                          </a:solidFill>
                          <a:effectLst/>
                          <a:latin typeface="Calibri" panose="020F0502020204030204" pitchFamily="34" charset="0"/>
                        </a:rPr>
                        <a:t>Georgia</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33.9</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(32.2, 35.6)</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2139578859"/>
                  </a:ext>
                </a:extLst>
              </a:tr>
              <a:tr h="174362">
                <a:tc>
                  <a:txBody>
                    <a:bodyPr/>
                    <a:lstStyle/>
                    <a:p>
                      <a:pPr algn="l" fontAlgn="b"/>
                      <a:r>
                        <a:rPr lang="en-US" sz="1100" b="0" i="0" u="none" strike="noStrike">
                          <a:solidFill>
                            <a:srgbClr val="000000"/>
                          </a:solidFill>
                          <a:effectLst/>
                          <a:latin typeface="Calibri" panose="020F0502020204030204" pitchFamily="34" charset="0"/>
                        </a:rPr>
                        <a:t>Guam</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33.5</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(29.2, 38.1)</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3393229927"/>
                  </a:ext>
                </a:extLst>
              </a:tr>
              <a:tr h="174362">
                <a:tc>
                  <a:txBody>
                    <a:bodyPr/>
                    <a:lstStyle/>
                    <a:p>
                      <a:pPr algn="l" fontAlgn="b"/>
                      <a:r>
                        <a:rPr lang="en-US" sz="1100" b="0" i="0" u="none" strike="noStrike">
                          <a:solidFill>
                            <a:srgbClr val="000000"/>
                          </a:solidFill>
                          <a:effectLst/>
                          <a:latin typeface="Calibri" panose="020F0502020204030204" pitchFamily="34" charset="0"/>
                        </a:rPr>
                        <a:t>Hawaii</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25.0</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(23.6, 26.4)</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4201775666"/>
                  </a:ext>
                </a:extLst>
              </a:tr>
              <a:tr h="174362">
                <a:tc>
                  <a:txBody>
                    <a:bodyPr/>
                    <a:lstStyle/>
                    <a:p>
                      <a:pPr algn="l" fontAlgn="b"/>
                      <a:r>
                        <a:rPr lang="en-US" sz="1100" b="0" i="0" u="none" strike="noStrike">
                          <a:solidFill>
                            <a:srgbClr val="000000"/>
                          </a:solidFill>
                          <a:effectLst/>
                          <a:latin typeface="Calibri" panose="020F0502020204030204" pitchFamily="34" charset="0"/>
                        </a:rPr>
                        <a:t>Idaho</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31.6</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(30.2, 33.0)</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844030282"/>
                  </a:ext>
                </a:extLst>
              </a:tr>
              <a:tr h="174362">
                <a:tc>
                  <a:txBody>
                    <a:bodyPr/>
                    <a:lstStyle/>
                    <a:p>
                      <a:pPr algn="l" fontAlgn="b"/>
                      <a:r>
                        <a:rPr lang="en-US" sz="1100" b="0" i="0" u="none" strike="noStrike">
                          <a:solidFill>
                            <a:srgbClr val="000000"/>
                          </a:solidFill>
                          <a:effectLst/>
                          <a:latin typeface="Calibri" panose="020F0502020204030204" pitchFamily="34" charset="0"/>
                        </a:rPr>
                        <a:t>Illinois</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34.2</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(31.8, 36.6)</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862784377"/>
                  </a:ext>
                </a:extLst>
              </a:tr>
              <a:tr h="174362">
                <a:tc>
                  <a:txBody>
                    <a:bodyPr/>
                    <a:lstStyle/>
                    <a:p>
                      <a:pPr algn="l" fontAlgn="b"/>
                      <a:r>
                        <a:rPr lang="en-US" sz="1100" b="0" i="0" u="none" strike="noStrike" dirty="0">
                          <a:solidFill>
                            <a:srgbClr val="000000"/>
                          </a:solidFill>
                          <a:effectLst/>
                          <a:latin typeface="Calibri" panose="020F0502020204030204" pitchFamily="34" charset="0"/>
                        </a:rPr>
                        <a:t>Indiana</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36.3</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(35.1, 37.5)</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4280995230"/>
                  </a:ext>
                </a:extLst>
              </a:tr>
              <a:tr h="174362">
                <a:tc>
                  <a:txBody>
                    <a:bodyPr/>
                    <a:lstStyle/>
                    <a:p>
                      <a:pPr algn="l" fontAlgn="b"/>
                      <a:r>
                        <a:rPr lang="en-US" sz="1100" b="0" i="0" u="none" strike="noStrike" dirty="0">
                          <a:solidFill>
                            <a:srgbClr val="000000"/>
                          </a:solidFill>
                          <a:effectLst/>
                          <a:latin typeface="Calibri" panose="020F0502020204030204" pitchFamily="34" charset="0"/>
                        </a:rPr>
                        <a:t>Iowa</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dirty="0">
                          <a:solidFill>
                            <a:srgbClr val="000000"/>
                          </a:solidFill>
                          <a:effectLst/>
                          <a:latin typeface="Calibri" panose="020F0502020204030204" pitchFamily="34" charset="0"/>
                        </a:rPr>
                        <a:t>36.4</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(35.1, 37.7)</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3744299791"/>
                  </a:ext>
                </a:extLst>
              </a:tr>
              <a:tr h="174362">
                <a:tc>
                  <a:txBody>
                    <a:bodyPr/>
                    <a:lstStyle/>
                    <a:p>
                      <a:pPr algn="l" fontAlgn="b"/>
                      <a:r>
                        <a:rPr lang="en-US" sz="1100" b="0" i="0" u="none" strike="noStrike">
                          <a:solidFill>
                            <a:srgbClr val="000000"/>
                          </a:solidFill>
                          <a:effectLst/>
                          <a:latin typeface="Calibri" panose="020F0502020204030204" pitchFamily="34" charset="0"/>
                        </a:rPr>
                        <a:t>Kansas</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36.0</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(35.1, 37.0)</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708128780"/>
                  </a:ext>
                </a:extLst>
              </a:tr>
              <a:tr h="174362">
                <a:tc>
                  <a:txBody>
                    <a:bodyPr/>
                    <a:lstStyle/>
                    <a:p>
                      <a:pPr algn="l" fontAlgn="b"/>
                      <a:r>
                        <a:rPr lang="en-US" sz="1100" b="0" i="0" u="none" strike="noStrike">
                          <a:solidFill>
                            <a:srgbClr val="000000"/>
                          </a:solidFill>
                          <a:effectLst/>
                          <a:latin typeface="Calibri" panose="020F0502020204030204" pitchFamily="34" charset="0"/>
                        </a:rPr>
                        <a:t>Kentucky</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40.3</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(38.5, 42.2)</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1351546898"/>
                  </a:ext>
                </a:extLst>
              </a:tr>
              <a:tr h="174362">
                <a:tc>
                  <a:txBody>
                    <a:bodyPr/>
                    <a:lstStyle/>
                    <a:p>
                      <a:pPr algn="l" fontAlgn="b"/>
                      <a:r>
                        <a:rPr lang="en-US" sz="1100" b="0" i="0" u="none" strike="noStrike">
                          <a:solidFill>
                            <a:srgbClr val="000000"/>
                          </a:solidFill>
                          <a:effectLst/>
                          <a:latin typeface="Calibri" panose="020F0502020204030204" pitchFamily="34" charset="0"/>
                        </a:rPr>
                        <a:t>Louisiana</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38.6</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(36.7, 40.6)</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3442912787"/>
                  </a:ext>
                </a:extLst>
              </a:tr>
              <a:tr h="174362">
                <a:tc>
                  <a:txBody>
                    <a:bodyPr/>
                    <a:lstStyle/>
                    <a:p>
                      <a:pPr algn="l" fontAlgn="b"/>
                      <a:r>
                        <a:rPr lang="en-US" sz="1100" b="0" i="0" u="none" strike="noStrike">
                          <a:solidFill>
                            <a:srgbClr val="000000"/>
                          </a:solidFill>
                          <a:effectLst/>
                          <a:latin typeface="Calibri" panose="020F0502020204030204" pitchFamily="34" charset="0"/>
                        </a:rPr>
                        <a:t>Maine</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31.9</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(30.6, 33.2)</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1089986694"/>
                  </a:ext>
                </a:extLst>
              </a:tr>
              <a:tr h="174362">
                <a:tc>
                  <a:txBody>
                    <a:bodyPr/>
                    <a:lstStyle/>
                    <a:p>
                      <a:pPr algn="l" fontAlgn="b"/>
                      <a:r>
                        <a:rPr lang="en-US" sz="1100" b="0" i="0" u="none" strike="noStrike">
                          <a:solidFill>
                            <a:srgbClr val="000000"/>
                          </a:solidFill>
                          <a:effectLst/>
                          <a:latin typeface="Calibri" panose="020F0502020204030204" pitchFamily="34" charset="0"/>
                        </a:rPr>
                        <a:t>Maryland</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34.3</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(33.2, 35.5)</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4005307299"/>
                  </a:ext>
                </a:extLst>
              </a:tr>
              <a:tr h="198822">
                <a:tc>
                  <a:txBody>
                    <a:bodyPr/>
                    <a:lstStyle/>
                    <a:p>
                      <a:pPr algn="l" fontAlgn="b"/>
                      <a:r>
                        <a:rPr lang="en-US" sz="1100" b="0" i="0" u="none" strike="noStrike">
                          <a:solidFill>
                            <a:srgbClr val="000000"/>
                          </a:solidFill>
                          <a:effectLst/>
                          <a:latin typeface="Calibri" panose="020F0502020204030204" pitchFamily="34" charset="0"/>
                        </a:rPr>
                        <a:t>Massachusetts</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27.4</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(25.9, 28.8)</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3518392636"/>
                  </a:ext>
                </a:extLst>
              </a:tr>
              <a:tr h="174362">
                <a:tc>
                  <a:txBody>
                    <a:bodyPr/>
                    <a:lstStyle/>
                    <a:p>
                      <a:pPr algn="l" fontAlgn="b"/>
                      <a:r>
                        <a:rPr lang="en-US" sz="1100" b="0" i="0" u="none" strike="noStrike">
                          <a:solidFill>
                            <a:srgbClr val="000000"/>
                          </a:solidFill>
                          <a:effectLst/>
                          <a:latin typeface="Calibri" panose="020F0502020204030204" pitchFamily="34" charset="0"/>
                        </a:rPr>
                        <a:t>Michigan</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34.4</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(33.1, 35.7)</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4267934850"/>
                  </a:ext>
                </a:extLst>
              </a:tr>
              <a:tr h="174362">
                <a:tc>
                  <a:txBody>
                    <a:bodyPr/>
                    <a:lstStyle/>
                    <a:p>
                      <a:pPr algn="l" fontAlgn="b"/>
                      <a:r>
                        <a:rPr lang="en-US" sz="1100" b="0" i="0" u="none" strike="noStrike">
                          <a:solidFill>
                            <a:srgbClr val="000000"/>
                          </a:solidFill>
                          <a:effectLst/>
                          <a:latin typeface="Calibri" panose="020F0502020204030204" pitchFamily="34" charset="0"/>
                        </a:rPr>
                        <a:t>Minnesota</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32.4</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(31.5, 33.3)</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3173198130"/>
                  </a:ext>
                </a:extLst>
              </a:tr>
              <a:tr h="174362">
                <a:tc>
                  <a:txBody>
                    <a:bodyPr/>
                    <a:lstStyle/>
                    <a:p>
                      <a:pPr algn="l" fontAlgn="b"/>
                      <a:r>
                        <a:rPr lang="en-US" sz="1100" b="0" i="0" u="none" strike="noStrike">
                          <a:solidFill>
                            <a:srgbClr val="000000"/>
                          </a:solidFill>
                          <a:effectLst/>
                          <a:latin typeface="Calibri" panose="020F0502020204030204" pitchFamily="34" charset="0"/>
                        </a:rPr>
                        <a:t>Mississippi</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39.1</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(37.1, 41.1)</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1781851590"/>
                  </a:ext>
                </a:extLst>
              </a:tr>
              <a:tr h="174362">
                <a:tc>
                  <a:txBody>
                    <a:bodyPr/>
                    <a:lstStyle/>
                    <a:p>
                      <a:pPr algn="l" fontAlgn="b"/>
                      <a:r>
                        <a:rPr lang="en-US" sz="1100" b="0" i="0" u="none" strike="noStrike" dirty="0">
                          <a:solidFill>
                            <a:srgbClr val="000000"/>
                          </a:solidFill>
                          <a:effectLst/>
                          <a:latin typeface="Calibri" panose="020F0502020204030204" pitchFamily="34" charset="0"/>
                        </a:rPr>
                        <a:t>Missouri</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37.3</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dirty="0">
                          <a:solidFill>
                            <a:srgbClr val="000000"/>
                          </a:solidFill>
                          <a:effectLst/>
                          <a:latin typeface="Calibri" panose="020F0502020204030204" pitchFamily="34" charset="0"/>
                        </a:rPr>
                        <a:t>(35.9, 38.7)</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3103268329"/>
                  </a:ext>
                </a:extLst>
              </a:tr>
            </a:tbl>
          </a:graphicData>
        </a:graphic>
      </p:graphicFrame>
      <p:graphicFrame>
        <p:nvGraphicFramePr>
          <p:cNvPr id="10" name="Table 9">
            <a:extLst>
              <a:ext uri="{FF2B5EF4-FFF2-40B4-BE49-F238E27FC236}">
                <a16:creationId xmlns:a16="http://schemas.microsoft.com/office/drawing/2014/main" id="{2A7A1FA8-70F8-4941-A0FD-7AACCDC875A6}"/>
              </a:ext>
            </a:extLst>
          </p:cNvPr>
          <p:cNvGraphicFramePr>
            <a:graphicFrameLocks noGrp="1"/>
          </p:cNvGraphicFramePr>
          <p:nvPr>
            <p:extLst>
              <p:ext uri="{D42A27DB-BD31-4B8C-83A1-F6EECF244321}">
                <p14:modId xmlns:p14="http://schemas.microsoft.com/office/powerpoint/2010/main" val="130309958"/>
              </p:ext>
            </p:extLst>
          </p:nvPr>
        </p:nvGraphicFramePr>
        <p:xfrm>
          <a:off x="5314319" y="1020645"/>
          <a:ext cx="3960310" cy="4897788"/>
        </p:xfrm>
        <a:graphic>
          <a:graphicData uri="http://schemas.openxmlformats.org/drawingml/2006/table">
            <a:tbl>
              <a:tblPr firstRow="1"/>
              <a:tblGrid>
                <a:gridCol w="1255195">
                  <a:extLst>
                    <a:ext uri="{9D8B030D-6E8A-4147-A177-3AD203B41FA5}">
                      <a16:colId xmlns:a16="http://schemas.microsoft.com/office/drawing/2014/main" val="2170193408"/>
                    </a:ext>
                  </a:extLst>
                </a:gridCol>
                <a:gridCol w="1147306">
                  <a:extLst>
                    <a:ext uri="{9D8B030D-6E8A-4147-A177-3AD203B41FA5}">
                      <a16:colId xmlns:a16="http://schemas.microsoft.com/office/drawing/2014/main" val="1326180786"/>
                    </a:ext>
                  </a:extLst>
                </a:gridCol>
                <a:gridCol w="1557809">
                  <a:extLst>
                    <a:ext uri="{9D8B030D-6E8A-4147-A177-3AD203B41FA5}">
                      <a16:colId xmlns:a16="http://schemas.microsoft.com/office/drawing/2014/main" val="872039056"/>
                    </a:ext>
                  </a:extLst>
                </a:gridCol>
              </a:tblGrid>
              <a:tr h="174362">
                <a:tc>
                  <a:txBody>
                    <a:bodyPr/>
                    <a:lstStyle/>
                    <a:p>
                      <a:pPr algn="l" fontAlgn="b"/>
                      <a:r>
                        <a:rPr lang="en-US" sz="1100" b="1" i="0" u="none" strike="noStrike">
                          <a:solidFill>
                            <a:srgbClr val="000000"/>
                          </a:solidFill>
                          <a:effectLst/>
                          <a:latin typeface="Calibri" panose="020F0502020204030204" pitchFamily="34" charset="0"/>
                        </a:rPr>
                        <a:t>State</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1" i="0" u="none" strike="noStrike">
                          <a:solidFill>
                            <a:srgbClr val="000000"/>
                          </a:solidFill>
                          <a:effectLst/>
                          <a:latin typeface="Calibri" panose="020F0502020204030204" pitchFamily="34" charset="0"/>
                        </a:rPr>
                        <a:t>Prevalence</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1" i="0" u="none" strike="noStrike">
                          <a:solidFill>
                            <a:srgbClr val="000000"/>
                          </a:solidFill>
                          <a:effectLst/>
                          <a:latin typeface="Calibri" panose="020F0502020204030204" pitchFamily="34" charset="0"/>
                        </a:rPr>
                        <a:t>95% Confidence Interval</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219252894"/>
                  </a:ext>
                </a:extLst>
              </a:tr>
              <a:tr h="174362">
                <a:tc>
                  <a:txBody>
                    <a:bodyPr/>
                    <a:lstStyle/>
                    <a:p>
                      <a:pPr algn="l" fontAlgn="b"/>
                      <a:r>
                        <a:rPr lang="en-US" sz="1100" b="0" i="0" u="none" strike="noStrike">
                          <a:solidFill>
                            <a:srgbClr val="000000"/>
                          </a:solidFill>
                          <a:effectLst/>
                          <a:latin typeface="Calibri" panose="020F0502020204030204" pitchFamily="34" charset="0"/>
                        </a:rPr>
                        <a:t>Montana</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31.8</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(30.3, 33.3)</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4199549547"/>
                  </a:ext>
                </a:extLst>
              </a:tr>
              <a:tr h="174362">
                <a:tc>
                  <a:txBody>
                    <a:bodyPr/>
                    <a:lstStyle/>
                    <a:p>
                      <a:pPr algn="l" fontAlgn="b"/>
                      <a:r>
                        <a:rPr lang="en-US" sz="1100" b="0" i="0" u="none" strike="noStrike">
                          <a:solidFill>
                            <a:srgbClr val="000000"/>
                          </a:solidFill>
                          <a:effectLst/>
                          <a:latin typeface="Calibri" panose="020F0502020204030204" pitchFamily="34" charset="0"/>
                        </a:rPr>
                        <a:t>Nebraska</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35.9</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(34.8, 37.1)</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2098457225"/>
                  </a:ext>
                </a:extLst>
              </a:tr>
              <a:tr h="174362">
                <a:tc>
                  <a:txBody>
                    <a:bodyPr/>
                    <a:lstStyle/>
                    <a:p>
                      <a:pPr algn="l" fontAlgn="b"/>
                      <a:r>
                        <a:rPr lang="en-US" sz="1100" b="0" i="0" u="none" strike="noStrike">
                          <a:solidFill>
                            <a:srgbClr val="000000"/>
                          </a:solidFill>
                          <a:effectLst/>
                          <a:latin typeface="Calibri" panose="020F0502020204030204" pitchFamily="34" charset="0"/>
                        </a:rPr>
                        <a:t>Nevada</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31.3</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(28.7, 34.1)</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3456587439"/>
                  </a:ext>
                </a:extLst>
              </a:tr>
              <a:tr h="174362">
                <a:tc>
                  <a:txBody>
                    <a:bodyPr/>
                    <a:lstStyle/>
                    <a:p>
                      <a:pPr algn="l" fontAlgn="b"/>
                      <a:r>
                        <a:rPr lang="en-US" sz="1100" b="0" i="0" u="none" strike="noStrike">
                          <a:solidFill>
                            <a:srgbClr val="000000"/>
                          </a:solidFill>
                          <a:effectLst/>
                          <a:latin typeface="Calibri" panose="020F0502020204030204" pitchFamily="34" charset="0"/>
                        </a:rPr>
                        <a:t>New Hampshire</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30.6</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(29.0, 32.3)</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894813002"/>
                  </a:ext>
                </a:extLst>
              </a:tr>
              <a:tr h="174362">
                <a:tc>
                  <a:txBody>
                    <a:bodyPr/>
                    <a:lstStyle/>
                    <a:p>
                      <a:pPr algn="l" fontAlgn="b"/>
                      <a:r>
                        <a:rPr lang="en-US" sz="1100" b="0" i="0" u="none" strike="noStrike">
                          <a:solidFill>
                            <a:srgbClr val="000000"/>
                          </a:solidFill>
                          <a:effectLst/>
                          <a:latin typeface="Calibri" panose="020F0502020204030204" pitchFamily="34" charset="0"/>
                        </a:rPr>
                        <a:t>New Jersey</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28.2</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(26.8, 29.6)</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3068960495"/>
                  </a:ext>
                </a:extLst>
              </a:tr>
              <a:tr h="174362">
                <a:tc>
                  <a:txBody>
                    <a:bodyPr/>
                    <a:lstStyle/>
                    <a:p>
                      <a:pPr algn="l" fontAlgn="b"/>
                      <a:r>
                        <a:rPr lang="en-US" sz="1100" b="0" i="0" u="none" strike="noStrike">
                          <a:solidFill>
                            <a:srgbClr val="000000"/>
                          </a:solidFill>
                          <a:effectLst/>
                          <a:latin typeface="Calibri" panose="020F0502020204030204" pitchFamily="34" charset="0"/>
                        </a:rPr>
                        <a:t>New Mexico</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34.6</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(32.9, 36.3)</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2596018305"/>
                  </a:ext>
                </a:extLst>
              </a:tr>
              <a:tr h="174362">
                <a:tc>
                  <a:txBody>
                    <a:bodyPr/>
                    <a:lstStyle/>
                    <a:p>
                      <a:pPr algn="l" fontAlgn="b"/>
                      <a:r>
                        <a:rPr lang="en-US" sz="1100" b="0" i="0" u="none" strike="noStrike">
                          <a:solidFill>
                            <a:srgbClr val="000000"/>
                          </a:solidFill>
                          <a:effectLst/>
                          <a:latin typeface="Calibri" panose="020F0502020204030204" pitchFamily="34" charset="0"/>
                        </a:rPr>
                        <a:t>New York</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29.1</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(28.3, 30.0)</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1562281707"/>
                  </a:ext>
                </a:extLst>
              </a:tr>
              <a:tr h="174362">
                <a:tc>
                  <a:txBody>
                    <a:bodyPr/>
                    <a:lstStyle/>
                    <a:p>
                      <a:pPr algn="l" fontAlgn="b"/>
                      <a:r>
                        <a:rPr lang="en-US" sz="1100" b="0" i="0" u="none" strike="noStrike">
                          <a:solidFill>
                            <a:srgbClr val="000000"/>
                          </a:solidFill>
                          <a:effectLst/>
                          <a:latin typeface="Calibri" panose="020F0502020204030204" pitchFamily="34" charset="0"/>
                        </a:rPr>
                        <a:t>North Carolina</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36.0</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(34.2, 37.9)</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3794141010"/>
                  </a:ext>
                </a:extLst>
              </a:tr>
              <a:tr h="174362">
                <a:tc>
                  <a:txBody>
                    <a:bodyPr/>
                    <a:lstStyle/>
                    <a:p>
                      <a:pPr algn="l" fontAlgn="b"/>
                      <a:r>
                        <a:rPr lang="en-US" sz="1100" b="0" i="0" u="none" strike="noStrike">
                          <a:solidFill>
                            <a:srgbClr val="000000"/>
                          </a:solidFill>
                          <a:effectLst/>
                          <a:latin typeface="Calibri" panose="020F0502020204030204" pitchFamily="34" charset="0"/>
                        </a:rPr>
                        <a:t>North Dakota</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35.2</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(33.6, 36.9)</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2078694119"/>
                  </a:ext>
                </a:extLst>
              </a:tr>
              <a:tr h="174362">
                <a:tc>
                  <a:txBody>
                    <a:bodyPr/>
                    <a:lstStyle/>
                    <a:p>
                      <a:pPr algn="l" fontAlgn="b"/>
                      <a:r>
                        <a:rPr lang="en-US" sz="1100" b="0" i="0" u="none" strike="noStrike">
                          <a:solidFill>
                            <a:srgbClr val="000000"/>
                          </a:solidFill>
                          <a:effectLst/>
                          <a:latin typeface="Calibri" panose="020F0502020204030204" pitchFamily="34" charset="0"/>
                        </a:rPr>
                        <a:t>Ohio</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37.8</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(36.6, 39.0)</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3755970862"/>
                  </a:ext>
                </a:extLst>
              </a:tr>
              <a:tr h="174362">
                <a:tc>
                  <a:txBody>
                    <a:bodyPr/>
                    <a:lstStyle/>
                    <a:p>
                      <a:pPr algn="l" fontAlgn="b"/>
                      <a:r>
                        <a:rPr lang="en-US" sz="1100" b="0" i="0" u="none" strike="noStrike">
                          <a:solidFill>
                            <a:srgbClr val="000000"/>
                          </a:solidFill>
                          <a:effectLst/>
                          <a:latin typeface="Calibri" panose="020F0502020204030204" pitchFamily="34" charset="0"/>
                        </a:rPr>
                        <a:t>Oklahoma</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39.4</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(37.7, 41.2)</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1442710540"/>
                  </a:ext>
                </a:extLst>
              </a:tr>
              <a:tr h="174362">
                <a:tc>
                  <a:txBody>
                    <a:bodyPr/>
                    <a:lstStyle/>
                    <a:p>
                      <a:pPr algn="l" fontAlgn="b"/>
                      <a:r>
                        <a:rPr lang="en-US" sz="1100" b="0" i="0" u="none" strike="noStrike">
                          <a:solidFill>
                            <a:srgbClr val="000000"/>
                          </a:solidFill>
                          <a:effectLst/>
                          <a:latin typeface="Calibri" panose="020F0502020204030204" pitchFamily="34" charset="0"/>
                        </a:rPr>
                        <a:t>Oregon</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30.4</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(28.9, 31.9)</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943750764"/>
                  </a:ext>
                </a:extLst>
              </a:tr>
              <a:tr h="174362">
                <a:tc>
                  <a:txBody>
                    <a:bodyPr/>
                    <a:lstStyle/>
                    <a:p>
                      <a:pPr algn="l" fontAlgn="b"/>
                      <a:r>
                        <a:rPr lang="en-US" sz="1100" b="0" i="0" u="none" strike="noStrike">
                          <a:solidFill>
                            <a:srgbClr val="000000"/>
                          </a:solidFill>
                          <a:effectLst/>
                          <a:latin typeface="Calibri" panose="020F0502020204030204" pitchFamily="34" charset="0"/>
                        </a:rPr>
                        <a:t>Pennsylvania</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33.3</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(31.7, 34.9)</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314576253"/>
                  </a:ext>
                </a:extLst>
              </a:tr>
              <a:tr h="174362">
                <a:tc>
                  <a:txBody>
                    <a:bodyPr/>
                    <a:lstStyle/>
                    <a:p>
                      <a:pPr algn="l" fontAlgn="b"/>
                      <a:r>
                        <a:rPr lang="en-US" sz="1100" b="0" i="0" u="none" strike="noStrike">
                          <a:solidFill>
                            <a:srgbClr val="000000"/>
                          </a:solidFill>
                          <a:effectLst/>
                          <a:latin typeface="Calibri" panose="020F0502020204030204" pitchFamily="34" charset="0"/>
                        </a:rPr>
                        <a:t>Puerto Rico</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36.0</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(33.9, 38.1)</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1419717689"/>
                  </a:ext>
                </a:extLst>
              </a:tr>
              <a:tr h="174362">
                <a:tc>
                  <a:txBody>
                    <a:bodyPr/>
                    <a:lstStyle/>
                    <a:p>
                      <a:pPr algn="l" fontAlgn="b"/>
                      <a:r>
                        <a:rPr lang="en-US" sz="1100" b="0" i="0" u="none" strike="noStrike">
                          <a:solidFill>
                            <a:srgbClr val="000000"/>
                          </a:solidFill>
                          <a:effectLst/>
                          <a:latin typeface="Calibri" panose="020F0502020204030204" pitchFamily="34" charset="0"/>
                        </a:rPr>
                        <a:t>Rhode Island</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30.1</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(28.4, 31.8)</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1821555380"/>
                  </a:ext>
                </a:extLst>
              </a:tr>
              <a:tr h="174362">
                <a:tc>
                  <a:txBody>
                    <a:bodyPr/>
                    <a:lstStyle/>
                    <a:p>
                      <a:pPr algn="l" fontAlgn="b"/>
                      <a:r>
                        <a:rPr lang="en-US" sz="1100" b="0" i="0" u="none" strike="noStrike">
                          <a:solidFill>
                            <a:srgbClr val="000000"/>
                          </a:solidFill>
                          <a:effectLst/>
                          <a:latin typeface="Calibri" panose="020F0502020204030204" pitchFamily="34" charset="0"/>
                        </a:rPr>
                        <a:t>South Carolina</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36.1</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(34.6, 37.5)</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1032437312"/>
                  </a:ext>
                </a:extLst>
              </a:tr>
              <a:tr h="174362">
                <a:tc>
                  <a:txBody>
                    <a:bodyPr/>
                    <a:lstStyle/>
                    <a:p>
                      <a:pPr algn="l" fontAlgn="b"/>
                      <a:r>
                        <a:rPr lang="en-US" sz="1100" b="0" i="0" u="none" strike="noStrike">
                          <a:solidFill>
                            <a:srgbClr val="000000"/>
                          </a:solidFill>
                          <a:effectLst/>
                          <a:latin typeface="Calibri" panose="020F0502020204030204" pitchFamily="34" charset="0"/>
                        </a:rPr>
                        <a:t>South Dakota</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38.4</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(35.6, 41.4)</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3233727580"/>
                  </a:ext>
                </a:extLst>
              </a:tr>
              <a:tr h="174362">
                <a:tc>
                  <a:txBody>
                    <a:bodyPr/>
                    <a:lstStyle/>
                    <a:p>
                      <a:pPr algn="l" fontAlgn="b"/>
                      <a:r>
                        <a:rPr lang="en-US" sz="1100" b="0" i="0" u="none" strike="noStrike">
                          <a:solidFill>
                            <a:srgbClr val="000000"/>
                          </a:solidFill>
                          <a:effectLst/>
                          <a:latin typeface="Calibri" panose="020F0502020204030204" pitchFamily="34" charset="0"/>
                        </a:rPr>
                        <a:t>Tennessee</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35.0</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(33.1, 36.8)</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2445673843"/>
                  </a:ext>
                </a:extLst>
              </a:tr>
              <a:tr h="174362">
                <a:tc>
                  <a:txBody>
                    <a:bodyPr/>
                    <a:lstStyle/>
                    <a:p>
                      <a:pPr algn="l" fontAlgn="b"/>
                      <a:r>
                        <a:rPr lang="en-US" sz="1100" b="0" i="0" u="none" strike="noStrike">
                          <a:solidFill>
                            <a:srgbClr val="000000"/>
                          </a:solidFill>
                          <a:effectLst/>
                          <a:latin typeface="Calibri" panose="020F0502020204030204" pitchFamily="34" charset="0"/>
                        </a:rPr>
                        <a:t>Texas</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36.1</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(34.4, 37.8)</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3748209177"/>
                  </a:ext>
                </a:extLst>
              </a:tr>
              <a:tr h="174362">
                <a:tc>
                  <a:txBody>
                    <a:bodyPr/>
                    <a:lstStyle/>
                    <a:p>
                      <a:pPr algn="l" fontAlgn="b"/>
                      <a:r>
                        <a:rPr lang="en-US" sz="1100" b="0" i="0" u="none" strike="noStrike">
                          <a:solidFill>
                            <a:srgbClr val="000000"/>
                          </a:solidFill>
                          <a:effectLst/>
                          <a:latin typeface="Calibri" panose="020F0502020204030204" pitchFamily="34" charset="0"/>
                        </a:rPr>
                        <a:t>Utah</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dirty="0">
                          <a:solidFill>
                            <a:srgbClr val="000000"/>
                          </a:solidFill>
                          <a:effectLst/>
                          <a:latin typeface="Calibri" panose="020F0502020204030204" pitchFamily="34" charset="0"/>
                        </a:rPr>
                        <a:t>30.9</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(29.8, 32.1)</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1558531457"/>
                  </a:ext>
                </a:extLst>
              </a:tr>
              <a:tr h="174362">
                <a:tc>
                  <a:txBody>
                    <a:bodyPr/>
                    <a:lstStyle/>
                    <a:p>
                      <a:pPr algn="l" fontAlgn="b"/>
                      <a:r>
                        <a:rPr lang="en-US" sz="1100" b="0" i="0" u="none" strike="noStrike">
                          <a:solidFill>
                            <a:srgbClr val="000000"/>
                          </a:solidFill>
                          <a:effectLst/>
                          <a:latin typeface="Calibri" panose="020F0502020204030204" pitchFamily="34" charset="0"/>
                        </a:rPr>
                        <a:t>Vermont</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29.0</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(27.4, 30.7)</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3541656054"/>
                  </a:ext>
                </a:extLst>
              </a:tr>
              <a:tr h="174362">
                <a:tc>
                  <a:txBody>
                    <a:bodyPr/>
                    <a:lstStyle/>
                    <a:p>
                      <a:pPr algn="l" fontAlgn="b"/>
                      <a:r>
                        <a:rPr lang="en-US" sz="1100" b="0" i="0" u="none" strike="noStrike">
                          <a:solidFill>
                            <a:srgbClr val="000000"/>
                          </a:solidFill>
                          <a:effectLst/>
                          <a:latin typeface="Calibri" panose="020F0502020204030204" pitchFamily="34" charset="0"/>
                        </a:rPr>
                        <a:t>Virgin Islands</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35.6</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(28.7, 43.2)</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3342276539"/>
                  </a:ext>
                </a:extLst>
              </a:tr>
              <a:tr h="174362">
                <a:tc>
                  <a:txBody>
                    <a:bodyPr/>
                    <a:lstStyle/>
                    <a:p>
                      <a:pPr algn="l" fontAlgn="b"/>
                      <a:r>
                        <a:rPr lang="en-US" sz="1100" b="0" i="0" u="none" strike="noStrike">
                          <a:solidFill>
                            <a:srgbClr val="000000"/>
                          </a:solidFill>
                          <a:effectLst/>
                          <a:latin typeface="Calibri" panose="020F0502020204030204" pitchFamily="34" charset="0"/>
                        </a:rPr>
                        <a:t>Virginia</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34.2</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(32.9, 35.6)</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1998930576"/>
                  </a:ext>
                </a:extLst>
              </a:tr>
              <a:tr h="174362">
                <a:tc>
                  <a:txBody>
                    <a:bodyPr/>
                    <a:lstStyle/>
                    <a:p>
                      <a:pPr algn="l" fontAlgn="b"/>
                      <a:r>
                        <a:rPr lang="en-US" sz="1100" b="0" i="0" u="none" strike="noStrike">
                          <a:solidFill>
                            <a:srgbClr val="000000"/>
                          </a:solidFill>
                          <a:effectLst/>
                          <a:latin typeface="Calibri" panose="020F0502020204030204" pitchFamily="34" charset="0"/>
                        </a:rPr>
                        <a:t>Washington</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28.8</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(27.7, 29.9)</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1165386448"/>
                  </a:ext>
                </a:extLst>
              </a:tr>
              <a:tr h="174362">
                <a:tc>
                  <a:txBody>
                    <a:bodyPr/>
                    <a:lstStyle/>
                    <a:p>
                      <a:pPr algn="l" fontAlgn="b"/>
                      <a:r>
                        <a:rPr lang="en-US" sz="1100" b="0" i="0" u="none" strike="noStrike">
                          <a:solidFill>
                            <a:srgbClr val="000000"/>
                          </a:solidFill>
                          <a:effectLst/>
                          <a:latin typeface="Calibri" panose="020F0502020204030204" pitchFamily="34" charset="0"/>
                        </a:rPr>
                        <a:t>West Virginia</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40.6</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(39.1, 42.1)</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2392022019"/>
                  </a:ext>
                </a:extLst>
              </a:tr>
              <a:tr h="174362">
                <a:tc>
                  <a:txBody>
                    <a:bodyPr/>
                    <a:lstStyle/>
                    <a:p>
                      <a:pPr algn="l" fontAlgn="b"/>
                      <a:r>
                        <a:rPr lang="en-US" sz="1100" b="0" i="0" u="none" strike="noStrike">
                          <a:solidFill>
                            <a:srgbClr val="000000"/>
                          </a:solidFill>
                          <a:effectLst/>
                          <a:latin typeface="Calibri" panose="020F0502020204030204" pitchFamily="34" charset="0"/>
                        </a:rPr>
                        <a:t>Wisconsin</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33.9</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(32.1, 35.7)</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3627043798"/>
                  </a:ext>
                </a:extLst>
              </a:tr>
              <a:tr h="174362">
                <a:tc>
                  <a:txBody>
                    <a:bodyPr/>
                    <a:lstStyle/>
                    <a:p>
                      <a:pPr algn="l" fontAlgn="b"/>
                      <a:r>
                        <a:rPr lang="en-US" sz="1100" b="0" i="0" u="none" strike="noStrike">
                          <a:solidFill>
                            <a:srgbClr val="000000"/>
                          </a:solidFill>
                          <a:effectLst/>
                          <a:latin typeface="Calibri" panose="020F0502020204030204" pitchFamily="34" charset="0"/>
                        </a:rPr>
                        <a:t>Wyoming</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32.0</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dirty="0">
                          <a:solidFill>
                            <a:srgbClr val="000000"/>
                          </a:solidFill>
                          <a:effectLst/>
                          <a:latin typeface="Calibri" panose="020F0502020204030204" pitchFamily="34" charset="0"/>
                        </a:rPr>
                        <a:t>(29.9, 34.1)</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37057661"/>
                  </a:ext>
                </a:extLst>
              </a:tr>
            </a:tbl>
          </a:graphicData>
        </a:graphic>
      </p:graphicFrame>
      <p:sp>
        <p:nvSpPr>
          <p:cNvPr id="4" name="Text Placeholder 3"/>
          <p:cNvSpPr>
            <a:spLocks noGrp="1"/>
          </p:cNvSpPr>
          <p:nvPr>
            <p:ph type="body" sz="quarter" idx="11"/>
          </p:nvPr>
        </p:nvSpPr>
        <p:spPr>
          <a:xfrm>
            <a:off x="182880" y="5898380"/>
            <a:ext cx="9725891" cy="1274376"/>
          </a:xfrm>
        </p:spPr>
        <p:txBody>
          <a:bodyPr/>
          <a:lstStyle/>
          <a:p>
            <a:pPr indent="0"/>
            <a:r>
              <a:rPr lang="en-US" sz="900" baseline="30000" dirty="0">
                <a:latin typeface="Latha" panose="020B0604020202020204" pitchFamily="34" charset="0"/>
                <a:cs typeface="Latha" panose="020B0604020202020204" pitchFamily="34" charset="0"/>
              </a:rPr>
              <a:t>¶ </a:t>
            </a:r>
            <a:r>
              <a:rPr lang="en-US" sz="900" dirty="0">
                <a:latin typeface="Verdana" pitchFamily="34" charset="0"/>
              </a:rPr>
              <a:t>Prevalence estimates reflect BRFSS methodological changes started in 2011. These</a:t>
            </a:r>
            <a:r>
              <a:rPr lang="en-US" sz="900" b="1" dirty="0">
                <a:solidFill>
                  <a:srgbClr val="FF0000"/>
                </a:solidFill>
                <a:latin typeface="Verdana" pitchFamily="34" charset="0"/>
              </a:rPr>
              <a:t> </a:t>
            </a:r>
            <a:r>
              <a:rPr lang="en-US" sz="900" dirty="0">
                <a:latin typeface="Verdana" pitchFamily="34" charset="0"/>
              </a:rPr>
              <a:t>estimates should not be compared to prevalence estimates before 2011. </a:t>
            </a:r>
            <a:r>
              <a:rPr lang="en-US" sz="900" i="1" dirty="0">
                <a:latin typeface="Verdana" pitchFamily="34" charset="0"/>
              </a:rPr>
              <a:t>Source: </a:t>
            </a:r>
            <a:r>
              <a:rPr lang="en-US" sz="900" dirty="0">
                <a:latin typeface="Verdana" pitchFamily="34" charset="0"/>
              </a:rPr>
              <a:t>Behavioral Risk Factor Surveillance System, CDC.</a:t>
            </a:r>
          </a:p>
          <a:p>
            <a:pPr indent="0"/>
            <a:endParaRPr lang="en-US" sz="900" dirty="0">
              <a:solidFill>
                <a:srgbClr val="0070C0"/>
              </a:solidFill>
              <a:latin typeface="Verdana" pitchFamily="34" charset="0"/>
            </a:endParaRPr>
          </a:p>
          <a:p>
            <a:pPr indent="0"/>
            <a:endParaRPr lang="en-US" sz="900" dirty="0">
              <a:latin typeface="Verdana" pitchFamily="34" charset="0"/>
            </a:endParaRPr>
          </a:p>
          <a:p>
            <a:pPr indent="0" eaLnBrk="0" hangingPunct="0"/>
            <a:endParaRPr lang="en-US" sz="900" dirty="0">
              <a:latin typeface="Verdana" pitchFamily="34" charset="0"/>
            </a:endParaRPr>
          </a:p>
          <a:p>
            <a:pPr indent="0" eaLnBrk="0" hangingPunct="0"/>
            <a:endParaRPr lang="en-US" sz="900" dirty="0">
              <a:latin typeface="Verdana" pitchFamily="34" charset="0"/>
            </a:endParaRPr>
          </a:p>
          <a:p>
            <a:endParaRPr lang="en-US" sz="1000" dirty="0">
              <a:latin typeface="Verdana" pitchFamily="34" charset="0"/>
            </a:endParaRPr>
          </a:p>
        </p:txBody>
      </p:sp>
    </p:spTree>
    <p:extLst>
      <p:ext uri="{BB962C8B-B14F-4D97-AF65-F5344CB8AC3E}">
        <p14:creationId xmlns:p14="http://schemas.microsoft.com/office/powerpoint/2010/main" val="162774786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D616C25-F4E0-A0EC-C66C-790F435F0B5D}"/>
              </a:ext>
            </a:extLst>
          </p:cNvPr>
          <p:cNvSpPr>
            <a:spLocks noGrp="1"/>
          </p:cNvSpPr>
          <p:nvPr>
            <p:ph type="title"/>
          </p:nvPr>
        </p:nvSpPr>
        <p:spPr>
          <a:xfrm>
            <a:off x="353697" y="326378"/>
            <a:ext cx="9684606" cy="694267"/>
          </a:xfrm>
        </p:spPr>
        <p:txBody>
          <a:bodyPr/>
          <a:lstStyle/>
          <a:p>
            <a:pPr>
              <a:lnSpc>
                <a:spcPct val="100000"/>
              </a:lnSpc>
            </a:pPr>
            <a:br>
              <a:rPr lang="en-US" sz="2400" kern="0" dirty="0">
                <a:solidFill>
                  <a:srgbClr val="000000"/>
                </a:solidFill>
                <a:latin typeface="Verdana"/>
              </a:rPr>
            </a:br>
            <a:r>
              <a:rPr lang="en-US" sz="20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0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0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000" kern="0" dirty="0">
                <a:latin typeface="Verdana"/>
              </a:rPr>
              <a:t>Obesity Based on Self-Reported Weight and Height Among US Adults by State and Territory, BRFSS, 2022</a:t>
            </a:r>
            <a:endParaRPr lang="en-US" sz="2000" dirty="0"/>
          </a:p>
        </p:txBody>
      </p:sp>
      <p:sp>
        <p:nvSpPr>
          <p:cNvPr id="11" name="Text Placeholder 3">
            <a:extLst>
              <a:ext uri="{FF2B5EF4-FFF2-40B4-BE49-F238E27FC236}">
                <a16:creationId xmlns:a16="http://schemas.microsoft.com/office/drawing/2014/main" id="{500664F0-52C6-0ABF-7F03-25946DF0DDEA}"/>
              </a:ext>
            </a:extLst>
          </p:cNvPr>
          <p:cNvSpPr>
            <a:spLocks noGrp="1"/>
          </p:cNvSpPr>
          <p:nvPr>
            <p:ph type="body" sz="quarter" idx="11"/>
          </p:nvPr>
        </p:nvSpPr>
        <p:spPr>
          <a:xfrm>
            <a:off x="182880" y="5898380"/>
            <a:ext cx="9725891" cy="1274376"/>
          </a:xfrm>
        </p:spPr>
        <p:txBody>
          <a:bodyPr/>
          <a:lstStyle/>
          <a:p>
            <a:pPr indent="0"/>
            <a:r>
              <a:rPr lang="en-US" sz="900" baseline="30000" dirty="0">
                <a:latin typeface="Latha" panose="020B0604020202020204" pitchFamily="34" charset="0"/>
                <a:cs typeface="Latha" panose="020B0604020202020204" pitchFamily="34" charset="0"/>
              </a:rPr>
              <a:t>¶ </a:t>
            </a:r>
            <a:r>
              <a:rPr lang="en-US" sz="900" dirty="0">
                <a:latin typeface="Verdana" pitchFamily="34" charset="0"/>
              </a:rPr>
              <a:t>Prevalence estimates reflect BRFSS methodological changes started in 2011. These</a:t>
            </a:r>
            <a:r>
              <a:rPr lang="en-US" sz="900" b="1" dirty="0">
                <a:solidFill>
                  <a:srgbClr val="FF0000"/>
                </a:solidFill>
                <a:latin typeface="Verdana" pitchFamily="34" charset="0"/>
              </a:rPr>
              <a:t> </a:t>
            </a:r>
            <a:r>
              <a:rPr lang="en-US" sz="900" dirty="0">
                <a:latin typeface="Verdana" pitchFamily="34" charset="0"/>
              </a:rPr>
              <a:t>estimates should not be compared to prevalence estimates before 2011. </a:t>
            </a:r>
            <a:r>
              <a:rPr lang="en-US" sz="900" i="1" dirty="0">
                <a:latin typeface="Verdana" pitchFamily="34" charset="0"/>
              </a:rPr>
              <a:t>Source: </a:t>
            </a:r>
            <a:r>
              <a:rPr lang="en-US" sz="900" dirty="0">
                <a:latin typeface="Verdana" pitchFamily="34" charset="0"/>
              </a:rPr>
              <a:t>Behavioral Risk Factor Surveillance System, CDC.</a:t>
            </a:r>
          </a:p>
          <a:p>
            <a:pPr indent="0"/>
            <a:endParaRPr lang="en-US" sz="900" dirty="0">
              <a:solidFill>
                <a:srgbClr val="0070C0"/>
              </a:solidFill>
              <a:latin typeface="Verdana" pitchFamily="34" charset="0"/>
            </a:endParaRPr>
          </a:p>
          <a:p>
            <a:pPr indent="0"/>
            <a:endParaRPr lang="en-US" sz="900" dirty="0">
              <a:latin typeface="Verdana" pitchFamily="34" charset="0"/>
            </a:endParaRPr>
          </a:p>
          <a:p>
            <a:pPr indent="0" eaLnBrk="0" hangingPunct="0"/>
            <a:endParaRPr lang="en-US" sz="900" dirty="0">
              <a:latin typeface="Verdana" pitchFamily="34" charset="0"/>
            </a:endParaRPr>
          </a:p>
          <a:p>
            <a:pPr indent="0" eaLnBrk="0" hangingPunct="0"/>
            <a:endParaRPr lang="en-US" sz="900" dirty="0">
              <a:latin typeface="Verdana" pitchFamily="34" charset="0"/>
            </a:endParaRPr>
          </a:p>
          <a:p>
            <a:endParaRPr lang="en-US" sz="1000" dirty="0">
              <a:latin typeface="Verdana" pitchFamily="34" charset="0"/>
            </a:endParaRPr>
          </a:p>
        </p:txBody>
      </p:sp>
      <p:graphicFrame>
        <p:nvGraphicFramePr>
          <p:cNvPr id="12" name="Table 11">
            <a:extLst>
              <a:ext uri="{FF2B5EF4-FFF2-40B4-BE49-F238E27FC236}">
                <a16:creationId xmlns:a16="http://schemas.microsoft.com/office/drawing/2014/main" id="{D9590EE6-13A7-2EA4-91C4-6864F6467D70}"/>
              </a:ext>
            </a:extLst>
          </p:cNvPr>
          <p:cNvGraphicFramePr>
            <a:graphicFrameLocks noGrp="1"/>
          </p:cNvGraphicFramePr>
          <p:nvPr>
            <p:extLst>
              <p:ext uri="{D42A27DB-BD31-4B8C-83A1-F6EECF244321}">
                <p14:modId xmlns:p14="http://schemas.microsoft.com/office/powerpoint/2010/main" val="598540247"/>
              </p:ext>
            </p:extLst>
          </p:nvPr>
        </p:nvGraphicFramePr>
        <p:xfrm>
          <a:off x="1041773" y="1019210"/>
          <a:ext cx="3984742" cy="4879868"/>
        </p:xfrm>
        <a:graphic>
          <a:graphicData uri="http://schemas.openxmlformats.org/drawingml/2006/table">
            <a:tbl>
              <a:tblPr firstRow="1"/>
              <a:tblGrid>
                <a:gridCol w="1292827">
                  <a:extLst>
                    <a:ext uri="{9D8B030D-6E8A-4147-A177-3AD203B41FA5}">
                      <a16:colId xmlns:a16="http://schemas.microsoft.com/office/drawing/2014/main" val="1945389152"/>
                    </a:ext>
                  </a:extLst>
                </a:gridCol>
                <a:gridCol w="1151148">
                  <a:extLst>
                    <a:ext uri="{9D8B030D-6E8A-4147-A177-3AD203B41FA5}">
                      <a16:colId xmlns:a16="http://schemas.microsoft.com/office/drawing/2014/main" val="2653893951"/>
                    </a:ext>
                  </a:extLst>
                </a:gridCol>
                <a:gridCol w="1540767">
                  <a:extLst>
                    <a:ext uri="{9D8B030D-6E8A-4147-A177-3AD203B41FA5}">
                      <a16:colId xmlns:a16="http://schemas.microsoft.com/office/drawing/2014/main" val="2243937385"/>
                    </a:ext>
                  </a:extLst>
                </a:gridCol>
              </a:tblGrid>
              <a:tr h="155405">
                <a:tc>
                  <a:txBody>
                    <a:bodyPr/>
                    <a:lstStyle/>
                    <a:p>
                      <a:pPr algn="l" fontAlgn="b"/>
                      <a:r>
                        <a:rPr lang="en-US" sz="1100" b="1" i="0" u="none" strike="noStrike">
                          <a:solidFill>
                            <a:srgbClr val="000000"/>
                          </a:solidFill>
                          <a:effectLst/>
                          <a:latin typeface="Calibri" panose="020F0502020204030204" pitchFamily="34" charset="0"/>
                        </a:rPr>
                        <a:t>State</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Prevalence</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95% Confidence Interval</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61384417"/>
                  </a:ext>
                </a:extLst>
              </a:tr>
              <a:tr h="155405">
                <a:tc>
                  <a:txBody>
                    <a:bodyPr/>
                    <a:lstStyle/>
                    <a:p>
                      <a:pPr algn="l" fontAlgn="b"/>
                      <a:r>
                        <a:rPr lang="en-US" sz="1100" b="0" i="0" u="none" strike="noStrike">
                          <a:solidFill>
                            <a:srgbClr val="000000"/>
                          </a:solidFill>
                          <a:effectLst/>
                          <a:latin typeface="Calibri" panose="020F0502020204030204" pitchFamily="34" charset="0"/>
                        </a:rPr>
                        <a:t>Alabama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38.3</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(36.3, 40.3)</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43263351"/>
                  </a:ext>
                </a:extLst>
              </a:tr>
              <a:tr h="155405">
                <a:tc>
                  <a:txBody>
                    <a:bodyPr/>
                    <a:lstStyle/>
                    <a:p>
                      <a:pPr algn="l" fontAlgn="b"/>
                      <a:r>
                        <a:rPr lang="en-US" sz="1100" b="0" i="0" u="none" strike="noStrike">
                          <a:solidFill>
                            <a:srgbClr val="000000"/>
                          </a:solidFill>
                          <a:effectLst/>
                          <a:latin typeface="Calibri" panose="020F0502020204030204" pitchFamily="34" charset="0"/>
                        </a:rPr>
                        <a:t>Alaska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32.1</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(30.4, 33.9)</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51108997"/>
                  </a:ext>
                </a:extLst>
              </a:tr>
              <a:tr h="155405">
                <a:tc>
                  <a:txBody>
                    <a:bodyPr/>
                    <a:lstStyle/>
                    <a:p>
                      <a:pPr algn="l" fontAlgn="b"/>
                      <a:r>
                        <a:rPr lang="en-US" sz="1100" b="0" i="0" u="none" strike="noStrike">
                          <a:solidFill>
                            <a:srgbClr val="000000"/>
                          </a:solidFill>
                          <a:effectLst/>
                          <a:latin typeface="Calibri" panose="020F0502020204030204" pitchFamily="34" charset="0"/>
                        </a:rPr>
                        <a:t>Arizona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33.2</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(31.6, 34.9)</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21840272"/>
                  </a:ext>
                </a:extLst>
              </a:tr>
              <a:tr h="155405">
                <a:tc>
                  <a:txBody>
                    <a:bodyPr/>
                    <a:lstStyle/>
                    <a:p>
                      <a:pPr algn="l" fontAlgn="b"/>
                      <a:r>
                        <a:rPr lang="en-US" sz="1100" b="0" i="0" u="none" strike="noStrike">
                          <a:solidFill>
                            <a:srgbClr val="000000"/>
                          </a:solidFill>
                          <a:effectLst/>
                          <a:latin typeface="Calibri" panose="020F0502020204030204" pitchFamily="34" charset="0"/>
                        </a:rPr>
                        <a:t>Arkansas</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37.4</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(35.6, 39.2)</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5058751"/>
                  </a:ext>
                </a:extLst>
              </a:tr>
              <a:tr h="155405">
                <a:tc>
                  <a:txBody>
                    <a:bodyPr/>
                    <a:lstStyle/>
                    <a:p>
                      <a:pPr algn="l" fontAlgn="b"/>
                      <a:r>
                        <a:rPr lang="en-US" sz="1100" b="0" i="0" u="none" strike="noStrike">
                          <a:solidFill>
                            <a:srgbClr val="000000"/>
                          </a:solidFill>
                          <a:effectLst/>
                          <a:latin typeface="Calibri" panose="020F0502020204030204" pitchFamily="34" charset="0"/>
                        </a:rPr>
                        <a:t>California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28.1</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(26.8, 29.4)</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39901366"/>
                  </a:ext>
                </a:extLst>
              </a:tr>
              <a:tr h="155405">
                <a:tc>
                  <a:txBody>
                    <a:bodyPr/>
                    <a:lstStyle/>
                    <a:p>
                      <a:pPr algn="l" fontAlgn="b"/>
                      <a:r>
                        <a:rPr lang="en-US" sz="1100" b="0" i="0" u="none" strike="noStrike">
                          <a:solidFill>
                            <a:srgbClr val="000000"/>
                          </a:solidFill>
                          <a:effectLst/>
                          <a:latin typeface="Calibri" panose="020F0502020204030204" pitchFamily="34" charset="0"/>
                        </a:rPr>
                        <a:t>Colorado</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25.0</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(23.9, 26.2)</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2099192"/>
                  </a:ext>
                </a:extLst>
              </a:tr>
              <a:tr h="155405">
                <a:tc>
                  <a:txBody>
                    <a:bodyPr/>
                    <a:lstStyle/>
                    <a:p>
                      <a:pPr algn="l" fontAlgn="b"/>
                      <a:r>
                        <a:rPr lang="en-US" sz="1100" b="0" i="0" u="none" strike="noStrike">
                          <a:solidFill>
                            <a:srgbClr val="000000"/>
                          </a:solidFill>
                          <a:effectLst/>
                          <a:latin typeface="Calibri" panose="020F0502020204030204" pitchFamily="34" charset="0"/>
                        </a:rPr>
                        <a:t>Connecticut</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30.6</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(29.1, 32.1)</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0189125"/>
                  </a:ext>
                </a:extLst>
              </a:tr>
              <a:tr h="155405">
                <a:tc>
                  <a:txBody>
                    <a:bodyPr/>
                    <a:lstStyle/>
                    <a:p>
                      <a:pPr algn="l" fontAlgn="b"/>
                      <a:r>
                        <a:rPr lang="en-US" sz="1100" b="0" i="0" u="none" strike="noStrike">
                          <a:solidFill>
                            <a:srgbClr val="000000"/>
                          </a:solidFill>
                          <a:effectLst/>
                          <a:latin typeface="Calibri" panose="020F0502020204030204" pitchFamily="34" charset="0"/>
                        </a:rPr>
                        <a:t>Delaware</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37.9</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(35.6, 40.2)</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53547848"/>
                  </a:ext>
                </a:extLst>
              </a:tr>
              <a:tr h="155405">
                <a:tc>
                  <a:txBody>
                    <a:bodyPr/>
                    <a:lstStyle/>
                    <a:p>
                      <a:pPr algn="l" fontAlgn="b"/>
                      <a:r>
                        <a:rPr lang="en-US" sz="1100" b="0" i="0" u="none" strike="noStrike">
                          <a:solidFill>
                            <a:srgbClr val="000000"/>
                          </a:solidFill>
                          <a:effectLst/>
                          <a:latin typeface="Calibri" panose="020F0502020204030204" pitchFamily="34" charset="0"/>
                        </a:rPr>
                        <a:t>District of Columbia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24.3</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(22.2, 26.5)</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91326011"/>
                  </a:ext>
                </a:extLst>
              </a:tr>
              <a:tr h="155405">
                <a:tc>
                  <a:txBody>
                    <a:bodyPr/>
                    <a:lstStyle/>
                    <a:p>
                      <a:pPr algn="l" fontAlgn="b"/>
                      <a:r>
                        <a:rPr lang="en-US" sz="1100" b="0" i="0" u="none" strike="noStrike">
                          <a:solidFill>
                            <a:srgbClr val="000000"/>
                          </a:solidFill>
                          <a:effectLst/>
                          <a:latin typeface="Calibri" panose="020F0502020204030204" pitchFamily="34" charset="0"/>
                        </a:rPr>
                        <a:t>Florida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31.6</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(29.9, 33.4)</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60552762"/>
                  </a:ext>
                </a:extLst>
              </a:tr>
              <a:tr h="155405">
                <a:tc>
                  <a:txBody>
                    <a:bodyPr/>
                    <a:lstStyle/>
                    <a:p>
                      <a:pPr algn="l" fontAlgn="b"/>
                      <a:r>
                        <a:rPr lang="en-US" sz="1100" b="0" i="0" u="none" strike="noStrike">
                          <a:solidFill>
                            <a:srgbClr val="000000"/>
                          </a:solidFill>
                          <a:effectLst/>
                          <a:latin typeface="Calibri" panose="020F0502020204030204" pitchFamily="34" charset="0"/>
                        </a:rPr>
                        <a:t>Georgia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37.0</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(35.4, 38.7)</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0472764"/>
                  </a:ext>
                </a:extLst>
              </a:tr>
              <a:tr h="155405">
                <a:tc>
                  <a:txBody>
                    <a:bodyPr/>
                    <a:lstStyle/>
                    <a:p>
                      <a:pPr algn="l" fontAlgn="b"/>
                      <a:r>
                        <a:rPr lang="en-US" sz="1100" b="0" i="0" u="none" strike="noStrike">
                          <a:solidFill>
                            <a:srgbClr val="000000"/>
                          </a:solidFill>
                          <a:effectLst/>
                          <a:latin typeface="Calibri" panose="020F0502020204030204" pitchFamily="34" charset="0"/>
                        </a:rPr>
                        <a:t>Guam</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32.7</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(28.8, 36.8)</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8207025"/>
                  </a:ext>
                </a:extLst>
              </a:tr>
              <a:tr h="155405">
                <a:tc>
                  <a:txBody>
                    <a:bodyPr/>
                    <a:lstStyle/>
                    <a:p>
                      <a:pPr algn="l" fontAlgn="b"/>
                      <a:r>
                        <a:rPr lang="en-US" sz="1100" b="0" i="0" u="none" strike="noStrike">
                          <a:solidFill>
                            <a:srgbClr val="000000"/>
                          </a:solidFill>
                          <a:effectLst/>
                          <a:latin typeface="Calibri" panose="020F0502020204030204" pitchFamily="34" charset="0"/>
                        </a:rPr>
                        <a:t>Hawaii</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25.9</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(24.4, 27.4)</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31937401"/>
                  </a:ext>
                </a:extLst>
              </a:tr>
              <a:tr h="155405">
                <a:tc>
                  <a:txBody>
                    <a:bodyPr/>
                    <a:lstStyle/>
                    <a:p>
                      <a:pPr algn="l" fontAlgn="b"/>
                      <a:r>
                        <a:rPr lang="en-US" sz="1100" b="0" i="0" u="none" strike="noStrike">
                          <a:solidFill>
                            <a:srgbClr val="000000"/>
                          </a:solidFill>
                          <a:effectLst/>
                          <a:latin typeface="Calibri" panose="020F0502020204030204" pitchFamily="34" charset="0"/>
                        </a:rPr>
                        <a:t>Idaho</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33.2</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(31.7, 34.7)</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33698598"/>
                  </a:ext>
                </a:extLst>
              </a:tr>
              <a:tr h="155405">
                <a:tc>
                  <a:txBody>
                    <a:bodyPr/>
                    <a:lstStyle/>
                    <a:p>
                      <a:pPr algn="l" fontAlgn="b"/>
                      <a:r>
                        <a:rPr lang="en-US" sz="1100" b="0" i="0" u="none" strike="noStrike">
                          <a:solidFill>
                            <a:srgbClr val="000000"/>
                          </a:solidFill>
                          <a:effectLst/>
                          <a:latin typeface="Calibri" panose="020F0502020204030204" pitchFamily="34" charset="0"/>
                        </a:rPr>
                        <a:t>Illinois</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33.4</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(31.5, 35.3)</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87864538"/>
                  </a:ext>
                </a:extLst>
              </a:tr>
              <a:tr h="155405">
                <a:tc>
                  <a:txBody>
                    <a:bodyPr/>
                    <a:lstStyle/>
                    <a:p>
                      <a:pPr algn="l" fontAlgn="b"/>
                      <a:r>
                        <a:rPr lang="en-US" sz="1100" b="0" i="0" u="none" strike="noStrike">
                          <a:solidFill>
                            <a:srgbClr val="000000"/>
                          </a:solidFill>
                          <a:effectLst/>
                          <a:latin typeface="Calibri" panose="020F0502020204030204" pitchFamily="34" charset="0"/>
                        </a:rPr>
                        <a:t>Indiana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37.7</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(36.4, 38.9)</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42532231"/>
                  </a:ext>
                </a:extLst>
              </a:tr>
              <a:tr h="155405">
                <a:tc>
                  <a:txBody>
                    <a:bodyPr/>
                    <a:lstStyle/>
                    <a:p>
                      <a:pPr algn="l" fontAlgn="b"/>
                      <a:r>
                        <a:rPr lang="en-US" sz="1100" b="0" i="0" u="none" strike="noStrike">
                          <a:solidFill>
                            <a:srgbClr val="000000"/>
                          </a:solidFill>
                          <a:effectLst/>
                          <a:latin typeface="Calibri" panose="020F0502020204030204" pitchFamily="34" charset="0"/>
                        </a:rPr>
                        <a:t>Iowa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37.4</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(36.0, 38.8)</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13829654"/>
                  </a:ext>
                </a:extLst>
              </a:tr>
              <a:tr h="155405">
                <a:tc>
                  <a:txBody>
                    <a:bodyPr/>
                    <a:lstStyle/>
                    <a:p>
                      <a:pPr algn="l" fontAlgn="b"/>
                      <a:r>
                        <a:rPr lang="en-US" sz="1100" b="0" i="0" u="none" strike="noStrike">
                          <a:solidFill>
                            <a:srgbClr val="000000"/>
                          </a:solidFill>
                          <a:effectLst/>
                          <a:latin typeface="Calibri" panose="020F0502020204030204" pitchFamily="34" charset="0"/>
                        </a:rPr>
                        <a:t>Kansas</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35.7</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(34.4, 37.0)</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94761103"/>
                  </a:ext>
                </a:extLst>
              </a:tr>
              <a:tr h="155405">
                <a:tc>
                  <a:txBody>
                    <a:bodyPr/>
                    <a:lstStyle/>
                    <a:p>
                      <a:pPr algn="l" fontAlgn="b"/>
                      <a:r>
                        <a:rPr lang="en-US" sz="1100" b="0" i="0" u="none" strike="noStrike">
                          <a:solidFill>
                            <a:srgbClr val="000000"/>
                          </a:solidFill>
                          <a:effectLst/>
                          <a:latin typeface="Calibri" panose="020F0502020204030204" pitchFamily="34" charset="0"/>
                        </a:rPr>
                        <a:t>Kentucky</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37.7</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(35.6, 39.9)</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73153928"/>
                  </a:ext>
                </a:extLst>
              </a:tr>
              <a:tr h="155405">
                <a:tc>
                  <a:txBody>
                    <a:bodyPr/>
                    <a:lstStyle/>
                    <a:p>
                      <a:pPr algn="l" fontAlgn="b"/>
                      <a:r>
                        <a:rPr lang="en-US" sz="1100" b="0" i="0" u="none" strike="noStrike">
                          <a:solidFill>
                            <a:srgbClr val="000000"/>
                          </a:solidFill>
                          <a:effectLst/>
                          <a:latin typeface="Calibri" panose="020F0502020204030204" pitchFamily="34" charset="0"/>
                        </a:rPr>
                        <a:t>Louisiana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40.1</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(38.3, 41.9)</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62524786"/>
                  </a:ext>
                </a:extLst>
              </a:tr>
              <a:tr h="155405">
                <a:tc>
                  <a:txBody>
                    <a:bodyPr/>
                    <a:lstStyle/>
                    <a:p>
                      <a:pPr algn="l" fontAlgn="b"/>
                      <a:r>
                        <a:rPr lang="en-US" sz="1100" b="0" i="0" u="none" strike="noStrike">
                          <a:solidFill>
                            <a:srgbClr val="000000"/>
                          </a:solidFill>
                          <a:effectLst/>
                          <a:latin typeface="Calibri" panose="020F0502020204030204" pitchFamily="34" charset="0"/>
                        </a:rPr>
                        <a:t>Maine</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33.1</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(31.8, 34.5)</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99567602"/>
                  </a:ext>
                </a:extLst>
              </a:tr>
              <a:tr h="155405">
                <a:tc>
                  <a:txBody>
                    <a:bodyPr/>
                    <a:lstStyle/>
                    <a:p>
                      <a:pPr algn="l" fontAlgn="b"/>
                      <a:r>
                        <a:rPr lang="en-US" sz="1100" b="0" i="0" u="none" strike="noStrike">
                          <a:solidFill>
                            <a:srgbClr val="000000"/>
                          </a:solidFill>
                          <a:effectLst/>
                          <a:latin typeface="Calibri" panose="020F0502020204030204" pitchFamily="34" charset="0"/>
                        </a:rPr>
                        <a:t>Maryland</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33.2</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(31.9, 34.4)</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4696412"/>
                  </a:ext>
                </a:extLst>
              </a:tr>
              <a:tr h="155405">
                <a:tc>
                  <a:txBody>
                    <a:bodyPr/>
                    <a:lstStyle/>
                    <a:p>
                      <a:pPr algn="l" fontAlgn="b"/>
                      <a:r>
                        <a:rPr lang="en-US" sz="1100" b="0" i="0" u="none" strike="noStrike">
                          <a:solidFill>
                            <a:srgbClr val="000000"/>
                          </a:solidFill>
                          <a:effectLst/>
                          <a:latin typeface="Calibri" panose="020F0502020204030204" pitchFamily="34" charset="0"/>
                        </a:rPr>
                        <a:t>Massachusetts</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27.2</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(26.0, 28.5)</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27797535"/>
                  </a:ext>
                </a:extLst>
              </a:tr>
              <a:tr h="155405">
                <a:tc>
                  <a:txBody>
                    <a:bodyPr/>
                    <a:lstStyle/>
                    <a:p>
                      <a:pPr algn="l" fontAlgn="b"/>
                      <a:r>
                        <a:rPr lang="en-US" sz="1100" b="0" i="0" u="none" strike="noStrike">
                          <a:solidFill>
                            <a:srgbClr val="000000"/>
                          </a:solidFill>
                          <a:effectLst/>
                          <a:latin typeface="Calibri" panose="020F0502020204030204" pitchFamily="34" charset="0"/>
                        </a:rPr>
                        <a:t>Michigan</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34.5</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(33.2, 35.8)</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62026984"/>
                  </a:ext>
                </a:extLst>
              </a:tr>
              <a:tr h="155405">
                <a:tc>
                  <a:txBody>
                    <a:bodyPr/>
                    <a:lstStyle/>
                    <a:p>
                      <a:pPr algn="l" fontAlgn="b"/>
                      <a:r>
                        <a:rPr lang="en-US" sz="1100" b="0" i="0" u="none" strike="noStrike">
                          <a:solidFill>
                            <a:srgbClr val="000000"/>
                          </a:solidFill>
                          <a:effectLst/>
                          <a:latin typeface="Calibri" panose="020F0502020204030204" pitchFamily="34" charset="0"/>
                        </a:rPr>
                        <a:t>Minnesota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33.6</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(32.6, 34.7)</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08412361"/>
                  </a:ext>
                </a:extLst>
              </a:tr>
              <a:tr h="155405">
                <a:tc>
                  <a:txBody>
                    <a:bodyPr/>
                    <a:lstStyle/>
                    <a:p>
                      <a:pPr algn="l" fontAlgn="b"/>
                      <a:r>
                        <a:rPr lang="en-US" sz="1100" b="0" i="0" u="none" strike="noStrike">
                          <a:solidFill>
                            <a:srgbClr val="000000"/>
                          </a:solidFill>
                          <a:effectLst/>
                          <a:latin typeface="Calibri" panose="020F0502020204030204" pitchFamily="34" charset="0"/>
                        </a:rPr>
                        <a:t>Mississippi</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39.5</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(37.5, 41.4)</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70420796"/>
                  </a:ext>
                </a:extLst>
              </a:tr>
              <a:tr h="155405">
                <a:tc>
                  <a:txBody>
                    <a:bodyPr/>
                    <a:lstStyle/>
                    <a:p>
                      <a:pPr algn="l" fontAlgn="b"/>
                      <a:r>
                        <a:rPr lang="en-US" sz="1100" b="0" i="0" u="none" strike="noStrike">
                          <a:solidFill>
                            <a:srgbClr val="000000"/>
                          </a:solidFill>
                          <a:effectLst/>
                          <a:latin typeface="Calibri" panose="020F0502020204030204" pitchFamily="34" charset="0"/>
                        </a:rPr>
                        <a:t>Missouri</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36.4</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(34.9, 38.0)</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62201560"/>
                  </a:ext>
                </a:extLst>
              </a:tr>
            </a:tbl>
          </a:graphicData>
        </a:graphic>
      </p:graphicFrame>
      <p:graphicFrame>
        <p:nvGraphicFramePr>
          <p:cNvPr id="13" name="Table 12">
            <a:extLst>
              <a:ext uri="{FF2B5EF4-FFF2-40B4-BE49-F238E27FC236}">
                <a16:creationId xmlns:a16="http://schemas.microsoft.com/office/drawing/2014/main" id="{F6F93B8E-5D42-5D34-C99A-EC153447D9DA}"/>
              </a:ext>
            </a:extLst>
          </p:cNvPr>
          <p:cNvGraphicFramePr>
            <a:graphicFrameLocks noGrp="1"/>
          </p:cNvGraphicFramePr>
          <p:nvPr>
            <p:extLst>
              <p:ext uri="{D42A27DB-BD31-4B8C-83A1-F6EECF244321}">
                <p14:modId xmlns:p14="http://schemas.microsoft.com/office/powerpoint/2010/main" val="3922040200"/>
              </p:ext>
            </p:extLst>
          </p:nvPr>
        </p:nvGraphicFramePr>
        <p:xfrm>
          <a:off x="5257619" y="1019210"/>
          <a:ext cx="3984742" cy="4879868"/>
        </p:xfrm>
        <a:graphic>
          <a:graphicData uri="http://schemas.openxmlformats.org/drawingml/2006/table">
            <a:tbl>
              <a:tblPr firstRow="1"/>
              <a:tblGrid>
                <a:gridCol w="1292827">
                  <a:extLst>
                    <a:ext uri="{9D8B030D-6E8A-4147-A177-3AD203B41FA5}">
                      <a16:colId xmlns:a16="http://schemas.microsoft.com/office/drawing/2014/main" val="824345546"/>
                    </a:ext>
                  </a:extLst>
                </a:gridCol>
                <a:gridCol w="1151148">
                  <a:extLst>
                    <a:ext uri="{9D8B030D-6E8A-4147-A177-3AD203B41FA5}">
                      <a16:colId xmlns:a16="http://schemas.microsoft.com/office/drawing/2014/main" val="4227847611"/>
                    </a:ext>
                  </a:extLst>
                </a:gridCol>
                <a:gridCol w="1540767">
                  <a:extLst>
                    <a:ext uri="{9D8B030D-6E8A-4147-A177-3AD203B41FA5}">
                      <a16:colId xmlns:a16="http://schemas.microsoft.com/office/drawing/2014/main" val="834271414"/>
                    </a:ext>
                  </a:extLst>
                </a:gridCol>
              </a:tblGrid>
              <a:tr h="155405">
                <a:tc>
                  <a:txBody>
                    <a:bodyPr/>
                    <a:lstStyle/>
                    <a:p>
                      <a:pPr algn="l" fontAlgn="b"/>
                      <a:r>
                        <a:rPr lang="en-US" sz="1100" b="1" i="0" u="none" strike="noStrike">
                          <a:solidFill>
                            <a:srgbClr val="000000"/>
                          </a:solidFill>
                          <a:effectLst/>
                          <a:latin typeface="Calibri" panose="020F0502020204030204" pitchFamily="34" charset="0"/>
                        </a:rPr>
                        <a:t>State</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Prevalence</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95% Confidence Interval</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4551737"/>
                  </a:ext>
                </a:extLst>
              </a:tr>
              <a:tr h="155405">
                <a:tc>
                  <a:txBody>
                    <a:bodyPr/>
                    <a:lstStyle/>
                    <a:p>
                      <a:pPr algn="l" fontAlgn="b"/>
                      <a:r>
                        <a:rPr lang="en-US" sz="1100" b="0" i="0" u="none" strike="noStrike">
                          <a:solidFill>
                            <a:srgbClr val="000000"/>
                          </a:solidFill>
                          <a:effectLst/>
                          <a:latin typeface="Calibri" panose="020F0502020204030204" pitchFamily="34" charset="0"/>
                        </a:rPr>
                        <a:t>Montana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30.5</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(29.1, 32.0)</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00188049"/>
                  </a:ext>
                </a:extLst>
              </a:tr>
              <a:tr h="155405">
                <a:tc>
                  <a:txBody>
                    <a:bodyPr/>
                    <a:lstStyle/>
                    <a:p>
                      <a:pPr algn="l" fontAlgn="b"/>
                      <a:r>
                        <a:rPr lang="en-US" sz="1100" b="0" i="0" u="none" strike="noStrike">
                          <a:solidFill>
                            <a:srgbClr val="000000"/>
                          </a:solidFill>
                          <a:effectLst/>
                          <a:latin typeface="Calibri" panose="020F0502020204030204" pitchFamily="34" charset="0"/>
                        </a:rPr>
                        <a:t>Nebraska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35.3</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(33.7, 36.9)</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24975578"/>
                  </a:ext>
                </a:extLst>
              </a:tr>
              <a:tr h="155405">
                <a:tc>
                  <a:txBody>
                    <a:bodyPr/>
                    <a:lstStyle/>
                    <a:p>
                      <a:pPr algn="l" fontAlgn="b"/>
                      <a:r>
                        <a:rPr lang="en-US" sz="1100" b="0" i="0" u="none" strike="noStrike">
                          <a:solidFill>
                            <a:srgbClr val="000000"/>
                          </a:solidFill>
                          <a:effectLst/>
                          <a:latin typeface="Calibri" panose="020F0502020204030204" pitchFamily="34" charset="0"/>
                        </a:rPr>
                        <a:t>Nevada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33.5</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(31.0, 36.2)</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83234107"/>
                  </a:ext>
                </a:extLst>
              </a:tr>
              <a:tr h="155405">
                <a:tc>
                  <a:txBody>
                    <a:bodyPr/>
                    <a:lstStyle/>
                    <a:p>
                      <a:pPr algn="l" fontAlgn="b"/>
                      <a:r>
                        <a:rPr lang="en-US" sz="1100" b="0" i="0" u="none" strike="noStrike">
                          <a:solidFill>
                            <a:srgbClr val="000000"/>
                          </a:solidFill>
                          <a:effectLst/>
                          <a:latin typeface="Calibri" panose="020F0502020204030204" pitchFamily="34" charset="0"/>
                        </a:rPr>
                        <a:t>New Hampshire</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30.2</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(28.6, 32.0)</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71562726"/>
                  </a:ext>
                </a:extLst>
              </a:tr>
              <a:tr h="155405">
                <a:tc>
                  <a:txBody>
                    <a:bodyPr/>
                    <a:lstStyle/>
                    <a:p>
                      <a:pPr algn="l" fontAlgn="b"/>
                      <a:r>
                        <a:rPr lang="en-US" sz="1100" b="0" i="0" u="none" strike="noStrike">
                          <a:solidFill>
                            <a:srgbClr val="000000"/>
                          </a:solidFill>
                          <a:effectLst/>
                          <a:latin typeface="Calibri" panose="020F0502020204030204" pitchFamily="34" charset="0"/>
                        </a:rPr>
                        <a:t>New Jersey</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29.1</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(27.6, 30.7)</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3107998"/>
                  </a:ext>
                </a:extLst>
              </a:tr>
              <a:tr h="155405">
                <a:tc>
                  <a:txBody>
                    <a:bodyPr/>
                    <a:lstStyle/>
                    <a:p>
                      <a:pPr algn="l" fontAlgn="b"/>
                      <a:r>
                        <a:rPr lang="en-US" sz="1100" b="0" i="0" u="none" strike="noStrike">
                          <a:solidFill>
                            <a:srgbClr val="000000"/>
                          </a:solidFill>
                          <a:effectLst/>
                          <a:latin typeface="Calibri" panose="020F0502020204030204" pitchFamily="34" charset="0"/>
                        </a:rPr>
                        <a:t>New Mexico</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32.4</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(30.5, 34.4)</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83895015"/>
                  </a:ext>
                </a:extLst>
              </a:tr>
              <a:tr h="155405">
                <a:tc>
                  <a:txBody>
                    <a:bodyPr/>
                    <a:lstStyle/>
                    <a:p>
                      <a:pPr algn="l" fontAlgn="b"/>
                      <a:r>
                        <a:rPr lang="en-US" sz="1100" b="0" i="0" u="none" strike="noStrike">
                          <a:solidFill>
                            <a:srgbClr val="000000"/>
                          </a:solidFill>
                          <a:effectLst/>
                          <a:latin typeface="Calibri" panose="020F0502020204030204" pitchFamily="34" charset="0"/>
                        </a:rPr>
                        <a:t>New York</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30.1</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(29.1, 31.2)</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15790331"/>
                  </a:ext>
                </a:extLst>
              </a:tr>
              <a:tr h="155405">
                <a:tc>
                  <a:txBody>
                    <a:bodyPr/>
                    <a:lstStyle/>
                    <a:p>
                      <a:pPr algn="l" fontAlgn="b"/>
                      <a:r>
                        <a:rPr lang="en-US" sz="1100" b="0" i="0" u="none" strike="noStrike">
                          <a:solidFill>
                            <a:srgbClr val="000000"/>
                          </a:solidFill>
                          <a:effectLst/>
                          <a:latin typeface="Calibri" panose="020F0502020204030204" pitchFamily="34" charset="0"/>
                        </a:rPr>
                        <a:t>North Carolina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34.1</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(32.1, 36.1)</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50963099"/>
                  </a:ext>
                </a:extLst>
              </a:tr>
              <a:tr h="155405">
                <a:tc>
                  <a:txBody>
                    <a:bodyPr/>
                    <a:lstStyle/>
                    <a:p>
                      <a:pPr algn="l" fontAlgn="b"/>
                      <a:r>
                        <a:rPr lang="en-US" sz="1100" b="0" i="0" u="none" strike="noStrike">
                          <a:solidFill>
                            <a:srgbClr val="000000"/>
                          </a:solidFill>
                          <a:effectLst/>
                          <a:latin typeface="Calibri" panose="020F0502020204030204" pitchFamily="34" charset="0"/>
                        </a:rPr>
                        <a:t>North Dakota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35.4</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(33.6, 37.3)</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22114387"/>
                  </a:ext>
                </a:extLst>
              </a:tr>
              <a:tr h="155405">
                <a:tc>
                  <a:txBody>
                    <a:bodyPr/>
                    <a:lstStyle/>
                    <a:p>
                      <a:pPr algn="l" fontAlgn="b"/>
                      <a:r>
                        <a:rPr lang="en-US" sz="1100" b="0" i="0" u="none" strike="noStrike">
                          <a:solidFill>
                            <a:srgbClr val="000000"/>
                          </a:solidFill>
                          <a:effectLst/>
                          <a:latin typeface="Calibri" panose="020F0502020204030204" pitchFamily="34" charset="0"/>
                        </a:rPr>
                        <a:t>Ohio</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38.1</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(37.0, 39.3)</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50483857"/>
                  </a:ext>
                </a:extLst>
              </a:tr>
              <a:tr h="155405">
                <a:tc>
                  <a:txBody>
                    <a:bodyPr/>
                    <a:lstStyle/>
                    <a:p>
                      <a:pPr algn="l" fontAlgn="b"/>
                      <a:r>
                        <a:rPr lang="en-US" sz="1100" b="0" i="0" u="none" strike="noStrike">
                          <a:solidFill>
                            <a:srgbClr val="000000"/>
                          </a:solidFill>
                          <a:effectLst/>
                          <a:latin typeface="Calibri" panose="020F0502020204030204" pitchFamily="34" charset="0"/>
                        </a:rPr>
                        <a:t>Oklahoma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40.0</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(38.4, 41.6)</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02183875"/>
                  </a:ext>
                </a:extLst>
              </a:tr>
              <a:tr h="155405">
                <a:tc>
                  <a:txBody>
                    <a:bodyPr/>
                    <a:lstStyle/>
                    <a:p>
                      <a:pPr algn="l" fontAlgn="b"/>
                      <a:r>
                        <a:rPr lang="en-US" sz="1100" b="0" i="0" u="none" strike="noStrike">
                          <a:solidFill>
                            <a:srgbClr val="000000"/>
                          </a:solidFill>
                          <a:effectLst/>
                          <a:latin typeface="Calibri" panose="020F0502020204030204" pitchFamily="34" charset="0"/>
                        </a:rPr>
                        <a:t>Oregon</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30.9</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(29.4, 32.4)</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13544959"/>
                  </a:ext>
                </a:extLst>
              </a:tr>
              <a:tr h="155405">
                <a:tc>
                  <a:txBody>
                    <a:bodyPr/>
                    <a:lstStyle/>
                    <a:p>
                      <a:pPr algn="l" fontAlgn="b"/>
                      <a:r>
                        <a:rPr lang="en-US" sz="1100" b="0" i="0" u="none" strike="noStrike">
                          <a:solidFill>
                            <a:srgbClr val="000000"/>
                          </a:solidFill>
                          <a:effectLst/>
                          <a:latin typeface="Calibri" panose="020F0502020204030204" pitchFamily="34" charset="0"/>
                        </a:rPr>
                        <a:t>Pennsylvania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33.4</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(31.2, 35.5)</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32792143"/>
                  </a:ext>
                </a:extLst>
              </a:tr>
              <a:tr h="155405">
                <a:tc>
                  <a:txBody>
                    <a:bodyPr/>
                    <a:lstStyle/>
                    <a:p>
                      <a:pPr algn="l" fontAlgn="b"/>
                      <a:r>
                        <a:rPr lang="en-US" sz="1100" b="0" i="0" u="none" strike="noStrike" dirty="0">
                          <a:solidFill>
                            <a:srgbClr val="000000"/>
                          </a:solidFill>
                          <a:effectLst/>
                          <a:latin typeface="Calibri" panose="020F0502020204030204" pitchFamily="34" charset="0"/>
                        </a:rPr>
                        <a:t>Puerto Rico</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34.1</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(32.3, 35.9)</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22424498"/>
                  </a:ext>
                </a:extLst>
              </a:tr>
              <a:tr h="155405">
                <a:tc>
                  <a:txBody>
                    <a:bodyPr/>
                    <a:lstStyle/>
                    <a:p>
                      <a:pPr algn="l" fontAlgn="b"/>
                      <a:r>
                        <a:rPr lang="en-US" sz="1100" b="0" i="0" u="none" strike="noStrike">
                          <a:solidFill>
                            <a:srgbClr val="000000"/>
                          </a:solidFill>
                          <a:effectLst/>
                          <a:latin typeface="Calibri" panose="020F0502020204030204" pitchFamily="34" charset="0"/>
                        </a:rPr>
                        <a:t>Rhode Island</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30.8</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(29.1, 32.7)</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93109210"/>
                  </a:ext>
                </a:extLst>
              </a:tr>
              <a:tr h="155405">
                <a:tc>
                  <a:txBody>
                    <a:bodyPr/>
                    <a:lstStyle/>
                    <a:p>
                      <a:pPr algn="l" fontAlgn="b"/>
                      <a:r>
                        <a:rPr lang="en-US" sz="1100" b="0" i="0" u="none" strike="noStrike">
                          <a:solidFill>
                            <a:srgbClr val="000000"/>
                          </a:solidFill>
                          <a:effectLst/>
                          <a:latin typeface="Calibri" panose="020F0502020204030204" pitchFamily="34" charset="0"/>
                        </a:rPr>
                        <a:t>South Carolina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35.0</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(33.6, 36.4)</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7728940"/>
                  </a:ext>
                </a:extLst>
              </a:tr>
              <a:tr h="155405">
                <a:tc>
                  <a:txBody>
                    <a:bodyPr/>
                    <a:lstStyle/>
                    <a:p>
                      <a:pPr algn="l" fontAlgn="b"/>
                      <a:r>
                        <a:rPr lang="en-US" sz="1100" b="0" i="0" u="none" strike="noStrike">
                          <a:solidFill>
                            <a:srgbClr val="000000"/>
                          </a:solidFill>
                          <a:effectLst/>
                          <a:latin typeface="Calibri" panose="020F0502020204030204" pitchFamily="34" charset="0"/>
                        </a:rPr>
                        <a:t>South Dakota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36.8</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(33.5, 40.1)</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1155228"/>
                  </a:ext>
                </a:extLst>
              </a:tr>
              <a:tr h="155405">
                <a:tc>
                  <a:txBody>
                    <a:bodyPr/>
                    <a:lstStyle/>
                    <a:p>
                      <a:pPr algn="l" fontAlgn="b"/>
                      <a:r>
                        <a:rPr lang="en-US" sz="1100" b="0" i="0" u="none" strike="noStrike">
                          <a:solidFill>
                            <a:srgbClr val="000000"/>
                          </a:solidFill>
                          <a:effectLst/>
                          <a:latin typeface="Calibri" panose="020F0502020204030204" pitchFamily="34" charset="0"/>
                        </a:rPr>
                        <a:t>Tennessee</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38.9</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(37.1, 40.8)</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73247293"/>
                  </a:ext>
                </a:extLst>
              </a:tr>
              <a:tr h="155405">
                <a:tc>
                  <a:txBody>
                    <a:bodyPr/>
                    <a:lstStyle/>
                    <a:p>
                      <a:pPr algn="l" fontAlgn="b"/>
                      <a:r>
                        <a:rPr lang="en-US" sz="1100" b="0" i="0" u="none" strike="noStrike">
                          <a:solidFill>
                            <a:srgbClr val="000000"/>
                          </a:solidFill>
                          <a:effectLst/>
                          <a:latin typeface="Calibri" panose="020F0502020204030204" pitchFamily="34" charset="0"/>
                        </a:rPr>
                        <a:t>Texas</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35.5</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(34.0, 37.1)</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0246480"/>
                  </a:ext>
                </a:extLst>
              </a:tr>
              <a:tr h="155405">
                <a:tc>
                  <a:txBody>
                    <a:bodyPr/>
                    <a:lstStyle/>
                    <a:p>
                      <a:pPr algn="l" fontAlgn="b"/>
                      <a:r>
                        <a:rPr lang="en-US" sz="1100" b="0" i="0" u="none" strike="noStrike">
                          <a:solidFill>
                            <a:srgbClr val="000000"/>
                          </a:solidFill>
                          <a:effectLst/>
                          <a:latin typeface="Calibri" panose="020F0502020204030204" pitchFamily="34" charset="0"/>
                        </a:rPr>
                        <a:t>Utah</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31.1</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(29.9, 32.4)</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25647823"/>
                  </a:ext>
                </a:extLst>
              </a:tr>
              <a:tr h="155405">
                <a:tc>
                  <a:txBody>
                    <a:bodyPr/>
                    <a:lstStyle/>
                    <a:p>
                      <a:pPr algn="l" fontAlgn="b"/>
                      <a:r>
                        <a:rPr lang="en-US" sz="1100" b="0" i="0" u="none" strike="noStrike">
                          <a:solidFill>
                            <a:srgbClr val="000000"/>
                          </a:solidFill>
                          <a:effectLst/>
                          <a:latin typeface="Calibri" panose="020F0502020204030204" pitchFamily="34" charset="0"/>
                        </a:rPr>
                        <a:t>Vermont</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26.8</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(25.4, 28.3)</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87398056"/>
                  </a:ext>
                </a:extLst>
              </a:tr>
              <a:tr h="155405">
                <a:tc>
                  <a:txBody>
                    <a:bodyPr/>
                    <a:lstStyle/>
                    <a:p>
                      <a:pPr algn="l" fontAlgn="b"/>
                      <a:r>
                        <a:rPr lang="en-US" sz="1100" b="0" i="0" u="none" strike="noStrike">
                          <a:solidFill>
                            <a:srgbClr val="000000"/>
                          </a:solidFill>
                          <a:effectLst/>
                          <a:latin typeface="Calibri" panose="020F0502020204030204" pitchFamily="34" charset="0"/>
                        </a:rPr>
                        <a:t>Virgin Islands</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32.1</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(25.4, 39.6)</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28270254"/>
                  </a:ext>
                </a:extLst>
              </a:tr>
              <a:tr h="155405">
                <a:tc>
                  <a:txBody>
                    <a:bodyPr/>
                    <a:lstStyle/>
                    <a:p>
                      <a:pPr algn="l" fontAlgn="b"/>
                      <a:r>
                        <a:rPr lang="en-US" sz="1100" b="0" i="0" u="none" strike="noStrike">
                          <a:solidFill>
                            <a:srgbClr val="000000"/>
                          </a:solidFill>
                          <a:effectLst/>
                          <a:latin typeface="Calibri" panose="020F0502020204030204" pitchFamily="34" charset="0"/>
                        </a:rPr>
                        <a:t>Virginia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35.2</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(33.8, 36.6)</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39459669"/>
                  </a:ext>
                </a:extLst>
              </a:tr>
              <a:tr h="155405">
                <a:tc>
                  <a:txBody>
                    <a:bodyPr/>
                    <a:lstStyle/>
                    <a:p>
                      <a:pPr algn="l" fontAlgn="b"/>
                      <a:r>
                        <a:rPr lang="en-US" sz="1100" b="0" i="0" u="none" strike="noStrike">
                          <a:solidFill>
                            <a:srgbClr val="000000"/>
                          </a:solidFill>
                          <a:effectLst/>
                          <a:latin typeface="Calibri" panose="020F0502020204030204" pitchFamily="34" charset="0"/>
                        </a:rPr>
                        <a:t>Washington</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31.7</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(30.9, 32.5)</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9328"/>
                  </a:ext>
                </a:extLst>
              </a:tr>
              <a:tr h="155405">
                <a:tc>
                  <a:txBody>
                    <a:bodyPr/>
                    <a:lstStyle/>
                    <a:p>
                      <a:pPr algn="l" fontAlgn="b"/>
                      <a:r>
                        <a:rPr lang="en-US" sz="1100" b="0" i="0" u="none" strike="noStrike">
                          <a:solidFill>
                            <a:srgbClr val="000000"/>
                          </a:solidFill>
                          <a:effectLst/>
                          <a:latin typeface="Calibri" panose="020F0502020204030204" pitchFamily="34" charset="0"/>
                        </a:rPr>
                        <a:t>West Virginia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41.0</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(39.3, 42.8)</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02622501"/>
                  </a:ext>
                </a:extLst>
              </a:tr>
              <a:tr h="155405">
                <a:tc>
                  <a:txBody>
                    <a:bodyPr/>
                    <a:lstStyle/>
                    <a:p>
                      <a:pPr algn="l" fontAlgn="b"/>
                      <a:r>
                        <a:rPr lang="en-US" sz="1100" b="0" i="0" u="none" strike="noStrike">
                          <a:solidFill>
                            <a:srgbClr val="000000"/>
                          </a:solidFill>
                          <a:effectLst/>
                          <a:latin typeface="Calibri" panose="020F0502020204030204" pitchFamily="34" charset="0"/>
                        </a:rPr>
                        <a:t>Wisconsin</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37.7</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(36.4, 39.0)</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07669729"/>
                  </a:ext>
                </a:extLst>
              </a:tr>
              <a:tr h="155405">
                <a:tc>
                  <a:txBody>
                    <a:bodyPr/>
                    <a:lstStyle/>
                    <a:p>
                      <a:pPr algn="l" fontAlgn="b"/>
                      <a:r>
                        <a:rPr lang="en-US" sz="1100" b="0" i="0" u="none" strike="noStrike">
                          <a:solidFill>
                            <a:srgbClr val="000000"/>
                          </a:solidFill>
                          <a:effectLst/>
                          <a:latin typeface="Calibri" panose="020F0502020204030204" pitchFamily="34" charset="0"/>
                        </a:rPr>
                        <a:t>Wyoming</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34.3</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(32.3, 36.2)</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95175448"/>
                  </a:ext>
                </a:extLst>
              </a:tr>
            </a:tbl>
          </a:graphicData>
        </a:graphic>
      </p:graphicFrame>
    </p:spTree>
    <p:extLst>
      <p:ext uri="{BB962C8B-B14F-4D97-AF65-F5344CB8AC3E}">
        <p14:creationId xmlns:p14="http://schemas.microsoft.com/office/powerpoint/2010/main" val="145056797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414671"/>
            <a:ext cx="9258300" cy="793644"/>
          </a:xfrm>
        </p:spPr>
        <p:txBody>
          <a:bodyPr/>
          <a:lstStyle/>
          <a:p>
            <a:br>
              <a:rPr lang="en-US" sz="2400" dirty="0">
                <a:latin typeface="Verdana" panose="020B0604030504040204" pitchFamily="34" charset="0"/>
                <a:ea typeface="Verdana" panose="020B0604030504040204" pitchFamily="34" charset="0"/>
                <a:cs typeface="Verdana" panose="020B0604030504040204" pitchFamily="34" charset="0"/>
              </a:rPr>
            </a:br>
            <a:r>
              <a:rPr lang="en-US" sz="2400" dirty="0">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latin typeface="Verdana" panose="020B0604030504040204" pitchFamily="34" charset="0"/>
                <a:ea typeface="Verdana" panose="020B0604030504040204" pitchFamily="34" charset="0"/>
                <a:cs typeface="Verdana" panose="020B0604030504040204" pitchFamily="34" charset="0"/>
              </a:rPr>
              <a:t> of Self-Reported Obesity Among U.S. Adults by State and Territory, BRFSS, 2022</a:t>
            </a:r>
          </a:p>
        </p:txBody>
      </p:sp>
      <p:sp>
        <p:nvSpPr>
          <p:cNvPr id="8" name="Content Placeholder 2">
            <a:extLst>
              <a:ext uri="{FF2B5EF4-FFF2-40B4-BE49-F238E27FC236}">
                <a16:creationId xmlns:a16="http://schemas.microsoft.com/office/drawing/2014/main" id="{365FAD3C-09B0-4548-8603-574986ECF6E6}"/>
              </a:ext>
            </a:extLst>
          </p:cNvPr>
          <p:cNvSpPr txBox="1">
            <a:spLocks/>
          </p:cNvSpPr>
          <p:nvPr/>
        </p:nvSpPr>
        <p:spPr>
          <a:xfrm>
            <a:off x="874641" y="1390515"/>
            <a:ext cx="8898009" cy="4107290"/>
          </a:xfrm>
          <a:prstGeom prst="rect">
            <a:avLst/>
          </a:prstGeom>
        </p:spPr>
        <p:txBody>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baseline="0">
                <a:solidFill>
                  <a:schemeClr val="bg2"/>
                </a:solidFill>
                <a:latin typeface="+mn-lt"/>
                <a:ea typeface="+mn-ea"/>
                <a:cs typeface="+mn-cs"/>
              </a:defRPr>
            </a:lvl1pPr>
            <a:lvl2pPr marL="742950" indent="-285750" algn="l" defTabSz="914400" rtl="0" eaLnBrk="1" latinLnBrk="0" hangingPunct="1">
              <a:spcBef>
                <a:spcPct val="20000"/>
              </a:spcBef>
              <a:buClr>
                <a:schemeClr val="tx1"/>
              </a:buClr>
              <a:buSzPct val="100000"/>
              <a:buFont typeface="Wingdings" pitchFamily="2" charset="2"/>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Arial"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39A6"/>
              </a:buClr>
              <a:buSzPct val="70000"/>
              <a:buFont typeface="Wingdings" pitchFamily="2" charset="2"/>
              <a:buNone/>
              <a:tabLst/>
              <a:defRPr/>
            </a:pPr>
            <a:r>
              <a:rPr kumimoji="0" lang="en-US" sz="2000" b="1" i="0" u="none" strike="noStrike" kern="1200" cap="none" spc="0" normalizeH="0" baseline="0" noProof="0" dirty="0">
                <a:ln>
                  <a:noFill/>
                </a:ln>
                <a:solidFill>
                  <a:srgbClr val="000000"/>
                </a:solidFill>
                <a:effectLst/>
                <a:uLnTx/>
                <a:uFillTx/>
                <a:latin typeface="Myriad Web Pro"/>
                <a:ea typeface="+mn-ea"/>
                <a:cs typeface="+mn-cs"/>
              </a:rPr>
              <a:t>Summary</a:t>
            </a:r>
          </a:p>
          <a:p>
            <a:pPr marL="342900" marR="0" lvl="0" indent="-342900" algn="l" defTabSz="914400" rtl="0" eaLnBrk="1" fontAlgn="auto" latinLnBrk="0" hangingPunct="1">
              <a:lnSpc>
                <a:spcPct val="100000"/>
              </a:lnSpc>
              <a:spcBef>
                <a:spcPct val="20000"/>
              </a:spcBef>
              <a:spcAft>
                <a:spcPts val="0"/>
              </a:spcAft>
              <a:buClr>
                <a:srgbClr val="0039A6"/>
              </a:buClr>
              <a:buSzPct val="70000"/>
              <a:buFont typeface="Wingdings" pitchFamily="2" charset="2"/>
              <a:buChar char="q"/>
              <a:tabLst/>
              <a:defRPr/>
            </a:pPr>
            <a:r>
              <a:rPr kumimoji="0" lang="en-US" sz="2000" i="0" u="none" strike="noStrike" kern="1200" cap="none" spc="0" normalizeH="0" baseline="0" noProof="0" dirty="0">
                <a:ln>
                  <a:noFill/>
                </a:ln>
                <a:solidFill>
                  <a:srgbClr val="000000"/>
                </a:solidFill>
                <a:effectLst/>
                <a:uLnTx/>
                <a:uFillTx/>
                <a:latin typeface="Myriad Web Pro"/>
                <a:ea typeface="+mn-ea"/>
                <a:cs typeface="+mn-cs"/>
              </a:rPr>
              <a:t>No state or territory had a prevalence of obesity less than 20%.</a:t>
            </a:r>
            <a:endParaRPr kumimoji="0" lang="en-US" sz="2000" i="0" u="none" strike="noStrike" kern="1200" cap="none" spc="0" normalizeH="0" baseline="0" noProof="0" dirty="0">
              <a:ln>
                <a:noFill/>
              </a:ln>
              <a:solidFill>
                <a:srgbClr val="FF0000"/>
              </a:solidFill>
              <a:effectLst/>
              <a:uLnTx/>
              <a:uFillTx/>
              <a:latin typeface="Myriad Web Pro"/>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39A6"/>
              </a:buClr>
              <a:buSzPct val="70000"/>
              <a:buFont typeface="Wingdings" pitchFamily="2" charset="2"/>
              <a:buChar char="q"/>
              <a:tabLst/>
              <a:defRPr/>
            </a:pPr>
            <a:r>
              <a:rPr kumimoji="0" lang="en-US" sz="2000" i="0" u="none" strike="noStrike" kern="1200" cap="none" spc="0" normalizeH="0" baseline="0" noProof="0" dirty="0">
                <a:ln>
                  <a:noFill/>
                </a:ln>
                <a:solidFill>
                  <a:srgbClr val="000000"/>
                </a:solidFill>
                <a:effectLst/>
                <a:uLnTx/>
                <a:uFillTx/>
                <a:latin typeface="Myriad Web Pro"/>
                <a:ea typeface="+mn-ea"/>
                <a:cs typeface="+mn-cs"/>
              </a:rPr>
              <a:t>The District of Columbia had a prevalence of obesity between 20% and &lt;25%.</a:t>
            </a:r>
          </a:p>
          <a:p>
            <a:pPr marL="342900" marR="0" lvl="0" indent="-342900" algn="l" defTabSz="914400" rtl="0" eaLnBrk="1" fontAlgn="auto" latinLnBrk="0" hangingPunct="1">
              <a:lnSpc>
                <a:spcPct val="100000"/>
              </a:lnSpc>
              <a:spcBef>
                <a:spcPct val="20000"/>
              </a:spcBef>
              <a:spcAft>
                <a:spcPts val="0"/>
              </a:spcAft>
              <a:buClr>
                <a:srgbClr val="0039A6"/>
              </a:buClr>
              <a:buSzPct val="70000"/>
              <a:buFont typeface="Wingdings" pitchFamily="2" charset="2"/>
              <a:buChar char="q"/>
              <a:tabLst/>
              <a:defRPr/>
            </a:pPr>
            <a:r>
              <a:rPr kumimoji="0" lang="en-US" sz="2000" i="0" u="none" strike="noStrike" kern="1200" cap="none" spc="0" normalizeH="0" baseline="0" noProof="0" dirty="0">
                <a:ln>
                  <a:noFill/>
                </a:ln>
                <a:solidFill>
                  <a:srgbClr val="000000"/>
                </a:solidFill>
                <a:effectLst/>
                <a:uLnTx/>
                <a:uFillTx/>
                <a:latin typeface="Myriad Web Pro"/>
                <a:ea typeface="+mn-ea"/>
                <a:cs typeface="+mn-cs"/>
              </a:rPr>
              <a:t>6 states had a prevalence of obesity between 25% and</a:t>
            </a:r>
            <a:r>
              <a:rPr kumimoji="0" lang="en-US" sz="2000" i="0" u="none" strike="noStrike" kern="1200" cap="none" spc="0" normalizeH="0" baseline="0" noProof="0" dirty="0">
                <a:ln>
                  <a:noFill/>
                </a:ln>
                <a:solidFill>
                  <a:srgbClr val="FF0000"/>
                </a:solidFill>
                <a:effectLst/>
                <a:uLnTx/>
                <a:uFillTx/>
                <a:latin typeface="Myriad Web Pro"/>
                <a:ea typeface="+mn-ea"/>
                <a:cs typeface="+mn-cs"/>
              </a:rPr>
              <a:t> </a:t>
            </a:r>
            <a:r>
              <a:rPr kumimoji="0" lang="en-US" sz="2000" i="0" u="none" strike="noStrike" kern="1200" cap="none" spc="0" normalizeH="0" baseline="0" noProof="0" dirty="0">
                <a:ln>
                  <a:noFill/>
                </a:ln>
                <a:solidFill>
                  <a:srgbClr val="000000"/>
                </a:solidFill>
                <a:effectLst/>
                <a:uLnTx/>
                <a:uFillTx/>
                <a:latin typeface="Myriad Web Pro"/>
                <a:ea typeface="+mn-ea"/>
                <a:cs typeface="+mn-cs"/>
              </a:rPr>
              <a:t>&lt;30%.</a:t>
            </a:r>
          </a:p>
          <a:p>
            <a:pPr marL="342900" marR="0" lvl="0" indent="-342900" algn="l" defTabSz="914400" rtl="0" eaLnBrk="1" fontAlgn="auto" latinLnBrk="0" hangingPunct="1">
              <a:lnSpc>
                <a:spcPct val="100000"/>
              </a:lnSpc>
              <a:spcBef>
                <a:spcPct val="20000"/>
              </a:spcBef>
              <a:spcAft>
                <a:spcPts val="0"/>
              </a:spcAft>
              <a:buClr>
                <a:srgbClr val="0039A6"/>
              </a:buClr>
              <a:buSzPct val="70000"/>
              <a:buFont typeface="Wingdings" pitchFamily="2" charset="2"/>
              <a:buChar char="q"/>
              <a:tabLst/>
              <a:defRPr/>
            </a:pPr>
            <a:r>
              <a:rPr kumimoji="0" lang="en-US" sz="2000" i="0" u="none" strike="noStrike" kern="1200" cap="none" spc="0" normalizeH="0" baseline="0" noProof="0" dirty="0">
                <a:ln>
                  <a:noFill/>
                </a:ln>
                <a:solidFill>
                  <a:srgbClr val="000000"/>
                </a:solidFill>
                <a:effectLst/>
                <a:uLnTx/>
                <a:uFillTx/>
                <a:latin typeface="Myriad Web Pro"/>
                <a:ea typeface="+mn-ea"/>
                <a:cs typeface="+mn-cs"/>
              </a:rPr>
              <a:t>22 states, Guam, Puerto Rico and Virgin Islands had a prevalence of obesity between 30% and</a:t>
            </a:r>
            <a:r>
              <a:rPr kumimoji="0" lang="en-US" sz="2000" i="0" u="none" strike="noStrike" kern="1200" cap="none" spc="0" normalizeH="0" baseline="0" noProof="0" dirty="0">
                <a:ln>
                  <a:noFill/>
                </a:ln>
                <a:solidFill>
                  <a:srgbClr val="FF0000"/>
                </a:solidFill>
                <a:effectLst/>
                <a:uLnTx/>
                <a:uFillTx/>
                <a:latin typeface="Myriad Web Pro"/>
                <a:ea typeface="+mn-ea"/>
                <a:cs typeface="+mn-cs"/>
              </a:rPr>
              <a:t> </a:t>
            </a:r>
            <a:r>
              <a:rPr kumimoji="0" lang="en-US" sz="2000" i="0" u="none" strike="noStrike" kern="1200" cap="none" spc="0" normalizeH="0" baseline="0" noProof="0" dirty="0">
                <a:ln>
                  <a:noFill/>
                </a:ln>
                <a:solidFill>
                  <a:srgbClr val="000000"/>
                </a:solidFill>
                <a:effectLst/>
                <a:uLnTx/>
                <a:uFillTx/>
                <a:latin typeface="Myriad Web Pro"/>
                <a:ea typeface="+mn-ea"/>
                <a:cs typeface="+mn-cs"/>
              </a:rPr>
              <a:t>&lt;35%.</a:t>
            </a:r>
          </a:p>
          <a:p>
            <a:pPr marL="342900" marR="0" lvl="0" indent="-342900" algn="l" defTabSz="914400" rtl="0" eaLnBrk="1" fontAlgn="auto" latinLnBrk="0" hangingPunct="1">
              <a:lnSpc>
                <a:spcPct val="100000"/>
              </a:lnSpc>
              <a:spcBef>
                <a:spcPct val="20000"/>
              </a:spcBef>
              <a:spcAft>
                <a:spcPts val="0"/>
              </a:spcAft>
              <a:buClr>
                <a:srgbClr val="0039A6"/>
              </a:buClr>
              <a:buSzPct val="70000"/>
              <a:buFont typeface="Wingdings" pitchFamily="2" charset="2"/>
              <a:buChar char="q"/>
              <a:tabLst/>
              <a:defRPr/>
            </a:pPr>
            <a:r>
              <a:rPr kumimoji="0" lang="en-US" sz="2000" i="0" u="none" strike="noStrike" kern="1200" cap="none" spc="0" normalizeH="0" baseline="0" noProof="0" dirty="0">
                <a:ln>
                  <a:noFill/>
                </a:ln>
                <a:solidFill>
                  <a:srgbClr val="000000"/>
                </a:solidFill>
                <a:effectLst/>
                <a:uLnTx/>
                <a:uFillTx/>
                <a:latin typeface="Myriad Web Pro"/>
                <a:ea typeface="+mn-ea"/>
                <a:cs typeface="+mn-cs"/>
              </a:rPr>
              <a:t>19 states (Alabama, Arkansas, Delaware, Georgia, Indiana, Iowa, Kansas, Kentucky, Mississippi, Missouri, Nebraska, North Dakota, Ohio, South Carolina, South Dakota, Tennessee, Texas, Virginia, and Wisconsin) had a prevalence of obesity between 35% and &lt;40%.</a:t>
            </a:r>
          </a:p>
          <a:p>
            <a:pPr marL="342900" marR="0" lvl="0" indent="-342900" algn="l" defTabSz="914400" rtl="0" eaLnBrk="1" fontAlgn="auto" latinLnBrk="0" hangingPunct="1">
              <a:lnSpc>
                <a:spcPct val="100000"/>
              </a:lnSpc>
              <a:spcBef>
                <a:spcPct val="20000"/>
              </a:spcBef>
              <a:spcAft>
                <a:spcPts val="0"/>
              </a:spcAft>
              <a:buClr>
                <a:srgbClr val="0039A6"/>
              </a:buClr>
              <a:buSzPct val="70000"/>
              <a:buFont typeface="Wingdings" pitchFamily="2" charset="2"/>
              <a:buChar char="q"/>
              <a:tabLst/>
              <a:defRPr/>
            </a:pPr>
            <a:r>
              <a:rPr kumimoji="0" lang="en-US" sz="2000" i="0" u="none" strike="noStrike" kern="1200" cap="none" spc="0" normalizeH="0" baseline="0" noProof="0" dirty="0">
                <a:ln>
                  <a:noFill/>
                </a:ln>
                <a:solidFill>
                  <a:srgbClr val="000000"/>
                </a:solidFill>
                <a:effectLst/>
                <a:uLnTx/>
                <a:uFillTx/>
                <a:latin typeface="Myriad Web Pro"/>
                <a:ea typeface="+mn-ea"/>
                <a:cs typeface="+mn-cs"/>
              </a:rPr>
              <a:t>3 states (Louisiana, Oklahoma, and West Virginia) had a prevalence of obesity 40% or greater.</a:t>
            </a:r>
          </a:p>
        </p:txBody>
      </p:sp>
      <p:sp>
        <p:nvSpPr>
          <p:cNvPr id="6" name="TextBox 5"/>
          <p:cNvSpPr txBox="1"/>
          <p:nvPr/>
        </p:nvSpPr>
        <p:spPr>
          <a:xfrm>
            <a:off x="874642" y="5743049"/>
            <a:ext cx="7966146" cy="109260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30000" noProof="0" dirty="0">
                <a:ln>
                  <a:noFill/>
                </a:ln>
                <a:solidFill>
                  <a:srgbClr val="080808"/>
                </a:solidFill>
                <a:effectLst/>
                <a:uLnTx/>
                <a:uFillTx/>
                <a:latin typeface="Myriad Web Pro"/>
                <a:ea typeface="+mn-ea"/>
                <a:cs typeface="+mn-cs"/>
              </a:rPr>
              <a:t>¶ </a:t>
            </a:r>
            <a:r>
              <a:rPr kumimoji="0" lang="en-US" sz="1000" b="1" i="0" u="none" strike="noStrike" kern="1200" cap="none" spc="0" normalizeH="0" baseline="0" noProof="0" dirty="0">
                <a:ln>
                  <a:noFill/>
                </a:ln>
                <a:solidFill>
                  <a:srgbClr val="080808"/>
                </a:solidFill>
                <a:effectLst/>
                <a:uLnTx/>
                <a:uFillTx/>
                <a:latin typeface="Myriad Web Pro"/>
                <a:ea typeface="+mn-ea"/>
                <a:cs typeface="+mn-cs"/>
              </a:rPr>
              <a:t>Prevalence estimates reflect BRFSS methodological changes started in 2011. These estimates should not be compared to prevalence estimates before 2011.</a:t>
            </a: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srgbClr val="080808"/>
                </a:solidFill>
                <a:effectLst/>
                <a:uLnTx/>
                <a:uFillTx/>
                <a:latin typeface="Times New Roman" pitchFamily="18" charset="0"/>
                <a:ea typeface="+mn-ea"/>
                <a:cs typeface="+mn-cs"/>
                <a:hlinkClick r:id="rId3"/>
              </a:rPr>
              <a:t>http://www.cdc.gov/obesity/data/prevalence-maps.html</a:t>
            </a:r>
            <a:endParaRPr kumimoji="0" lang="en-US" sz="1000" b="1" i="0" u="none" strike="noStrike" kern="1200" cap="none" spc="0" normalizeH="0" baseline="0" noProof="0" dirty="0">
              <a:ln>
                <a:noFill/>
              </a:ln>
              <a:solidFill>
                <a:srgbClr val="080808"/>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sz="1000" b="1" i="0" u="none" strike="noStrike" kern="1200" cap="none" spc="0" normalizeH="0" baseline="0" noProof="0" dirty="0">
              <a:ln>
                <a:noFill/>
              </a:ln>
              <a:solidFill>
                <a:srgbClr val="080808"/>
              </a:solidFill>
              <a:effectLst/>
              <a:uLnTx/>
              <a:uFillTx/>
              <a:latin typeface="Myriad Web Pro"/>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srgbClr val="0039A6"/>
              </a:solidFill>
              <a:effectLst/>
              <a:uLnTx/>
              <a:uFillTx/>
              <a:latin typeface="Verdana" pitchFamily="34" charset="0"/>
              <a:ea typeface="+mn-ea"/>
              <a:cs typeface="+mn-cs"/>
            </a:endParaRPr>
          </a:p>
        </p:txBody>
      </p:sp>
      <p:pic>
        <p:nvPicPr>
          <p:cNvPr id="5" name="Picture 2" descr="HHS and CDC logo" title="HHS and CD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0787" y="5991224"/>
            <a:ext cx="114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600371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09" y="360218"/>
            <a:ext cx="9906000" cy="1177637"/>
          </a:xfrm>
        </p:spPr>
        <p:txBody>
          <a:bodyPr/>
          <a:lstStyle/>
          <a:p>
            <a:r>
              <a:rPr lang="en-US" sz="2400" dirty="0">
                <a:latin typeface="Verdana" panose="020B0604030504040204" pitchFamily="34" charset="0"/>
                <a:ea typeface="Verdana" panose="020B0604030504040204" pitchFamily="34" charset="0"/>
                <a:cs typeface="Verdana" panose="020B0604030504040204" pitchFamily="34" charset="0"/>
              </a:rPr>
              <a:t>Prevalence of Self-Reported Obesity Among </a:t>
            </a:r>
            <a:br>
              <a:rPr lang="en-US" sz="2400" dirty="0">
                <a:latin typeface="Verdana" panose="020B0604030504040204" pitchFamily="34" charset="0"/>
                <a:ea typeface="Verdana" panose="020B0604030504040204" pitchFamily="34" charset="0"/>
                <a:cs typeface="Verdana" panose="020B0604030504040204" pitchFamily="34" charset="0"/>
              </a:rPr>
            </a:br>
            <a:r>
              <a:rPr lang="en-US" sz="2400" dirty="0">
                <a:latin typeface="Verdana" panose="020B0604030504040204" pitchFamily="34" charset="0"/>
                <a:ea typeface="Verdana" panose="020B0604030504040204" pitchFamily="34" charset="0"/>
                <a:cs typeface="Verdana" panose="020B0604030504040204" pitchFamily="34" charset="0"/>
              </a:rPr>
              <a:t>U.S. Adults by State </a:t>
            </a:r>
            <a:r>
              <a:rPr lang="en-US" sz="2400" kern="0" dirty="0">
                <a:latin typeface="Verdana"/>
              </a:rPr>
              <a:t>and Territory  </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288472" y="2094614"/>
            <a:ext cx="7552315" cy="3772785"/>
          </a:xfrm>
        </p:spPr>
        <p:txBody>
          <a:bodyPr/>
          <a:lstStyle/>
          <a:p>
            <a:pPr marL="0" indent="0">
              <a:buNone/>
            </a:pPr>
            <a:r>
              <a:rPr lang="en-US">
                <a:solidFill>
                  <a:srgbClr val="080808"/>
                </a:solidFill>
              </a:rPr>
              <a:t>BRFSS Methodological Changes Started in 2011</a:t>
            </a:r>
          </a:p>
          <a:p>
            <a:pPr marL="0" indent="0">
              <a:buNone/>
            </a:pPr>
            <a:endParaRPr lang="en-US">
              <a:solidFill>
                <a:srgbClr val="080808"/>
              </a:solidFill>
            </a:endParaRPr>
          </a:p>
          <a:p>
            <a:r>
              <a:rPr lang="en-US">
                <a:solidFill>
                  <a:srgbClr val="000000"/>
                </a:solidFill>
              </a:rPr>
              <a:t>New sampling frame that included both landline and cell phone households.</a:t>
            </a:r>
          </a:p>
          <a:p>
            <a:endParaRPr lang="en-US">
              <a:solidFill>
                <a:srgbClr val="000000"/>
              </a:solidFill>
            </a:endParaRPr>
          </a:p>
          <a:p>
            <a:r>
              <a:rPr lang="en-US">
                <a:solidFill>
                  <a:srgbClr val="000000"/>
                </a:solidFill>
              </a:rPr>
              <a:t>New weighting methodology used to provide a closer match between the sample and the population.</a:t>
            </a:r>
            <a:endParaRPr lang="en-US">
              <a:solidFill>
                <a:srgbClr val="FF0000"/>
              </a:solidFill>
            </a:endParaRPr>
          </a:p>
        </p:txBody>
      </p:sp>
      <p:pic>
        <p:nvPicPr>
          <p:cNvPr id="5" name="Picture 2" descr="HHS and CDC logo" title="HHS and CDC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0787" y="5991224"/>
            <a:ext cx="114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037785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09" y="457199"/>
            <a:ext cx="9906000" cy="999067"/>
          </a:xfrm>
        </p:spPr>
        <p:txBody>
          <a:bodyPr/>
          <a:lstStyle/>
          <a:p>
            <a:r>
              <a:rPr lang="en-US" sz="2400" dirty="0">
                <a:latin typeface="Verdana" panose="020B0604030504040204" pitchFamily="34" charset="0"/>
                <a:ea typeface="Verdana" panose="020B0604030504040204" pitchFamily="34" charset="0"/>
                <a:cs typeface="Verdana" panose="020B0604030504040204" pitchFamily="34" charset="0"/>
              </a:rPr>
              <a:t>Prevalence of Self-Reported Obesity Among </a:t>
            </a:r>
            <a:br>
              <a:rPr lang="en-US" sz="2400" dirty="0">
                <a:latin typeface="Verdana" panose="020B0604030504040204" pitchFamily="34" charset="0"/>
                <a:ea typeface="Verdana" panose="020B0604030504040204" pitchFamily="34" charset="0"/>
                <a:cs typeface="Verdana" panose="020B0604030504040204" pitchFamily="34" charset="0"/>
              </a:rPr>
            </a:br>
            <a:r>
              <a:rPr lang="en-US" sz="2400" dirty="0">
                <a:latin typeface="Verdana" panose="020B0604030504040204" pitchFamily="34" charset="0"/>
                <a:ea typeface="Verdana" panose="020B0604030504040204" pitchFamily="34" charset="0"/>
                <a:cs typeface="Verdana" panose="020B0604030504040204" pitchFamily="34" charset="0"/>
              </a:rPr>
              <a:t>U.S. Adults by State </a:t>
            </a:r>
            <a:r>
              <a:rPr lang="en-US" sz="2400" kern="0" dirty="0">
                <a:latin typeface="Verdana"/>
              </a:rPr>
              <a:t>and Territory   </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286933" y="1837267"/>
            <a:ext cx="8516286" cy="3770508"/>
          </a:xfrm>
        </p:spPr>
        <p:txBody>
          <a:bodyPr/>
          <a:lstStyle/>
          <a:p>
            <a:pPr marL="0" indent="0">
              <a:buNone/>
            </a:pPr>
            <a:r>
              <a:rPr lang="en-US">
                <a:solidFill>
                  <a:srgbClr val="080808"/>
                </a:solidFill>
              </a:rPr>
              <a:t>Exclusion Criteria Used Beginning with 2011 BRFSS Data</a:t>
            </a:r>
          </a:p>
          <a:p>
            <a:pPr marL="0" indent="0">
              <a:buNone/>
            </a:pPr>
            <a:r>
              <a:rPr lang="en-US" i="1">
                <a:solidFill>
                  <a:srgbClr val="000000"/>
                </a:solidFill>
              </a:rPr>
              <a:t>Records with the following were excluded:</a:t>
            </a:r>
          </a:p>
          <a:p>
            <a:r>
              <a:rPr lang="en-US">
                <a:solidFill>
                  <a:srgbClr val="000000"/>
                </a:solidFill>
              </a:rPr>
              <a:t>Height:  &lt;3 feet or ≥8 feet </a:t>
            </a:r>
          </a:p>
          <a:p>
            <a:pPr marL="0" indent="0">
              <a:buNone/>
            </a:pPr>
            <a:endParaRPr lang="en-US">
              <a:solidFill>
                <a:srgbClr val="000000"/>
              </a:solidFill>
            </a:endParaRPr>
          </a:p>
          <a:p>
            <a:r>
              <a:rPr lang="en-US">
                <a:solidFill>
                  <a:srgbClr val="000000"/>
                </a:solidFill>
              </a:rPr>
              <a:t>Weight:  &lt;50 pounds or ≥650 pounds</a:t>
            </a:r>
          </a:p>
          <a:p>
            <a:pPr marL="0" indent="0">
              <a:buNone/>
            </a:pPr>
            <a:endParaRPr lang="en-US">
              <a:solidFill>
                <a:srgbClr val="000000"/>
              </a:solidFill>
            </a:endParaRPr>
          </a:p>
          <a:p>
            <a:r>
              <a:rPr lang="en-US">
                <a:solidFill>
                  <a:srgbClr val="000000"/>
                </a:solidFill>
              </a:rPr>
              <a:t>BMI: </a:t>
            </a:r>
            <a:r>
              <a:rPr lang="en-US">
                <a:solidFill>
                  <a:srgbClr val="080808"/>
                </a:solidFill>
              </a:rPr>
              <a:t>&lt;12 kg/m</a:t>
            </a:r>
            <a:r>
              <a:rPr lang="en-US" baseline="30000">
                <a:solidFill>
                  <a:srgbClr val="080808"/>
                </a:solidFill>
              </a:rPr>
              <a:t>2</a:t>
            </a:r>
            <a:r>
              <a:rPr lang="en-US">
                <a:solidFill>
                  <a:srgbClr val="080808"/>
                </a:solidFill>
              </a:rPr>
              <a:t> or ≥100 kg/m</a:t>
            </a:r>
            <a:r>
              <a:rPr lang="en-US" baseline="30000">
                <a:solidFill>
                  <a:srgbClr val="080808"/>
                </a:solidFill>
              </a:rPr>
              <a:t>2</a:t>
            </a:r>
          </a:p>
          <a:p>
            <a:pPr marL="0" indent="0">
              <a:buNone/>
            </a:pPr>
            <a:endParaRPr lang="en-US" baseline="30000">
              <a:solidFill>
                <a:schemeClr val="bg2">
                  <a:lumMod val="50000"/>
                </a:schemeClr>
              </a:solidFill>
            </a:endParaRPr>
          </a:p>
          <a:p>
            <a:r>
              <a:rPr lang="en-US">
                <a:solidFill>
                  <a:srgbClr val="000000"/>
                </a:solidFill>
              </a:rPr>
              <a:t>Pregnant women</a:t>
            </a:r>
          </a:p>
          <a:p>
            <a:pPr marL="0" indent="0">
              <a:buNone/>
            </a:pPr>
            <a:endParaRPr lang="en-US">
              <a:solidFill>
                <a:srgbClr val="000000"/>
              </a:solidFill>
            </a:endParaRPr>
          </a:p>
          <a:p>
            <a:pPr marL="0" indent="0">
              <a:buNone/>
            </a:pPr>
            <a:endParaRPr lang="en-US">
              <a:solidFill>
                <a:srgbClr val="000000"/>
              </a:solidFill>
            </a:endParaRPr>
          </a:p>
        </p:txBody>
      </p:sp>
      <p:pic>
        <p:nvPicPr>
          <p:cNvPr id="5" name="Picture 2" descr="HHS and CDC logo" title="HHS and CDC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0787" y="5991224"/>
            <a:ext cx="114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896603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362353"/>
            <a:ext cx="10287000" cy="757629"/>
          </a:xfrm>
        </p:spPr>
        <p:txBody>
          <a:bodyPr/>
          <a:lstStyle/>
          <a:p>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latin typeface="Verdana" panose="020B0604030504040204" pitchFamily="34" charset="0"/>
                <a:ea typeface="Verdana" panose="020B0604030504040204" pitchFamily="34" charset="0"/>
                <a:cs typeface="Verdana" panose="020B0604030504040204" pitchFamily="34" charset="0"/>
              </a:rPr>
              <a:t>Self-Reported Obesity Among U.S. Adults by State and Territory</a:t>
            </a:r>
            <a:r>
              <a:rPr lang="en-US" sz="2400" kern="0" dirty="0">
                <a:latin typeface="Verdana"/>
              </a:rPr>
              <a:t>, BRFSS, 2011</a:t>
            </a:r>
            <a:endParaRPr lang="en-US" dirty="0"/>
          </a:p>
        </p:txBody>
      </p:sp>
      <p:sp>
        <p:nvSpPr>
          <p:cNvPr id="8" name="TextBox 7"/>
          <p:cNvSpPr txBox="1"/>
          <p:nvPr/>
        </p:nvSpPr>
        <p:spPr>
          <a:xfrm>
            <a:off x="784734" y="1168398"/>
            <a:ext cx="8287966" cy="400110"/>
          </a:xfrm>
          <a:prstGeom prst="rect">
            <a:avLst/>
          </a:prstGeom>
          <a:noFill/>
        </p:spPr>
        <p:txBody>
          <a:bodyPr wrap="square" rtlCol="0">
            <a:spAutoFit/>
          </a:bodyPr>
          <a:lstStyle/>
          <a:p>
            <a:pPr lvl="0"/>
            <a:r>
              <a:rPr lang="en-US" sz="1000" b="1" baseline="30000" dirty="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461464" y="1583249"/>
            <a:ext cx="8862515" cy="4349537"/>
          </a:xfrm>
        </p:spPr>
        <p:txBody>
          <a:bodyPr/>
          <a:lstStyle/>
          <a:p>
            <a:pPr marL="0" indent="0">
              <a:spcBef>
                <a:spcPts val="0"/>
              </a:spcBef>
              <a:buClrTx/>
              <a:buSzTx/>
              <a:buNone/>
            </a:pPr>
            <a:r>
              <a:rPr lang="en-US" b="0" dirty="0">
                <a:solidFill>
                  <a:srgbClr val="000000"/>
                </a:solidFill>
              </a:rPr>
              <a:t>	</a:t>
            </a:r>
            <a:endParaRPr lang="en-US" dirty="0"/>
          </a:p>
        </p:txBody>
      </p:sp>
      <p:pic>
        <p:nvPicPr>
          <p:cNvPr id="6" name="Picture 5" descr="Prevalence¶ of Self-Reported Obesity Among U.S. Adults by State and Territory, BRFSS, 2011">
            <a:hlinkClick r:id="rId2" action="ppaction://hlinksldjump"/>
            <a:extLst>
              <a:ext uri="{FF2B5EF4-FFF2-40B4-BE49-F238E27FC236}">
                <a16:creationId xmlns:a16="http://schemas.microsoft.com/office/drawing/2014/main" id="{88E293A5-789A-4DE6-81CF-50815A495EDB}"/>
              </a:ext>
            </a:extLst>
          </p:cNvPr>
          <p:cNvPicPr>
            <a:picLocks noChangeAspect="1"/>
          </p:cNvPicPr>
          <p:nvPr/>
        </p:nvPicPr>
        <p:blipFill rotWithShape="1">
          <a:blip r:embed="rId3">
            <a:alphaModFix/>
          </a:blip>
          <a:srcRect t="10195"/>
          <a:stretch/>
        </p:blipFill>
        <p:spPr>
          <a:xfrm>
            <a:off x="784734" y="1568508"/>
            <a:ext cx="8058255" cy="4927139"/>
          </a:xfrm>
          <a:prstGeom prst="rect">
            <a:avLst/>
          </a:prstGeom>
        </p:spPr>
      </p:pic>
      <p:sp>
        <p:nvSpPr>
          <p:cNvPr id="10" name="TextBox 9"/>
          <p:cNvSpPr txBox="1"/>
          <p:nvPr/>
        </p:nvSpPr>
        <p:spPr>
          <a:xfrm>
            <a:off x="1241248" y="6451488"/>
            <a:ext cx="7547956" cy="400110"/>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 or no data in a specific year.</a:t>
            </a:r>
          </a:p>
        </p:txBody>
      </p:sp>
      <p:pic>
        <p:nvPicPr>
          <p:cNvPr id="4" name="Picture 2" descr="HHS and CDC logo" title="HHS and CD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772836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18277"/>
            <a:ext cx="10286999" cy="798416"/>
          </a:xfrm>
        </p:spPr>
        <p:txBody>
          <a:bodyPr/>
          <a:lstStyle/>
          <a:p>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a:latin typeface="Verdana" panose="020B0604030504040204" pitchFamily="34" charset="0"/>
                <a:ea typeface="Verdana" panose="020B0604030504040204" pitchFamily="34" charset="0"/>
                <a:cs typeface="Verdana" panose="020B0604030504040204" pitchFamily="34" charset="0"/>
              </a:rPr>
              <a:t>Self-Reported Obesity Among U.S. Adults by State and Territory</a:t>
            </a:r>
            <a:r>
              <a:rPr lang="en-US" sz="2400" kern="0">
                <a:latin typeface="Verdana"/>
              </a:rPr>
              <a:t>, BRFSS, 2012</a:t>
            </a:r>
            <a:endParaRPr lang="en-US"/>
          </a:p>
        </p:txBody>
      </p:sp>
      <p:sp>
        <p:nvSpPr>
          <p:cNvPr id="9" name="TextBox 8"/>
          <p:cNvSpPr txBox="1"/>
          <p:nvPr/>
        </p:nvSpPr>
        <p:spPr>
          <a:xfrm>
            <a:off x="784734" y="1168398"/>
            <a:ext cx="8287966" cy="400110"/>
          </a:xfrm>
          <a:prstGeom prst="rect">
            <a:avLst/>
          </a:prstGeom>
          <a:noFill/>
        </p:spPr>
        <p:txBody>
          <a:bodyPr wrap="square" rtlCol="0">
            <a:spAutoFit/>
          </a:bodyPr>
          <a:lstStyle/>
          <a:p>
            <a:pPr lvl="0"/>
            <a:r>
              <a:rPr lang="en-US" sz="1000" b="1" baseline="3000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1000" b="1">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lvl="0"/>
            <a:r>
              <a:rPr lang="en-US" sz="1000" b="1">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461464" y="1583249"/>
            <a:ext cx="8862515" cy="4349537"/>
          </a:xfrm>
        </p:spPr>
        <p:txBody>
          <a:bodyPr/>
          <a:lstStyle/>
          <a:p>
            <a:pPr marL="0" indent="0">
              <a:spcBef>
                <a:spcPts val="0"/>
              </a:spcBef>
              <a:buClrTx/>
              <a:buSzTx/>
              <a:buNone/>
            </a:pPr>
            <a:r>
              <a:rPr lang="en-US" b="0">
                <a:solidFill>
                  <a:srgbClr val="000000"/>
                </a:solidFill>
              </a:rPr>
              <a:t>	</a:t>
            </a:r>
            <a:endParaRPr lang="en-US"/>
          </a:p>
        </p:txBody>
      </p:sp>
      <p:pic>
        <p:nvPicPr>
          <p:cNvPr id="7" name="Picture 6" descr="Prevalence¶ of Self-Reported Obesity Among U.S. Adults by State and Territory, BRFSS, 2012">
            <a:hlinkClick r:id="rId2" action="ppaction://hlinksldjump"/>
            <a:extLst>
              <a:ext uri="{FF2B5EF4-FFF2-40B4-BE49-F238E27FC236}">
                <a16:creationId xmlns:a16="http://schemas.microsoft.com/office/drawing/2014/main" id="{8B1BA27D-A659-442B-A127-C68DB8154B60}"/>
              </a:ext>
            </a:extLst>
          </p:cNvPr>
          <p:cNvPicPr>
            <a:picLocks noChangeAspect="1"/>
          </p:cNvPicPr>
          <p:nvPr/>
        </p:nvPicPr>
        <p:blipFill rotWithShape="1">
          <a:blip r:embed="rId3"/>
          <a:srcRect t="10191"/>
          <a:stretch/>
        </p:blipFill>
        <p:spPr>
          <a:xfrm>
            <a:off x="782452" y="1597691"/>
            <a:ext cx="7831844" cy="4779541"/>
          </a:xfrm>
          <a:prstGeom prst="rect">
            <a:avLst/>
          </a:prstGeom>
        </p:spPr>
      </p:pic>
      <p:sp>
        <p:nvSpPr>
          <p:cNvPr id="8" name="TextBox 7"/>
          <p:cNvSpPr txBox="1"/>
          <p:nvPr/>
        </p:nvSpPr>
        <p:spPr>
          <a:xfrm>
            <a:off x="1230284" y="6441440"/>
            <a:ext cx="7564581" cy="400110"/>
          </a:xfrm>
          <a:prstGeom prst="rect">
            <a:avLst/>
          </a:prstGeom>
          <a:noFill/>
        </p:spPr>
        <p:txBody>
          <a:bodyPr wrap="square" rtlCol="0">
            <a:spAutoFit/>
          </a:bodyPr>
          <a:lstStyle/>
          <a:p>
            <a:pPr lvl="0"/>
            <a:r>
              <a:rPr lang="en-US" sz="1000" b="1">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 or no data in a specific year.</a:t>
            </a:r>
          </a:p>
        </p:txBody>
      </p:sp>
      <p:pic>
        <p:nvPicPr>
          <p:cNvPr id="4" name="Picture 2" descr="HHS and CDC logo" title="HHS and CD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450405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87678"/>
            <a:ext cx="10287000" cy="817236"/>
          </a:xfrm>
        </p:spPr>
        <p:txBody>
          <a:bodyPr/>
          <a:lstStyle/>
          <a:p>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a:latin typeface="Verdana" panose="020B0604030504040204" pitchFamily="34" charset="0"/>
                <a:ea typeface="Verdana" panose="020B0604030504040204" pitchFamily="34" charset="0"/>
                <a:cs typeface="Verdana" panose="020B0604030504040204" pitchFamily="34" charset="0"/>
              </a:rPr>
              <a:t>Self-Reported Obesity Among U.S. Adults by State and Territory</a:t>
            </a:r>
            <a:r>
              <a:rPr lang="en-US" sz="2400" kern="0">
                <a:latin typeface="Verdana"/>
              </a:rPr>
              <a:t>, BRFSS, 2013</a:t>
            </a:r>
            <a:endParaRPr lang="en-US"/>
          </a:p>
        </p:txBody>
      </p:sp>
      <p:sp>
        <p:nvSpPr>
          <p:cNvPr id="9" name="TextBox 8"/>
          <p:cNvSpPr txBox="1"/>
          <p:nvPr/>
        </p:nvSpPr>
        <p:spPr>
          <a:xfrm>
            <a:off x="784734" y="1168398"/>
            <a:ext cx="8287966" cy="400110"/>
          </a:xfrm>
          <a:prstGeom prst="rect">
            <a:avLst/>
          </a:prstGeom>
          <a:noFill/>
        </p:spPr>
        <p:txBody>
          <a:bodyPr wrap="square" rtlCol="0">
            <a:spAutoFit/>
          </a:bodyPr>
          <a:lstStyle/>
          <a:p>
            <a:pPr lvl="0"/>
            <a:r>
              <a:rPr lang="en-US" sz="1000" b="1" baseline="30000" dirty="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pic>
        <p:nvPicPr>
          <p:cNvPr id="7" name="Picture 6" descr="Prevalence¶ of Self-Reported Obesity Among U.S. Adults by State and Territory, BRFSS, 2013">
            <a:hlinkClick r:id="rId2" action="ppaction://hlinksldjump"/>
            <a:extLst>
              <a:ext uri="{FF2B5EF4-FFF2-40B4-BE49-F238E27FC236}">
                <a16:creationId xmlns:a16="http://schemas.microsoft.com/office/drawing/2014/main" id="{B95964CE-7C2E-4F7F-BA4C-E35009D16040}"/>
              </a:ext>
            </a:extLst>
          </p:cNvPr>
          <p:cNvPicPr>
            <a:picLocks noChangeAspect="1"/>
          </p:cNvPicPr>
          <p:nvPr/>
        </p:nvPicPr>
        <p:blipFill rotWithShape="1">
          <a:blip r:embed="rId3"/>
          <a:srcRect t="2867"/>
          <a:stretch/>
        </p:blipFill>
        <p:spPr>
          <a:xfrm>
            <a:off x="866406" y="1568508"/>
            <a:ext cx="7866655" cy="4841906"/>
          </a:xfrm>
          <a:prstGeom prst="rect">
            <a:avLst/>
          </a:prstGeom>
        </p:spPr>
      </p:pic>
      <p:sp>
        <p:nvSpPr>
          <p:cNvPr id="8" name="TextBox 7"/>
          <p:cNvSpPr txBox="1"/>
          <p:nvPr/>
        </p:nvSpPr>
        <p:spPr>
          <a:xfrm>
            <a:off x="1231878" y="6441440"/>
            <a:ext cx="7481454" cy="400110"/>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 or no data in a specific year.</a:t>
            </a:r>
          </a:p>
        </p:txBody>
      </p:sp>
      <p:pic>
        <p:nvPicPr>
          <p:cNvPr id="4" name="Picture 2" descr="HHS and CDC logo" title="HHS and CD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805313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8771"/>
            <a:ext cx="10287000" cy="777982"/>
          </a:xfrm>
        </p:spPr>
        <p:txBody>
          <a:bodyPr/>
          <a:lstStyle/>
          <a:p>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a:latin typeface="Verdana" panose="020B0604030504040204" pitchFamily="34" charset="0"/>
                <a:ea typeface="Verdana" panose="020B0604030504040204" pitchFamily="34" charset="0"/>
                <a:cs typeface="Verdana" panose="020B0604030504040204" pitchFamily="34" charset="0"/>
              </a:rPr>
              <a:t>Self-Reported Obesity Among U.S. Adults by State and Territory</a:t>
            </a:r>
            <a:r>
              <a:rPr lang="en-US" sz="2400" kern="0">
                <a:latin typeface="Verdana"/>
              </a:rPr>
              <a:t>, BRFSS, 2014</a:t>
            </a:r>
            <a:endParaRPr lang="en-US"/>
          </a:p>
        </p:txBody>
      </p:sp>
      <p:sp>
        <p:nvSpPr>
          <p:cNvPr id="9" name="TextBox 8"/>
          <p:cNvSpPr txBox="1"/>
          <p:nvPr/>
        </p:nvSpPr>
        <p:spPr>
          <a:xfrm>
            <a:off x="784734" y="1168398"/>
            <a:ext cx="8287966" cy="400110"/>
          </a:xfrm>
          <a:prstGeom prst="rect">
            <a:avLst/>
          </a:prstGeom>
          <a:noFill/>
        </p:spPr>
        <p:txBody>
          <a:bodyPr wrap="square" rtlCol="0">
            <a:spAutoFit/>
          </a:bodyPr>
          <a:lstStyle/>
          <a:p>
            <a:pPr lvl="0"/>
            <a:r>
              <a:rPr lang="en-US" sz="1000" b="1" baseline="30000" dirty="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pic>
        <p:nvPicPr>
          <p:cNvPr id="6" name="Picture 5" descr="Prevalence¶ of Self-Reported Obesity Among U.S. Adults by State and Territory, BRFSS, 2014">
            <a:hlinkClick r:id="rId2" action="ppaction://hlinksldjump"/>
            <a:extLst>
              <a:ext uri="{FF2B5EF4-FFF2-40B4-BE49-F238E27FC236}">
                <a16:creationId xmlns:a16="http://schemas.microsoft.com/office/drawing/2014/main" id="{D216DCCB-711D-49EF-A81F-0DCC0481C4DD}"/>
              </a:ext>
            </a:extLst>
          </p:cNvPr>
          <p:cNvPicPr>
            <a:picLocks noChangeAspect="1"/>
          </p:cNvPicPr>
          <p:nvPr/>
        </p:nvPicPr>
        <p:blipFill rotWithShape="1">
          <a:blip r:embed="rId3"/>
          <a:srcRect t="3003"/>
          <a:stretch/>
        </p:blipFill>
        <p:spPr>
          <a:xfrm>
            <a:off x="784734" y="1566155"/>
            <a:ext cx="7964392" cy="4821694"/>
          </a:xfrm>
          <a:prstGeom prst="rect">
            <a:avLst/>
          </a:prstGeom>
        </p:spPr>
      </p:pic>
      <p:sp>
        <p:nvSpPr>
          <p:cNvPr id="8" name="TextBox 7"/>
          <p:cNvSpPr txBox="1"/>
          <p:nvPr/>
        </p:nvSpPr>
        <p:spPr>
          <a:xfrm>
            <a:off x="1240369" y="6441440"/>
            <a:ext cx="7498080" cy="400110"/>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 or no data in a specific year.</a:t>
            </a:r>
          </a:p>
        </p:txBody>
      </p:sp>
      <p:pic>
        <p:nvPicPr>
          <p:cNvPr id="4" name="Picture 2" descr="HHS and CDC logo" title="HHS and CD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82752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18500"/>
            <a:ext cx="10287000" cy="788256"/>
          </a:xfrm>
        </p:spPr>
        <p:txBody>
          <a:bodyPr/>
          <a:lstStyle/>
          <a:p>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a:latin typeface="Verdana" panose="020B0604030504040204" pitchFamily="34" charset="0"/>
                <a:ea typeface="Verdana" panose="020B0604030504040204" pitchFamily="34" charset="0"/>
                <a:cs typeface="Verdana" panose="020B0604030504040204" pitchFamily="34" charset="0"/>
              </a:rPr>
              <a:t>Self-Reported Obesity Among U.S. Adults by State and Territory</a:t>
            </a:r>
            <a:r>
              <a:rPr lang="en-US" sz="2400" kern="0">
                <a:latin typeface="Verdana"/>
              </a:rPr>
              <a:t>, BRFSS, 2015</a:t>
            </a:r>
            <a:endParaRPr lang="en-US"/>
          </a:p>
        </p:txBody>
      </p:sp>
      <p:sp>
        <p:nvSpPr>
          <p:cNvPr id="9" name="TextBox 8"/>
          <p:cNvSpPr txBox="1"/>
          <p:nvPr/>
        </p:nvSpPr>
        <p:spPr>
          <a:xfrm>
            <a:off x="784734" y="1149926"/>
            <a:ext cx="8287966" cy="400110"/>
          </a:xfrm>
          <a:prstGeom prst="rect">
            <a:avLst/>
          </a:prstGeom>
          <a:noFill/>
        </p:spPr>
        <p:txBody>
          <a:bodyPr wrap="square" rtlCol="0">
            <a:spAutoFit/>
          </a:bodyPr>
          <a:lstStyle/>
          <a:p>
            <a:pPr lvl="0"/>
            <a:r>
              <a:rPr lang="en-US" sz="1000" b="1" baseline="30000" dirty="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pic>
        <p:nvPicPr>
          <p:cNvPr id="7" name="Picture 6" descr="Prevalence¶ of Self-Reported Obesity Among U.S. Adults by State and Territory, BRFSS, 2015">
            <a:hlinkClick r:id="rId2" action="ppaction://hlinksldjump"/>
            <a:extLst>
              <a:ext uri="{FF2B5EF4-FFF2-40B4-BE49-F238E27FC236}">
                <a16:creationId xmlns:a16="http://schemas.microsoft.com/office/drawing/2014/main" id="{D08FA54E-5FBD-429E-B41B-F2CAF466CFEF}"/>
              </a:ext>
            </a:extLst>
          </p:cNvPr>
          <p:cNvPicPr>
            <a:picLocks noChangeAspect="1"/>
          </p:cNvPicPr>
          <p:nvPr/>
        </p:nvPicPr>
        <p:blipFill rotWithShape="1">
          <a:blip r:embed="rId3"/>
          <a:srcRect t="7237"/>
          <a:stretch/>
        </p:blipFill>
        <p:spPr>
          <a:xfrm>
            <a:off x="784734" y="1579220"/>
            <a:ext cx="7940977" cy="4850766"/>
          </a:xfrm>
          <a:prstGeom prst="rect">
            <a:avLst/>
          </a:prstGeom>
        </p:spPr>
      </p:pic>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461464" y="1583250"/>
            <a:ext cx="8862515" cy="3799912"/>
          </a:xfrm>
        </p:spPr>
        <p:txBody>
          <a:bodyPr/>
          <a:lstStyle/>
          <a:p>
            <a:pPr marL="0" indent="0">
              <a:spcBef>
                <a:spcPts val="0"/>
              </a:spcBef>
              <a:buClrTx/>
              <a:buSzTx/>
              <a:buNone/>
            </a:pPr>
            <a:r>
              <a:rPr lang="en-US" b="0">
                <a:solidFill>
                  <a:srgbClr val="000000"/>
                </a:solidFill>
              </a:rPr>
              <a:t>	</a:t>
            </a:r>
            <a:endParaRPr lang="en-US"/>
          </a:p>
        </p:txBody>
      </p:sp>
      <p:sp>
        <p:nvSpPr>
          <p:cNvPr id="8" name="TextBox 7"/>
          <p:cNvSpPr txBox="1"/>
          <p:nvPr/>
        </p:nvSpPr>
        <p:spPr>
          <a:xfrm>
            <a:off x="1229404" y="6421984"/>
            <a:ext cx="7481455" cy="400110"/>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 or no data in a specific year.</a:t>
            </a:r>
          </a:p>
        </p:txBody>
      </p:sp>
      <p:pic>
        <p:nvPicPr>
          <p:cNvPr id="4" name="Picture 2" descr="HHS and CDC logo" title="HHS and CD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2997591"/>
      </p:ext>
    </p:extLst>
  </p:cSld>
  <p:clrMapOvr>
    <a:masterClrMapping/>
  </p:clrMapOvr>
  <p:transition>
    <p:fade/>
  </p:transition>
</p:sld>
</file>

<file path=ppt/theme/theme1.xml><?xml version="1.0" encoding="utf-8"?>
<a:theme xmlns:a="http://schemas.openxmlformats.org/drawingml/2006/main" name="NCCDPHP_ppt_darktheme[1]">
  <a:themeElements>
    <a:clrScheme name="NCCDPHP Dark PPT Colors">
      <a:dk1>
        <a:srgbClr val="FFC000"/>
      </a:dk1>
      <a:lt1>
        <a:srgbClr val="0F56DC"/>
      </a:lt1>
      <a:dk2>
        <a:srgbClr val="FFFFFF"/>
      </a:dk2>
      <a:lt2>
        <a:srgbClr val="FFFFFF"/>
      </a:lt2>
      <a:accent1>
        <a:srgbClr val="878800"/>
      </a:accent1>
      <a:accent2>
        <a:srgbClr val="DF7A00"/>
      </a:accent2>
      <a:accent3>
        <a:srgbClr val="6E273D"/>
      </a:accent3>
      <a:accent4>
        <a:srgbClr val="64A0C8"/>
      </a:accent4>
      <a:accent5>
        <a:srgbClr val="69923A"/>
      </a:accent5>
      <a:accent6>
        <a:srgbClr val="7F7F7F"/>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EZID_ppt_lighttheme[1]">
  <a:themeElements>
    <a:clrScheme name="NCEZID Light PPT Colors">
      <a:dk1>
        <a:srgbClr val="0039A6"/>
      </a:dk1>
      <a:lt1>
        <a:srgbClr val="FFFFFF"/>
      </a:lt1>
      <a:dk2>
        <a:srgbClr val="3077FF"/>
      </a:dk2>
      <a:lt2>
        <a:srgbClr val="4B4B4B"/>
      </a:lt2>
      <a:accent1>
        <a:srgbClr val="BD3632"/>
      </a:accent1>
      <a:accent2>
        <a:srgbClr val="782327"/>
      </a:accent2>
      <a:accent3>
        <a:srgbClr val="7D7A00"/>
      </a:accent3>
      <a:accent4>
        <a:srgbClr val="156570"/>
      </a:accent4>
      <a:accent5>
        <a:srgbClr val="6E267B"/>
      </a:accent5>
      <a:accent6>
        <a:srgbClr val="002060"/>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6F972A4-AE41-4BE2-A716-B248864D1E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53AF4D8-286E-49B3-B877-7C43B7B88ECC}">
  <ds:schemaRefs>
    <ds:schemaRef ds:uri="http://schemas.microsoft.com/sharepoint/v3/contenttype/forms"/>
  </ds:schemaRefs>
</ds:datastoreItem>
</file>

<file path=customXml/itemProps3.xml><?xml version="1.0" encoding="utf-8"?>
<ds:datastoreItem xmlns:ds="http://schemas.openxmlformats.org/officeDocument/2006/customXml" ds:itemID="{282521ED-B53C-4CA9-8CBD-2F2327F11BC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6360</TotalTime>
  <Words>6779</Words>
  <Application>Microsoft Office PowerPoint</Application>
  <PresentationFormat>35mm Slides</PresentationFormat>
  <Paragraphs>2139</Paragraphs>
  <Slides>29</Slides>
  <Notes>15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Arial</vt:lpstr>
      <vt:lpstr>Calibri</vt:lpstr>
      <vt:lpstr>Courier New</vt:lpstr>
      <vt:lpstr>Latha</vt:lpstr>
      <vt:lpstr>Myriad Web Pro</vt:lpstr>
      <vt:lpstr>Times New Roman</vt:lpstr>
      <vt:lpstr>Verdana</vt:lpstr>
      <vt:lpstr>Wingdings</vt:lpstr>
      <vt:lpstr>NCCDPHP_ppt_darktheme[1]</vt:lpstr>
      <vt:lpstr>NCEZID_ppt_lighttheme[1]</vt:lpstr>
      <vt:lpstr>Prevalence of Self-Reported Obesity Among  U.S. Adults by State and Territory</vt:lpstr>
      <vt:lpstr>Prevalence of Self-Reported Obesity Among  U.S. Adults by State and Territory </vt:lpstr>
      <vt:lpstr>Prevalence of Self-Reported Obesity Among  U.S. Adults by State and Territory  </vt:lpstr>
      <vt:lpstr>Prevalence of Self-Reported Obesity Among  U.S. Adults by State and Territory   </vt:lpstr>
      <vt:lpstr>Prevalence¶ of Self-Reported Obesity Among U.S. Adults by State and Territory, BRFSS, 2011</vt:lpstr>
      <vt:lpstr>Prevalence¶ of Self-Reported Obesity Among U.S. Adults by State and Territory, BRFSS, 2012</vt:lpstr>
      <vt:lpstr>Prevalence¶ of Self-Reported Obesity Among U.S. Adults by State and Territory, BRFSS, 2013</vt:lpstr>
      <vt:lpstr>Prevalence¶ of Self-Reported Obesity Among U.S. Adults by State and Territory, BRFSS, 2014</vt:lpstr>
      <vt:lpstr>Prevalence¶ of Self-Reported Obesity Among U.S. Adults by State and Territory, BRFSS, 2015</vt:lpstr>
      <vt:lpstr>Prevalence¶ of Self-Reported Obesity Among U.S. Adults by State and Territory, BRFSS, 2016</vt:lpstr>
      <vt:lpstr>Prevalence¶ of Self-Reported Obesity Among U.S. Adults by State and Territory, BRFSS, 2017</vt:lpstr>
      <vt:lpstr>Prevalence¶ of Self-Reported Obesity Among U.S. Adults by State and Territory, BRFSS, 2018</vt:lpstr>
      <vt:lpstr>Prevalence¶ of Self-Reported Obesity Among U.S. Adults by State and Territory, BRFSS, 2019</vt:lpstr>
      <vt:lpstr>Prevalence¶ of Self-Reported Obesity Among U.S. Adults by State and Territory, BRFSS, 2020</vt:lpstr>
      <vt:lpstr>Prevalence¶ of Self-Reported Obesity Among U.S. Adults by State and Territory, BRFSS, 2021</vt:lpstr>
      <vt:lpstr>Prevalence¶ of Obesity Based on Self-Reported Weight and Height Among US Adults by State and Territory, BRFSS, 2022</vt:lpstr>
      <vt:lpstr> Prevalence¶ of Self-Reported Obesity Among U.S. Adults by State and Territory, BRFSS, 2011</vt:lpstr>
      <vt:lpstr> Prevalence¶ of Self-Reported Obesity Among U.S. Adults by State and Territory, BRFSS, 2012</vt:lpstr>
      <vt:lpstr>Prevalence¶ of Self-Reported Obesity Among U.S. Adults by State and Territory, BRFSS, 2013 </vt:lpstr>
      <vt:lpstr> Prevalence¶ of Self-Reported Obesity Among U.S. Adults by State and Territory, BRFSS, 2014</vt:lpstr>
      <vt:lpstr> Prevalence¶ of Self-Reported Obesity Among U.S. Adults by State and Territory, BRFSS, 2015</vt:lpstr>
      <vt:lpstr> Prevalence¶ of Self-Reported Obesity Among U.S. Adults by State and Territory, BRFSS, 2016</vt:lpstr>
      <vt:lpstr> Prevalence¶ of Self-Reported Obesity Among U.S. Adults by State and Territory, BRFSS, 2017</vt:lpstr>
      <vt:lpstr> Prevalence¶ of Self-Reported Obesity Among U.S. Adults by State and Territory, BRFSS, 2018</vt:lpstr>
      <vt:lpstr> Prevalence¶ of Self-Reported Obesity Among U.S. Adults by State and Territory, BRFSS, 2019</vt:lpstr>
      <vt:lpstr> Prevalence¶ of Self-Reported Obesity Among U.S. Adults by State and Territory, BRFSS, 2020</vt:lpstr>
      <vt:lpstr> Prevalence¶ of Self-Reported Obesity Among U.S. Adults by State and Territory, BRFSS, 2021</vt:lpstr>
      <vt:lpstr> Prevalence¶ of Obesity Based on Self-Reported Weight and Height Among US Adults by State and Territory, BRFSS, 2022</vt:lpstr>
      <vt:lpstr> Prevalence¶ of Self-Reported Obesity Among U.S. Adults by State and Territory, BRFSS, 2022</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DNPAO State Obesity Prevalence Map 2011</dc:title>
  <dc:subject>DNPAO State Obesity Prevalence Map 2011</dc:subject>
  <dc:creator>CDC</dc:creator>
  <cp:keywords>DNPAO state obesity prevalence map 2011</cp:keywords>
  <cp:lastModifiedBy>Hendrickson, Curtis (CDC/DDNID/NCCDPHP/DNPAO)</cp:lastModifiedBy>
  <cp:revision>44</cp:revision>
  <cp:lastPrinted>2019-08-01T19:27:15Z</cp:lastPrinted>
  <dcterms:created xsi:type="dcterms:W3CDTF">2000-10-25T15:41:08Z</dcterms:created>
  <dcterms:modified xsi:type="dcterms:W3CDTF">2023-09-21T19:43:42Z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2021-08-05T18:32:31Z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1c6404f3-5063-40ee-b372-ec1d31ac3843</vt:lpwstr>
  </property>
  <property fmtid="{D5CDD505-2E9C-101B-9397-08002B2CF9AE}" pid="9" name="MSIP_Label_7b94a7b8-f06c-4dfe-bdcc-9b548fd58c31_ContentBits">
    <vt:lpwstr>0</vt:lpwstr>
  </property>
</Properties>
</file>