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5"/>
    <p:sldMasterId id="2147483730" r:id="rId6"/>
    <p:sldMasterId id="2147483740" r:id="rId7"/>
  </p:sldMasterIdLst>
  <p:notesMasterIdLst>
    <p:notesMasterId r:id="rId26"/>
  </p:notesMasterIdLst>
  <p:handoutMasterIdLst>
    <p:handoutMasterId r:id="rId27"/>
  </p:handoutMasterIdLst>
  <p:sldIdLst>
    <p:sldId id="539" r:id="rId8"/>
    <p:sldId id="542" r:id="rId9"/>
    <p:sldId id="545" r:id="rId10"/>
    <p:sldId id="582" r:id="rId11"/>
    <p:sldId id="591" r:id="rId12"/>
    <p:sldId id="611" r:id="rId13"/>
    <p:sldId id="589" r:id="rId14"/>
    <p:sldId id="593" r:id="rId15"/>
    <p:sldId id="612" r:id="rId16"/>
    <p:sldId id="590" r:id="rId17"/>
    <p:sldId id="595" r:id="rId18"/>
    <p:sldId id="613" r:id="rId19"/>
    <p:sldId id="597" r:id="rId20"/>
    <p:sldId id="598" r:id="rId21"/>
    <p:sldId id="614" r:id="rId22"/>
    <p:sldId id="605" r:id="rId23"/>
    <p:sldId id="603" r:id="rId24"/>
    <p:sldId id="615" r:id="rId25"/>
  </p:sldIdLst>
  <p:sldSz cx="10287000" cy="6858000" type="35mm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Guire, Lisa (CDC/ONDIEH/NCIPC)" initials="LCM" lastIdx="2" clrIdx="0"/>
  <p:cmAuthor id="1" name="CDC User" initials="DAG" lastIdx="3" clrIdx="1"/>
  <p:cmAuthor id="2" name="Ederer, David (CDC/DDNID/NCCDPHP/DNPAO)" initials="E(" lastIdx="1" clrIdx="2">
    <p:extLst>
      <p:ext uri="{19B8F6BF-5375-455C-9EA6-DF929625EA0E}">
        <p15:presenceInfo xmlns:p15="http://schemas.microsoft.com/office/powerpoint/2012/main" userId="S::xhj2@cdc.gov::66410689-e4e9-4a94-87f9-ef385ed74ac4" providerId="AD"/>
      </p:ext>
    </p:extLst>
  </p:cmAuthor>
  <p:cmAuthor id="3" name="Zhao, Lixia (CDC/DDNID/NCCDPHP/DNPAO)" initials="ZL(" lastIdx="1" clrIdx="3">
    <p:extLst>
      <p:ext uri="{19B8F6BF-5375-455C-9EA6-DF929625EA0E}">
        <p15:presenceInfo xmlns:p15="http://schemas.microsoft.com/office/powerpoint/2012/main" userId="S::ynl3@cdc.gov::4676f9d5-1308-442c-a674-67b1138ed07f" providerId="AD"/>
      </p:ext>
    </p:extLst>
  </p:cmAuthor>
  <p:cmAuthor id="4" name="Evelyn" initials="E" lastIdx="3" clrIdx="4">
    <p:extLst>
      <p:ext uri="{19B8F6BF-5375-455C-9EA6-DF929625EA0E}">
        <p15:presenceInfo xmlns:p15="http://schemas.microsoft.com/office/powerpoint/2012/main" userId="S::ydj2@cdc.gov::6ac5eaec-675e-457c-bb46-8f407369e67b" providerId="AD"/>
      </p:ext>
    </p:extLst>
  </p:cmAuthor>
  <p:cmAuthor id="5" name="Moore, Georgia Ann (CDC/DDPHSIS/CSTLTS/OD)" initials="MGA(" lastIdx="3" clrIdx="5">
    <p:extLst>
      <p:ext uri="{19B8F6BF-5375-455C-9EA6-DF929625EA0E}">
        <p15:presenceInfo xmlns:p15="http://schemas.microsoft.com/office/powerpoint/2012/main" userId="S::gbm7@cdc.gov::3d8af32e-2536-40e7-8bd3-fae50345a15a" providerId="AD"/>
      </p:ext>
    </p:extLst>
  </p:cmAuthor>
  <p:cmAuthor id="6" name="CSTLTS ADS" initials="acy2" lastIdx="3" clrIdx="6">
    <p:extLst>
      <p:ext uri="{19B8F6BF-5375-455C-9EA6-DF929625EA0E}">
        <p15:presenceInfo xmlns:p15="http://schemas.microsoft.com/office/powerpoint/2012/main" userId="CSTLTS AD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60606"/>
    <a:srgbClr val="BCE292"/>
    <a:srgbClr val="9ED561"/>
    <a:srgbClr val="E8FECE"/>
    <a:srgbClr val="FAF400"/>
    <a:srgbClr val="F45C2C"/>
    <a:srgbClr val="ED4213"/>
    <a:srgbClr val="EEE800"/>
    <a:srgbClr val="FFC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FED6E-D97B-4A85-8353-84CFC77D1A30}" v="23" dt="2023-09-07T16:17:11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1320" y="102"/>
      </p:cViewPr>
      <p:guideLst>
        <p:guide orient="horz" pos="696"/>
        <p:guide pos="384"/>
        <p:guide pos="648"/>
      </p:guideLst>
    </p:cSldViewPr>
  </p:slideViewPr>
  <p:outlineViewPr>
    <p:cViewPr>
      <p:scale>
        <a:sx n="33" d="100"/>
        <a:sy n="33" d="100"/>
      </p:scale>
      <p:origin x="0" y="-18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6933" y="0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94295"/>
            <a:ext cx="3033306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6933" y="8694295"/>
            <a:ext cx="3033305" cy="4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5" tIns="45198" rIns="90395" bIns="4519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3822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9" y="0"/>
            <a:ext cx="30238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685800"/>
            <a:ext cx="51450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015" y="4344027"/>
            <a:ext cx="5118209" cy="4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491"/>
            <a:ext cx="3023822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defTabSz="91671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9" y="8686491"/>
            <a:ext cx="30238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8" tIns="45840" rIns="91678" bIns="45840" numCol="1" anchor="b" anchorCtr="0" compatLnSpc="1">
            <a:prstTxWarp prst="textNoShape">
              <a:avLst/>
            </a:prstTxWarp>
          </a:bodyPr>
          <a:lstStyle>
            <a:lvl1pPr algn="r" defTabSz="91671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64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5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69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80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77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8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9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3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71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0946D-6C0C-4266-8869-C57601F2DB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71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83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2E0D-6485-4017-A1BE-6FD4DBC8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CE96A-4367-47F5-B211-314F2C4B4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4432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80452640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191724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2080585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9176821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2090970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1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/>
              <a:t>Section Header</a:t>
            </a:r>
            <a:br>
              <a:rPr lang="en-US"/>
            </a:br>
            <a:r>
              <a:rPr lang="en-US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75142249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1" y="1435102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Paragraph of type</a:t>
            </a:r>
          </a:p>
          <a:p>
            <a:pPr lvl="0"/>
            <a:r>
              <a:rPr lang="en-US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0805831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229255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5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158980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/>
              <a:t>Title of Presenter –Myriad Pro, 18pt</a:t>
            </a:r>
          </a:p>
          <a:p>
            <a:pPr lvl="0"/>
            <a:endParaRPr lang="en-US" sz="1800"/>
          </a:p>
          <a:p>
            <a:pPr lvl="0"/>
            <a:r>
              <a:rPr lang="en-US" sz="1800"/>
              <a:t>Title of Event</a:t>
            </a:r>
          </a:p>
          <a:p>
            <a:pPr lvl="0"/>
            <a:r>
              <a:rPr lang="en-US" sz="1800"/>
              <a:t>Date of Event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Title of Presentation – Myriad Pro</a:t>
            </a:r>
            <a:br>
              <a:rPr lang="en-US"/>
            </a:br>
            <a:r>
              <a:rPr lang="en-US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/>
              <a:t>Section Header</a:t>
            </a:r>
            <a:br>
              <a:rPr lang="en-US"/>
            </a:br>
            <a:r>
              <a:rPr lang="en-US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First level – Myriad Pro, bold, 24pt</a:t>
            </a:r>
          </a:p>
          <a:p>
            <a:pPr lvl="1"/>
            <a:r>
              <a:rPr lang="en-US"/>
              <a:t>Second level – Myriad Pro, 20pt</a:t>
            </a:r>
          </a:p>
          <a:p>
            <a:pPr lvl="2"/>
            <a:r>
              <a:rPr lang="en-US"/>
              <a:t>Third level – Myriad Pro, 18pt	</a:t>
            </a:r>
          </a:p>
          <a:p>
            <a:pPr lvl="3"/>
            <a:r>
              <a:rPr lang="en-US"/>
              <a:t>Fourth level – Myriad Pro, 18pt</a:t>
            </a:r>
          </a:p>
          <a:p>
            <a:pPr lvl="4"/>
            <a:r>
              <a:rPr lang="en-US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Paragraph of type</a:t>
            </a:r>
          </a:p>
          <a:p>
            <a:pPr lvl="0"/>
            <a:r>
              <a:rPr lang="en-US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73" y="321755"/>
            <a:ext cx="9708758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2020–2022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876425"/>
            <a:ext cx="8229600" cy="3990975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Definitions</a:t>
            </a:r>
          </a:p>
          <a:p>
            <a:r>
              <a:rPr lang="en-US" b="0" dirty="0">
                <a:solidFill>
                  <a:srgbClr val="080808"/>
                </a:solidFill>
              </a:rPr>
              <a:t>Obesity: Body mass index (BMI) of 30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higher.</a:t>
            </a:r>
          </a:p>
          <a:p>
            <a:pPr marL="0" indent="0">
              <a:buNone/>
            </a:pPr>
            <a:endParaRPr lang="en-US" b="0" dirty="0">
              <a:solidFill>
                <a:srgbClr val="080808"/>
              </a:solidFill>
            </a:endParaRPr>
          </a:p>
          <a:p>
            <a:r>
              <a:rPr lang="en-US" b="0" dirty="0">
                <a:solidFill>
                  <a:srgbClr val="080808"/>
                </a:solidFill>
              </a:rPr>
              <a:t>Body mass index (BMI): A calculated measure of weight relative to height, defined as body weight in kilograms divided by height in meters squared.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valence of Obesity Based on Self-Reported Weight and Height Among Hispanic Adults, by State and Territory, BRFSS, 2020–2022">
            <a:extLst>
              <a:ext uri="{FF2B5EF4-FFF2-40B4-BE49-F238E27FC236}">
                <a16:creationId xmlns:a16="http://schemas.microsoft.com/office/drawing/2014/main" id="{7EF9687F-B96B-0B8C-4B05-6AEAF9A46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97" y="720749"/>
            <a:ext cx="8326104" cy="5979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4" y="145514"/>
            <a:ext cx="9628502" cy="81328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Hispanic Adults, by State and Territory, BRFSS, 2020–2022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205" y="6301466"/>
            <a:ext cx="754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089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0E1313-6C5C-AF3B-1CEB-584109D10D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3632" y="176336"/>
            <a:ext cx="9628502" cy="8132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Hispanic Adults, by State and Territory, BRFSS, 2020–2022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EBA4BB-A5F4-8BB5-18A6-121791C16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994490"/>
              </p:ext>
            </p:extLst>
          </p:nvPr>
        </p:nvGraphicFramePr>
        <p:xfrm>
          <a:off x="1142593" y="1120234"/>
          <a:ext cx="3984742" cy="487986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164069382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2692704662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3935238343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8294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(29.0, 45.3)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3534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(27.8, 39.4)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9543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(36.4, 40.1)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2179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(28.0, 39.4)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194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(36.1, 39.6)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3114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(29.4, 32.6)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162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(33.5, 38.5)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7216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(31.4, 40.6)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8781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(22.5, 32.1)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29096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2515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(29.7, 37.2)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3065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(30.4, 47.4)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37001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(28.4, 34.5)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504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(33.3, 40.2)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635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(36.4, 44.7)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709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(35.9, 42.7)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354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(34.0, 40.2)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29181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(37.6, 43.6)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1864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(32.4, 48.4)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7064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(29.6, 41.6)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55207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(28.2, 41.7)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209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(31.1, 36.0)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11492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(30.4, 35.7)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9661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(35.6, 45.3)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92771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(32.8, 38.3)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66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(34.5, 55.4)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2211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(31.8, 41.5)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6183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B43E0C8-43B0-B406-1E1A-ED4E1C588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22183"/>
              </p:ext>
            </p:extLst>
          </p:nvPr>
        </p:nvGraphicFramePr>
        <p:xfrm>
          <a:off x="5268405" y="1120234"/>
          <a:ext cx="3984742" cy="487986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2666427253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3290868750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129669716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938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(30.9, 42.5)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58590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(34.2, 39.8)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935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(31.6, 38.2)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853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(30.1, 43.9)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3264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(31.4, 35.4)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3740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(34.6, 38.1)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5327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(31.5, 34.5)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0485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(29.6, 36.3)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0608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(28.4, 42.3)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3991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(32.3, 40.4)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0181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(36.0, 43.6)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39602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(33.9, 40.1)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204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(29.3, 38.8)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5543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(32.8, 35.1)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89023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(31.0, 36.9)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658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(27.4, 38.4)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3911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(31.5, 51.5)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9380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(28.8, 41.4)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269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(38.9, 42.8)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0293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(33.3, 37.8)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6712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(24.1, 40.0)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0582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44888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(29.3, 35.9)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2976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(33.7, 37.9)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7615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(32.5, 50.2)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7835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(30.8, 40.5)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873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(35.3, 45.3)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5101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07389" y="6092798"/>
            <a:ext cx="9189208" cy="66886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949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6F617D-3F6A-FBEE-FD5D-35FE9509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32" y="309898"/>
            <a:ext cx="9628502" cy="81328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Hispanic Adults, by State and Territory, BRFSS, 2020–2022 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272" y="1606700"/>
            <a:ext cx="7781364" cy="4452126"/>
          </a:xfrm>
        </p:spPr>
        <p:txBody>
          <a:bodyPr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less than 25%.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The District of Columbia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18 states and Puerto Rico, had a prevalence of obesity between 30%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22 states and Guam had a prevalence of obesity between 35% and &lt;40%.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9 states had a prevalence of obesity between 40% and &lt;45%.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45%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13908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valence of Obesity Based on Self-Reported Weight and Height Among Non-Hispanic Asian Adults, by State and Territory, BRFSS, 2020–2022">
            <a:extLst>
              <a:ext uri="{FF2B5EF4-FFF2-40B4-BE49-F238E27FC236}">
                <a16:creationId xmlns:a16="http://schemas.microsoft.com/office/drawing/2014/main" id="{92900436-6294-86A7-D64C-BA4BCB92B8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99" y="682682"/>
            <a:ext cx="8482801" cy="6092193"/>
          </a:xfrm>
          <a:prstGeom prst="rect">
            <a:avLst/>
          </a:prstGeom>
        </p:spPr>
      </p:pic>
      <p:sp>
        <p:nvSpPr>
          <p:cNvPr id="2" name="Title 1" descr="Prevalence of Obesity Based on Self-Reported Weight and Height Among Non-Hispanic Asian Adults, by State and Territory, BRFSS, 2020–2022"/>
          <p:cNvSpPr>
            <a:spLocks noGrp="1"/>
          </p:cNvSpPr>
          <p:nvPr>
            <p:ph type="title"/>
          </p:nvPr>
        </p:nvSpPr>
        <p:spPr>
          <a:xfrm>
            <a:off x="395785" y="294713"/>
            <a:ext cx="9559873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Asian Adults, by State and Territory, BRFSS, 2020–2022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5" y="1441663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52000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949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3661B88-0E26-DCB0-50FC-4B3336A2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07" y="366631"/>
            <a:ext cx="9559873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Asian Adults, by State and Territory, BRFSS, 2020–2022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0A83BC-08B6-730F-5D02-B03FF46D0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37717"/>
              </p:ext>
            </p:extLst>
          </p:nvPr>
        </p:nvGraphicFramePr>
        <p:xfrm>
          <a:off x="1104825" y="1129345"/>
          <a:ext cx="3984742" cy="487986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3310362829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2241528988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2003142429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1530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2562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(18.4, 32.7)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2951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(9.7, 18.4)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9102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0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(9.2, 13.3)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21967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(7.1, 13.9)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74957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(9.9, 17.6)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42525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(11.9, 27.1)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4375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(6.5, 15.5)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40635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9505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(10.2, 20.6)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26871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(15.2, 21.3)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7949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(16.1, 18.6)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88423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9272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(8.5, 15.7)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2283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(4.9, 13.2)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8318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(8.1, 16.8)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5828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(7.5, 13.9)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3594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9323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(12.9, 29.4)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7946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20240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(11.0, 16.2)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5363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(8.3, 13.5)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4332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(6.6, 12.7)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81271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(16.3, 21.6)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35070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(13.7, 36.8)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59317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(8.2, 18.3)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0015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E72A43-D9E7-0CEB-9D90-BF3447017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71015"/>
              </p:ext>
            </p:extLst>
          </p:nvPr>
        </p:nvGraphicFramePr>
        <p:xfrm>
          <a:off x="5247855" y="1129345"/>
          <a:ext cx="3984742" cy="487986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3152399817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277802164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3563793673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4656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117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(8.2, 19.0)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3732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(10.4, 23.3)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84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(6.9, 16.7)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192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(9.1, 13.6)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8917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4706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(10.9, 14.6)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2331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(10.7, 21.8)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981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(18.3, 39.3)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7239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(9.4, 17.2)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2725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(7.9, 22.5)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0241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(11.3, 20.1)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8358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(7.3, 15.3)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76825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8028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(8.0, 17.7)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24318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(10.0, 28.7)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9783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203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0673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(9.8, 18.2)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60975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(5.5, 12.1)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43709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8378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367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(9.9, 15.9)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283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(8.8, 11.9)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64768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60882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(11.9, 25.5)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737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1878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2018" y="5757151"/>
            <a:ext cx="9448799" cy="641446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  <a:endParaRPr lang="en-US" sz="10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92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441D9D-DCD4-7513-4019-61A69CE5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9" y="531015"/>
            <a:ext cx="9559873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Asian Adults, by State and Territory, BRFSS, 2020–2022 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417" y="1846729"/>
            <a:ext cx="7914167" cy="4809658"/>
          </a:xfrm>
        </p:spPr>
        <p:txBody>
          <a:bodyPr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34 states, the District of Columbia and Guam had a prevalence of obesity less than 20%.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2 states (Alaska and Mississippi) had a prevalence of obesity between 20% and &lt;25%.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 state (North Dakota) had a prevalence of obesity between 25% and &lt;30%.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had a prevalence of obesity 30% or greater.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42179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13D88F-59CC-DB3C-C9A9-FCBC7240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50" y="170095"/>
            <a:ext cx="10106622" cy="597429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American Indian or Alaska Native Adults, by State and Territory, BRFSS, 2020–2022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Prevalence of Obesity Based on Self-Reported Weight and Height Among Non-Hispanic American Indian or Alaska Native Adults, by State and Territory, BRFSS, 2020–2022">
            <a:extLst>
              <a:ext uri="{FF2B5EF4-FFF2-40B4-BE49-F238E27FC236}">
                <a16:creationId xmlns:a16="http://schemas.microsoft.com/office/drawing/2014/main" id="{08E1FDD6-0B89-C668-1126-D85B5478C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4"/>
          <a:stretch/>
        </p:blipFill>
        <p:spPr>
          <a:xfrm>
            <a:off x="825779" y="1005840"/>
            <a:ext cx="8427093" cy="57124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6333" y="6300589"/>
            <a:ext cx="743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</a:t>
            </a:r>
          </a:p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5085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077956-FFD0-B463-DC50-B7C6C0D7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50" y="344753"/>
            <a:ext cx="10106622" cy="597429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American Indian or Alaska Native Adults, by State and Territory, BRFSS, 2020–2022 </a:t>
            </a:r>
            <a:endParaRPr lang="en-US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81361E-EE28-1813-A20D-2A52B9DC2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5209"/>
              </p:ext>
            </p:extLst>
          </p:nvPr>
        </p:nvGraphicFramePr>
        <p:xfrm>
          <a:off x="1105456" y="1171138"/>
          <a:ext cx="3721430" cy="4867968"/>
        </p:xfrm>
        <a:graphic>
          <a:graphicData uri="http://schemas.openxmlformats.org/drawingml/2006/table">
            <a:tbl>
              <a:tblPr firstRow="1"/>
              <a:tblGrid>
                <a:gridCol w="1210086">
                  <a:extLst>
                    <a:ext uri="{9D8B030D-6E8A-4147-A177-3AD203B41FA5}">
                      <a16:colId xmlns:a16="http://schemas.microsoft.com/office/drawing/2014/main" val="1281421995"/>
                    </a:ext>
                  </a:extLst>
                </a:gridCol>
                <a:gridCol w="1069186">
                  <a:extLst>
                    <a:ext uri="{9D8B030D-6E8A-4147-A177-3AD203B41FA5}">
                      <a16:colId xmlns:a16="http://schemas.microsoft.com/office/drawing/2014/main" val="3362514319"/>
                    </a:ext>
                  </a:extLst>
                </a:gridCol>
                <a:gridCol w="1442158">
                  <a:extLst>
                    <a:ext uri="{9D8B030D-6E8A-4147-A177-3AD203B41FA5}">
                      <a16:colId xmlns:a16="http://schemas.microsoft.com/office/drawing/2014/main" val="2044846512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604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(31.8, 54.1)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2174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(33.7, 40.5)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91458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(42.8, 51.2)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63430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(21.3, 36.9)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86154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(27.2, 47.9)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09521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(30.1, 44.7)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7511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(29.4, 56.0)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1745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(25.5, 56.7)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31708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46237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2633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(21.8, 46.2)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394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80054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16801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(36.2, 54.5)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0862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(19.0, 48.4)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5793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(28.0, 46.2)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9681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(34.2, 55.9)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03382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(36.3, 49.7)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3927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(25.2, 51.9)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5152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(34.1, 53.7)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805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(28.4, 44.6)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2954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(17.7, 33.7)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7887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(15.1, 38.9)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4858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(21.6, 40.2)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9791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(40.1, 51.8)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3119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(19.3, 44.6)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41760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(25.1, 43.2)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97095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836FB2-4E54-2F51-7C8E-DB62F68D9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91861"/>
              </p:ext>
            </p:extLst>
          </p:nvPr>
        </p:nvGraphicFramePr>
        <p:xfrm>
          <a:off x="5102103" y="1171138"/>
          <a:ext cx="3721430" cy="4867968"/>
        </p:xfrm>
        <a:graphic>
          <a:graphicData uri="http://schemas.openxmlformats.org/drawingml/2006/table">
            <a:tbl>
              <a:tblPr firstRow="1"/>
              <a:tblGrid>
                <a:gridCol w="1210086">
                  <a:extLst>
                    <a:ext uri="{9D8B030D-6E8A-4147-A177-3AD203B41FA5}">
                      <a16:colId xmlns:a16="http://schemas.microsoft.com/office/drawing/2014/main" val="1355470170"/>
                    </a:ext>
                  </a:extLst>
                </a:gridCol>
                <a:gridCol w="1069186">
                  <a:extLst>
                    <a:ext uri="{9D8B030D-6E8A-4147-A177-3AD203B41FA5}">
                      <a16:colId xmlns:a16="http://schemas.microsoft.com/office/drawing/2014/main" val="1914188160"/>
                    </a:ext>
                  </a:extLst>
                </a:gridCol>
                <a:gridCol w="1442158">
                  <a:extLst>
                    <a:ext uri="{9D8B030D-6E8A-4147-A177-3AD203B41FA5}">
                      <a16:colId xmlns:a16="http://schemas.microsoft.com/office/drawing/2014/main" val="3933604567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5278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(37.7, 45.9)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0937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(35.7, 51.2)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7207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(31.3, 60.4)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5135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(22.8, 49.2)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36437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79539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(41.6, 49.5)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063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(21.4, 42.4)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7651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(31.7, 45.3)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3466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(43.9, 55.1)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0095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(26.5, 44.7)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29232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(42.4, 49.5)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032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(28.6, 46.7)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8290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(15.5, 45.9)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2907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27316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(30.7, 54.5)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80485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(30.1, 51.5)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0811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(37.1, 51.4)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773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(22.6, 42.2)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552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(23.7, 51.7)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01322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(38.6, 55.1)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26973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(22.6, 42.1)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5304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13181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(18.8, 39.4)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5951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(37.0, 48.6)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0964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(26.3, 49.5)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39791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(33.6, 51.4)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4234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(28.0, 47.5)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7016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7EF16FF-51F6-48A8-A3A7-73099E5287FC}"/>
              </a:ext>
            </a:extLst>
          </p:cNvPr>
          <p:cNvSpPr txBox="1"/>
          <p:nvPr/>
        </p:nvSpPr>
        <p:spPr>
          <a:xfrm>
            <a:off x="656993" y="6083332"/>
            <a:ext cx="8099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%, or no data in a specific year.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Source: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Behavioral Risk Factor Surveillance System, CDC. </a:t>
            </a:r>
          </a:p>
        </p:txBody>
      </p:sp>
    </p:spTree>
    <p:extLst>
      <p:ext uri="{BB962C8B-B14F-4D97-AF65-F5344CB8AC3E}">
        <p14:creationId xmlns:p14="http://schemas.microsoft.com/office/powerpoint/2010/main" val="11988684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AA477D4-9DCC-6FA1-CF45-2DA2661546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050" y="468041"/>
            <a:ext cx="10106622" cy="5974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American Indian or Alaska Native Adults, by State and Territory, BRFSS, 2020–2022  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35" y="1734304"/>
            <a:ext cx="8670731" cy="4452126"/>
          </a:xfrm>
        </p:spPr>
        <p:txBody>
          <a:bodyPr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less than 20%.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 state (Maryland) had a prevalence of obesity between 20%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&lt;25%.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4 states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9 states had a prevalence of obesity between 30%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12 states had a prevalence of obesity between 35% and &lt;40%.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13 states had a prevalence of obesity between 40% and &lt;45%.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8 states had a prevalence of obesity between 45% and &lt;50%.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50% or greater.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82968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0039A6"/>
                </a:solidFill>
                <a:latin typeface="Verdana" pitchFamily="34" charset="0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53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C688FB-E5F1-4CBA-9CED-70D12206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8" y="274638"/>
            <a:ext cx="9536344" cy="1285216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2020–2022  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1774209"/>
            <a:ext cx="8475260" cy="4002660"/>
          </a:xfrm>
        </p:spPr>
        <p:txBody>
          <a:bodyPr/>
          <a:lstStyle/>
          <a:p>
            <a:pPr marL="0" indent="0">
              <a:buNone/>
            </a:pPr>
            <a:r>
              <a:rPr lang="en-US" sz="2200" b="0" dirty="0">
                <a:solidFill>
                  <a:srgbClr val="080808"/>
                </a:solidFill>
              </a:rPr>
              <a:t>Method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The data were collected through the Behavioral Risk Factor Surveillance System (BRFSS), an ongoing, state-based, telephone interview survey conducted by state health departments with assistance from CDC. </a:t>
            </a:r>
          </a:p>
          <a:p>
            <a:pPr marL="0" indent="0">
              <a:buNone/>
            </a:pPr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Height and weight data used in the BMI calculations were self-reported.</a:t>
            </a:r>
          </a:p>
          <a:p>
            <a:endParaRPr lang="en-US" sz="2200" b="0" dirty="0">
              <a:solidFill>
                <a:srgbClr val="000000"/>
              </a:solidFill>
            </a:endParaRPr>
          </a:p>
          <a:p>
            <a:r>
              <a:rPr lang="en-US" sz="2200" b="0" dirty="0">
                <a:solidFill>
                  <a:srgbClr val="000000"/>
                </a:solidFill>
              </a:rPr>
              <a:t>Three years of data were combined to ensure sufficient sample size.</a:t>
            </a:r>
          </a:p>
          <a:p>
            <a:endParaRPr lang="en-US" b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FC40-89E4-BB36-EEC1-7F24FAEC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8" y="321755"/>
            <a:ext cx="9585949" cy="1247738"/>
          </a:xfrm>
        </p:spPr>
        <p:txBody>
          <a:bodyPr/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US Adults by Race/Ethnicity, State and Territory,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2020–2022 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823" y="1978924"/>
            <a:ext cx="8293396" cy="3524409"/>
          </a:xfrm>
        </p:spPr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80808"/>
                </a:solidFill>
              </a:rPr>
              <a:t>Exclusion Criteria 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b="0" dirty="0">
                <a:solidFill>
                  <a:srgbClr val="000000"/>
                </a:solidFill>
              </a:rPr>
              <a:t>Height:  &lt;3 feet or ≥8 feet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Weight:  &lt;50 pounds or ≥650 pounds</a:t>
            </a:r>
          </a:p>
          <a:p>
            <a:pPr marL="0" indent="0">
              <a:buNone/>
            </a:pP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BMI: </a:t>
            </a:r>
            <a:r>
              <a:rPr lang="en-US" b="0" dirty="0">
                <a:solidFill>
                  <a:srgbClr val="080808"/>
                </a:solidFill>
              </a:rPr>
              <a:t>&lt;12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  <a:r>
              <a:rPr lang="en-US" b="0" dirty="0">
                <a:solidFill>
                  <a:srgbClr val="080808"/>
                </a:solidFill>
              </a:rPr>
              <a:t> or ≥100 kg/m</a:t>
            </a:r>
            <a:r>
              <a:rPr lang="en-US" b="0" baseline="30000" dirty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="0" baseline="30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Pregnant women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valence of Obesity Based on Self-Reported Weight and Height Among Non-Hispanic White Adults, by State and Territory, BRFSS, 2020–2022">
            <a:extLst>
              <a:ext uri="{FF2B5EF4-FFF2-40B4-BE49-F238E27FC236}">
                <a16:creationId xmlns:a16="http://schemas.microsoft.com/office/drawing/2014/main" id="{3B3BC94C-6494-315D-61BE-88C7AE6C6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08" y="752353"/>
            <a:ext cx="8341243" cy="5990529"/>
          </a:xfrm>
          <a:prstGeom prst="rect">
            <a:avLst/>
          </a:prstGeom>
        </p:spPr>
      </p:pic>
      <p:sp>
        <p:nvSpPr>
          <p:cNvPr id="2" name="Title 1" descr="Prevalence of Obesity Based on Self-Reported Weight and Height Among Non-Hispanic White Adults, by State and Territory, BRFSS, 2020–2022"/>
          <p:cNvSpPr>
            <a:spLocks noGrp="1"/>
          </p:cNvSpPr>
          <p:nvPr>
            <p:ph type="title"/>
          </p:nvPr>
        </p:nvSpPr>
        <p:spPr>
          <a:xfrm>
            <a:off x="201593" y="-66467"/>
            <a:ext cx="9883815" cy="967653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Non-Hispanic White Adults, by State and Territory, BRFSS, 2020–2022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 descr="Prevalence of Obesity Based on Self-Reported Weight and Height Among Non-Hispanic White Adults, by State and Territory, BRFSS, 2020–2022"/>
          <p:cNvSpPr>
            <a:spLocks noGrp="1"/>
          </p:cNvSpPr>
          <p:nvPr>
            <p:ph idx="1"/>
          </p:nvPr>
        </p:nvSpPr>
        <p:spPr>
          <a:xfrm>
            <a:off x="291402" y="1441664"/>
            <a:ext cx="8966898" cy="3909826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4156" y="6342773"/>
            <a:ext cx="7496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2690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6" y="226536"/>
            <a:ext cx="9591366" cy="805827"/>
          </a:xfrm>
        </p:spPr>
        <p:txBody>
          <a:bodyPr/>
          <a:lstStyle/>
          <a:p>
            <a:pPr>
              <a:lnSpc>
                <a:spcPts val="24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Non-Hispanic White Adults, by State and Territory, BRFSS, 2020–2022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86640" y="6121873"/>
            <a:ext cx="9332384" cy="504795"/>
          </a:xfrm>
        </p:spPr>
        <p:txBody>
          <a:bodyPr/>
          <a:lstStyle/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E19C354-863D-F030-7D17-39A2F1747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83406"/>
              </p:ext>
            </p:extLst>
          </p:nvPr>
        </p:nvGraphicFramePr>
        <p:xfrm>
          <a:off x="1018149" y="1151056"/>
          <a:ext cx="3984742" cy="487986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1934352004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319350841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3527906924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376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(34.8, 37.3)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51534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(29.3, 32.0)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3646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(27.0, 28.9)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2833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(35.4, 37.8)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8517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(24.6, 27.1)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31602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(22.5, 24.0)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6843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402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(32.0, 34.9)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64406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(11.6, 14.3)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52413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63068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(31.5, 33.8)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91657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(15.9, 25.1)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4863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(18.4, 21.2)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88742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(30.5, 32.4)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8377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(30.4, 33.3)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8989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(35.9, 37.5)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942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(36.3, 37.9)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2238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(34.5, 35.9)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7773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(36.8, 39.2)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26660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(34.9, 37.4)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8502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(31.1, 32.7)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133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(29.4, 31.1)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25919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(25.2, 27.0)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9132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(33.4, 35.1)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3903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(31.6, 32.8)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9570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(33.5, 36.2)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4798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(34.6, 36.4)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9011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27F6EC-ED23-DEA9-9A75-EF29A400C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634821"/>
              </p:ext>
            </p:extLst>
          </p:nvPr>
        </p:nvGraphicFramePr>
        <p:xfrm>
          <a:off x="5227295" y="1151056"/>
          <a:ext cx="3984742" cy="4879868"/>
        </p:xfrm>
        <a:graphic>
          <a:graphicData uri="http://schemas.openxmlformats.org/drawingml/2006/table">
            <a:tbl>
              <a:tblPr firstRow="1"/>
              <a:tblGrid>
                <a:gridCol w="1292827">
                  <a:extLst>
                    <a:ext uri="{9D8B030D-6E8A-4147-A177-3AD203B41FA5}">
                      <a16:colId xmlns:a16="http://schemas.microsoft.com/office/drawing/2014/main" val="2731853636"/>
                    </a:ext>
                  </a:extLst>
                </a:gridCol>
                <a:gridCol w="1151148">
                  <a:extLst>
                    <a:ext uri="{9D8B030D-6E8A-4147-A177-3AD203B41FA5}">
                      <a16:colId xmlns:a16="http://schemas.microsoft.com/office/drawing/2014/main" val="1923579084"/>
                    </a:ext>
                  </a:extLst>
                </a:gridCol>
                <a:gridCol w="1540767">
                  <a:extLst>
                    <a:ext uri="{9D8B030D-6E8A-4147-A177-3AD203B41FA5}">
                      <a16:colId xmlns:a16="http://schemas.microsoft.com/office/drawing/2014/main" val="2713259651"/>
                    </a:ext>
                  </a:extLst>
                </a:gridCol>
              </a:tblGrid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8282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(28.4, 30.2)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257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(34.4, 36.0)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5427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(29.5, 33.1)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9553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(29.5, 31.5)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332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(26.6, 28.6)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3318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(24.3, 27.1)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28215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(27.2, 28.6)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9690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(30.1, 32.5)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96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(33.2, 35.4)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14816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(36.0, 37.5)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32534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(36.2, 38.5)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7309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(28.4, 30.3)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8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(31.6, 34.1)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20431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7021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(28.3, 30.8)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7742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(31.6, 33.7)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644045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(33.4, 37.0)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93597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(33.8, 36.2)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6647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(30.9, 33.4)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74900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(28.8, 30.3)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0301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(26.5, 28.4)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36065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050083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(31.9, 33.7)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45294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(29.7, 31.0)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619208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(39.3, 41.3)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17239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(32.8, 34.8)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47906"/>
                  </a:ext>
                </a:extLst>
              </a:tr>
              <a:tr h="155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(30.3, 32.7)</a:t>
                      </a:r>
                    </a:p>
                  </a:txBody>
                  <a:tcPr marL="6641" marR="6641" marT="66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66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8688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183121"/>
            <a:ext cx="9673063" cy="9588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Obesity Based on Self-Reported Weight and Height Among Non-Hispanic White Adults, by State and Territory, BRFSS, 2020–2022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2C860F-0B34-4A1F-95A4-F5A245F51B54}"/>
              </a:ext>
            </a:extLst>
          </p:cNvPr>
          <p:cNvSpPr txBox="1">
            <a:spLocks/>
          </p:cNvSpPr>
          <p:nvPr/>
        </p:nvSpPr>
        <p:spPr>
          <a:xfrm>
            <a:off x="1113754" y="1762729"/>
            <a:ext cx="7740502" cy="46195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Summary</a:t>
            </a:r>
          </a:p>
          <a:p>
            <a:pPr marL="344488" marR="0" lvl="0" indent="-344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District of Columbia and Hawaii had a prevalence of obesity less than 20%.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Colorado and Guam had a prevalence of obesity between 20% 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&lt;25%.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12 states had a prevalence of obesity between 25% 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&lt;30%.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21 states had a prevalence of obesity between 30% 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&lt;35%.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13 states (Alabama, Arkansas, Indiana, Iowa, Kansas, Kentucky, Louisiana, Missouri, Nebraska, Ohio, Oklahoma, South Dakota and Tennessee) had a prevalence of obesity between 35% and &lt;40%.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West Virginia had a prevalence of obesity 40% or greater.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Char char="q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9A6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78" y="6124353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0595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valence of Obesity Based on Self-Reported Weight and Height Among Non-Hispanic Black Adults, by State and Territory, BRFSS, 2020–2022">
            <a:extLst>
              <a:ext uri="{FF2B5EF4-FFF2-40B4-BE49-F238E27FC236}">
                <a16:creationId xmlns:a16="http://schemas.microsoft.com/office/drawing/2014/main" id="{60F94B51-A6DD-686D-7C77-09752FED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1" y="671332"/>
            <a:ext cx="8426374" cy="6074073"/>
          </a:xfrm>
          <a:prstGeom prst="rect">
            <a:avLst/>
          </a:prstGeom>
        </p:spPr>
      </p:pic>
      <p:sp>
        <p:nvSpPr>
          <p:cNvPr id="2" name="Title 1" descr="Prevalence of Obesity Based on Self-Reported Weight and Height Among Non-Hispanic Black Adults, by State and Territory, BRFSS, 2020–2022"/>
          <p:cNvSpPr>
            <a:spLocks noGrp="1"/>
          </p:cNvSpPr>
          <p:nvPr>
            <p:ph type="title"/>
          </p:nvPr>
        </p:nvSpPr>
        <p:spPr>
          <a:xfrm>
            <a:off x="205483" y="291269"/>
            <a:ext cx="9576247" cy="59742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lang="en-US" sz="18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Black Adults, by State and Territory, BRFSS, 2020–2022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4398" y="6340656"/>
            <a:ext cx="7566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≥30%, or no data in a specific year.</a:t>
            </a:r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90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72" y="252255"/>
            <a:ext cx="9578838" cy="769834"/>
          </a:xfrm>
        </p:spPr>
        <p:txBody>
          <a:bodyPr/>
          <a:lstStyle/>
          <a:p>
            <a:pPr>
              <a:lnSpc>
                <a:spcPts val="2400"/>
              </a:lnSpc>
            </a:pP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Black Adults, by State and Territory, BRFSS, 2020–2022</a:t>
            </a:r>
            <a:endParaRPr lang="en-US" sz="2000" kern="0" dirty="0">
              <a:latin typeface="Verdan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0559" y="5582253"/>
            <a:ext cx="9261093" cy="1146413"/>
          </a:xfrm>
        </p:spPr>
        <p:txBody>
          <a:bodyPr/>
          <a:lstStyle/>
          <a:p>
            <a:pPr indent="0"/>
            <a:endParaRPr lang="en-US" sz="900" i="1">
              <a:latin typeface="Verdana" pitchFamily="34" charset="0"/>
            </a:endParaRPr>
          </a:p>
          <a:p>
            <a:pPr indent="0"/>
            <a:endParaRPr lang="en-US" sz="9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0">
              <a:spcBef>
                <a:spcPts val="0"/>
              </a:spcBef>
            </a:pPr>
            <a:r>
              <a:rPr lang="en-US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&lt;50, the relative standard error (dividing the standard error by the prevalence) ≥30</a:t>
            </a:r>
            <a:r>
              <a:rPr lang="en-US" sz="900">
                <a:latin typeface="Verdana" pitchFamily="34" charset="0"/>
              </a:rPr>
              <a:t>%, or no data in a specific year.</a:t>
            </a:r>
          </a:p>
          <a:p>
            <a:pPr indent="0">
              <a:spcBef>
                <a:spcPts val="0"/>
              </a:spcBef>
            </a:pPr>
            <a:r>
              <a:rPr lang="en-US" sz="900" i="1">
                <a:latin typeface="Verdana" pitchFamily="34" charset="0"/>
              </a:rPr>
              <a:t>  Source: </a:t>
            </a:r>
            <a:r>
              <a:rPr lang="en-US" sz="900">
                <a:latin typeface="Verdana" pitchFamily="34" charset="0"/>
              </a:rPr>
              <a:t>Behavioral Risk Factor Surveillance System, CDC. </a:t>
            </a:r>
          </a:p>
          <a:p>
            <a:pPr indent="0"/>
            <a:endParaRPr lang="en-US" sz="900">
              <a:latin typeface="Verdana" pitchFamily="34" charset="0"/>
            </a:endParaRPr>
          </a:p>
          <a:p>
            <a:endParaRPr lang="en-US" sz="1000">
              <a:latin typeface="Verdana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8F247B-FCC3-A8BE-BD28-42A3775EA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176299"/>
              </p:ext>
            </p:extLst>
          </p:nvPr>
        </p:nvGraphicFramePr>
        <p:xfrm>
          <a:off x="1273306" y="1088950"/>
          <a:ext cx="3735055" cy="4868220"/>
        </p:xfrm>
        <a:graphic>
          <a:graphicData uri="http://schemas.openxmlformats.org/drawingml/2006/table">
            <a:tbl>
              <a:tblPr firstRow="1"/>
              <a:tblGrid>
                <a:gridCol w="1211818">
                  <a:extLst>
                    <a:ext uri="{9D8B030D-6E8A-4147-A177-3AD203B41FA5}">
                      <a16:colId xmlns:a16="http://schemas.microsoft.com/office/drawing/2014/main" val="3031554643"/>
                    </a:ext>
                  </a:extLst>
                </a:gridCol>
                <a:gridCol w="1079016">
                  <a:extLst>
                    <a:ext uri="{9D8B030D-6E8A-4147-A177-3AD203B41FA5}">
                      <a16:colId xmlns:a16="http://schemas.microsoft.com/office/drawing/2014/main" val="624898737"/>
                    </a:ext>
                  </a:extLst>
                </a:gridCol>
                <a:gridCol w="1444221">
                  <a:extLst>
                    <a:ext uri="{9D8B030D-6E8A-4147-A177-3AD203B41FA5}">
                      <a16:colId xmlns:a16="http://schemas.microsoft.com/office/drawing/2014/main" val="881423162"/>
                    </a:ext>
                  </a:extLst>
                </a:gridCol>
              </a:tblGrid>
              <a:tr h="149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46020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49.3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(47.1, 51.6)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01375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Alaska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41.8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(32.9, 51.4)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7300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Arizona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(36.3, 45.7)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88406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Arkansas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46.6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(42.8, 50.5)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6694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California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(38.1, 47.1)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966936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Colorado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31.3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(27.7, 35.3)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686849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Connecticut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(37.7, 44.6)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48619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Delaware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46.3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(43.0, 49.7)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8891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38.3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(36.0, 40.5)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845646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Florida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78247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42.8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(40.7, 44.9)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168106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Guam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6863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Hawaii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31.2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(23.8, 39.6)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637483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Idaho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(19.6, 44.2)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859279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Illinois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41.0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(37.5, 44.6)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81704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44.0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(41.3, 46.8)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931658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Iowa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(36.8, 47.3)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86078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Kansas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39.6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(36.2, 43.1)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488968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Kentucky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44.7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(39.6, 49.9)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10980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Louisiana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(44.1, 48.8)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18674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Maine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36.9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(26.8, 48.2)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370430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Maryland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41.6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(40.1, 43.1)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57315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36.0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(32.3, 39.8)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88980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Michigan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42.1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(39.5, 44.7)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512562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Minnesota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36.0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(33.3, 38.8)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09010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Mississippi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47.5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(45.7, 49.4)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62383"/>
                  </a:ext>
                </a:extLst>
              </a:tr>
              <a:tr h="155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Missouri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42.6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(39.7, 45.5)</a:t>
                      </a:r>
                    </a:p>
                  </a:txBody>
                  <a:tcPr marL="6225" marR="6225" marT="6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2576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8C6588-A5CB-3756-2033-19C42DE13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22272"/>
              </p:ext>
            </p:extLst>
          </p:nvPr>
        </p:nvGraphicFramePr>
        <p:xfrm>
          <a:off x="5235899" y="1088950"/>
          <a:ext cx="3738264" cy="4868360"/>
        </p:xfrm>
        <a:graphic>
          <a:graphicData uri="http://schemas.openxmlformats.org/drawingml/2006/table">
            <a:tbl>
              <a:tblPr firstRow="1"/>
              <a:tblGrid>
                <a:gridCol w="1212859">
                  <a:extLst>
                    <a:ext uri="{9D8B030D-6E8A-4147-A177-3AD203B41FA5}">
                      <a16:colId xmlns:a16="http://schemas.microsoft.com/office/drawing/2014/main" val="600840051"/>
                    </a:ext>
                  </a:extLst>
                </a:gridCol>
                <a:gridCol w="1079943">
                  <a:extLst>
                    <a:ext uri="{9D8B030D-6E8A-4147-A177-3AD203B41FA5}">
                      <a16:colId xmlns:a16="http://schemas.microsoft.com/office/drawing/2014/main" val="309048837"/>
                    </a:ext>
                  </a:extLst>
                </a:gridCol>
                <a:gridCol w="1445462">
                  <a:extLst>
                    <a:ext uri="{9D8B030D-6E8A-4147-A177-3AD203B41FA5}">
                      <a16:colId xmlns:a16="http://schemas.microsoft.com/office/drawing/2014/main" val="1774243520"/>
                    </a:ext>
                  </a:extLst>
                </a:gridCol>
              </a:tblGrid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 Interval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67805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624541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(32.9, 42.3)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64164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(28.3, 38.9)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609159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(22.9, 46.5)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697015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(34.8, 39.9)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61411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(29.2, 46.6)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12976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(34.5, 38.1)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84132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(45.7, 50.7)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44801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(18.6, 32.8)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934274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(41.4, 46.4)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54700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(41.9, 50.4)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162655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(24.2, 38.8)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85930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(37.7, 44.1)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4523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160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(33.5, 43.8)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73521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(42.6, 47.2)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76835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(18.4, 42.2)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355946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(43.0, 49.9)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67137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(40.3, 46.8)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57759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(20.4, 37.5)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61239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(20.2, 38.9)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5835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Insufficient data*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90753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(44.6, 48.8)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9235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(32.5, 39.9)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34855"/>
                  </a:ext>
                </a:extLst>
              </a:tr>
              <a:tr h="1457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(36.0, 48.1)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50280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(44.0, 55.6)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96460"/>
                  </a:ext>
                </a:extLst>
              </a:tr>
              <a:tr h="1557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(17.2, 48.7)</a:t>
                      </a:r>
                    </a:p>
                  </a:txBody>
                  <a:tcPr marL="6230" marR="6230" marT="62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53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6908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8DCFC1-771E-DFE6-5664-4A263AE871B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867" y="507023"/>
            <a:ext cx="9576247" cy="5974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Based on Self-Reported Weight and Height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Among Non-Hispanic Black Adults, by State and Territory, BRFSS, 2020–2022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352" y="1729499"/>
            <a:ext cx="7914167" cy="3759987"/>
          </a:xfrm>
        </p:spPr>
        <p:txBody>
          <a:bodyPr/>
          <a:lstStyle/>
          <a:p>
            <a:pPr>
              <a:buNone/>
            </a:pPr>
            <a:r>
              <a:rPr lang="en-US" sz="2200" b="0" dirty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less than 25%.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4 states had a prevalence of obesity between 25% and</a:t>
            </a:r>
            <a:r>
              <a:rPr lang="en-US" sz="2200" b="0" dirty="0">
                <a:solidFill>
                  <a:srgbClr val="FF0000"/>
                </a:solidFill>
              </a:rPr>
              <a:t> </a:t>
            </a:r>
            <a:r>
              <a:rPr lang="en-US" sz="2200" b="0" dirty="0">
                <a:solidFill>
                  <a:srgbClr val="000000"/>
                </a:solidFill>
              </a:rPr>
              <a:t>&lt;30%.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7 states had a prevalence of obesity between 30% and &lt;35%.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10 states and the District of Columbia had a prevalence of obesity between 35% and &lt;40%.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17 states had a prevalence of obesity between 40% and &lt;45%.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10 states had a prevalence of obesity between 45% and &lt;50%.</a:t>
            </a:r>
          </a:p>
          <a:p>
            <a:r>
              <a:rPr lang="en-US" sz="2200" b="0" dirty="0">
                <a:solidFill>
                  <a:srgbClr val="000000"/>
                </a:solidFill>
              </a:rPr>
              <a:t>No state or territory had a prevalence of obesity 50% or greater.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915" y="6047444"/>
            <a:ext cx="4327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http://www.cdc.gov/obesity/data/adult.html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5246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f5e8e1-eeb2-484a-be0b-65ad7cf1b353" xsi:nil="true"/>
    <lcf76f155ced4ddcb4097134ff3c332f xmlns="e5a8b70a-03bd-4c9e-ad13-a97afbeaed30">
      <Terms xmlns="http://schemas.microsoft.com/office/infopath/2007/PartnerControls"/>
    </lcf76f155ced4ddcb4097134ff3c332f>
    <_dlc_DocId xmlns="f7f5e8e1-eeb2-484a-be0b-65ad7cf1b353">7UTKFZWMU4AY-517668884-4291</_dlc_DocId>
    <_dlc_DocIdUrl xmlns="f7f5e8e1-eeb2-484a-be0b-65ad7cf1b353">
      <Url>https://cdc.sharepoint.com/sites/NCCDPHP-DNPAO/OPCB/_layouts/15/DocIdRedir.aspx?ID=7UTKFZWMU4AY-517668884-4291</Url>
      <Description>7UTKFZWMU4AY-517668884-4291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C4CDD9A0D7D49B69306346585885E" ma:contentTypeVersion="15" ma:contentTypeDescription="Create a new document." ma:contentTypeScope="" ma:versionID="57f697b053e0130f0eefb555af9f5844">
  <xsd:schema xmlns:xsd="http://www.w3.org/2001/XMLSchema" xmlns:xs="http://www.w3.org/2001/XMLSchema" xmlns:p="http://schemas.microsoft.com/office/2006/metadata/properties" xmlns:ns2="f7f5e8e1-eeb2-484a-be0b-65ad7cf1b353" xmlns:ns3="e5a8b70a-03bd-4c9e-ad13-a97afbeaed30" targetNamespace="http://schemas.microsoft.com/office/2006/metadata/properties" ma:root="true" ma:fieldsID="0a4f60c9745026012ab47863c5452b22" ns2:_="" ns3:_="">
    <xsd:import namespace="f7f5e8e1-eeb2-484a-be0b-65ad7cf1b353"/>
    <xsd:import namespace="e5a8b70a-03bd-4c9e-ad13-a97afbeaed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5e8e1-eeb2-484a-be0b-65ad7cf1b35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553db0-3bb8-4d9f-9f18-c3703c1aae1b}" ma:internalName="TaxCatchAll" ma:showField="CatchAllData" ma:web="f7f5e8e1-eeb2-484a-be0b-65ad7cf1b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8b70a-03bd-4c9e-ad13-a97afbeae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4DD9BD-0392-4CD1-AB0E-988B986427E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3A56263-FEE3-4E3F-A9B8-085D77E54A61}">
  <ds:schemaRefs>
    <ds:schemaRef ds:uri="http://schemas.microsoft.com/office/2006/metadata/properties"/>
    <ds:schemaRef ds:uri="http://schemas.microsoft.com/office/infopath/2007/PartnerControls"/>
    <ds:schemaRef ds:uri="f7f5e8e1-eeb2-484a-be0b-65ad7cf1b353"/>
    <ds:schemaRef ds:uri="e5a8b70a-03bd-4c9e-ad13-a97afbeaed30"/>
  </ds:schemaRefs>
</ds:datastoreItem>
</file>

<file path=customXml/itemProps3.xml><?xml version="1.0" encoding="utf-8"?>
<ds:datastoreItem xmlns:ds="http://schemas.openxmlformats.org/officeDocument/2006/customXml" ds:itemID="{3F608F0E-70B7-4323-95B9-C3C5707E6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5e8e1-eeb2-484a-be0b-65ad7cf1b353"/>
    <ds:schemaRef ds:uri="e5a8b70a-03bd-4c9e-ad13-a97afbeaed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3B137B-A83D-4737-BD74-01C6DF4311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62</TotalTime>
  <Words>3523</Words>
  <Application>Microsoft Office PowerPoint</Application>
  <PresentationFormat>35mm Slides</PresentationFormat>
  <Paragraphs>961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Courier New</vt:lpstr>
      <vt:lpstr>Myriad Web Pro</vt:lpstr>
      <vt:lpstr>Times New Roman</vt:lpstr>
      <vt:lpstr>Verdana</vt:lpstr>
      <vt:lpstr>Wingdings</vt:lpstr>
      <vt:lpstr>NCCDPHP_ppt_darktheme[1]</vt:lpstr>
      <vt:lpstr>NCEZID_ppt_lighttheme[1]</vt:lpstr>
      <vt:lpstr>1_NCEZID_ppt_lighttheme[1]</vt:lpstr>
      <vt:lpstr>Prevalence of Obesity Based on Self-Reported Weight and Height Among US Adults by Race/Ethnicity, State and Territory,  BRFSS, 2020–2022</vt:lpstr>
      <vt:lpstr>Prevalence of Obesity Based on Self-Reported Weight and Height Among US Adults by Race/Ethnicity, State and Territory,  BRFSS, 2020–2022  </vt:lpstr>
      <vt:lpstr>Prevalence of Obesity Based on Self-Reported Weight and Height Among US Adults by Race/Ethnicity, State and Territory,  BRFSS, 2020–2022 </vt:lpstr>
      <vt:lpstr>Prevalence of Obesity Based on Self-Reported Weight and Height Among Non-Hispanic White Adults, by State and Territory, BRFSS, 2020–2022</vt:lpstr>
      <vt:lpstr> Prevalence of Obesity Based on Self-Reported Weight and Height Among Non-Hispanic White Adults, by State and Territory, BRFSS, 2020–2022</vt:lpstr>
      <vt:lpstr>Prevalence of Obesity Based on Self-Reported Weight and Height Among Non-Hispanic White Adults, by State and Territory, BRFSS, 2020–2022 </vt:lpstr>
      <vt:lpstr>Prevalence of Obesity Based on Self-Reported Weight and Height Among Non-Hispanic Black Adults, by State and Territory, BRFSS, 2020–2022</vt:lpstr>
      <vt:lpstr> Prevalence of Obesity Based on Self-Reported Weight and Height Among Non-Hispanic Black Adults, by State and Territory, BRFSS, 2020–2022</vt:lpstr>
      <vt:lpstr>Prevalence of Obesity Based on Self-Reported Weight and Height Among Non-Hispanic Black Adults, by State and Territory, BRFSS, 2020–2022 </vt:lpstr>
      <vt:lpstr>Prevalence of Obesity Based on Self-Reported Weight and Height Among Hispanic Adults, by State and Territory, BRFSS, 2020–2022</vt:lpstr>
      <vt:lpstr>Prevalence of Obesity Based on Self-Reported Weight and Height Among Hispanic Adults, by State and Territory, BRFSS, 2020–2022 </vt:lpstr>
      <vt:lpstr>Prevalence of Obesity Based on Self-Reported Weight and Height Among Hispanic Adults, by State and Territory, BRFSS, 2020–2022  </vt:lpstr>
      <vt:lpstr>Prevalence of Obesity Based on Self-Reported Weight and Height Among Non-Hispanic Asian Adults, by State and Territory, BRFSS, 2020–2022</vt:lpstr>
      <vt:lpstr>Prevalence of Obesity Based on Self-Reported Weight and Height Among Non-Hispanic Asian Adults, by State and Territory, BRFSS, 2020–2022 </vt:lpstr>
      <vt:lpstr>Prevalence of Obesity Based on Self-Reported Weight and Height Among Non-Hispanic Asian Adults, by State and Territory, BRFSS, 2020–2022  </vt:lpstr>
      <vt:lpstr>Prevalence of Obesity Based on Self-Reported Weight and Height Among Non-Hispanic American Indian or Alaska Native Adults, by State and Territory, BRFSS, 2020–2022</vt:lpstr>
      <vt:lpstr>Prevalence of Obesity Based on Self-Reported Weight and Height Among Non-Hispanic American Indian or Alaska Native Adults, by State and Territory, BRFSS, 2020–2022 </vt:lpstr>
      <vt:lpstr>Prevalence of Obesity Based on Self-Reported Weight and Height Among Non-Hispanic American Indian or Alaska Native Adults, by State and Territory, BRFSS, 2020–2022  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Hendrickson, Curtis (CDC/DDNID/NCCDPHP/DNPAO)</cp:lastModifiedBy>
  <cp:revision>8</cp:revision>
  <cp:lastPrinted>2014-08-11T12:44:34Z</cp:lastPrinted>
  <dcterms:created xsi:type="dcterms:W3CDTF">2000-10-25T15:41:08Z</dcterms:created>
  <dcterms:modified xsi:type="dcterms:W3CDTF">2023-09-21T19:42:43Z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2021-08-05T19:21:26Z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e74401bf-548a-41d5-b9d6-ff506b23d18e</vt:lpwstr>
  </property>
  <property fmtid="{D5CDD505-2E9C-101B-9397-08002B2CF9AE}" pid="9" name="MSIP_Label_7b94a7b8-f06c-4dfe-bdcc-9b548fd58c31_ContentBits">
    <vt:lpwstr>0</vt:lpwstr>
  </property>
  <property fmtid="{D5CDD505-2E9C-101B-9397-08002B2CF9AE}" pid="10" name="ContentTypeId">
    <vt:lpwstr>0x0101000F8C4CDD9A0D7D49B69306346585885E</vt:lpwstr>
  </property>
  <property fmtid="{D5CDD505-2E9C-101B-9397-08002B2CF9AE}" pid="11" name="_dlc_DocIdItemGuid">
    <vt:lpwstr>e2409f36-c1f2-4dd1-b1b4-cdcdbf3568f4</vt:lpwstr>
  </property>
</Properties>
</file>