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4" r:id="rId1"/>
  </p:sldMasterIdLst>
  <p:notesMasterIdLst>
    <p:notesMasterId r:id="rId14"/>
  </p:notesMasterIdLst>
  <p:sldIdLst>
    <p:sldId id="256" r:id="rId2"/>
    <p:sldId id="266" r:id="rId3"/>
    <p:sldId id="288" r:id="rId4"/>
    <p:sldId id="287" r:id="rId5"/>
    <p:sldId id="282" r:id="rId6"/>
    <p:sldId id="292" r:id="rId7"/>
    <p:sldId id="275" r:id="rId8"/>
    <p:sldId id="293" r:id="rId9"/>
    <p:sldId id="295" r:id="rId10"/>
    <p:sldId id="294" r:id="rId11"/>
    <p:sldId id="296" r:id="rId12"/>
    <p:sldId id="29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972"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RP\Documents\Medicine\Crowding\Excel\Crowding%20v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RP\Documents\Medicine\Crowding\Excel\Crowding%20v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RP\Documents\Medicine\Crowding\Excel\Crowding%20v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740885974910519"/>
          <c:y val="5.1873526402420087E-2"/>
          <c:w val="0.73978758631266706"/>
          <c:h val="0.76268450553850353"/>
        </c:manualLayout>
      </c:layout>
      <c:lineChart>
        <c:grouping val="standard"/>
        <c:ser>
          <c:idx val="0"/>
          <c:order val="0"/>
          <c:tx>
            <c:strRef>
              <c:f>Fig1_data!$C$30</c:f>
              <c:strCache>
                <c:ptCount val="1"/>
                <c:pt idx="0">
                  <c:v>Arrivals</c:v>
                </c:pt>
              </c:strCache>
            </c:strRef>
          </c:tx>
          <c:errBars>
            <c:errDir val="y"/>
            <c:errBarType val="both"/>
            <c:errValType val="cust"/>
            <c:plus>
              <c:numRef>
                <c:f>Fig1_data!$F$31:$F$54</c:f>
                <c:numCache>
                  <c:formatCode>General</c:formatCode>
                  <c:ptCount val="24"/>
                  <c:pt idx="0">
                    <c:v>0.91629041095890262</c:v>
                  </c:pt>
                  <c:pt idx="1">
                    <c:v>0.5620774951076325</c:v>
                  </c:pt>
                  <c:pt idx="2">
                    <c:v>0.45291076320939905</c:v>
                  </c:pt>
                  <c:pt idx="3">
                    <c:v>0.41415029354207744</c:v>
                  </c:pt>
                  <c:pt idx="4">
                    <c:v>0.33450684931507596</c:v>
                  </c:pt>
                  <c:pt idx="5">
                    <c:v>0.36505870841487775</c:v>
                  </c:pt>
                  <c:pt idx="6">
                    <c:v>0.44437025440312866</c:v>
                  </c:pt>
                  <c:pt idx="7">
                    <c:v>0.6406630136986402</c:v>
                  </c:pt>
                  <c:pt idx="8">
                    <c:v>1.0906657534246578</c:v>
                  </c:pt>
                  <c:pt idx="9">
                    <c:v>1.3296227005870838</c:v>
                  </c:pt>
                  <c:pt idx="10">
                    <c:v>1.5214195694716321</c:v>
                  </c:pt>
                  <c:pt idx="11">
                    <c:v>1.5035060665362041</c:v>
                  </c:pt>
                  <c:pt idx="12">
                    <c:v>1.4623499021526456</c:v>
                  </c:pt>
                  <c:pt idx="13">
                    <c:v>1.4378183953033146</c:v>
                  </c:pt>
                  <c:pt idx="14">
                    <c:v>1.4954982387475408</c:v>
                  </c:pt>
                  <c:pt idx="15">
                    <c:v>1.4154238747553778</c:v>
                  </c:pt>
                  <c:pt idx="16">
                    <c:v>1.4792465753424566</c:v>
                  </c:pt>
                  <c:pt idx="17">
                    <c:v>1.4658148727984197</c:v>
                  </c:pt>
                  <c:pt idx="18">
                    <c:v>1.5998027397260361</c:v>
                  </c:pt>
                  <c:pt idx="19">
                    <c:v>1.5892285714285705</c:v>
                  </c:pt>
                  <c:pt idx="20">
                    <c:v>1.4744861056751475</c:v>
                  </c:pt>
                  <c:pt idx="21">
                    <c:v>1.3232105675146784</c:v>
                  </c:pt>
                  <c:pt idx="22">
                    <c:v>1.1715506849315225</c:v>
                  </c:pt>
                  <c:pt idx="23">
                    <c:v>0.98039412915851354</c:v>
                  </c:pt>
                </c:numCache>
              </c:numRef>
            </c:plus>
            <c:minus>
              <c:numRef>
                <c:f>Fig1_data!$F$31:$F$54</c:f>
                <c:numCache>
                  <c:formatCode>General</c:formatCode>
                  <c:ptCount val="24"/>
                  <c:pt idx="0">
                    <c:v>0.91629041095890262</c:v>
                  </c:pt>
                  <c:pt idx="1">
                    <c:v>0.5620774951076325</c:v>
                  </c:pt>
                  <c:pt idx="2">
                    <c:v>0.45291076320939905</c:v>
                  </c:pt>
                  <c:pt idx="3">
                    <c:v>0.41415029354207744</c:v>
                  </c:pt>
                  <c:pt idx="4">
                    <c:v>0.33450684931507596</c:v>
                  </c:pt>
                  <c:pt idx="5">
                    <c:v>0.36505870841487775</c:v>
                  </c:pt>
                  <c:pt idx="6">
                    <c:v>0.44437025440312866</c:v>
                  </c:pt>
                  <c:pt idx="7">
                    <c:v>0.6406630136986402</c:v>
                  </c:pt>
                  <c:pt idx="8">
                    <c:v>1.0906657534246578</c:v>
                  </c:pt>
                  <c:pt idx="9">
                    <c:v>1.3296227005870838</c:v>
                  </c:pt>
                  <c:pt idx="10">
                    <c:v>1.5214195694716321</c:v>
                  </c:pt>
                  <c:pt idx="11">
                    <c:v>1.5035060665362041</c:v>
                  </c:pt>
                  <c:pt idx="12">
                    <c:v>1.4623499021526456</c:v>
                  </c:pt>
                  <c:pt idx="13">
                    <c:v>1.4378183953033146</c:v>
                  </c:pt>
                  <c:pt idx="14">
                    <c:v>1.4954982387475408</c:v>
                  </c:pt>
                  <c:pt idx="15">
                    <c:v>1.4154238747553778</c:v>
                  </c:pt>
                  <c:pt idx="16">
                    <c:v>1.4792465753424566</c:v>
                  </c:pt>
                  <c:pt idx="17">
                    <c:v>1.4658148727984197</c:v>
                  </c:pt>
                  <c:pt idx="18">
                    <c:v>1.5998027397260361</c:v>
                  </c:pt>
                  <c:pt idx="19">
                    <c:v>1.5892285714285705</c:v>
                  </c:pt>
                  <c:pt idx="20">
                    <c:v>1.4744861056751475</c:v>
                  </c:pt>
                  <c:pt idx="21">
                    <c:v>1.3232105675146784</c:v>
                  </c:pt>
                  <c:pt idx="22">
                    <c:v>1.1715506849315225</c:v>
                  </c:pt>
                  <c:pt idx="23">
                    <c:v>0.98039412915851354</c:v>
                  </c:pt>
                </c:numCache>
              </c:numRef>
            </c:minus>
          </c:errBars>
          <c:cat>
            <c:strRef>
              <c:f>Fig1_data!$B$31:$B$54</c:f>
              <c:strCache>
                <c:ptCount val="24"/>
                <c:pt idx="3">
                  <c:v>3am</c:v>
                </c:pt>
                <c:pt idx="7">
                  <c:v>7am</c:v>
                </c:pt>
                <c:pt idx="11">
                  <c:v>11am</c:v>
                </c:pt>
                <c:pt idx="15">
                  <c:v>3pm</c:v>
                </c:pt>
                <c:pt idx="19">
                  <c:v>7pm</c:v>
                </c:pt>
                <c:pt idx="23">
                  <c:v>11pm</c:v>
                </c:pt>
              </c:strCache>
            </c:strRef>
          </c:cat>
          <c:val>
            <c:numRef>
              <c:f>Fig1_data!$C$31:$C$54</c:f>
              <c:numCache>
                <c:formatCode>_(* #,##0.0_);_(* \(#,##0.0\);_(* "-"??_);_(@_)</c:formatCode>
                <c:ptCount val="24"/>
                <c:pt idx="0">
                  <c:v>8.3224379647750268</c:v>
                </c:pt>
                <c:pt idx="1">
                  <c:v>6.1807146771036745</c:v>
                </c:pt>
                <c:pt idx="2">
                  <c:v>4.8910403131115494</c:v>
                </c:pt>
                <c:pt idx="3">
                  <c:v>4.3132363992172209</c:v>
                </c:pt>
                <c:pt idx="4">
                  <c:v>3.6940853228962807</c:v>
                </c:pt>
                <c:pt idx="5">
                  <c:v>3.6982653620352237</c:v>
                </c:pt>
                <c:pt idx="6">
                  <c:v>4.6102148727983545</c:v>
                </c:pt>
                <c:pt idx="7">
                  <c:v>7.0246497064579261</c:v>
                </c:pt>
                <c:pt idx="8">
                  <c:v>10.829361643835615</c:v>
                </c:pt>
                <c:pt idx="9">
                  <c:v>14.189356555773006</c:v>
                </c:pt>
                <c:pt idx="10">
                  <c:v>16.026947945205485</c:v>
                </c:pt>
                <c:pt idx="11">
                  <c:v>16.736294716242735</c:v>
                </c:pt>
                <c:pt idx="12">
                  <c:v>16.012488845401172</c:v>
                </c:pt>
                <c:pt idx="13">
                  <c:v>15.931591780821918</c:v>
                </c:pt>
                <c:pt idx="14">
                  <c:v>15.435907632093954</c:v>
                </c:pt>
                <c:pt idx="15">
                  <c:v>15.743350684931341</c:v>
                </c:pt>
                <c:pt idx="16">
                  <c:v>16.144829354207435</c:v>
                </c:pt>
                <c:pt idx="17">
                  <c:v>16.559289628180039</c:v>
                </c:pt>
                <c:pt idx="18">
                  <c:v>16.928963209393189</c:v>
                </c:pt>
                <c:pt idx="19">
                  <c:v>16.794360078277887</c:v>
                </c:pt>
                <c:pt idx="20">
                  <c:v>16.159203131115458</c:v>
                </c:pt>
                <c:pt idx="21">
                  <c:v>14.811294716242672</c:v>
                </c:pt>
                <c:pt idx="22">
                  <c:v>12.867263405088062</c:v>
                </c:pt>
                <c:pt idx="23">
                  <c:v>10.281472015655568</c:v>
                </c:pt>
              </c:numCache>
            </c:numRef>
          </c:val>
        </c:ser>
        <c:ser>
          <c:idx val="2"/>
          <c:order val="1"/>
          <c:tx>
            <c:strRef>
              <c:f>Fig1_data!$G$30</c:f>
              <c:strCache>
                <c:ptCount val="1"/>
                <c:pt idx="0">
                  <c:v>Occupancy</c:v>
                </c:pt>
              </c:strCache>
            </c:strRef>
          </c:tx>
          <c:errBars>
            <c:errDir val="y"/>
            <c:errBarType val="both"/>
            <c:errValType val="cust"/>
            <c:plus>
              <c:numRef>
                <c:f>Fig1_data!$K$31:$K$54</c:f>
                <c:numCache>
                  <c:formatCode>General</c:formatCode>
                  <c:ptCount val="24"/>
                  <c:pt idx="0">
                    <c:v>3.6399217221135012</c:v>
                  </c:pt>
                  <c:pt idx="1">
                    <c:v>3.3659491193737252</c:v>
                  </c:pt>
                  <c:pt idx="2">
                    <c:v>2.7788649706457877</c:v>
                  </c:pt>
                  <c:pt idx="3">
                    <c:v>2.4266144814089969</c:v>
                  </c:pt>
                  <c:pt idx="4">
                    <c:v>2.0352250489236781</c:v>
                  </c:pt>
                  <c:pt idx="5">
                    <c:v>1.7612524461839552</c:v>
                  </c:pt>
                  <c:pt idx="6">
                    <c:v>1.6046966731898238</c:v>
                  </c:pt>
                  <c:pt idx="7">
                    <c:v>1.6046966731898238</c:v>
                  </c:pt>
                  <c:pt idx="8">
                    <c:v>1.7612524461839552</c:v>
                  </c:pt>
                  <c:pt idx="9">
                    <c:v>2.3483365949119412</c:v>
                  </c:pt>
                  <c:pt idx="10">
                    <c:v>2.9745596868884547</c:v>
                  </c:pt>
                  <c:pt idx="11">
                    <c:v>3.600782778865018</c:v>
                  </c:pt>
                  <c:pt idx="12">
                    <c:v>3.9138943248532168</c:v>
                  </c:pt>
                  <c:pt idx="13">
                    <c:v>4.3052837573385485</c:v>
                  </c:pt>
                  <c:pt idx="14">
                    <c:v>4.3052837573385565</c:v>
                  </c:pt>
                  <c:pt idx="15">
                    <c:v>4.6966731898239447</c:v>
                  </c:pt>
                  <c:pt idx="16">
                    <c:v>4.6966731898239491</c:v>
                  </c:pt>
                  <c:pt idx="17">
                    <c:v>4.696673189823942</c:v>
                  </c:pt>
                  <c:pt idx="18">
                    <c:v>4.696673189823942</c:v>
                  </c:pt>
                  <c:pt idx="19">
                    <c:v>4.6966731898239447</c:v>
                  </c:pt>
                  <c:pt idx="20">
                    <c:v>4.3052837573385405</c:v>
                  </c:pt>
                  <c:pt idx="21">
                    <c:v>4.696673189823942</c:v>
                  </c:pt>
                  <c:pt idx="22">
                    <c:v>4.3052837573385405</c:v>
                  </c:pt>
                  <c:pt idx="23">
                    <c:v>4.3052837573385565</c:v>
                  </c:pt>
                </c:numCache>
              </c:numRef>
            </c:plus>
            <c:minus>
              <c:numRef>
                <c:f>Fig1_data!$J$31:$J$54</c:f>
                <c:numCache>
                  <c:formatCode>General</c:formatCode>
                  <c:ptCount val="24"/>
                  <c:pt idx="0">
                    <c:v>3.7181996086105968</c:v>
                  </c:pt>
                  <c:pt idx="1">
                    <c:v>3.3659491193737292</c:v>
                  </c:pt>
                  <c:pt idx="2">
                    <c:v>2.8180039138943167</c:v>
                  </c:pt>
                  <c:pt idx="3">
                    <c:v>2.3874755381604742</c:v>
                  </c:pt>
                  <c:pt idx="4">
                    <c:v>2.0352250489236807</c:v>
                  </c:pt>
                  <c:pt idx="5">
                    <c:v>1.8003913894324706</c:v>
                  </c:pt>
                  <c:pt idx="6">
                    <c:v>1.6046966731898238</c:v>
                  </c:pt>
                  <c:pt idx="7">
                    <c:v>1.6046966731898238</c:v>
                  </c:pt>
                  <c:pt idx="8">
                    <c:v>1.7612524461839552</c:v>
                  </c:pt>
                  <c:pt idx="9">
                    <c:v>2.3483365949119412</c:v>
                  </c:pt>
                  <c:pt idx="10">
                    <c:v>2.9745596868884507</c:v>
                  </c:pt>
                  <c:pt idx="11">
                    <c:v>3.4833659491193671</c:v>
                  </c:pt>
                  <c:pt idx="12">
                    <c:v>3.9138943248532168</c:v>
                  </c:pt>
                  <c:pt idx="13">
                    <c:v>4.3052837573385485</c:v>
                  </c:pt>
                  <c:pt idx="14">
                    <c:v>4.6966731898239447</c:v>
                  </c:pt>
                  <c:pt idx="15">
                    <c:v>4.3052837573385485</c:v>
                  </c:pt>
                  <c:pt idx="16">
                    <c:v>4.696673189823942</c:v>
                  </c:pt>
                  <c:pt idx="17">
                    <c:v>4.6966731898239447</c:v>
                  </c:pt>
                  <c:pt idx="18">
                    <c:v>4.6966731898239447</c:v>
                  </c:pt>
                  <c:pt idx="19">
                    <c:v>4.3052837573385565</c:v>
                  </c:pt>
                  <c:pt idx="20">
                    <c:v>4.6966731898239491</c:v>
                  </c:pt>
                  <c:pt idx="21">
                    <c:v>4.6966731898239447</c:v>
                  </c:pt>
                  <c:pt idx="22">
                    <c:v>4.3052837573385565</c:v>
                  </c:pt>
                  <c:pt idx="23">
                    <c:v>3.9138943248532168</c:v>
                  </c:pt>
                </c:numCache>
              </c:numRef>
            </c:minus>
          </c:errBars>
          <c:cat>
            <c:strRef>
              <c:f>Fig1_data!$B$31:$B$54</c:f>
              <c:strCache>
                <c:ptCount val="24"/>
                <c:pt idx="3">
                  <c:v>3am</c:v>
                </c:pt>
                <c:pt idx="7">
                  <c:v>7am</c:v>
                </c:pt>
                <c:pt idx="11">
                  <c:v>11am</c:v>
                </c:pt>
                <c:pt idx="15">
                  <c:v>3pm</c:v>
                </c:pt>
                <c:pt idx="19">
                  <c:v>7pm</c:v>
                </c:pt>
                <c:pt idx="23">
                  <c:v>11pm</c:v>
                </c:pt>
              </c:strCache>
            </c:strRef>
          </c:cat>
          <c:val>
            <c:numRef>
              <c:f>Fig1_data!$G$31:$G$54</c:f>
              <c:numCache>
                <c:formatCode>_(* #,##0.0_);_(* \(#,##0.0\);_(* "-"??_);_(@_)</c:formatCode>
                <c:ptCount val="24"/>
                <c:pt idx="0">
                  <c:v>39.021526418786394</c:v>
                </c:pt>
                <c:pt idx="1">
                  <c:v>34.403131115459963</c:v>
                </c:pt>
                <c:pt idx="2">
                  <c:v>29.315068493150918</c:v>
                </c:pt>
                <c:pt idx="3">
                  <c:v>25.009784735812136</c:v>
                </c:pt>
                <c:pt idx="4">
                  <c:v>21.68297455968689</c:v>
                </c:pt>
                <c:pt idx="5">
                  <c:v>19.256360078277886</c:v>
                </c:pt>
                <c:pt idx="6">
                  <c:v>17.964774951076322</c:v>
                </c:pt>
                <c:pt idx="7">
                  <c:v>17.847358121330831</c:v>
                </c:pt>
                <c:pt idx="8">
                  <c:v>20.469667318982289</c:v>
                </c:pt>
                <c:pt idx="9">
                  <c:v>25.792563600782689</c:v>
                </c:pt>
                <c:pt idx="10">
                  <c:v>32.524461839530325</c:v>
                </c:pt>
                <c:pt idx="11">
                  <c:v>38.669275929550437</c:v>
                </c:pt>
                <c:pt idx="12">
                  <c:v>43.052837573384977</c:v>
                </c:pt>
                <c:pt idx="13">
                  <c:v>46.183953033268104</c:v>
                </c:pt>
                <c:pt idx="14">
                  <c:v>48.532289628180038</c:v>
                </c:pt>
                <c:pt idx="15">
                  <c:v>48.923679060665194</c:v>
                </c:pt>
                <c:pt idx="16">
                  <c:v>49.706457925636002</c:v>
                </c:pt>
                <c:pt idx="17">
                  <c:v>50.097847358121335</c:v>
                </c:pt>
                <c:pt idx="18">
                  <c:v>50.489236790606178</c:v>
                </c:pt>
                <c:pt idx="19">
                  <c:v>50.880626223091944</c:v>
                </c:pt>
                <c:pt idx="20">
                  <c:v>51.663405088062625</c:v>
                </c:pt>
                <c:pt idx="21">
                  <c:v>50.489236790606178</c:v>
                </c:pt>
                <c:pt idx="22">
                  <c:v>48.140900195694705</c:v>
                </c:pt>
                <c:pt idx="23">
                  <c:v>43.835616438356155</c:v>
                </c:pt>
              </c:numCache>
            </c:numRef>
          </c:val>
        </c:ser>
        <c:marker val="1"/>
        <c:axId val="52016640"/>
        <c:axId val="52018560"/>
      </c:lineChart>
      <c:catAx>
        <c:axId val="52016640"/>
        <c:scaling>
          <c:orientation val="minMax"/>
        </c:scaling>
        <c:axPos val="b"/>
        <c:title>
          <c:tx>
            <c:rich>
              <a:bodyPr/>
              <a:lstStyle/>
              <a:p>
                <a:pPr>
                  <a:defRPr/>
                </a:pPr>
                <a:r>
                  <a:rPr lang="en-US"/>
                  <a:t>Hour of day</a:t>
                </a:r>
              </a:p>
            </c:rich>
          </c:tx>
          <c:layout/>
        </c:title>
        <c:numFmt formatCode="General" sourceLinked="1"/>
        <c:majorTickMark val="none"/>
        <c:tickLblPos val="low"/>
        <c:crossAx val="52018560"/>
        <c:crosses val="autoZero"/>
        <c:auto val="1"/>
        <c:lblAlgn val="ctr"/>
        <c:lblOffset val="100"/>
        <c:tickLblSkip val="1"/>
        <c:tickMarkSkip val="8"/>
      </c:catAx>
      <c:valAx>
        <c:axId val="52018560"/>
        <c:scaling>
          <c:orientation val="minMax"/>
        </c:scaling>
        <c:axPos val="l"/>
        <c:majorGridlines/>
        <c:title>
          <c:tx>
            <c:rich>
              <a:bodyPr rot="-5400000" vert="horz"/>
              <a:lstStyle/>
              <a:p>
                <a:pPr>
                  <a:defRPr/>
                </a:pPr>
                <a:r>
                  <a:rPr lang="en-US"/>
                  <a:t>Mean hourlyl arrivals or occupancy, in thousands</a:t>
                </a:r>
              </a:p>
            </c:rich>
          </c:tx>
          <c:layout/>
        </c:title>
        <c:numFmt formatCode="#,##0" sourceLinked="0"/>
        <c:tickLblPos val="low"/>
        <c:crossAx val="52016640"/>
        <c:crosses val="autoZero"/>
        <c:crossBetween val="between"/>
      </c:valAx>
    </c:plotArea>
    <c:legend>
      <c:legendPos val="b"/>
      <c:layout>
        <c:manualLayout>
          <c:xMode val="edge"/>
          <c:yMode val="edge"/>
          <c:x val="0.18566209375755471"/>
          <c:y val="0.90245531035769355"/>
          <c:w val="0.68848313855102661"/>
          <c:h val="5.1128132104605477E-2"/>
        </c:manualLayout>
      </c:layout>
    </c:legend>
    <c:plotVisOnly val="1"/>
    <c:dispBlanksAs val="gap"/>
  </c:chart>
  <c:spPr>
    <a:solidFill>
      <a:schemeClr val="tx2">
        <a:lumMod val="20000"/>
        <a:lumOff val="80000"/>
      </a:schemeClr>
    </a:soli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7105203667923391"/>
          <c:y val="6.8822676832227925E-2"/>
          <c:w val="0.68666680045840633"/>
          <c:h val="0.7118370802666385"/>
        </c:manualLayout>
      </c:layout>
      <c:lineChart>
        <c:grouping val="standard"/>
        <c:ser>
          <c:idx val="0"/>
          <c:order val="0"/>
          <c:tx>
            <c:strRef>
              <c:f>Fig1_data!$C$30</c:f>
              <c:strCache>
                <c:ptCount val="1"/>
                <c:pt idx="0">
                  <c:v>Arrivals</c:v>
                </c:pt>
              </c:strCache>
            </c:strRef>
          </c:tx>
          <c:errBars>
            <c:errDir val="y"/>
            <c:errBarType val="both"/>
            <c:errValType val="cust"/>
            <c:plus>
              <c:numRef>
                <c:f>Fig1_data!$F$31:$F$54</c:f>
                <c:numCache>
                  <c:formatCode>General</c:formatCode>
                  <c:ptCount val="24"/>
                  <c:pt idx="0">
                    <c:v>0.91629041095890262</c:v>
                  </c:pt>
                  <c:pt idx="1">
                    <c:v>0.5620774951076325</c:v>
                  </c:pt>
                  <c:pt idx="2">
                    <c:v>0.45291076320939927</c:v>
                  </c:pt>
                  <c:pt idx="3">
                    <c:v>0.41415029354207755</c:v>
                  </c:pt>
                  <c:pt idx="4">
                    <c:v>0.33450684931507618</c:v>
                  </c:pt>
                  <c:pt idx="5">
                    <c:v>0.36505870841487792</c:v>
                  </c:pt>
                  <c:pt idx="6">
                    <c:v>0.44437025440312822</c:v>
                  </c:pt>
                  <c:pt idx="7">
                    <c:v>0.64066301369864065</c:v>
                  </c:pt>
                  <c:pt idx="8">
                    <c:v>1.0906657534246578</c:v>
                  </c:pt>
                  <c:pt idx="9">
                    <c:v>1.3296227005870838</c:v>
                  </c:pt>
                  <c:pt idx="10">
                    <c:v>1.5214195694716321</c:v>
                  </c:pt>
                  <c:pt idx="11">
                    <c:v>1.5035060665362041</c:v>
                  </c:pt>
                  <c:pt idx="12">
                    <c:v>1.4623499021526456</c:v>
                  </c:pt>
                  <c:pt idx="13">
                    <c:v>1.4378183953033139</c:v>
                  </c:pt>
                  <c:pt idx="14">
                    <c:v>1.4954982387475404</c:v>
                  </c:pt>
                  <c:pt idx="15">
                    <c:v>1.4154238747553778</c:v>
                  </c:pt>
                  <c:pt idx="16">
                    <c:v>1.4792465753424562</c:v>
                  </c:pt>
                  <c:pt idx="17">
                    <c:v>1.4658148727984193</c:v>
                  </c:pt>
                  <c:pt idx="18">
                    <c:v>1.5998027397260361</c:v>
                  </c:pt>
                  <c:pt idx="19">
                    <c:v>1.5892285714285705</c:v>
                  </c:pt>
                  <c:pt idx="20">
                    <c:v>1.4744861056751475</c:v>
                  </c:pt>
                  <c:pt idx="21">
                    <c:v>1.3232105675146784</c:v>
                  </c:pt>
                  <c:pt idx="22">
                    <c:v>1.1715506849315229</c:v>
                  </c:pt>
                  <c:pt idx="23">
                    <c:v>0.98039412915851354</c:v>
                  </c:pt>
                </c:numCache>
              </c:numRef>
            </c:plus>
            <c:minus>
              <c:numRef>
                <c:f>Fig1_data!$F$31:$F$54</c:f>
                <c:numCache>
                  <c:formatCode>General</c:formatCode>
                  <c:ptCount val="24"/>
                  <c:pt idx="0">
                    <c:v>0.91629041095890262</c:v>
                  </c:pt>
                  <c:pt idx="1">
                    <c:v>0.5620774951076325</c:v>
                  </c:pt>
                  <c:pt idx="2">
                    <c:v>0.45291076320939927</c:v>
                  </c:pt>
                  <c:pt idx="3">
                    <c:v>0.41415029354207755</c:v>
                  </c:pt>
                  <c:pt idx="4">
                    <c:v>0.33450684931507618</c:v>
                  </c:pt>
                  <c:pt idx="5">
                    <c:v>0.36505870841487792</c:v>
                  </c:pt>
                  <c:pt idx="6">
                    <c:v>0.44437025440312822</c:v>
                  </c:pt>
                  <c:pt idx="7">
                    <c:v>0.64066301369864065</c:v>
                  </c:pt>
                  <c:pt idx="8">
                    <c:v>1.0906657534246578</c:v>
                  </c:pt>
                  <c:pt idx="9">
                    <c:v>1.3296227005870838</c:v>
                  </c:pt>
                  <c:pt idx="10">
                    <c:v>1.5214195694716321</c:v>
                  </c:pt>
                  <c:pt idx="11">
                    <c:v>1.5035060665362041</c:v>
                  </c:pt>
                  <c:pt idx="12">
                    <c:v>1.4623499021526456</c:v>
                  </c:pt>
                  <c:pt idx="13">
                    <c:v>1.4378183953033139</c:v>
                  </c:pt>
                  <c:pt idx="14">
                    <c:v>1.4954982387475404</c:v>
                  </c:pt>
                  <c:pt idx="15">
                    <c:v>1.4154238747553778</c:v>
                  </c:pt>
                  <c:pt idx="16">
                    <c:v>1.4792465753424562</c:v>
                  </c:pt>
                  <c:pt idx="17">
                    <c:v>1.4658148727984193</c:v>
                  </c:pt>
                  <c:pt idx="18">
                    <c:v>1.5998027397260361</c:v>
                  </c:pt>
                  <c:pt idx="19">
                    <c:v>1.5892285714285705</c:v>
                  </c:pt>
                  <c:pt idx="20">
                    <c:v>1.4744861056751475</c:v>
                  </c:pt>
                  <c:pt idx="21">
                    <c:v>1.3232105675146784</c:v>
                  </c:pt>
                  <c:pt idx="22">
                    <c:v>1.1715506849315229</c:v>
                  </c:pt>
                  <c:pt idx="23">
                    <c:v>0.98039412915851354</c:v>
                  </c:pt>
                </c:numCache>
              </c:numRef>
            </c:minus>
          </c:errBars>
          <c:cat>
            <c:strRef>
              <c:f>Fig1_data!$B$31:$B$54</c:f>
              <c:strCache>
                <c:ptCount val="24"/>
                <c:pt idx="3">
                  <c:v>3am</c:v>
                </c:pt>
                <c:pt idx="7">
                  <c:v>7am</c:v>
                </c:pt>
                <c:pt idx="11">
                  <c:v>11am</c:v>
                </c:pt>
                <c:pt idx="15">
                  <c:v>3pm</c:v>
                </c:pt>
                <c:pt idx="19">
                  <c:v>7pm</c:v>
                </c:pt>
                <c:pt idx="23">
                  <c:v>11pm</c:v>
                </c:pt>
              </c:strCache>
            </c:strRef>
          </c:cat>
          <c:val>
            <c:numRef>
              <c:f>Fig1_data!$C$31:$C$54</c:f>
              <c:numCache>
                <c:formatCode>_(* #,##0.0_);_(* \(#,##0.0\);_(* "-"??_);_(@_)</c:formatCode>
                <c:ptCount val="24"/>
                <c:pt idx="0">
                  <c:v>8.3224379647750268</c:v>
                </c:pt>
                <c:pt idx="1">
                  <c:v>6.1807146771036745</c:v>
                </c:pt>
                <c:pt idx="2">
                  <c:v>4.8910403131115494</c:v>
                </c:pt>
                <c:pt idx="3">
                  <c:v>4.3132363992172209</c:v>
                </c:pt>
                <c:pt idx="4">
                  <c:v>3.6940853228962807</c:v>
                </c:pt>
                <c:pt idx="5">
                  <c:v>3.6982653620352237</c:v>
                </c:pt>
                <c:pt idx="6">
                  <c:v>4.6102148727983518</c:v>
                </c:pt>
                <c:pt idx="7">
                  <c:v>7.0246497064579261</c:v>
                </c:pt>
                <c:pt idx="8">
                  <c:v>10.829361643835615</c:v>
                </c:pt>
                <c:pt idx="9">
                  <c:v>14.189356555773006</c:v>
                </c:pt>
                <c:pt idx="10">
                  <c:v>16.026947945205485</c:v>
                </c:pt>
                <c:pt idx="11">
                  <c:v>16.736294716242735</c:v>
                </c:pt>
                <c:pt idx="12">
                  <c:v>16.012488845401172</c:v>
                </c:pt>
                <c:pt idx="13">
                  <c:v>15.931591780821918</c:v>
                </c:pt>
                <c:pt idx="14">
                  <c:v>15.435907632093954</c:v>
                </c:pt>
                <c:pt idx="15">
                  <c:v>15.743350684931338</c:v>
                </c:pt>
                <c:pt idx="16">
                  <c:v>16.144829354207435</c:v>
                </c:pt>
                <c:pt idx="17">
                  <c:v>16.559289628180039</c:v>
                </c:pt>
                <c:pt idx="18">
                  <c:v>16.928963209393189</c:v>
                </c:pt>
                <c:pt idx="19">
                  <c:v>16.794360078277887</c:v>
                </c:pt>
                <c:pt idx="20">
                  <c:v>16.159203131115458</c:v>
                </c:pt>
                <c:pt idx="21">
                  <c:v>14.811294716242672</c:v>
                </c:pt>
                <c:pt idx="22">
                  <c:v>12.867263405088062</c:v>
                </c:pt>
                <c:pt idx="23">
                  <c:v>10.281472015655568</c:v>
                </c:pt>
              </c:numCache>
            </c:numRef>
          </c:val>
        </c:ser>
        <c:ser>
          <c:idx val="2"/>
          <c:order val="1"/>
          <c:tx>
            <c:strRef>
              <c:f>Fig1_data!$G$30</c:f>
              <c:strCache>
                <c:ptCount val="1"/>
                <c:pt idx="0">
                  <c:v>Occupancy</c:v>
                </c:pt>
              </c:strCache>
            </c:strRef>
          </c:tx>
          <c:errBars>
            <c:errDir val="y"/>
            <c:errBarType val="both"/>
            <c:errValType val="cust"/>
            <c:plus>
              <c:numRef>
                <c:f>Fig1_data!$K$31:$K$54</c:f>
                <c:numCache>
                  <c:formatCode>General</c:formatCode>
                  <c:ptCount val="24"/>
                  <c:pt idx="0">
                    <c:v>3.6399217221135012</c:v>
                  </c:pt>
                  <c:pt idx="1">
                    <c:v>3.365949119373723</c:v>
                  </c:pt>
                  <c:pt idx="2">
                    <c:v>2.7788649706457877</c:v>
                  </c:pt>
                  <c:pt idx="3">
                    <c:v>2.4266144814089969</c:v>
                  </c:pt>
                  <c:pt idx="4">
                    <c:v>2.0352250489236781</c:v>
                  </c:pt>
                  <c:pt idx="5">
                    <c:v>1.761252446183954</c:v>
                  </c:pt>
                  <c:pt idx="6">
                    <c:v>1.6046966731898238</c:v>
                  </c:pt>
                  <c:pt idx="7">
                    <c:v>1.6046966731898238</c:v>
                  </c:pt>
                  <c:pt idx="8">
                    <c:v>1.761252446183954</c:v>
                  </c:pt>
                  <c:pt idx="9">
                    <c:v>2.3483365949119412</c:v>
                  </c:pt>
                  <c:pt idx="10">
                    <c:v>2.9745596868884547</c:v>
                  </c:pt>
                  <c:pt idx="11">
                    <c:v>3.6007827788650197</c:v>
                  </c:pt>
                  <c:pt idx="12">
                    <c:v>3.9138943248532168</c:v>
                  </c:pt>
                  <c:pt idx="13">
                    <c:v>4.3052837573385485</c:v>
                  </c:pt>
                  <c:pt idx="14">
                    <c:v>4.3052837573385565</c:v>
                  </c:pt>
                  <c:pt idx="15">
                    <c:v>4.6966731898239473</c:v>
                  </c:pt>
                  <c:pt idx="16">
                    <c:v>4.6966731898239509</c:v>
                  </c:pt>
                  <c:pt idx="17">
                    <c:v>4.6966731898239438</c:v>
                  </c:pt>
                  <c:pt idx="18">
                    <c:v>4.6966731898239438</c:v>
                  </c:pt>
                  <c:pt idx="19">
                    <c:v>4.6966731898239473</c:v>
                  </c:pt>
                  <c:pt idx="20">
                    <c:v>4.3052837573385405</c:v>
                  </c:pt>
                  <c:pt idx="21">
                    <c:v>4.6966731898239438</c:v>
                  </c:pt>
                  <c:pt idx="22">
                    <c:v>4.3052837573385405</c:v>
                  </c:pt>
                  <c:pt idx="23">
                    <c:v>4.3052837573385565</c:v>
                  </c:pt>
                </c:numCache>
              </c:numRef>
            </c:plus>
            <c:minus>
              <c:numRef>
                <c:f>Fig1_data!$J$31:$J$54</c:f>
                <c:numCache>
                  <c:formatCode>General</c:formatCode>
                  <c:ptCount val="24"/>
                  <c:pt idx="0">
                    <c:v>3.7181996086105986</c:v>
                  </c:pt>
                  <c:pt idx="1">
                    <c:v>3.365949119373727</c:v>
                  </c:pt>
                  <c:pt idx="2">
                    <c:v>2.8180039138943167</c:v>
                  </c:pt>
                  <c:pt idx="3">
                    <c:v>2.3874755381604742</c:v>
                  </c:pt>
                  <c:pt idx="4">
                    <c:v>2.0352250489236807</c:v>
                  </c:pt>
                  <c:pt idx="5">
                    <c:v>1.8003913894324699</c:v>
                  </c:pt>
                  <c:pt idx="6">
                    <c:v>1.6046966731898238</c:v>
                  </c:pt>
                  <c:pt idx="7">
                    <c:v>1.6046966731898238</c:v>
                  </c:pt>
                  <c:pt idx="8">
                    <c:v>1.761252446183954</c:v>
                  </c:pt>
                  <c:pt idx="9">
                    <c:v>2.3483365949119412</c:v>
                  </c:pt>
                  <c:pt idx="10">
                    <c:v>2.9745596868884507</c:v>
                  </c:pt>
                  <c:pt idx="11">
                    <c:v>3.4833659491193671</c:v>
                  </c:pt>
                  <c:pt idx="12">
                    <c:v>3.9138943248532168</c:v>
                  </c:pt>
                  <c:pt idx="13">
                    <c:v>4.3052837573385485</c:v>
                  </c:pt>
                  <c:pt idx="14">
                    <c:v>4.6966731898239473</c:v>
                  </c:pt>
                  <c:pt idx="15">
                    <c:v>4.3052837573385485</c:v>
                  </c:pt>
                  <c:pt idx="16">
                    <c:v>4.6966731898239438</c:v>
                  </c:pt>
                  <c:pt idx="17">
                    <c:v>4.6966731898239473</c:v>
                  </c:pt>
                  <c:pt idx="18">
                    <c:v>4.6966731898239473</c:v>
                  </c:pt>
                  <c:pt idx="19">
                    <c:v>4.3052837573385565</c:v>
                  </c:pt>
                  <c:pt idx="20">
                    <c:v>4.6966731898239509</c:v>
                  </c:pt>
                  <c:pt idx="21">
                    <c:v>4.6966731898239473</c:v>
                  </c:pt>
                  <c:pt idx="22">
                    <c:v>4.3052837573385565</c:v>
                  </c:pt>
                  <c:pt idx="23">
                    <c:v>3.9138943248532168</c:v>
                  </c:pt>
                </c:numCache>
              </c:numRef>
            </c:minus>
          </c:errBars>
          <c:cat>
            <c:strRef>
              <c:f>Fig1_data!$B$31:$B$54</c:f>
              <c:strCache>
                <c:ptCount val="24"/>
                <c:pt idx="3">
                  <c:v>3am</c:v>
                </c:pt>
                <c:pt idx="7">
                  <c:v>7am</c:v>
                </c:pt>
                <c:pt idx="11">
                  <c:v>11am</c:v>
                </c:pt>
                <c:pt idx="15">
                  <c:v>3pm</c:v>
                </c:pt>
                <c:pt idx="19">
                  <c:v>7pm</c:v>
                </c:pt>
                <c:pt idx="23">
                  <c:v>11pm</c:v>
                </c:pt>
              </c:strCache>
            </c:strRef>
          </c:cat>
          <c:val>
            <c:numRef>
              <c:f>Fig1_data!$G$31:$G$54</c:f>
              <c:numCache>
                <c:formatCode>_(* #,##0.0_);_(* \(#,##0.0\);_(* "-"??_);_(@_)</c:formatCode>
                <c:ptCount val="24"/>
                <c:pt idx="0">
                  <c:v>39.021526418786394</c:v>
                </c:pt>
                <c:pt idx="1">
                  <c:v>34.403131115459963</c:v>
                </c:pt>
                <c:pt idx="2">
                  <c:v>29.315068493150925</c:v>
                </c:pt>
                <c:pt idx="3">
                  <c:v>25.009784735812136</c:v>
                </c:pt>
                <c:pt idx="4">
                  <c:v>21.68297455968689</c:v>
                </c:pt>
                <c:pt idx="5">
                  <c:v>19.256360078277886</c:v>
                </c:pt>
                <c:pt idx="6">
                  <c:v>17.964774951076322</c:v>
                </c:pt>
                <c:pt idx="7">
                  <c:v>17.847358121330831</c:v>
                </c:pt>
                <c:pt idx="8">
                  <c:v>20.469667318982289</c:v>
                </c:pt>
                <c:pt idx="9">
                  <c:v>25.792563600782689</c:v>
                </c:pt>
                <c:pt idx="10">
                  <c:v>32.524461839530325</c:v>
                </c:pt>
                <c:pt idx="11">
                  <c:v>38.669275929550459</c:v>
                </c:pt>
                <c:pt idx="12">
                  <c:v>43.052837573384963</c:v>
                </c:pt>
                <c:pt idx="13">
                  <c:v>46.183953033268104</c:v>
                </c:pt>
                <c:pt idx="14">
                  <c:v>48.532289628180038</c:v>
                </c:pt>
                <c:pt idx="15">
                  <c:v>48.923679060665194</c:v>
                </c:pt>
                <c:pt idx="16">
                  <c:v>49.706457925636002</c:v>
                </c:pt>
                <c:pt idx="17">
                  <c:v>50.097847358121335</c:v>
                </c:pt>
                <c:pt idx="18">
                  <c:v>50.489236790606164</c:v>
                </c:pt>
                <c:pt idx="19">
                  <c:v>50.880626223091944</c:v>
                </c:pt>
                <c:pt idx="20">
                  <c:v>51.663405088062625</c:v>
                </c:pt>
                <c:pt idx="21">
                  <c:v>50.489236790606164</c:v>
                </c:pt>
                <c:pt idx="22">
                  <c:v>48.140900195694705</c:v>
                </c:pt>
                <c:pt idx="23">
                  <c:v>43.835616438356155</c:v>
                </c:pt>
              </c:numCache>
            </c:numRef>
          </c:val>
        </c:ser>
        <c:ser>
          <c:idx val="1"/>
          <c:order val="2"/>
          <c:tx>
            <c:strRef>
              <c:f>Fig1_data!$O$30</c:f>
              <c:strCache>
                <c:ptCount val="1"/>
                <c:pt idx="0">
                  <c:v>Average 
hourly occupancy</c:v>
                </c:pt>
              </c:strCache>
            </c:strRef>
          </c:tx>
          <c:spPr>
            <a:ln>
              <a:solidFill>
                <a:schemeClr val="accent3">
                  <a:lumMod val="50000"/>
                </a:schemeClr>
              </a:solidFill>
              <a:prstDash val="sysDash"/>
            </a:ln>
          </c:spPr>
          <c:marker>
            <c:symbol val="none"/>
          </c:marker>
          <c:val>
            <c:numRef>
              <c:f>Fig1_data!$O$31:$O$54</c:f>
              <c:numCache>
                <c:formatCode>#,##0.0</c:formatCode>
                <c:ptCount val="24"/>
                <c:pt idx="0">
                  <c:v>37.570100929550335</c:v>
                </c:pt>
                <c:pt idx="1">
                  <c:v>37.570100929550335</c:v>
                </c:pt>
                <c:pt idx="2">
                  <c:v>37.570100929550335</c:v>
                </c:pt>
                <c:pt idx="3">
                  <c:v>37.570100929550335</c:v>
                </c:pt>
                <c:pt idx="4">
                  <c:v>37.570100929550335</c:v>
                </c:pt>
                <c:pt idx="5">
                  <c:v>37.570100929550335</c:v>
                </c:pt>
                <c:pt idx="6">
                  <c:v>37.570100929550335</c:v>
                </c:pt>
                <c:pt idx="7">
                  <c:v>37.570100929550335</c:v>
                </c:pt>
                <c:pt idx="8">
                  <c:v>37.570100929550335</c:v>
                </c:pt>
                <c:pt idx="9">
                  <c:v>37.570100929550335</c:v>
                </c:pt>
                <c:pt idx="10">
                  <c:v>37.570100929550335</c:v>
                </c:pt>
                <c:pt idx="11">
                  <c:v>37.570100929550335</c:v>
                </c:pt>
                <c:pt idx="12">
                  <c:v>37.570100929550335</c:v>
                </c:pt>
                <c:pt idx="13">
                  <c:v>37.570100929550335</c:v>
                </c:pt>
                <c:pt idx="14">
                  <c:v>37.570100929550335</c:v>
                </c:pt>
                <c:pt idx="15">
                  <c:v>37.570100929550335</c:v>
                </c:pt>
                <c:pt idx="16">
                  <c:v>37.570100929550335</c:v>
                </c:pt>
                <c:pt idx="17">
                  <c:v>37.570100929550335</c:v>
                </c:pt>
                <c:pt idx="18">
                  <c:v>37.570100929550335</c:v>
                </c:pt>
                <c:pt idx="19">
                  <c:v>37.570100929550335</c:v>
                </c:pt>
                <c:pt idx="20">
                  <c:v>37.570100929550335</c:v>
                </c:pt>
                <c:pt idx="21">
                  <c:v>37.570100929550335</c:v>
                </c:pt>
                <c:pt idx="22">
                  <c:v>37.570100929550335</c:v>
                </c:pt>
                <c:pt idx="23">
                  <c:v>37.570100929550335</c:v>
                </c:pt>
              </c:numCache>
            </c:numRef>
          </c:val>
        </c:ser>
        <c:ser>
          <c:idx val="3"/>
          <c:order val="3"/>
          <c:tx>
            <c:strRef>
              <c:f>Fig1_data!$M$30</c:f>
              <c:strCache>
                <c:ptCount val="1"/>
                <c:pt idx="0">
                  <c:v>Average 
hourly arrivals</c:v>
                </c:pt>
              </c:strCache>
            </c:strRef>
          </c:tx>
          <c:spPr>
            <a:ln>
              <a:solidFill>
                <a:schemeClr val="tx2">
                  <a:lumMod val="50000"/>
                </a:schemeClr>
              </a:solidFill>
              <a:prstDash val="sysDash"/>
            </a:ln>
          </c:spPr>
          <c:marker>
            <c:symbol val="none"/>
          </c:marker>
          <c:val>
            <c:numRef>
              <c:f>Fig1_data!$M$31:$M$54</c:f>
              <c:numCache>
                <c:formatCode>#,##0.0</c:formatCode>
                <c:ptCount val="24"/>
                <c:pt idx="0">
                  <c:v>11.841109165035848</c:v>
                </c:pt>
                <c:pt idx="1">
                  <c:v>11.841109165035848</c:v>
                </c:pt>
                <c:pt idx="2">
                  <c:v>11.841109165035848</c:v>
                </c:pt>
                <c:pt idx="3">
                  <c:v>11.841109165035848</c:v>
                </c:pt>
                <c:pt idx="4">
                  <c:v>11.841109165035848</c:v>
                </c:pt>
                <c:pt idx="5">
                  <c:v>11.841109165035848</c:v>
                </c:pt>
                <c:pt idx="6">
                  <c:v>11.841109165035848</c:v>
                </c:pt>
                <c:pt idx="7">
                  <c:v>11.841109165035848</c:v>
                </c:pt>
                <c:pt idx="8">
                  <c:v>11.841109165035848</c:v>
                </c:pt>
                <c:pt idx="9">
                  <c:v>11.841109165035848</c:v>
                </c:pt>
                <c:pt idx="10">
                  <c:v>11.841109165035848</c:v>
                </c:pt>
                <c:pt idx="11">
                  <c:v>11.841109165035848</c:v>
                </c:pt>
                <c:pt idx="12">
                  <c:v>11.841109165035848</c:v>
                </c:pt>
                <c:pt idx="13">
                  <c:v>11.841109165035848</c:v>
                </c:pt>
                <c:pt idx="14">
                  <c:v>11.841109165035848</c:v>
                </c:pt>
                <c:pt idx="15">
                  <c:v>11.841109165035848</c:v>
                </c:pt>
                <c:pt idx="16">
                  <c:v>11.841109165035848</c:v>
                </c:pt>
                <c:pt idx="17">
                  <c:v>11.841109165035848</c:v>
                </c:pt>
                <c:pt idx="18">
                  <c:v>11.841109165035848</c:v>
                </c:pt>
                <c:pt idx="19">
                  <c:v>11.841109165035848</c:v>
                </c:pt>
                <c:pt idx="20">
                  <c:v>11.841109165035848</c:v>
                </c:pt>
                <c:pt idx="21">
                  <c:v>11.841109165035848</c:v>
                </c:pt>
                <c:pt idx="22">
                  <c:v>11.841109165035848</c:v>
                </c:pt>
                <c:pt idx="23">
                  <c:v>11.841109165035848</c:v>
                </c:pt>
              </c:numCache>
            </c:numRef>
          </c:val>
        </c:ser>
        <c:marker val="1"/>
        <c:axId val="52473216"/>
        <c:axId val="52479488"/>
      </c:lineChart>
      <c:catAx>
        <c:axId val="52473216"/>
        <c:scaling>
          <c:orientation val="minMax"/>
        </c:scaling>
        <c:axPos val="b"/>
        <c:title>
          <c:tx>
            <c:rich>
              <a:bodyPr/>
              <a:lstStyle/>
              <a:p>
                <a:pPr>
                  <a:defRPr/>
                </a:pPr>
                <a:r>
                  <a:rPr lang="en-US"/>
                  <a:t>Hour of day</a:t>
                </a:r>
              </a:p>
            </c:rich>
          </c:tx>
          <c:layout/>
        </c:title>
        <c:numFmt formatCode="General" sourceLinked="1"/>
        <c:majorTickMark val="none"/>
        <c:tickLblPos val="low"/>
        <c:crossAx val="52479488"/>
        <c:crosses val="autoZero"/>
        <c:auto val="1"/>
        <c:lblAlgn val="ctr"/>
        <c:lblOffset val="100"/>
        <c:tickLblSkip val="1"/>
        <c:tickMarkSkip val="8"/>
      </c:catAx>
      <c:valAx>
        <c:axId val="52479488"/>
        <c:scaling>
          <c:orientation val="minMax"/>
        </c:scaling>
        <c:axPos val="l"/>
        <c:majorGridlines/>
        <c:title>
          <c:tx>
            <c:rich>
              <a:bodyPr rot="-5400000" vert="horz"/>
              <a:lstStyle/>
              <a:p>
                <a:pPr>
                  <a:defRPr/>
                </a:pPr>
                <a:r>
                  <a:rPr lang="en-US"/>
                  <a:t>Mean hourlyl arrivals or occupancy, in thousands</a:t>
                </a:r>
              </a:p>
            </c:rich>
          </c:tx>
          <c:layout/>
        </c:title>
        <c:numFmt formatCode="#,##0" sourceLinked="0"/>
        <c:tickLblPos val="low"/>
        <c:crossAx val="52473216"/>
        <c:crosses val="autoZero"/>
        <c:crossBetween val="between"/>
      </c:valAx>
    </c:plotArea>
    <c:legend>
      <c:legendPos val="b"/>
      <c:legendEntry>
        <c:idx val="2"/>
        <c:delete val="1"/>
      </c:legendEntry>
      <c:legendEntry>
        <c:idx val="3"/>
        <c:delete val="1"/>
      </c:legendEntry>
      <c:layout>
        <c:manualLayout>
          <c:xMode val="edge"/>
          <c:yMode val="edge"/>
          <c:x val="0.18566209375755471"/>
          <c:y val="0.90245531035769355"/>
          <c:w val="0.6884831385510265"/>
          <c:h val="5.1128132104605477E-2"/>
        </c:manualLayout>
      </c:layout>
    </c:legend>
    <c:plotVisOnly val="1"/>
    <c:dispBlanksAs val="gap"/>
  </c:chart>
  <c:spPr>
    <a:solidFill>
      <a:srgbClr val="1F497D">
        <a:lumMod val="20000"/>
        <a:lumOff val="80000"/>
      </a:srgbClr>
    </a:solidFill>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2"/>
          <c:spPr>
            <a:solidFill>
              <a:schemeClr val="bg1">
                <a:lumMod val="85000"/>
              </a:schemeClr>
            </a:solidFill>
          </c:spPr>
          <c:val>
            <c:numRef>
              <c:f>Fig3_data!$M$3:$M$176</c:f>
              <c:numCache>
                <c:formatCode>General</c:formatCode>
                <c:ptCount val="174"/>
                <c:pt idx="0">
                  <c:v>60</c:v>
                </c:pt>
                <c:pt idx="1">
                  <c:v>60</c:v>
                </c:pt>
                <c:pt idx="2">
                  <c:v>60</c:v>
                </c:pt>
                <c:pt idx="3">
                  <c:v>60</c:v>
                </c:pt>
                <c:pt idx="4">
                  <c:v>60</c:v>
                </c:pt>
                <c:pt idx="5">
                  <c:v>60</c:v>
                </c:pt>
                <c:pt idx="6">
                  <c:v>60</c:v>
                </c:pt>
                <c:pt idx="7">
                  <c:v>60</c:v>
                </c:pt>
                <c:pt idx="8">
                  <c:v>60</c:v>
                </c:pt>
                <c:pt idx="9">
                  <c:v>60</c:v>
                </c:pt>
                <c:pt idx="10">
                  <c:v>60</c:v>
                </c:pt>
                <c:pt idx="11">
                  <c:v>60</c:v>
                </c:pt>
                <c:pt idx="12">
                  <c:v>60</c:v>
                </c:pt>
                <c:pt idx="13">
                  <c:v>60</c:v>
                </c:pt>
                <c:pt idx="14">
                  <c:v>60</c:v>
                </c:pt>
                <c:pt idx="15">
                  <c:v>60</c:v>
                </c:pt>
                <c:pt idx="16">
                  <c:v>60</c:v>
                </c:pt>
                <c:pt idx="17">
                  <c:v>60</c:v>
                </c:pt>
                <c:pt idx="18">
                  <c:v>60</c:v>
                </c:pt>
                <c:pt idx="19">
                  <c:v>60</c:v>
                </c:pt>
                <c:pt idx="20">
                  <c:v>60</c:v>
                </c:pt>
                <c:pt idx="21">
                  <c:v>60</c:v>
                </c:pt>
                <c:pt idx="22">
                  <c:v>60</c:v>
                </c:pt>
                <c:pt idx="23">
                  <c:v>60</c:v>
                </c:pt>
                <c:pt idx="24">
                  <c:v>60</c:v>
                </c:pt>
                <c:pt idx="50">
                  <c:v>60</c:v>
                </c:pt>
                <c:pt idx="51">
                  <c:v>60</c:v>
                </c:pt>
                <c:pt idx="52">
                  <c:v>60</c:v>
                </c:pt>
                <c:pt idx="53">
                  <c:v>60</c:v>
                </c:pt>
                <c:pt idx="54">
                  <c:v>60</c:v>
                </c:pt>
                <c:pt idx="55">
                  <c:v>60</c:v>
                </c:pt>
                <c:pt idx="56">
                  <c:v>60</c:v>
                </c:pt>
                <c:pt idx="57">
                  <c:v>60</c:v>
                </c:pt>
                <c:pt idx="58">
                  <c:v>60</c:v>
                </c:pt>
                <c:pt idx="59">
                  <c:v>60</c:v>
                </c:pt>
                <c:pt idx="60">
                  <c:v>60</c:v>
                </c:pt>
                <c:pt idx="61">
                  <c:v>60</c:v>
                </c:pt>
                <c:pt idx="62">
                  <c:v>60</c:v>
                </c:pt>
                <c:pt idx="63">
                  <c:v>60</c:v>
                </c:pt>
                <c:pt idx="64">
                  <c:v>60</c:v>
                </c:pt>
                <c:pt idx="65">
                  <c:v>60</c:v>
                </c:pt>
                <c:pt idx="66">
                  <c:v>60</c:v>
                </c:pt>
                <c:pt idx="67">
                  <c:v>60</c:v>
                </c:pt>
                <c:pt idx="68">
                  <c:v>60</c:v>
                </c:pt>
                <c:pt idx="69">
                  <c:v>60</c:v>
                </c:pt>
                <c:pt idx="70">
                  <c:v>60</c:v>
                </c:pt>
                <c:pt idx="71">
                  <c:v>60</c:v>
                </c:pt>
                <c:pt idx="72">
                  <c:v>60</c:v>
                </c:pt>
                <c:pt idx="73">
                  <c:v>60</c:v>
                </c:pt>
                <c:pt idx="74">
                  <c:v>60</c:v>
                </c:pt>
                <c:pt idx="100">
                  <c:v>60</c:v>
                </c:pt>
                <c:pt idx="101">
                  <c:v>60</c:v>
                </c:pt>
                <c:pt idx="102">
                  <c:v>60</c:v>
                </c:pt>
                <c:pt idx="103">
                  <c:v>60</c:v>
                </c:pt>
                <c:pt idx="104">
                  <c:v>60</c:v>
                </c:pt>
                <c:pt idx="105">
                  <c:v>60</c:v>
                </c:pt>
                <c:pt idx="106">
                  <c:v>60</c:v>
                </c:pt>
                <c:pt idx="107">
                  <c:v>60</c:v>
                </c:pt>
                <c:pt idx="108">
                  <c:v>60</c:v>
                </c:pt>
                <c:pt idx="109">
                  <c:v>60</c:v>
                </c:pt>
                <c:pt idx="110">
                  <c:v>60</c:v>
                </c:pt>
                <c:pt idx="111">
                  <c:v>60</c:v>
                </c:pt>
                <c:pt idx="112">
                  <c:v>60</c:v>
                </c:pt>
                <c:pt idx="113">
                  <c:v>60</c:v>
                </c:pt>
                <c:pt idx="114">
                  <c:v>60</c:v>
                </c:pt>
                <c:pt idx="115">
                  <c:v>60</c:v>
                </c:pt>
                <c:pt idx="116">
                  <c:v>60</c:v>
                </c:pt>
                <c:pt idx="117">
                  <c:v>60</c:v>
                </c:pt>
                <c:pt idx="118">
                  <c:v>60</c:v>
                </c:pt>
                <c:pt idx="119">
                  <c:v>60</c:v>
                </c:pt>
                <c:pt idx="120">
                  <c:v>60</c:v>
                </c:pt>
                <c:pt idx="121">
                  <c:v>60</c:v>
                </c:pt>
                <c:pt idx="122">
                  <c:v>60</c:v>
                </c:pt>
                <c:pt idx="123">
                  <c:v>60</c:v>
                </c:pt>
                <c:pt idx="124">
                  <c:v>60</c:v>
                </c:pt>
                <c:pt idx="150">
                  <c:v>60</c:v>
                </c:pt>
                <c:pt idx="151">
                  <c:v>60</c:v>
                </c:pt>
                <c:pt idx="152">
                  <c:v>60</c:v>
                </c:pt>
                <c:pt idx="153">
                  <c:v>60</c:v>
                </c:pt>
                <c:pt idx="154">
                  <c:v>60</c:v>
                </c:pt>
                <c:pt idx="155">
                  <c:v>60</c:v>
                </c:pt>
                <c:pt idx="156">
                  <c:v>60</c:v>
                </c:pt>
                <c:pt idx="157">
                  <c:v>60</c:v>
                </c:pt>
                <c:pt idx="158">
                  <c:v>60</c:v>
                </c:pt>
                <c:pt idx="159">
                  <c:v>60</c:v>
                </c:pt>
                <c:pt idx="160">
                  <c:v>60</c:v>
                </c:pt>
                <c:pt idx="161">
                  <c:v>60</c:v>
                </c:pt>
                <c:pt idx="162">
                  <c:v>60</c:v>
                </c:pt>
                <c:pt idx="163">
                  <c:v>60</c:v>
                </c:pt>
                <c:pt idx="164">
                  <c:v>60</c:v>
                </c:pt>
                <c:pt idx="165">
                  <c:v>60</c:v>
                </c:pt>
                <c:pt idx="166">
                  <c:v>60</c:v>
                </c:pt>
                <c:pt idx="167">
                  <c:v>60</c:v>
                </c:pt>
                <c:pt idx="168">
                  <c:v>60</c:v>
                </c:pt>
                <c:pt idx="169">
                  <c:v>60</c:v>
                </c:pt>
                <c:pt idx="170">
                  <c:v>60</c:v>
                </c:pt>
                <c:pt idx="171">
                  <c:v>60</c:v>
                </c:pt>
                <c:pt idx="172">
                  <c:v>60</c:v>
                </c:pt>
                <c:pt idx="173">
                  <c:v>60</c:v>
                </c:pt>
              </c:numCache>
            </c:numRef>
          </c:val>
        </c:ser>
        <c:gapWidth val="0"/>
        <c:axId val="52525312"/>
        <c:axId val="52543488"/>
      </c:barChart>
      <c:lineChart>
        <c:grouping val="standard"/>
        <c:ser>
          <c:idx val="2"/>
          <c:order val="0"/>
          <c:tx>
            <c:strRef>
              <c:f>Fig3_data!$H$2</c:f>
              <c:strCache>
                <c:ptCount val="1"/>
                <c:pt idx="0">
                  <c:v>Occupancy</c:v>
                </c:pt>
              </c:strCache>
            </c:strRef>
          </c:tx>
          <c:spPr>
            <a:ln w="50800"/>
          </c:spPr>
          <c:marker>
            <c:symbol val="none"/>
          </c:marker>
          <c:cat>
            <c:multiLvlStrRef>
              <c:f>Fig3_data!$E$3:$F$176</c:f>
              <c:multiLvlStrCache>
                <c:ptCount val="174"/>
                <c:lvl>
                  <c:pt idx="8">
                    <c:v>8am</c:v>
                  </c:pt>
                  <c:pt idx="16">
                    <c:v>4pm</c:v>
                  </c:pt>
                  <c:pt idx="33">
                    <c:v>8am</c:v>
                  </c:pt>
                  <c:pt idx="41">
                    <c:v>4pm</c:v>
                  </c:pt>
                  <c:pt idx="58">
                    <c:v>8am</c:v>
                  </c:pt>
                  <c:pt idx="66">
                    <c:v>4pm</c:v>
                  </c:pt>
                  <c:pt idx="83">
                    <c:v>8am</c:v>
                  </c:pt>
                  <c:pt idx="91">
                    <c:v>4pm</c:v>
                  </c:pt>
                  <c:pt idx="108">
                    <c:v>8am</c:v>
                  </c:pt>
                  <c:pt idx="116">
                    <c:v>4pm</c:v>
                  </c:pt>
                  <c:pt idx="133">
                    <c:v>8am</c:v>
                  </c:pt>
                  <c:pt idx="141">
                    <c:v>4pm</c:v>
                  </c:pt>
                  <c:pt idx="158">
                    <c:v>8am</c:v>
                  </c:pt>
                  <c:pt idx="166">
                    <c:v>4pm</c:v>
                  </c:pt>
                  <c:pt idx="167">
                    <c:v> </c:v>
                  </c:pt>
                  <c:pt idx="168">
                    <c:v> </c:v>
                  </c:pt>
                  <c:pt idx="169">
                    <c:v> </c:v>
                  </c:pt>
                  <c:pt idx="170">
                    <c:v> </c:v>
                  </c:pt>
                  <c:pt idx="171">
                    <c:v> </c:v>
                  </c:pt>
                  <c:pt idx="172">
                    <c:v> </c:v>
                  </c:pt>
                  <c:pt idx="173">
                    <c:v> </c:v>
                  </c:pt>
                </c:lvl>
                <c:lvl>
                  <c:pt idx="0">
                    <c:v>2001</c:v>
                  </c:pt>
                  <c:pt idx="25">
                    <c:v>2002</c:v>
                  </c:pt>
                  <c:pt idx="50">
                    <c:v>2003</c:v>
                  </c:pt>
                  <c:pt idx="75">
                    <c:v>2004</c:v>
                  </c:pt>
                  <c:pt idx="100">
                    <c:v>2005</c:v>
                  </c:pt>
                  <c:pt idx="125">
                    <c:v>2006</c:v>
                  </c:pt>
                  <c:pt idx="150">
                    <c:v>2007</c:v>
                  </c:pt>
                </c:lvl>
              </c:multiLvlStrCache>
            </c:multiLvlStrRef>
          </c:cat>
          <c:val>
            <c:numRef>
              <c:f>Fig3_data!$H$3:$H$176</c:f>
              <c:numCache>
                <c:formatCode>0</c:formatCode>
                <c:ptCount val="174"/>
                <c:pt idx="0">
                  <c:v>32.602739726027544</c:v>
                </c:pt>
                <c:pt idx="1">
                  <c:v>28.767123287671122</c:v>
                </c:pt>
                <c:pt idx="2">
                  <c:v>24.205917808219176</c:v>
                </c:pt>
                <c:pt idx="3">
                  <c:v>20.635208219178093</c:v>
                </c:pt>
                <c:pt idx="4">
                  <c:v>17.919095890410958</c:v>
                </c:pt>
                <c:pt idx="5">
                  <c:v>16.216561643835618</c:v>
                </c:pt>
                <c:pt idx="6">
                  <c:v>15.108416438356164</c:v>
                </c:pt>
                <c:pt idx="7">
                  <c:v>14.909408219178131</c:v>
                </c:pt>
                <c:pt idx="8">
                  <c:v>17.479156164383561</c:v>
                </c:pt>
                <c:pt idx="9">
                  <c:v>21.862506849314947</c:v>
                </c:pt>
                <c:pt idx="10">
                  <c:v>27.397260273972602</c:v>
                </c:pt>
                <c:pt idx="11">
                  <c:v>32.328767123287513</c:v>
                </c:pt>
                <c:pt idx="12">
                  <c:v>35.61643835616438</c:v>
                </c:pt>
                <c:pt idx="13">
                  <c:v>37.80821917808219</c:v>
                </c:pt>
                <c:pt idx="14">
                  <c:v>39.726027397260275</c:v>
                </c:pt>
                <c:pt idx="15">
                  <c:v>40</c:v>
                </c:pt>
                <c:pt idx="16">
                  <c:v>39.726027397260275</c:v>
                </c:pt>
                <c:pt idx="17">
                  <c:v>40.547945205479451</c:v>
                </c:pt>
                <c:pt idx="18">
                  <c:v>41.095890410959043</c:v>
                </c:pt>
                <c:pt idx="19">
                  <c:v>41.917808219178085</c:v>
                </c:pt>
                <c:pt idx="20">
                  <c:v>43.287671232876711</c:v>
                </c:pt>
                <c:pt idx="21">
                  <c:v>41.369863013698343</c:v>
                </c:pt>
                <c:pt idx="22">
                  <c:v>39.726027397260275</c:v>
                </c:pt>
                <c:pt idx="23">
                  <c:v>35.890410958904113</c:v>
                </c:pt>
                <c:pt idx="25">
                  <c:v>37.260273972602739</c:v>
                </c:pt>
                <c:pt idx="26">
                  <c:v>32.876712328767162</c:v>
                </c:pt>
                <c:pt idx="27">
                  <c:v>28.767123287671122</c:v>
                </c:pt>
                <c:pt idx="28">
                  <c:v>24.881567123287695</c:v>
                </c:pt>
                <c:pt idx="29">
                  <c:v>21.274106849315029</c:v>
                </c:pt>
                <c:pt idx="30">
                  <c:v>18.788772602739577</c:v>
                </c:pt>
                <c:pt idx="31">
                  <c:v>17.990923287671144</c:v>
                </c:pt>
                <c:pt idx="32">
                  <c:v>17.593208219178081</c:v>
                </c:pt>
                <c:pt idx="33">
                  <c:v>20.504580821917806</c:v>
                </c:pt>
                <c:pt idx="34">
                  <c:v>25.216769863013692</c:v>
                </c:pt>
                <c:pt idx="35">
                  <c:v>31.232876712328768</c:v>
                </c:pt>
                <c:pt idx="36">
                  <c:v>36.986301369862886</c:v>
                </c:pt>
                <c:pt idx="37">
                  <c:v>41.369863013698343</c:v>
                </c:pt>
                <c:pt idx="38">
                  <c:v>43.561643835616209</c:v>
                </c:pt>
                <c:pt idx="39">
                  <c:v>45.205479452054803</c:v>
                </c:pt>
                <c:pt idx="40">
                  <c:v>45.479452054794393</c:v>
                </c:pt>
                <c:pt idx="41">
                  <c:v>46.575342465753394</c:v>
                </c:pt>
                <c:pt idx="42">
                  <c:v>45.753424657534069</c:v>
                </c:pt>
                <c:pt idx="43">
                  <c:v>47.397260273972464</c:v>
                </c:pt>
                <c:pt idx="44">
                  <c:v>46.849315068493148</c:v>
                </c:pt>
                <c:pt idx="45">
                  <c:v>47.397260273972464</c:v>
                </c:pt>
                <c:pt idx="46">
                  <c:v>47.123287671232632</c:v>
                </c:pt>
                <c:pt idx="47">
                  <c:v>45.753424657534069</c:v>
                </c:pt>
                <c:pt idx="48">
                  <c:v>41.369863013698343</c:v>
                </c:pt>
                <c:pt idx="50">
                  <c:v>38.356164383561492</c:v>
                </c:pt>
                <c:pt idx="51">
                  <c:v>33.972602739726028</c:v>
                </c:pt>
                <c:pt idx="52">
                  <c:v>29.041095890410958</c:v>
                </c:pt>
                <c:pt idx="53">
                  <c:v>24.292082191780789</c:v>
                </c:pt>
                <c:pt idx="54">
                  <c:v>21.651391780821918</c:v>
                </c:pt>
                <c:pt idx="55">
                  <c:v>18.637567123287791</c:v>
                </c:pt>
                <c:pt idx="56">
                  <c:v>17.536490410958905</c:v>
                </c:pt>
                <c:pt idx="57">
                  <c:v>17.967841095890435</c:v>
                </c:pt>
                <c:pt idx="58">
                  <c:v>20.971605479452055</c:v>
                </c:pt>
                <c:pt idx="59">
                  <c:v>25.159638356164383</c:v>
                </c:pt>
                <c:pt idx="60">
                  <c:v>32.054794520547944</c:v>
                </c:pt>
                <c:pt idx="61">
                  <c:v>38.082191780822008</c:v>
                </c:pt>
                <c:pt idx="62">
                  <c:v>41.643835616438359</c:v>
                </c:pt>
                <c:pt idx="63">
                  <c:v>45.205479452054803</c:v>
                </c:pt>
                <c:pt idx="64">
                  <c:v>47.945205479451992</c:v>
                </c:pt>
                <c:pt idx="65">
                  <c:v>47.671232876712324</c:v>
                </c:pt>
                <c:pt idx="66">
                  <c:v>48.219178082191959</c:v>
                </c:pt>
                <c:pt idx="67">
                  <c:v>49.041095890410958</c:v>
                </c:pt>
                <c:pt idx="68">
                  <c:v>49.863013698630134</c:v>
                </c:pt>
                <c:pt idx="69">
                  <c:v>49.863013698630134</c:v>
                </c:pt>
                <c:pt idx="70">
                  <c:v>50.410958904109613</c:v>
                </c:pt>
                <c:pt idx="71">
                  <c:v>49.589041095890188</c:v>
                </c:pt>
                <c:pt idx="72">
                  <c:v>46.575342465753394</c:v>
                </c:pt>
                <c:pt idx="73">
                  <c:v>43.013698630136986</c:v>
                </c:pt>
                <c:pt idx="75">
                  <c:v>37.80821917808219</c:v>
                </c:pt>
                <c:pt idx="76">
                  <c:v>32.602739726027544</c:v>
                </c:pt>
                <c:pt idx="77">
                  <c:v>27.67123287671226</c:v>
                </c:pt>
                <c:pt idx="78">
                  <c:v>23.916687671232879</c:v>
                </c:pt>
                <c:pt idx="79">
                  <c:v>20.290054794520547</c:v>
                </c:pt>
                <c:pt idx="80">
                  <c:v>17.735619178082189</c:v>
                </c:pt>
                <c:pt idx="81">
                  <c:v>16.581002739725925</c:v>
                </c:pt>
                <c:pt idx="82">
                  <c:v>16.19398904109589</c:v>
                </c:pt>
                <c:pt idx="83">
                  <c:v>19.057775342465753</c:v>
                </c:pt>
                <c:pt idx="84">
                  <c:v>25.027909589041087</c:v>
                </c:pt>
                <c:pt idx="85">
                  <c:v>31.506849315068493</c:v>
                </c:pt>
                <c:pt idx="86">
                  <c:v>37.260273972602739</c:v>
                </c:pt>
                <c:pt idx="87">
                  <c:v>41.369863013698343</c:v>
                </c:pt>
                <c:pt idx="88">
                  <c:v>43.561643835616209</c:v>
                </c:pt>
                <c:pt idx="89">
                  <c:v>46.301369863013392</c:v>
                </c:pt>
                <c:pt idx="90">
                  <c:v>47.945205479451992</c:v>
                </c:pt>
                <c:pt idx="91">
                  <c:v>48.493150684931635</c:v>
                </c:pt>
                <c:pt idx="92">
                  <c:v>49.863013698630134</c:v>
                </c:pt>
                <c:pt idx="93">
                  <c:v>49.041095890410958</c:v>
                </c:pt>
                <c:pt idx="94">
                  <c:v>49.589041095890188</c:v>
                </c:pt>
                <c:pt idx="95">
                  <c:v>48.493150684931635</c:v>
                </c:pt>
                <c:pt idx="96">
                  <c:v>47.671232876712324</c:v>
                </c:pt>
                <c:pt idx="97">
                  <c:v>44.383561643835471</c:v>
                </c:pt>
                <c:pt idx="98">
                  <c:v>40.547945205479451</c:v>
                </c:pt>
                <c:pt idx="100">
                  <c:v>40</c:v>
                </c:pt>
                <c:pt idx="101">
                  <c:v>35.06849315068493</c:v>
                </c:pt>
                <c:pt idx="102">
                  <c:v>29.041095890410958</c:v>
                </c:pt>
                <c:pt idx="103">
                  <c:v>25.397312328767089</c:v>
                </c:pt>
                <c:pt idx="104">
                  <c:v>21.363356164383561</c:v>
                </c:pt>
                <c:pt idx="105">
                  <c:v>19.764575342465729</c:v>
                </c:pt>
                <c:pt idx="106">
                  <c:v>18.570904109589041</c:v>
                </c:pt>
                <c:pt idx="107">
                  <c:v>18.224090410958905</c:v>
                </c:pt>
                <c:pt idx="108">
                  <c:v>20.521219178082188</c:v>
                </c:pt>
                <c:pt idx="109">
                  <c:v>26.472364383561551</c:v>
                </c:pt>
                <c:pt idx="110">
                  <c:v>33.698630136986473</c:v>
                </c:pt>
                <c:pt idx="111">
                  <c:v>39.726027397260275</c:v>
                </c:pt>
                <c:pt idx="112">
                  <c:v>45.479452054794393</c:v>
                </c:pt>
                <c:pt idx="113">
                  <c:v>49.589041095890188</c:v>
                </c:pt>
                <c:pt idx="114">
                  <c:v>51.232876712328945</c:v>
                </c:pt>
                <c:pt idx="115">
                  <c:v>51.506849315068365</c:v>
                </c:pt>
                <c:pt idx="116">
                  <c:v>52.328767123287513</c:v>
                </c:pt>
                <c:pt idx="117">
                  <c:v>53.150684931506845</c:v>
                </c:pt>
                <c:pt idx="118">
                  <c:v>53.972602739726028</c:v>
                </c:pt>
                <c:pt idx="119">
                  <c:v>53.698630136986473</c:v>
                </c:pt>
                <c:pt idx="120">
                  <c:v>54.794520547945211</c:v>
                </c:pt>
                <c:pt idx="121">
                  <c:v>54.520547945205479</c:v>
                </c:pt>
                <c:pt idx="122">
                  <c:v>52.054794520547944</c:v>
                </c:pt>
                <c:pt idx="123">
                  <c:v>47.945205479451992</c:v>
                </c:pt>
                <c:pt idx="125">
                  <c:v>44.109589041095887</c:v>
                </c:pt>
                <c:pt idx="126">
                  <c:v>37.80821917808219</c:v>
                </c:pt>
                <c:pt idx="127">
                  <c:v>31.780821917808218</c:v>
                </c:pt>
                <c:pt idx="128">
                  <c:v>27.041857534246631</c:v>
                </c:pt>
                <c:pt idx="129">
                  <c:v>23.393178082191781</c:v>
                </c:pt>
                <c:pt idx="130">
                  <c:v>20.768309589040964</c:v>
                </c:pt>
                <c:pt idx="131">
                  <c:v>19.371476712328768</c:v>
                </c:pt>
                <c:pt idx="132">
                  <c:v>19.297054794520548</c:v>
                </c:pt>
                <c:pt idx="133">
                  <c:v>22.123863013698749</c:v>
                </c:pt>
                <c:pt idx="134">
                  <c:v>28.767123287671122</c:v>
                </c:pt>
                <c:pt idx="135">
                  <c:v>36.164383561643568</c:v>
                </c:pt>
                <c:pt idx="136">
                  <c:v>43.561643835616209</c:v>
                </c:pt>
                <c:pt idx="137">
                  <c:v>47.945205479451992</c:v>
                </c:pt>
                <c:pt idx="138">
                  <c:v>51.232876712328945</c:v>
                </c:pt>
                <c:pt idx="139">
                  <c:v>53.698630136986473</c:v>
                </c:pt>
                <c:pt idx="140">
                  <c:v>55.06849315068493</c:v>
                </c:pt>
                <c:pt idx="141">
                  <c:v>55.890410958904113</c:v>
                </c:pt>
                <c:pt idx="142">
                  <c:v>55.06849315068493</c:v>
                </c:pt>
                <c:pt idx="143">
                  <c:v>55.342465753424513</c:v>
                </c:pt>
                <c:pt idx="144">
                  <c:v>56.712328767123289</c:v>
                </c:pt>
                <c:pt idx="145">
                  <c:v>57.80821917808219</c:v>
                </c:pt>
                <c:pt idx="146">
                  <c:v>57.80821917808219</c:v>
                </c:pt>
                <c:pt idx="147">
                  <c:v>54.794520547945211</c:v>
                </c:pt>
                <c:pt idx="148">
                  <c:v>50.136986301369866</c:v>
                </c:pt>
                <c:pt idx="150">
                  <c:v>42.739726027397246</c:v>
                </c:pt>
                <c:pt idx="151">
                  <c:v>39.726027397260275</c:v>
                </c:pt>
                <c:pt idx="152">
                  <c:v>34.520547945205479</c:v>
                </c:pt>
                <c:pt idx="153">
                  <c:v>29.041095890410958</c:v>
                </c:pt>
                <c:pt idx="154">
                  <c:v>25.88715890410959</c:v>
                </c:pt>
                <c:pt idx="155">
                  <c:v>22.753684931506829</c:v>
                </c:pt>
                <c:pt idx="156">
                  <c:v>20.551389041095888</c:v>
                </c:pt>
                <c:pt idx="157">
                  <c:v>20.791794520547889</c:v>
                </c:pt>
                <c:pt idx="158">
                  <c:v>22.644235616438358</c:v>
                </c:pt>
                <c:pt idx="159">
                  <c:v>28.219178082191785</c:v>
                </c:pt>
                <c:pt idx="160">
                  <c:v>35.342465753424513</c:v>
                </c:pt>
                <c:pt idx="161">
                  <c:v>42.739726027397246</c:v>
                </c:pt>
                <c:pt idx="162">
                  <c:v>49.31506849315052</c:v>
                </c:pt>
                <c:pt idx="163">
                  <c:v>52.602739726027544</c:v>
                </c:pt>
                <c:pt idx="164">
                  <c:v>54.520547945205479</c:v>
                </c:pt>
                <c:pt idx="165">
                  <c:v>55.61643835616438</c:v>
                </c:pt>
                <c:pt idx="166">
                  <c:v>56.164383561643568</c:v>
                </c:pt>
                <c:pt idx="167">
                  <c:v>56.986301369862886</c:v>
                </c:pt>
                <c:pt idx="168">
                  <c:v>57.260273972602739</c:v>
                </c:pt>
                <c:pt idx="169">
                  <c:v>58.356164383561492</c:v>
                </c:pt>
                <c:pt idx="170">
                  <c:v>58.082191780822008</c:v>
                </c:pt>
                <c:pt idx="171">
                  <c:v>56.438356164383556</c:v>
                </c:pt>
                <c:pt idx="172">
                  <c:v>53.972602739726028</c:v>
                </c:pt>
                <c:pt idx="173">
                  <c:v>48.767123287671232</c:v>
                </c:pt>
              </c:numCache>
            </c:numRef>
          </c:val>
        </c:ser>
        <c:ser>
          <c:idx val="3"/>
          <c:order val="1"/>
          <c:tx>
            <c:strRef>
              <c:f>Fig3_data!$I$2</c:f>
              <c:strCache>
                <c:ptCount val="1"/>
                <c:pt idx="0">
                  <c:v>Arrivals</c:v>
                </c:pt>
              </c:strCache>
            </c:strRef>
          </c:tx>
          <c:spPr>
            <a:ln w="50800"/>
          </c:spPr>
          <c:marker>
            <c:symbol val="none"/>
          </c:marker>
          <c:cat>
            <c:multiLvlStrRef>
              <c:f>Fig3_data!$E$3:$F$176</c:f>
              <c:multiLvlStrCache>
                <c:ptCount val="174"/>
                <c:lvl>
                  <c:pt idx="8">
                    <c:v>8am</c:v>
                  </c:pt>
                  <c:pt idx="16">
                    <c:v>4pm</c:v>
                  </c:pt>
                  <c:pt idx="33">
                    <c:v>8am</c:v>
                  </c:pt>
                  <c:pt idx="41">
                    <c:v>4pm</c:v>
                  </c:pt>
                  <c:pt idx="58">
                    <c:v>8am</c:v>
                  </c:pt>
                  <c:pt idx="66">
                    <c:v>4pm</c:v>
                  </c:pt>
                  <c:pt idx="83">
                    <c:v>8am</c:v>
                  </c:pt>
                  <c:pt idx="91">
                    <c:v>4pm</c:v>
                  </c:pt>
                  <c:pt idx="108">
                    <c:v>8am</c:v>
                  </c:pt>
                  <c:pt idx="116">
                    <c:v>4pm</c:v>
                  </c:pt>
                  <c:pt idx="133">
                    <c:v>8am</c:v>
                  </c:pt>
                  <c:pt idx="141">
                    <c:v>4pm</c:v>
                  </c:pt>
                  <c:pt idx="158">
                    <c:v>8am</c:v>
                  </c:pt>
                  <c:pt idx="166">
                    <c:v>4pm</c:v>
                  </c:pt>
                  <c:pt idx="167">
                    <c:v> </c:v>
                  </c:pt>
                  <c:pt idx="168">
                    <c:v> </c:v>
                  </c:pt>
                  <c:pt idx="169">
                    <c:v> </c:v>
                  </c:pt>
                  <c:pt idx="170">
                    <c:v> </c:v>
                  </c:pt>
                  <c:pt idx="171">
                    <c:v> </c:v>
                  </c:pt>
                  <c:pt idx="172">
                    <c:v> </c:v>
                  </c:pt>
                  <c:pt idx="173">
                    <c:v> </c:v>
                  </c:pt>
                </c:lvl>
                <c:lvl>
                  <c:pt idx="0">
                    <c:v>2001</c:v>
                  </c:pt>
                  <c:pt idx="25">
                    <c:v>2002</c:v>
                  </c:pt>
                  <c:pt idx="50">
                    <c:v>2003</c:v>
                  </c:pt>
                  <c:pt idx="75">
                    <c:v>2004</c:v>
                  </c:pt>
                  <c:pt idx="100">
                    <c:v>2005</c:v>
                  </c:pt>
                  <c:pt idx="125">
                    <c:v>2006</c:v>
                  </c:pt>
                  <c:pt idx="150">
                    <c:v>2007</c:v>
                  </c:pt>
                </c:lvl>
              </c:multiLvlStrCache>
            </c:multiLvlStrRef>
          </c:cat>
          <c:val>
            <c:numRef>
              <c:f>Fig3_data!$I$3:$I$176</c:f>
              <c:numCache>
                <c:formatCode>0</c:formatCode>
                <c:ptCount val="174"/>
                <c:pt idx="0">
                  <c:v>7.9002109589041103</c:v>
                </c:pt>
                <c:pt idx="1">
                  <c:v>6.636224657534247</c:v>
                </c:pt>
                <c:pt idx="2">
                  <c:v>5.2667945205479345</c:v>
                </c:pt>
                <c:pt idx="3">
                  <c:v>4.3561287671232876</c:v>
                </c:pt>
                <c:pt idx="4">
                  <c:v>4.0267150684931465</c:v>
                </c:pt>
                <c:pt idx="5">
                  <c:v>3.6720657534246577</c:v>
                </c:pt>
                <c:pt idx="6">
                  <c:v>4.5653863013698626</c:v>
                </c:pt>
                <c:pt idx="7">
                  <c:v>7.3625945205479084</c:v>
                </c:pt>
                <c:pt idx="8">
                  <c:v>11.074643835616452</c:v>
                </c:pt>
                <c:pt idx="9">
                  <c:v>14.655123287671232</c:v>
                </c:pt>
                <c:pt idx="10">
                  <c:v>16.13836164383563</c:v>
                </c:pt>
                <c:pt idx="11">
                  <c:v>17.022564383561555</c:v>
                </c:pt>
                <c:pt idx="12">
                  <c:v>16.293476712328729</c:v>
                </c:pt>
                <c:pt idx="13">
                  <c:v>15.604945205479453</c:v>
                </c:pt>
                <c:pt idx="14">
                  <c:v>15.228328767123228</c:v>
                </c:pt>
                <c:pt idx="15">
                  <c:v>15.13986301369863</c:v>
                </c:pt>
                <c:pt idx="16">
                  <c:v>16.313728767123287</c:v>
                </c:pt>
                <c:pt idx="17">
                  <c:v>16.827150684931507</c:v>
                </c:pt>
                <c:pt idx="18">
                  <c:v>17.900430136986216</c:v>
                </c:pt>
                <c:pt idx="19">
                  <c:v>17.635210958904111</c:v>
                </c:pt>
                <c:pt idx="20">
                  <c:v>15.94929589041096</c:v>
                </c:pt>
                <c:pt idx="21">
                  <c:v>15.467572602739725</c:v>
                </c:pt>
                <c:pt idx="22">
                  <c:v>13.31175890410959</c:v>
                </c:pt>
                <c:pt idx="23">
                  <c:v>11.132443835616456</c:v>
                </c:pt>
                <c:pt idx="25">
                  <c:v>8.8168109589041208</c:v>
                </c:pt>
                <c:pt idx="26">
                  <c:v>7.0499972602739716</c:v>
                </c:pt>
                <c:pt idx="27">
                  <c:v>5.5132438356164384</c:v>
                </c:pt>
                <c:pt idx="28">
                  <c:v>4.4634273972602738</c:v>
                </c:pt>
                <c:pt idx="29">
                  <c:v>3.8299534246575337</c:v>
                </c:pt>
                <c:pt idx="30">
                  <c:v>4.2087561643835798</c:v>
                </c:pt>
                <c:pt idx="31">
                  <c:v>4.8251780821917807</c:v>
                </c:pt>
                <c:pt idx="32">
                  <c:v>7.7964136986301424</c:v>
                </c:pt>
                <c:pt idx="33">
                  <c:v>11.041934246575346</c:v>
                </c:pt>
                <c:pt idx="34">
                  <c:v>14.459000000000024</c:v>
                </c:pt>
                <c:pt idx="35">
                  <c:v>16.770194520547889</c:v>
                </c:pt>
                <c:pt idx="36">
                  <c:v>17.301728767123286</c:v>
                </c:pt>
                <c:pt idx="37">
                  <c:v>16.335715068493151</c:v>
                </c:pt>
                <c:pt idx="38">
                  <c:v>15.917742465753419</c:v>
                </c:pt>
                <c:pt idx="39">
                  <c:v>15.375046575342537</c:v>
                </c:pt>
                <c:pt idx="40">
                  <c:v>16.921471232876712</c:v>
                </c:pt>
                <c:pt idx="41">
                  <c:v>16.536463013698707</c:v>
                </c:pt>
                <c:pt idx="42">
                  <c:v>17.419515068493151</c:v>
                </c:pt>
                <c:pt idx="43">
                  <c:v>17.174671232876715</c:v>
                </c:pt>
                <c:pt idx="44">
                  <c:v>17.771208219178085</c:v>
                </c:pt>
                <c:pt idx="45">
                  <c:v>16.803920547945189</c:v>
                </c:pt>
                <c:pt idx="46">
                  <c:v>16.325068493150695</c:v>
                </c:pt>
                <c:pt idx="47">
                  <c:v>13.269230136986337</c:v>
                </c:pt>
                <c:pt idx="48">
                  <c:v>11.453602739726081</c:v>
                </c:pt>
                <c:pt idx="50">
                  <c:v>8.9969397260274047</c:v>
                </c:pt>
                <c:pt idx="51">
                  <c:v>6.9272794520547984</c:v>
                </c:pt>
                <c:pt idx="52">
                  <c:v>5.1266767123287673</c:v>
                </c:pt>
                <c:pt idx="53">
                  <c:v>4.9380767123287734</c:v>
                </c:pt>
                <c:pt idx="54">
                  <c:v>3.7096273972602742</c:v>
                </c:pt>
                <c:pt idx="55">
                  <c:v>4.168098630136968</c:v>
                </c:pt>
                <c:pt idx="56">
                  <c:v>5.5071506849315064</c:v>
                </c:pt>
                <c:pt idx="57">
                  <c:v>7.9333589041096078</c:v>
                </c:pt>
                <c:pt idx="58">
                  <c:v>11.189463013698656</c:v>
                </c:pt>
                <c:pt idx="59">
                  <c:v>15.29645479452055</c:v>
                </c:pt>
                <c:pt idx="60">
                  <c:v>17.501975342465755</c:v>
                </c:pt>
                <c:pt idx="61">
                  <c:v>17.381032876712219</c:v>
                </c:pt>
                <c:pt idx="62">
                  <c:v>17.883917808219177</c:v>
                </c:pt>
                <c:pt idx="63">
                  <c:v>17.64758082191781</c:v>
                </c:pt>
                <c:pt idx="64">
                  <c:v>15.977515068493149</c:v>
                </c:pt>
                <c:pt idx="65">
                  <c:v>16.878372602739656</c:v>
                </c:pt>
                <c:pt idx="66">
                  <c:v>17.474167123287735</c:v>
                </c:pt>
                <c:pt idx="67">
                  <c:v>18.079156164383591</c:v>
                </c:pt>
                <c:pt idx="68">
                  <c:v>17.957353424657612</c:v>
                </c:pt>
                <c:pt idx="69">
                  <c:v>18.80697808219179</c:v>
                </c:pt>
                <c:pt idx="70">
                  <c:v>17.293553424657535</c:v>
                </c:pt>
                <c:pt idx="71">
                  <c:v>15.901082191780823</c:v>
                </c:pt>
                <c:pt idx="72">
                  <c:v>14.409208219178106</c:v>
                </c:pt>
                <c:pt idx="73">
                  <c:v>11.123260273972603</c:v>
                </c:pt>
                <c:pt idx="75">
                  <c:v>8.2361287671232439</c:v>
                </c:pt>
                <c:pt idx="76">
                  <c:v>6.2379671232876834</c:v>
                </c:pt>
                <c:pt idx="77">
                  <c:v>5.6772849315068346</c:v>
                </c:pt>
                <c:pt idx="78">
                  <c:v>4.2385835616438374</c:v>
                </c:pt>
                <c:pt idx="79">
                  <c:v>3.8914657534246495</c:v>
                </c:pt>
                <c:pt idx="80">
                  <c:v>3.6493369863013818</c:v>
                </c:pt>
                <c:pt idx="81">
                  <c:v>4.4152958904109587</c:v>
                </c:pt>
                <c:pt idx="82">
                  <c:v>7.2437123287671232</c:v>
                </c:pt>
                <c:pt idx="83">
                  <c:v>11.667405479452055</c:v>
                </c:pt>
                <c:pt idx="84">
                  <c:v>15.26559452054801</c:v>
                </c:pt>
                <c:pt idx="85">
                  <c:v>17.438657534246573</c:v>
                </c:pt>
                <c:pt idx="86">
                  <c:v>17.378747945205479</c:v>
                </c:pt>
                <c:pt idx="87">
                  <c:v>16.211402739726029</c:v>
                </c:pt>
                <c:pt idx="88">
                  <c:v>16.936153424657611</c:v>
                </c:pt>
                <c:pt idx="89">
                  <c:v>17.048599999999901</c:v>
                </c:pt>
                <c:pt idx="90">
                  <c:v>17.15692876712329</c:v>
                </c:pt>
                <c:pt idx="91">
                  <c:v>17.105405479452095</c:v>
                </c:pt>
                <c:pt idx="92">
                  <c:v>17.311301369863031</c:v>
                </c:pt>
                <c:pt idx="93">
                  <c:v>17.850709589041017</c:v>
                </c:pt>
                <c:pt idx="94">
                  <c:v>17.237098630136988</c:v>
                </c:pt>
                <c:pt idx="95">
                  <c:v>16.832145205479453</c:v>
                </c:pt>
                <c:pt idx="96">
                  <c:v>15.420868493150651</c:v>
                </c:pt>
                <c:pt idx="97">
                  <c:v>13.482602739726081</c:v>
                </c:pt>
                <c:pt idx="98">
                  <c:v>11.551131506849353</c:v>
                </c:pt>
                <c:pt idx="100">
                  <c:v>10.552964383561656</c:v>
                </c:pt>
                <c:pt idx="101">
                  <c:v>6.3105589041095875</c:v>
                </c:pt>
                <c:pt idx="102">
                  <c:v>5.3699150684931345</c:v>
                </c:pt>
                <c:pt idx="103">
                  <c:v>4.418241095890437</c:v>
                </c:pt>
                <c:pt idx="104">
                  <c:v>4.7874821917808408</c:v>
                </c:pt>
                <c:pt idx="105">
                  <c:v>3.9995342465753581</c:v>
                </c:pt>
                <c:pt idx="106">
                  <c:v>5.1095643835616524</c:v>
                </c:pt>
                <c:pt idx="107">
                  <c:v>7.2957616438356174</c:v>
                </c:pt>
                <c:pt idx="108">
                  <c:v>12.474449315068552</c:v>
                </c:pt>
                <c:pt idx="109">
                  <c:v>15.684164383561644</c:v>
                </c:pt>
                <c:pt idx="110">
                  <c:v>16.49031780821911</c:v>
                </c:pt>
                <c:pt idx="111">
                  <c:v>18.951484931506826</c:v>
                </c:pt>
                <c:pt idx="112">
                  <c:v>18.259983561643836</c:v>
                </c:pt>
                <c:pt idx="113">
                  <c:v>17.836046575342429</c:v>
                </c:pt>
                <c:pt idx="114">
                  <c:v>16.747841095890493</c:v>
                </c:pt>
                <c:pt idx="115">
                  <c:v>16.761723287671096</c:v>
                </c:pt>
                <c:pt idx="116">
                  <c:v>18.513265753424747</c:v>
                </c:pt>
                <c:pt idx="117">
                  <c:v>18.244306849314988</c:v>
                </c:pt>
                <c:pt idx="118">
                  <c:v>17.761531506849238</c:v>
                </c:pt>
                <c:pt idx="119">
                  <c:v>18.597780821917809</c:v>
                </c:pt>
                <c:pt idx="120">
                  <c:v>18.669775342465726</c:v>
                </c:pt>
                <c:pt idx="121">
                  <c:v>15.651468493150681</c:v>
                </c:pt>
                <c:pt idx="122">
                  <c:v>14.34330684931507</c:v>
                </c:pt>
                <c:pt idx="123">
                  <c:v>11.124572602739718</c:v>
                </c:pt>
                <c:pt idx="125">
                  <c:v>8.4124219178082722</c:v>
                </c:pt>
                <c:pt idx="126">
                  <c:v>6.5300136986301434</c:v>
                </c:pt>
                <c:pt idx="127">
                  <c:v>5.0958602739726029</c:v>
                </c:pt>
                <c:pt idx="128">
                  <c:v>4.9987150684931505</c:v>
                </c:pt>
                <c:pt idx="129">
                  <c:v>3.6636410958904189</c:v>
                </c:pt>
                <c:pt idx="130">
                  <c:v>4.2730383561643839</c:v>
                </c:pt>
                <c:pt idx="131">
                  <c:v>5.0611917808219182</c:v>
                </c:pt>
                <c:pt idx="132">
                  <c:v>7.8012082191780818</c:v>
                </c:pt>
                <c:pt idx="133">
                  <c:v>12.334142465753418</c:v>
                </c:pt>
                <c:pt idx="134">
                  <c:v>16.015068493150757</c:v>
                </c:pt>
                <c:pt idx="135">
                  <c:v>18.828071232876713</c:v>
                </c:pt>
                <c:pt idx="136">
                  <c:v>19.20211506849315</c:v>
                </c:pt>
                <c:pt idx="137">
                  <c:v>17.892235616438356</c:v>
                </c:pt>
                <c:pt idx="138">
                  <c:v>18.820013698630127</c:v>
                </c:pt>
                <c:pt idx="139">
                  <c:v>18.625452054794525</c:v>
                </c:pt>
                <c:pt idx="140">
                  <c:v>18.35341095890411</c:v>
                </c:pt>
                <c:pt idx="141">
                  <c:v>17.895353424657607</c:v>
                </c:pt>
                <c:pt idx="142">
                  <c:v>18.65937808219179</c:v>
                </c:pt>
                <c:pt idx="143">
                  <c:v>19.53456164383563</c:v>
                </c:pt>
                <c:pt idx="144">
                  <c:v>19.116164383561642</c:v>
                </c:pt>
                <c:pt idx="145">
                  <c:v>18.678789041095889</c:v>
                </c:pt>
                <c:pt idx="146">
                  <c:v>17.179495890410958</c:v>
                </c:pt>
                <c:pt idx="147">
                  <c:v>15.076249315068532</c:v>
                </c:pt>
                <c:pt idx="148">
                  <c:v>11.327353424657494</c:v>
                </c:pt>
                <c:pt idx="150">
                  <c:v>10.205380821917808</c:v>
                </c:pt>
                <c:pt idx="151">
                  <c:v>7.1907452054794465</c:v>
                </c:pt>
                <c:pt idx="152">
                  <c:v>5.2177123287671225</c:v>
                </c:pt>
                <c:pt idx="153">
                  <c:v>5.2621095890410965</c:v>
                </c:pt>
                <c:pt idx="154">
                  <c:v>4.2561616438356173</c:v>
                </c:pt>
                <c:pt idx="155">
                  <c:v>4.0529068493150344</c:v>
                </c:pt>
                <c:pt idx="156">
                  <c:v>5.3119123287671215</c:v>
                </c:pt>
                <c:pt idx="157">
                  <c:v>7.2605479452054755</c:v>
                </c:pt>
                <c:pt idx="158">
                  <c:v>11.931709589041096</c:v>
                </c:pt>
                <c:pt idx="159">
                  <c:v>15.166093150684954</c:v>
                </c:pt>
                <c:pt idx="160">
                  <c:v>18.256980821917807</c:v>
                </c:pt>
                <c:pt idx="161">
                  <c:v>19.165934246575244</c:v>
                </c:pt>
                <c:pt idx="162">
                  <c:v>18.257756164383565</c:v>
                </c:pt>
                <c:pt idx="163">
                  <c:v>17.582969863013687</c:v>
                </c:pt>
                <c:pt idx="164">
                  <c:v>17.593871232876715</c:v>
                </c:pt>
                <c:pt idx="165">
                  <c:v>17.381367123287731</c:v>
                </c:pt>
                <c:pt idx="166">
                  <c:v>17.974517808219176</c:v>
                </c:pt>
                <c:pt idx="167">
                  <c:v>18.399454794520548</c:v>
                </c:pt>
                <c:pt idx="168">
                  <c:v>19.784967123287746</c:v>
                </c:pt>
                <c:pt idx="169">
                  <c:v>18.032257534246575</c:v>
                </c:pt>
                <c:pt idx="170">
                  <c:v>17.526624657534189</c:v>
                </c:pt>
                <c:pt idx="171">
                  <c:v>15.840446575342522</c:v>
                </c:pt>
                <c:pt idx="172">
                  <c:v>13.685882191780822</c:v>
                </c:pt>
                <c:pt idx="173">
                  <c:v>10.718690410958905</c:v>
                </c:pt>
              </c:numCache>
            </c:numRef>
          </c:val>
        </c:ser>
        <c:marker val="1"/>
        <c:axId val="52525312"/>
        <c:axId val="52543488"/>
      </c:lineChart>
      <c:catAx>
        <c:axId val="52525312"/>
        <c:scaling>
          <c:orientation val="minMax"/>
        </c:scaling>
        <c:axPos val="b"/>
        <c:majorTickMark val="none"/>
        <c:minorTickMark val="in"/>
        <c:tickLblPos val="low"/>
        <c:txPr>
          <a:bodyPr/>
          <a:lstStyle/>
          <a:p>
            <a:pPr>
              <a:defRPr sz="1000"/>
            </a:pPr>
            <a:endParaRPr lang="en-US"/>
          </a:p>
        </c:txPr>
        <c:crossAx val="52543488"/>
        <c:crosses val="autoZero"/>
        <c:lblAlgn val="ctr"/>
        <c:lblOffset val="100"/>
        <c:tickMarkSkip val="8"/>
      </c:catAx>
      <c:valAx>
        <c:axId val="52543488"/>
        <c:scaling>
          <c:orientation val="minMax"/>
          <c:max val="60"/>
        </c:scaling>
        <c:axPos val="l"/>
        <c:majorGridlines/>
        <c:title>
          <c:tx>
            <c:rich>
              <a:bodyPr rot="-5400000" vert="horz"/>
              <a:lstStyle/>
              <a:p>
                <a:pPr>
                  <a:defRPr sz="1600"/>
                </a:pPr>
                <a:r>
                  <a:rPr lang="en-US" sz="1600"/>
                  <a:t>Average hourly occupancy and arrivals, in 1000s</a:t>
                </a:r>
              </a:p>
            </c:rich>
          </c:tx>
          <c:layout/>
        </c:title>
        <c:numFmt formatCode="General" sourceLinked="1"/>
        <c:tickLblPos val="nextTo"/>
        <c:crossAx val="52525312"/>
        <c:crosses val="autoZero"/>
        <c:crossBetween val="between"/>
      </c:valAx>
    </c:plotArea>
    <c:legend>
      <c:legendPos val="b"/>
      <c:legendEntry>
        <c:idx val="0"/>
        <c:delete val="1"/>
      </c:legendEntry>
      <c:layout/>
      <c:txPr>
        <a:bodyPr/>
        <a:lstStyle/>
        <a:p>
          <a:pPr>
            <a:defRPr sz="1600"/>
          </a:pPr>
          <a:endParaRPr lang="en-US"/>
        </a:p>
      </c:txPr>
    </c:legend>
    <c:plotVisOnly val="1"/>
    <c:dispBlanksAs val="gap"/>
  </c:chart>
  <c:spPr>
    <a:solidFill>
      <a:schemeClr val="bg2"/>
    </a:solidFill>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BBF658-6186-4F7E-8650-9F24B41758A8}" type="datetimeFigureOut">
              <a:rPr lang="en-US" smtClean="0"/>
              <a:pPr/>
              <a:t>9/9/2010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E8BC0B-E5FB-49C1-A1E3-E6C3D242415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E8BC0B-E5FB-49C1-A1E3-E6C3D242415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4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08A8F3-3356-4493-9457-D0105483DF95}" type="slidenum">
              <a:rPr lang="en-US"/>
              <a:pPr fontAlgn="base">
                <a:spcBef>
                  <a:spcPct val="0"/>
                </a:spcBef>
                <a:spcAft>
                  <a:spcPct val="0"/>
                </a:spcAft>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47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23FA7F-C441-4662-832D-D6D7DF6AEE18}" type="slidenum">
              <a:rPr lang="en-US"/>
              <a:pPr fontAlgn="base">
                <a:spcBef>
                  <a:spcPct val="0"/>
                </a:spcBef>
                <a:spcAft>
                  <a:spcPct val="0"/>
                </a:spcAft>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E8BC0B-E5FB-49C1-A1E3-E6C3D2424152}"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E8BC0B-E5FB-49C1-A1E3-E6C3D242415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E8BC0B-E5FB-49C1-A1E3-E6C3D242415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E8BC0B-E5FB-49C1-A1E3-E6C3D242415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E8BC0B-E5FB-49C1-A1E3-E6C3D242415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22815E-4110-4418-A96D-74583185B8A3}" type="slidenum">
              <a:rPr lang="en-US"/>
              <a:pPr fontAlgn="base">
                <a:spcBef>
                  <a:spcPct val="0"/>
                </a:spcBef>
                <a:spcAft>
                  <a:spcPct val="0"/>
                </a:spcAft>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E8BC0B-E5FB-49C1-A1E3-E6C3D242415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4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08A8F3-3356-4493-9457-D0105483DF95}" type="slidenum">
              <a:rPr lang="en-US"/>
              <a:pPr fontAlgn="base">
                <a:spcBef>
                  <a:spcPct val="0"/>
                </a:spcBef>
                <a:spcAft>
                  <a:spcPct val="0"/>
                </a:spcAft>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65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3D8AB4-DBD8-4CC5-A6A5-3D4975DF3BA1}" type="slidenum">
              <a:rPr lang="en-US"/>
              <a:pPr fontAlgn="base">
                <a:spcBef>
                  <a:spcPct val="0"/>
                </a:spcBef>
                <a:spcAft>
                  <a:spcPct val="0"/>
                </a:spcAft>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6A8E0B-44CA-408F-BF7E-09953910F5A3}" type="datetimeFigureOut">
              <a:rPr lang="en-US" smtClean="0"/>
              <a:pPr/>
              <a:t>9/9/2010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040F2-E6D5-4901-AAC0-F692DB79468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6A8E0B-44CA-408F-BF7E-09953910F5A3}" type="datetimeFigureOut">
              <a:rPr lang="en-US" smtClean="0"/>
              <a:pPr/>
              <a:t>9/9/2010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040F2-E6D5-4901-AAC0-F692DB79468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6A8E0B-44CA-408F-BF7E-09953910F5A3}" type="datetimeFigureOut">
              <a:rPr lang="en-US" smtClean="0"/>
              <a:pPr/>
              <a:t>9/9/2010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040F2-E6D5-4901-AAC0-F692DB79468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6A8E0B-44CA-408F-BF7E-09953910F5A3}" type="datetimeFigureOut">
              <a:rPr lang="en-US" smtClean="0"/>
              <a:pPr/>
              <a:t>9/9/2010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040F2-E6D5-4901-AAC0-F692DB79468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6A8E0B-44CA-408F-BF7E-09953910F5A3}" type="datetimeFigureOut">
              <a:rPr lang="en-US" smtClean="0"/>
              <a:pPr/>
              <a:t>9/9/2010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040F2-E6D5-4901-AAC0-F692DB79468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6A8E0B-44CA-408F-BF7E-09953910F5A3}" type="datetimeFigureOut">
              <a:rPr lang="en-US" smtClean="0"/>
              <a:pPr/>
              <a:t>9/9/2010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7040F2-E6D5-4901-AAC0-F692DB79468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6A8E0B-44CA-408F-BF7E-09953910F5A3}" type="datetimeFigureOut">
              <a:rPr lang="en-US" smtClean="0"/>
              <a:pPr/>
              <a:t>9/9/2010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7040F2-E6D5-4901-AAC0-F692DB79468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6A8E0B-44CA-408F-BF7E-09953910F5A3}" type="datetimeFigureOut">
              <a:rPr lang="en-US" smtClean="0"/>
              <a:pPr/>
              <a:t>9/9/2010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7040F2-E6D5-4901-AAC0-F692DB79468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6A8E0B-44CA-408F-BF7E-09953910F5A3}" type="datetimeFigureOut">
              <a:rPr lang="en-US" smtClean="0"/>
              <a:pPr/>
              <a:t>9/9/2010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7040F2-E6D5-4901-AAC0-F692DB79468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6A8E0B-44CA-408F-BF7E-09953910F5A3}" type="datetimeFigureOut">
              <a:rPr lang="en-US" smtClean="0"/>
              <a:pPr/>
              <a:t>9/9/2010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7040F2-E6D5-4901-AAC0-F692DB79468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6A8E0B-44CA-408F-BF7E-09953910F5A3}" type="datetimeFigureOut">
              <a:rPr lang="en-US" smtClean="0"/>
              <a:pPr/>
              <a:t>9/9/2010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7040F2-E6D5-4901-AAC0-F692DB79468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6A8E0B-44CA-408F-BF7E-09953910F5A3}" type="datetimeFigureOut">
              <a:rPr lang="en-US" smtClean="0"/>
              <a:pPr/>
              <a:t>9/9/2010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7040F2-E6D5-4901-AAC0-F692DB79468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Indices of ED crowding</a:t>
            </a:r>
            <a:endParaRPr lang="en-US" dirty="0"/>
          </a:p>
        </p:txBody>
      </p:sp>
      <p:sp>
        <p:nvSpPr>
          <p:cNvPr id="3" name="Subtitle 2"/>
          <p:cNvSpPr>
            <a:spLocks noGrp="1"/>
          </p:cNvSpPr>
          <p:nvPr>
            <p:ph type="subTitle" idx="1"/>
          </p:nvPr>
        </p:nvSpPr>
        <p:spPr/>
        <p:txBody>
          <a:bodyPr>
            <a:normAutofit/>
          </a:bodyPr>
          <a:lstStyle/>
          <a:p>
            <a:r>
              <a:rPr lang="en-US" dirty="0" smtClean="0"/>
              <a:t>Stephen Pitts MD, MPH</a:t>
            </a:r>
          </a:p>
          <a:p>
            <a:r>
              <a:rPr lang="en-US" dirty="0" smtClean="0"/>
              <a:t>Emory University </a:t>
            </a:r>
          </a:p>
          <a:p>
            <a:r>
              <a:rPr lang="en-US" dirty="0" smtClean="0"/>
              <a:t>Department of Emergency Medicine</a:t>
            </a:r>
            <a:endParaRPr lang="en-US" dirty="0"/>
          </a:p>
        </p:txBody>
      </p:sp>
      <p:pic>
        <p:nvPicPr>
          <p:cNvPr id="5" name="Picture 15" descr="Emory University, School of Medicine"/>
          <p:cNvPicPr>
            <a:picLocks noChangeAspect="1"/>
          </p:cNvPicPr>
          <p:nvPr/>
        </p:nvPicPr>
        <p:blipFill>
          <a:blip r:embed="rId3" cstate="print"/>
          <a:srcRect/>
          <a:stretch>
            <a:fillRect/>
          </a:stretch>
        </p:blipFill>
        <p:spPr bwMode="auto">
          <a:xfrm>
            <a:off x="3429000" y="700428"/>
            <a:ext cx="2336800" cy="10521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914400" y="1673225"/>
          <a:ext cx="7172325"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rtlCol="0">
            <a:normAutofit fontScale="90000"/>
          </a:bodyPr>
          <a:lstStyle/>
          <a:p>
            <a:pPr eaLnBrk="1" fontAlgn="auto" hangingPunct="1">
              <a:spcAft>
                <a:spcPts val="0"/>
              </a:spcAft>
              <a:defRPr/>
            </a:pPr>
            <a:r>
              <a:rPr lang="en-US" dirty="0" smtClean="0"/>
              <a:t>National ED arrivals vs. occupancy</a:t>
            </a:r>
            <a:br>
              <a:rPr lang="en-US" dirty="0" smtClean="0"/>
            </a:br>
            <a:r>
              <a:rPr lang="en-US" sz="2700" dirty="0" smtClean="0"/>
              <a:t>(2001-2007 NHAMCS-ED surveys combined)</a:t>
            </a:r>
            <a:endParaRPr lang="en-US" dirty="0"/>
          </a:p>
        </p:txBody>
      </p:sp>
      <p:sp>
        <p:nvSpPr>
          <p:cNvPr id="63491" name="TextBox 3"/>
          <p:cNvSpPr txBox="1">
            <a:spLocks noChangeArrowheads="1"/>
          </p:cNvSpPr>
          <p:nvPr/>
        </p:nvSpPr>
        <p:spPr bwMode="auto">
          <a:xfrm>
            <a:off x="6005390" y="3276600"/>
            <a:ext cx="1995610" cy="707886"/>
          </a:xfrm>
          <a:prstGeom prst="rect">
            <a:avLst/>
          </a:prstGeom>
          <a:solidFill>
            <a:schemeClr val="accent1">
              <a:lumMod val="20000"/>
              <a:lumOff val="80000"/>
            </a:schemeClr>
          </a:solidFill>
          <a:ln w="9525" algn="ctr">
            <a:noFill/>
            <a:miter lim="800000"/>
            <a:headEnd/>
            <a:tailEnd/>
          </a:ln>
        </p:spPr>
        <p:txBody>
          <a:bodyPr wrap="none">
            <a:spAutoFit/>
          </a:bodyPr>
          <a:lstStyle/>
          <a:p>
            <a:pPr algn="ctr"/>
            <a:r>
              <a:rPr lang="en-US" sz="2000" b="1"/>
              <a:t>Efficiency ratio = </a:t>
            </a:r>
          </a:p>
          <a:p>
            <a:pPr algn="ctr"/>
            <a:r>
              <a:rPr lang="en-US" sz="2000" b="1"/>
              <a:t>12/38 =  0.32</a:t>
            </a:r>
          </a:p>
        </p:txBody>
      </p:sp>
      <p:sp>
        <p:nvSpPr>
          <p:cNvPr id="63492" name="Text Box 5"/>
          <p:cNvSpPr txBox="1">
            <a:spLocks noChangeArrowheads="1"/>
          </p:cNvSpPr>
          <p:nvPr/>
        </p:nvSpPr>
        <p:spPr bwMode="auto">
          <a:xfrm>
            <a:off x="1431925" y="6172200"/>
            <a:ext cx="4197350" cy="366713"/>
          </a:xfrm>
          <a:prstGeom prst="rect">
            <a:avLst/>
          </a:prstGeom>
          <a:noFill/>
          <a:ln w="9525">
            <a:noFill/>
            <a:miter lim="800000"/>
            <a:headEnd/>
            <a:tailEnd/>
          </a:ln>
        </p:spPr>
        <p:txBody>
          <a:bodyPr wrap="none">
            <a:spAutoFit/>
          </a:bodyPr>
          <a:lstStyle/>
          <a:p>
            <a:r>
              <a:rPr lang="en-US"/>
              <a:t>Error bars are 95% confidence intervals</a:t>
            </a:r>
          </a:p>
        </p:txBody>
      </p:sp>
      <p:sp>
        <p:nvSpPr>
          <p:cNvPr id="63493" name="Text Box 6"/>
          <p:cNvSpPr txBox="1">
            <a:spLocks noChangeArrowheads="1"/>
          </p:cNvSpPr>
          <p:nvPr/>
        </p:nvSpPr>
        <p:spPr bwMode="auto">
          <a:xfrm>
            <a:off x="2819400" y="2819400"/>
            <a:ext cx="1439818" cy="307777"/>
          </a:xfrm>
          <a:prstGeom prst="rect">
            <a:avLst/>
          </a:prstGeom>
          <a:solidFill>
            <a:schemeClr val="accent1">
              <a:lumMod val="20000"/>
              <a:lumOff val="80000"/>
            </a:schemeClr>
          </a:solidFill>
          <a:ln w="9525" algn="ctr">
            <a:noFill/>
            <a:miter lim="800000"/>
            <a:headEnd/>
            <a:tailEnd/>
          </a:ln>
        </p:spPr>
        <p:txBody>
          <a:bodyPr wrap="none">
            <a:spAutoFit/>
          </a:bodyPr>
          <a:lstStyle/>
          <a:p>
            <a:pPr algn="ctr"/>
            <a:r>
              <a:rPr lang="en-US" sz="1400" b="1" dirty="0"/>
              <a:t>Mean occupancy</a:t>
            </a:r>
          </a:p>
        </p:txBody>
      </p:sp>
      <p:sp>
        <p:nvSpPr>
          <p:cNvPr id="63494" name="Text Box 7"/>
          <p:cNvSpPr txBox="1">
            <a:spLocks noChangeArrowheads="1"/>
          </p:cNvSpPr>
          <p:nvPr/>
        </p:nvSpPr>
        <p:spPr bwMode="auto">
          <a:xfrm>
            <a:off x="4724400" y="4572000"/>
            <a:ext cx="1204753" cy="307777"/>
          </a:xfrm>
          <a:prstGeom prst="rect">
            <a:avLst/>
          </a:prstGeom>
          <a:solidFill>
            <a:schemeClr val="accent1">
              <a:lumMod val="20000"/>
              <a:lumOff val="80000"/>
            </a:schemeClr>
          </a:solidFill>
          <a:ln w="9525" algn="ctr">
            <a:noFill/>
            <a:miter lim="800000"/>
            <a:headEnd/>
            <a:tailEnd/>
          </a:ln>
        </p:spPr>
        <p:txBody>
          <a:bodyPr wrap="none">
            <a:spAutoFit/>
          </a:bodyPr>
          <a:lstStyle/>
          <a:p>
            <a:pPr algn="ctr"/>
            <a:r>
              <a:rPr lang="en-US" sz="1400" b="1"/>
              <a:t>Mean arrivals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457200" y="304800"/>
          <a:ext cx="8365739" cy="638588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occupancy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No national denominator (# of treatment spaces)</a:t>
            </a:r>
          </a:p>
          <a:p>
            <a:pPr lvl="1"/>
            <a:r>
              <a:rPr lang="en-US" dirty="0" smtClean="0"/>
              <a:t># of spaces probably decreased nationally 2001-2007</a:t>
            </a:r>
          </a:p>
          <a:p>
            <a:pPr lvl="1"/>
            <a:r>
              <a:rPr lang="en-US" u="sng" dirty="0" smtClean="0"/>
              <a:t>Under</a:t>
            </a:r>
            <a:r>
              <a:rPr lang="en-US" dirty="0" smtClean="0"/>
              <a:t>estimates crowding trend</a:t>
            </a:r>
          </a:p>
          <a:p>
            <a:r>
              <a:rPr lang="en-US" dirty="0" smtClean="0"/>
              <a:t>Time of discharge = problematic item</a:t>
            </a:r>
          </a:p>
          <a:p>
            <a:pPr lvl="1"/>
            <a:r>
              <a:rPr lang="en-US" dirty="0" smtClean="0"/>
              <a:t>Actual ED departure harder to get than time of admission</a:t>
            </a:r>
          </a:p>
          <a:p>
            <a:pPr lvl="1"/>
            <a:r>
              <a:rPr lang="en-US" u="sng" dirty="0" smtClean="0"/>
              <a:t>Under</a:t>
            </a:r>
            <a:r>
              <a:rPr lang="en-US" dirty="0" smtClean="0"/>
              <a:t>estimates boarding, crowding</a:t>
            </a:r>
          </a:p>
          <a:p>
            <a:r>
              <a:rPr lang="en-US" dirty="0" smtClean="0"/>
              <a:t>Occupancy is an ED-level characteristic</a:t>
            </a:r>
          </a:p>
          <a:p>
            <a:pPr lvl="1"/>
            <a:r>
              <a:rPr lang="en-US" dirty="0" smtClean="0"/>
              <a:t>NHAMCS-ED surveys 350+ EDs</a:t>
            </a:r>
          </a:p>
          <a:p>
            <a:pPr lvl="1"/>
            <a:r>
              <a:rPr lang="en-US" dirty="0" smtClean="0"/>
              <a:t>ED identity and characteristics are masked</a:t>
            </a:r>
          </a:p>
          <a:p>
            <a:pPr lvl="1"/>
            <a:r>
              <a:rPr lang="en-US" dirty="0" err="1" smtClean="0"/>
              <a:t>Avg</a:t>
            </a:r>
            <a:r>
              <a:rPr lang="en-US" dirty="0" smtClean="0"/>
              <a:t> 100 surveys per ED annually</a:t>
            </a:r>
          </a:p>
          <a:p>
            <a:pPr lvl="2"/>
            <a:r>
              <a:rPr lang="en-US" dirty="0" smtClean="0"/>
              <a:t>Too few for ED-specific occupancy/efficiency estimate</a:t>
            </a:r>
          </a:p>
          <a:p>
            <a:r>
              <a:rPr lang="en-US" dirty="0" smtClean="0"/>
              <a:t>Solution: proxy for crowding = length of visit</a:t>
            </a:r>
          </a:p>
          <a:p>
            <a:pPr lvl="1"/>
            <a:r>
              <a:rPr lang="en-US" dirty="0" smtClean="0"/>
              <a:t>Patient-level analysis</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vercrowded jail"/>
          <p:cNvPicPr>
            <a:picLocks noChangeAspect="1" noChangeArrowheads="1"/>
          </p:cNvPicPr>
          <p:nvPr/>
        </p:nvPicPr>
        <p:blipFill>
          <a:blip r:embed="rId3" cstate="print"/>
          <a:srcRect/>
          <a:stretch>
            <a:fillRect/>
          </a:stretch>
        </p:blipFill>
        <p:spPr bwMode="auto">
          <a:xfrm>
            <a:off x="1655996" y="1650670"/>
            <a:ext cx="3344082" cy="2026722"/>
          </a:xfrm>
          <a:prstGeom prst="rect">
            <a:avLst/>
          </a:prstGeom>
          <a:noFill/>
          <a:ln w="31750">
            <a:solidFill>
              <a:srgbClr val="FFFF00"/>
            </a:solidFill>
          </a:ln>
        </p:spPr>
      </p:pic>
      <p:pic>
        <p:nvPicPr>
          <p:cNvPr id="2052" name="Picture 4" descr="overcrowded chicken house"/>
          <p:cNvPicPr>
            <a:picLocks noChangeAspect="1" noChangeArrowheads="1"/>
          </p:cNvPicPr>
          <p:nvPr/>
        </p:nvPicPr>
        <p:blipFill>
          <a:blip r:embed="rId4" cstate="print"/>
          <a:srcRect/>
          <a:stretch>
            <a:fillRect/>
          </a:stretch>
        </p:blipFill>
        <p:spPr bwMode="auto">
          <a:xfrm>
            <a:off x="1447801" y="4120738"/>
            <a:ext cx="3400526" cy="2043572"/>
          </a:xfrm>
          <a:prstGeom prst="rect">
            <a:avLst/>
          </a:prstGeom>
          <a:noFill/>
          <a:ln w="31750">
            <a:solidFill>
              <a:srgbClr val="FFFF00"/>
            </a:solidFill>
          </a:ln>
        </p:spPr>
      </p:pic>
      <p:pic>
        <p:nvPicPr>
          <p:cNvPr id="2054" name="Picture 6" descr="overcrowded hospital waiting room"/>
          <p:cNvPicPr>
            <a:picLocks noChangeAspect="1" noChangeArrowheads="1"/>
          </p:cNvPicPr>
          <p:nvPr/>
        </p:nvPicPr>
        <p:blipFill>
          <a:blip r:embed="rId5" cstate="print"/>
          <a:srcRect/>
          <a:stretch>
            <a:fillRect/>
          </a:stretch>
        </p:blipFill>
        <p:spPr bwMode="auto">
          <a:xfrm>
            <a:off x="5056522" y="4310743"/>
            <a:ext cx="2944479" cy="2090057"/>
          </a:xfrm>
          <a:prstGeom prst="rect">
            <a:avLst/>
          </a:prstGeom>
          <a:noFill/>
          <a:ln w="31750">
            <a:solidFill>
              <a:srgbClr val="FFFF00"/>
            </a:solidFill>
          </a:ln>
        </p:spPr>
      </p:pic>
      <p:pic>
        <p:nvPicPr>
          <p:cNvPr id="2056" name="Picture 8" descr="overcrowded stadium"/>
          <p:cNvPicPr>
            <a:picLocks noChangeAspect="1" noChangeArrowheads="1"/>
          </p:cNvPicPr>
          <p:nvPr/>
        </p:nvPicPr>
        <p:blipFill>
          <a:blip r:embed="rId6" cstate="print"/>
          <a:srcRect/>
          <a:stretch>
            <a:fillRect/>
          </a:stretch>
        </p:blipFill>
        <p:spPr bwMode="auto">
          <a:xfrm>
            <a:off x="4640131" y="1524000"/>
            <a:ext cx="2750783" cy="3103419"/>
          </a:xfrm>
          <a:prstGeom prst="rect">
            <a:avLst/>
          </a:prstGeom>
          <a:noFill/>
          <a:ln w="31750">
            <a:solidFill>
              <a:srgbClr val="FFFF00"/>
            </a:solidFill>
          </a:ln>
        </p:spPr>
      </p:pic>
      <p:sp>
        <p:nvSpPr>
          <p:cNvPr id="10" name="Title 9"/>
          <p:cNvSpPr>
            <a:spLocks noGrp="1"/>
          </p:cNvSpPr>
          <p:nvPr>
            <p:ph type="title"/>
          </p:nvPr>
        </p:nvSpPr>
        <p:spPr/>
        <p:txBody>
          <a:bodyPr/>
          <a:lstStyle/>
          <a:p>
            <a:r>
              <a:rPr lang="en-US" dirty="0" smtClean="0"/>
              <a:t>Crowding: items per m</a:t>
            </a:r>
            <a:r>
              <a:rPr lang="en-US" baseline="30000" dirty="0" smtClean="0"/>
              <a:t>2</a:t>
            </a:r>
            <a:endParaRPr lang="en-US" baseline="30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measure crowding?</a:t>
            </a:r>
            <a:endParaRPr lang="en-US" dirty="0"/>
          </a:p>
        </p:txBody>
      </p:sp>
      <p:sp>
        <p:nvSpPr>
          <p:cNvPr id="3" name="Content Placeholder 2"/>
          <p:cNvSpPr>
            <a:spLocks noGrp="1"/>
          </p:cNvSpPr>
          <p:nvPr>
            <p:ph idx="1"/>
          </p:nvPr>
        </p:nvSpPr>
        <p:spPr/>
        <p:txBody>
          <a:bodyPr>
            <a:normAutofit fontScale="92500" lnSpcReduction="20000"/>
          </a:bodyPr>
          <a:lstStyle/>
          <a:p>
            <a:r>
              <a:rPr lang="en-US" u="sng" dirty="0" smtClean="0"/>
              <a:t>Prevent adverse outcomes in real time</a:t>
            </a:r>
          </a:p>
          <a:p>
            <a:pPr lvl="1"/>
            <a:r>
              <a:rPr lang="en-US" dirty="0" smtClean="0"/>
              <a:t>Adverse outcomes: delays, morbidity, mortality</a:t>
            </a:r>
          </a:p>
          <a:p>
            <a:pPr lvl="2"/>
            <a:r>
              <a:rPr lang="en-US" dirty="0" smtClean="0"/>
              <a:t>Proxy outcomes: </a:t>
            </a:r>
          </a:p>
          <a:p>
            <a:pPr lvl="3"/>
            <a:r>
              <a:rPr lang="en-US" dirty="0" smtClean="0"/>
              <a:t>Waiting time</a:t>
            </a:r>
          </a:p>
          <a:p>
            <a:pPr lvl="3"/>
            <a:r>
              <a:rPr lang="en-US" dirty="0" smtClean="0"/>
              <a:t>Ambulance diversion</a:t>
            </a:r>
          </a:p>
          <a:p>
            <a:pPr lvl="3"/>
            <a:r>
              <a:rPr lang="en-US" dirty="0" smtClean="0"/>
              <a:t>LWBS rate (Left without being seen)</a:t>
            </a:r>
          </a:p>
          <a:p>
            <a:pPr lvl="1"/>
            <a:r>
              <a:rPr lang="en-US" dirty="0" smtClean="0"/>
              <a:t>Alarm bell function: call in backup</a:t>
            </a:r>
          </a:p>
          <a:p>
            <a:pPr lvl="1"/>
            <a:r>
              <a:rPr lang="en-US" dirty="0" smtClean="0"/>
              <a:t>Crowding indices that use </a:t>
            </a:r>
            <a:r>
              <a:rPr lang="en-US" dirty="0" err="1" smtClean="0"/>
              <a:t>realtime</a:t>
            </a:r>
            <a:r>
              <a:rPr lang="en-US" dirty="0" smtClean="0"/>
              <a:t> ED flow tracking</a:t>
            </a:r>
          </a:p>
          <a:p>
            <a:pPr lvl="2"/>
            <a:r>
              <a:rPr lang="en-US" dirty="0" smtClean="0"/>
              <a:t>EDWIN: ED work index</a:t>
            </a:r>
          </a:p>
          <a:p>
            <a:pPr lvl="2"/>
            <a:r>
              <a:rPr lang="en-US" dirty="0" smtClean="0"/>
              <a:t>READI</a:t>
            </a:r>
          </a:p>
          <a:p>
            <a:pPr lvl="2"/>
            <a:r>
              <a:rPr lang="en-US" dirty="0" smtClean="0"/>
              <a:t>NEDOCS: proprietary system</a:t>
            </a:r>
          </a:p>
          <a:p>
            <a:pPr lvl="2"/>
            <a:r>
              <a:rPr lang="en-US" dirty="0" smtClean="0"/>
              <a:t>ED work score</a:t>
            </a:r>
          </a:p>
          <a:p>
            <a:pPr lvl="2"/>
            <a:endParaRPr lang="en-US" dirty="0" smtClean="0"/>
          </a:p>
          <a:p>
            <a:pPr lvl="1">
              <a:buNone/>
            </a:pPr>
            <a:endParaRPr lang="en-US" dirty="0"/>
          </a:p>
        </p:txBody>
      </p:sp>
      <p:pic>
        <p:nvPicPr>
          <p:cNvPr id="5" name="Picture 2" descr="NEDOCS website"/>
          <p:cNvPicPr>
            <a:picLocks noChangeAspect="1" noChangeArrowheads="1"/>
          </p:cNvPicPr>
          <p:nvPr/>
        </p:nvPicPr>
        <p:blipFill>
          <a:blip r:embed="rId3" cstate="print"/>
          <a:srcRect l="638" t="16417" r="3191" b="4423"/>
          <a:stretch>
            <a:fillRect/>
          </a:stretch>
        </p:blipFill>
        <p:spPr bwMode="auto">
          <a:xfrm>
            <a:off x="5410200" y="4648200"/>
            <a:ext cx="3276600" cy="19137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measure crowding nationally?</a:t>
            </a:r>
            <a:endParaRPr lang="en-US" dirty="0"/>
          </a:p>
        </p:txBody>
      </p:sp>
      <p:sp>
        <p:nvSpPr>
          <p:cNvPr id="3" name="Content Placeholder 2"/>
          <p:cNvSpPr>
            <a:spLocks noGrp="1"/>
          </p:cNvSpPr>
          <p:nvPr>
            <p:ph idx="1"/>
          </p:nvPr>
        </p:nvSpPr>
        <p:spPr/>
        <p:txBody>
          <a:bodyPr/>
          <a:lstStyle/>
          <a:p>
            <a:r>
              <a:rPr lang="en-US" u="sng" dirty="0" smtClean="0"/>
              <a:t>Measure system performance</a:t>
            </a:r>
            <a:r>
              <a:rPr lang="en-US" dirty="0" smtClean="0"/>
              <a:t>	</a:t>
            </a:r>
          </a:p>
          <a:p>
            <a:pPr lvl="1"/>
            <a:r>
              <a:rPr lang="en-US" dirty="0" smtClean="0"/>
              <a:t>Evaluate temporal trend</a:t>
            </a:r>
          </a:p>
          <a:p>
            <a:pPr lvl="2"/>
            <a:r>
              <a:rPr lang="en-US" dirty="0" smtClean="0"/>
              <a:t>EDs are “canary in coalmine” for healthcare system</a:t>
            </a:r>
          </a:p>
          <a:p>
            <a:pPr lvl="1"/>
            <a:r>
              <a:rPr lang="en-US" dirty="0" smtClean="0"/>
              <a:t>Compare EDs (benchmarking)</a:t>
            </a:r>
          </a:p>
          <a:p>
            <a:pPr lvl="2"/>
            <a:r>
              <a:rPr lang="en-US" dirty="0" smtClean="0"/>
              <a:t>Practice variation = inequity in cost, quality</a:t>
            </a:r>
          </a:p>
          <a:p>
            <a:pPr lvl="2"/>
            <a:r>
              <a:rPr lang="en-US" dirty="0" smtClean="0"/>
              <a:t>Marketing = product differentiation</a:t>
            </a:r>
          </a:p>
        </p:txBody>
      </p:sp>
      <p:pic>
        <p:nvPicPr>
          <p:cNvPr id="4098" name="Picture 2" descr="Laptop clipart showing bar chart"/>
          <p:cNvPicPr>
            <a:picLocks noChangeAspect="1" noChangeArrowheads="1"/>
          </p:cNvPicPr>
          <p:nvPr/>
        </p:nvPicPr>
        <p:blipFill>
          <a:blip r:embed="rId3" cstate="print"/>
          <a:srcRect/>
          <a:stretch>
            <a:fillRect/>
          </a:stretch>
        </p:blipFill>
        <p:spPr bwMode="auto">
          <a:xfrm>
            <a:off x="3200400" y="4953000"/>
            <a:ext cx="1577566" cy="144415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tential indices"/>
          <p:cNvPicPr>
            <a:picLocks noChangeAspect="1" noChangeArrowheads="1"/>
          </p:cNvPicPr>
          <p:nvPr/>
        </p:nvPicPr>
        <p:blipFill>
          <a:blip r:embed="rId3" cstate="print"/>
          <a:srcRect/>
          <a:stretch>
            <a:fillRect/>
          </a:stretch>
        </p:blipFill>
        <p:spPr bwMode="auto">
          <a:xfrm>
            <a:off x="685800" y="1868863"/>
            <a:ext cx="7299798" cy="4836737"/>
          </a:xfrm>
          <a:prstGeom prst="rect">
            <a:avLst/>
          </a:prstGeom>
          <a:noFill/>
          <a:ln w="63500">
            <a:solidFill>
              <a:schemeClr val="accent1"/>
            </a:solidFill>
            <a:miter lim="800000"/>
            <a:headEnd/>
            <a:tailEnd/>
          </a:ln>
        </p:spPr>
      </p:pic>
      <p:sp>
        <p:nvSpPr>
          <p:cNvPr id="3" name="Title 2"/>
          <p:cNvSpPr>
            <a:spLocks noGrp="1"/>
          </p:cNvSpPr>
          <p:nvPr>
            <p:ph type="title"/>
          </p:nvPr>
        </p:nvSpPr>
        <p:spPr/>
        <p:txBody>
          <a:bodyPr/>
          <a:lstStyle/>
          <a:p>
            <a:r>
              <a:rPr lang="en-US" dirty="0" smtClean="0"/>
              <a:t>Many other potential indices</a:t>
            </a:r>
            <a:endParaRPr lang="en-US" dirty="0"/>
          </a:p>
        </p:txBody>
      </p:sp>
      <p:sp>
        <p:nvSpPr>
          <p:cNvPr id="4" name="Rectangle 3"/>
          <p:cNvSpPr/>
          <p:nvPr/>
        </p:nvSpPr>
        <p:spPr>
          <a:xfrm>
            <a:off x="2743200" y="1371600"/>
            <a:ext cx="3398366" cy="369332"/>
          </a:xfrm>
          <a:prstGeom prst="rect">
            <a:avLst/>
          </a:prstGeom>
        </p:spPr>
        <p:txBody>
          <a:bodyPr wrap="none">
            <a:spAutoFit/>
          </a:bodyPr>
          <a:lstStyle/>
          <a:p>
            <a:r>
              <a:rPr lang="en-US" i="1" dirty="0" smtClean="0"/>
              <a:t>Ann </a:t>
            </a:r>
            <a:r>
              <a:rPr lang="en-US" i="1" dirty="0" err="1" smtClean="0"/>
              <a:t>Emerg</a:t>
            </a:r>
            <a:r>
              <a:rPr lang="en-US" i="1" dirty="0" smtClean="0"/>
              <a:t> Med. 2003;42:824-834</a:t>
            </a:r>
            <a:endParaRPr lang="en-US" dirty="0"/>
          </a:p>
        </p:txBody>
      </p:sp>
      <p:pic>
        <p:nvPicPr>
          <p:cNvPr id="1027" name="Picture 3" descr="potential indices"/>
          <p:cNvPicPr>
            <a:picLocks noChangeAspect="1" noChangeArrowheads="1"/>
          </p:cNvPicPr>
          <p:nvPr/>
        </p:nvPicPr>
        <p:blipFill>
          <a:blip r:embed="rId4" cstate="print"/>
          <a:srcRect/>
          <a:stretch>
            <a:fillRect/>
          </a:stretch>
        </p:blipFill>
        <p:spPr bwMode="auto">
          <a:xfrm>
            <a:off x="1371600" y="2362200"/>
            <a:ext cx="7029450" cy="2943225"/>
          </a:xfrm>
          <a:prstGeom prst="rect">
            <a:avLst/>
          </a:prstGeom>
          <a:noFill/>
          <a:ln w="63500">
            <a:solidFill>
              <a:schemeClr val="accent1"/>
            </a:solidFill>
            <a:miter lim="800000"/>
            <a:headEnd/>
            <a:tailEnd/>
          </a:ln>
        </p:spPr>
      </p:pic>
      <p:pic>
        <p:nvPicPr>
          <p:cNvPr id="1028" name="Picture 4" descr="potential indices"/>
          <p:cNvPicPr>
            <a:picLocks noChangeAspect="1" noChangeArrowheads="1"/>
          </p:cNvPicPr>
          <p:nvPr/>
        </p:nvPicPr>
        <p:blipFill>
          <a:blip r:embed="rId5" cstate="print"/>
          <a:srcRect b="21174"/>
          <a:stretch>
            <a:fillRect/>
          </a:stretch>
        </p:blipFill>
        <p:spPr bwMode="auto">
          <a:xfrm>
            <a:off x="1866900" y="2971800"/>
            <a:ext cx="6972300" cy="3581400"/>
          </a:xfrm>
          <a:prstGeom prst="rect">
            <a:avLst/>
          </a:prstGeom>
          <a:noFill/>
          <a:ln w="63500">
            <a:solidFill>
              <a:schemeClr val="accent1"/>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normAutofit fontScale="90000"/>
          </a:bodyPr>
          <a:lstStyle/>
          <a:p>
            <a:pPr eaLnBrk="1" hangingPunct="1"/>
            <a:r>
              <a:rPr lang="en-US" dirty="0" smtClean="0"/>
              <a:t>ED occupancy rate:</a:t>
            </a:r>
            <a:br>
              <a:rPr lang="en-US" dirty="0" smtClean="0"/>
            </a:br>
            <a:r>
              <a:rPr lang="en-US" dirty="0" smtClean="0"/>
              <a:t>As good as the ED work index (EDWIN)</a:t>
            </a:r>
          </a:p>
        </p:txBody>
      </p:sp>
      <p:pic>
        <p:nvPicPr>
          <p:cNvPr id="44034" name="Picture 2" descr="Health Policy and Clinical Practice/Original Research. The Emergency Department Occupancy Rate: A Sample Measure of Emergency Department Crowding?"/>
          <p:cNvPicPr>
            <a:picLocks noChangeAspect="1" noChangeArrowheads="1"/>
          </p:cNvPicPr>
          <p:nvPr/>
        </p:nvPicPr>
        <p:blipFill>
          <a:blip r:embed="rId3" cstate="print"/>
          <a:srcRect/>
          <a:stretch>
            <a:fillRect/>
          </a:stretch>
        </p:blipFill>
        <p:spPr bwMode="auto">
          <a:xfrm>
            <a:off x="1057275" y="1843088"/>
            <a:ext cx="7029450" cy="3171825"/>
          </a:xfrm>
          <a:prstGeom prst="rect">
            <a:avLst/>
          </a:prstGeom>
          <a:noFill/>
          <a:ln w="9525">
            <a:noFill/>
            <a:miter lim="800000"/>
            <a:headEnd/>
            <a:tailEnd/>
          </a:ln>
        </p:spPr>
      </p:pic>
      <p:pic>
        <p:nvPicPr>
          <p:cNvPr id="5122" name="Picture 2" descr="Conclusion: The ED occupancy rate and the EDWIN classified leaving without being seen and ambulance diversion hours with moderate accuracy. Although the ED occupancy rate is not ideal, its simplicity makes real-time assessment of crowding feasible for more EDs nationwide."/>
          <p:cNvPicPr>
            <a:picLocks noChangeAspect="1" noChangeArrowheads="1"/>
          </p:cNvPicPr>
          <p:nvPr/>
        </p:nvPicPr>
        <p:blipFill>
          <a:blip r:embed="rId4" cstate="print"/>
          <a:srcRect/>
          <a:stretch>
            <a:fillRect/>
          </a:stretch>
        </p:blipFill>
        <p:spPr bwMode="auto">
          <a:xfrm>
            <a:off x="381000" y="5334000"/>
            <a:ext cx="8437418"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Calculating occupancy in NHAMCS-ED</a:t>
            </a:r>
            <a:br>
              <a:rPr lang="en-US" dirty="0" smtClean="0"/>
            </a:br>
            <a:r>
              <a:rPr lang="en-US" dirty="0" smtClean="0"/>
              <a:t>public use data</a:t>
            </a:r>
            <a:endParaRPr lang="en-US" dirty="0"/>
          </a:p>
        </p:txBody>
      </p:sp>
      <p:sp>
        <p:nvSpPr>
          <p:cNvPr id="3" name="Content Placeholder 2"/>
          <p:cNvSpPr>
            <a:spLocks noGrp="1"/>
          </p:cNvSpPr>
          <p:nvPr>
            <p:ph idx="1"/>
          </p:nvPr>
        </p:nvSpPr>
        <p:spPr/>
        <p:txBody>
          <a:bodyPr/>
          <a:lstStyle/>
          <a:p>
            <a:r>
              <a:rPr lang="en-US" dirty="0" smtClean="0"/>
              <a:t>Not available:</a:t>
            </a:r>
          </a:p>
          <a:p>
            <a:pPr lvl="1"/>
            <a:r>
              <a:rPr lang="en-US" dirty="0" smtClean="0"/>
              <a:t>Staffing levels</a:t>
            </a:r>
          </a:p>
          <a:p>
            <a:pPr lvl="1"/>
            <a:r>
              <a:rPr lang="en-US" dirty="0" smtClean="0"/>
              <a:t>ED bed availability</a:t>
            </a:r>
          </a:p>
          <a:p>
            <a:pPr lvl="1"/>
            <a:r>
              <a:rPr lang="en-US" dirty="0" smtClean="0"/>
              <a:t>Hospital bed availability</a:t>
            </a:r>
          </a:p>
          <a:p>
            <a:pPr lvl="1"/>
            <a:r>
              <a:rPr lang="en-US" dirty="0" smtClean="0"/>
              <a:t>Date of visit (only month, day of week)</a:t>
            </a:r>
          </a:p>
          <a:p>
            <a:r>
              <a:rPr lang="en-US" dirty="0" smtClean="0"/>
              <a:t>Available since 2001:</a:t>
            </a:r>
          </a:p>
          <a:p>
            <a:pPr lvl="1"/>
            <a:r>
              <a:rPr lang="en-US" dirty="0" smtClean="0"/>
              <a:t>Time of arrival</a:t>
            </a:r>
          </a:p>
          <a:p>
            <a:pPr lvl="1"/>
            <a:r>
              <a:rPr lang="en-US" dirty="0" smtClean="0"/>
              <a:t>Length of visit in minutes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838200" y="1600200"/>
          <a:ext cx="7400925" cy="480377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rtlCol="0">
            <a:normAutofit fontScale="90000"/>
          </a:bodyPr>
          <a:lstStyle/>
          <a:p>
            <a:pPr eaLnBrk="1" fontAlgn="auto" hangingPunct="1">
              <a:spcAft>
                <a:spcPts val="0"/>
              </a:spcAft>
              <a:defRPr/>
            </a:pPr>
            <a:r>
              <a:rPr lang="en-US" dirty="0" smtClean="0"/>
              <a:t>National ED arrivals vs. occupancy</a:t>
            </a:r>
            <a:br>
              <a:rPr lang="en-US" dirty="0" smtClean="0"/>
            </a:br>
            <a:r>
              <a:rPr lang="en-US" sz="2700" dirty="0" smtClean="0"/>
              <a:t>(2001-2007 NHAMCS-ED surveys combined)</a:t>
            </a:r>
            <a:endParaRPr lang="en-US" dirty="0"/>
          </a:p>
        </p:txBody>
      </p:sp>
      <p:sp>
        <p:nvSpPr>
          <p:cNvPr id="63492" name="Text Box 5"/>
          <p:cNvSpPr txBox="1">
            <a:spLocks noChangeArrowheads="1"/>
          </p:cNvSpPr>
          <p:nvPr/>
        </p:nvSpPr>
        <p:spPr bwMode="auto">
          <a:xfrm>
            <a:off x="1219200" y="6477000"/>
            <a:ext cx="2677336" cy="276999"/>
          </a:xfrm>
          <a:prstGeom prst="rect">
            <a:avLst/>
          </a:prstGeom>
          <a:noFill/>
          <a:ln w="9525">
            <a:noFill/>
            <a:miter lim="800000"/>
            <a:headEnd/>
            <a:tailEnd/>
          </a:ln>
        </p:spPr>
        <p:txBody>
          <a:bodyPr wrap="none">
            <a:spAutoFit/>
          </a:bodyPr>
          <a:lstStyle/>
          <a:p>
            <a:r>
              <a:rPr lang="en-US" sz="1200" b="1" dirty="0"/>
              <a:t>Error bars are 95% confidence intervals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descr="Figure 2. Calculating the Efficiency Ratio. Although both of the modeled EDs have identical arrival patterns, they have significantly different census patterns. This differenec is caused by their different average throughput times (four hours versus three hours). It is possible to express the percentage difference in throughput times between the two EDs by taking the ratio of average census to average arrivals. This ratio is termed the efficiency ratio and expresses the operation efficiency in the ED."/>
          <p:cNvPicPr>
            <a:picLocks noChangeAspect="1" noChangeArrowheads="1"/>
          </p:cNvPicPr>
          <p:nvPr/>
        </p:nvPicPr>
        <p:blipFill>
          <a:blip r:embed="rId3" cstate="print"/>
          <a:srcRect l="-2079" r="2144" b="28"/>
          <a:stretch>
            <a:fillRect/>
          </a:stretch>
        </p:blipFill>
        <p:spPr bwMode="auto">
          <a:xfrm>
            <a:off x="0" y="1600200"/>
            <a:ext cx="8915400" cy="5029200"/>
          </a:xfrm>
          <a:prstGeom prst="rect">
            <a:avLst/>
          </a:prstGeom>
          <a:noFill/>
          <a:ln w="9525">
            <a:noFill/>
            <a:miter lim="800000"/>
            <a:headEnd/>
            <a:tailEnd/>
          </a:ln>
        </p:spPr>
      </p:pic>
      <p:pic>
        <p:nvPicPr>
          <p:cNvPr id="6146" name="Picture 2" descr="Advanced Statistics: Developing a Formal Model of Emergency Department Census and Defining Operational Efficiency"/>
          <p:cNvPicPr>
            <a:picLocks noChangeAspect="1" noChangeArrowheads="1"/>
          </p:cNvPicPr>
          <p:nvPr/>
        </p:nvPicPr>
        <p:blipFill>
          <a:blip r:embed="rId4" cstate="print"/>
          <a:srcRect/>
          <a:stretch>
            <a:fillRect/>
          </a:stretch>
        </p:blipFill>
        <p:spPr bwMode="auto">
          <a:xfrm>
            <a:off x="228600" y="152400"/>
            <a:ext cx="4724400" cy="983290"/>
          </a:xfrm>
          <a:prstGeom prst="rect">
            <a:avLst/>
          </a:prstGeom>
          <a:noFill/>
          <a:ln w="9525">
            <a:noFill/>
            <a:miter lim="800000"/>
            <a:headEnd/>
            <a:tailEnd/>
          </a:ln>
        </p:spPr>
      </p:pic>
      <p:pic>
        <p:nvPicPr>
          <p:cNvPr id="6147" name="Picture 3" descr="Academic Emergency Medicine 2007; 14: 799-809"/>
          <p:cNvPicPr>
            <a:picLocks noChangeAspect="1" noChangeArrowheads="1"/>
          </p:cNvPicPr>
          <p:nvPr/>
        </p:nvPicPr>
        <p:blipFill>
          <a:blip r:embed="rId5" cstate="print"/>
          <a:srcRect/>
          <a:stretch>
            <a:fillRect/>
          </a:stretch>
        </p:blipFill>
        <p:spPr bwMode="auto">
          <a:xfrm>
            <a:off x="4267200" y="1219200"/>
            <a:ext cx="4617720" cy="228600"/>
          </a:xfrm>
          <a:prstGeom prst="rect">
            <a:avLst/>
          </a:prstGeom>
          <a:noFill/>
          <a:ln w="9525">
            <a:noFill/>
            <a:miter lim="800000"/>
            <a:headEnd/>
            <a:tailEnd/>
          </a:ln>
        </p:spPr>
      </p:pic>
      <p:grpSp>
        <p:nvGrpSpPr>
          <p:cNvPr id="7" name="Group 6" descr="Census is circle. labeled occupancy"/>
          <p:cNvGrpSpPr/>
          <p:nvPr/>
        </p:nvGrpSpPr>
        <p:grpSpPr>
          <a:xfrm>
            <a:off x="3962400" y="304800"/>
            <a:ext cx="2976657" cy="782606"/>
            <a:chOff x="3962400" y="304800"/>
            <a:chExt cx="2976657" cy="782606"/>
          </a:xfrm>
        </p:grpSpPr>
        <p:sp>
          <p:nvSpPr>
            <p:cNvPr id="5" name="Oval Callout 4"/>
            <p:cNvSpPr/>
            <p:nvPr/>
          </p:nvSpPr>
          <p:spPr>
            <a:xfrm>
              <a:off x="3962400" y="304800"/>
              <a:ext cx="1066800" cy="457200"/>
            </a:xfrm>
            <a:prstGeom prst="wedgeEllipseCallout">
              <a:avLst>
                <a:gd name="adj1" fmla="val 122281"/>
                <a:gd name="adj2" fmla="val 83678"/>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5758926" y="718074"/>
              <a:ext cx="1180131" cy="369332"/>
            </a:xfrm>
            <a:prstGeom prst="rect">
              <a:avLst/>
            </a:prstGeom>
            <a:noFill/>
          </p:spPr>
          <p:txBody>
            <a:bodyPr wrap="none" rtlCol="0">
              <a:spAutoFit/>
            </a:bodyPr>
            <a:lstStyle/>
            <a:p>
              <a:r>
                <a:rPr lang="en-US" b="1" dirty="0" smtClean="0">
                  <a:solidFill>
                    <a:schemeClr val="accent2"/>
                  </a:solidFill>
                </a:rPr>
                <a:t>occupancy</a:t>
              </a:r>
              <a:endParaRPr lang="en-US" b="1" dirty="0">
                <a:solidFill>
                  <a:schemeClr val="accent2"/>
                </a:solidFill>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893</TotalTime>
  <Words>299</Words>
  <Application>Microsoft Office PowerPoint</Application>
  <PresentationFormat>On-screen Show (4:3)</PresentationFormat>
  <Paragraphs>77</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Indices of ED crowding</vt:lpstr>
      <vt:lpstr>Crowding: items per m2</vt:lpstr>
      <vt:lpstr>Why measure crowding?</vt:lpstr>
      <vt:lpstr>Why measure crowding nationally?</vt:lpstr>
      <vt:lpstr>Many other potential indices</vt:lpstr>
      <vt:lpstr>ED occupancy rate: As good as the ED work index (EDWIN)</vt:lpstr>
      <vt:lpstr>Calculating occupancy in NHAMCS-ED public use data</vt:lpstr>
      <vt:lpstr>National ED arrivals vs. occupancy (2001-2007 NHAMCS-ED surveys combined)</vt:lpstr>
      <vt:lpstr>Slide 9</vt:lpstr>
      <vt:lpstr>National ED arrivals vs. occupancy (2001-2007 NHAMCS-ED surveys combined)</vt:lpstr>
      <vt:lpstr>Slide 11</vt:lpstr>
      <vt:lpstr>Problems with occupancy</vt:lpstr>
    </vt:vector>
  </TitlesOfParts>
  <Company>Emory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Indices of crowding</dc:title>
  <dc:creator>Stephen Pitts</dc:creator>
  <cp:lastModifiedBy>hku4</cp:lastModifiedBy>
  <cp:revision>101</cp:revision>
  <dcterms:created xsi:type="dcterms:W3CDTF">2010-06-17T16:56:07Z</dcterms:created>
  <dcterms:modified xsi:type="dcterms:W3CDTF">2010-09-09T16:16:16Z</dcterms:modified>
</cp:coreProperties>
</file>