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sldIdLst>
    <p:sldId id="360" r:id="rId2"/>
    <p:sldId id="367" r:id="rId3"/>
    <p:sldId id="362" r:id="rId4"/>
    <p:sldId id="352" r:id="rId5"/>
    <p:sldId id="353" r:id="rId6"/>
    <p:sldId id="363" r:id="rId7"/>
    <p:sldId id="344" r:id="rId8"/>
    <p:sldId id="349" r:id="rId9"/>
    <p:sldId id="364" r:id="rId10"/>
    <p:sldId id="345" r:id="rId11"/>
    <p:sldId id="350" r:id="rId12"/>
    <p:sldId id="365" r:id="rId13"/>
    <p:sldId id="357" r:id="rId14"/>
    <p:sldId id="351" r:id="rId15"/>
    <p:sldId id="366" r:id="rId16"/>
    <p:sldId id="343" r:id="rId17"/>
    <p:sldId id="348" r:id="rId1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48">
          <p15:clr>
            <a:srgbClr val="A4A3A4"/>
          </p15:clr>
        </p15:guide>
        <p15:guide id="3" orient="horz" pos="480" userDrawn="1">
          <p15:clr>
            <a:srgbClr val="A4A3A4"/>
          </p15:clr>
        </p15:guide>
        <p15:guide id="4" pos="5591">
          <p15:clr>
            <a:srgbClr val="A4A3A4"/>
          </p15:clr>
        </p15:guide>
        <p15:guide id="5" pos="2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BAC"/>
    <a:srgbClr val="3E7FC6"/>
    <a:srgbClr val="3A73B8"/>
    <a:srgbClr val="366BA4"/>
    <a:srgbClr val="3668AC"/>
    <a:srgbClr val="437FC1"/>
    <a:srgbClr val="558ED5"/>
    <a:srgbClr val="3A72B0"/>
    <a:srgbClr val="375F92"/>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94517" autoAdjust="0"/>
  </p:normalViewPr>
  <p:slideViewPr>
    <p:cSldViewPr snapToGrid="0">
      <p:cViewPr varScale="1">
        <p:scale>
          <a:sx n="83" d="100"/>
          <a:sy n="83" d="100"/>
        </p:scale>
        <p:origin x="1296" y="48"/>
      </p:cViewPr>
      <p:guideLst>
        <p:guide orient="horz" pos="2160"/>
        <p:guide orient="horz" pos="3448"/>
        <p:guide orient="horz" pos="480"/>
        <p:guide pos="5591"/>
        <p:guide pos="283"/>
      </p:guideLst>
    </p:cSldViewPr>
  </p:slideViewPr>
  <p:outlineViewPr>
    <p:cViewPr>
      <p:scale>
        <a:sx n="33" d="100"/>
        <a:sy n="33" d="100"/>
      </p:scale>
      <p:origin x="0" y="-33354"/>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EF565D3A-9861-414A-A4E2-353AC3826A16}" type="datetimeFigureOut">
              <a:rPr lang="en-US" smtClean="0"/>
              <a:t>12/3/2018</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AE1C306B-02FD-45A9-B090-69A43E2135EC}" type="slidenum">
              <a:rPr lang="en-US" smtClean="0"/>
              <a:t>‹#›</a:t>
            </a:fld>
            <a:endParaRPr lang="en-US"/>
          </a:p>
        </p:txBody>
      </p:sp>
    </p:spTree>
    <p:extLst>
      <p:ext uri="{BB962C8B-B14F-4D97-AF65-F5344CB8AC3E}">
        <p14:creationId xmlns:p14="http://schemas.microsoft.com/office/powerpoint/2010/main" val="241470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4</a:t>
            </a:fld>
            <a:endParaRPr lang="en-US"/>
          </a:p>
        </p:txBody>
      </p:sp>
    </p:spTree>
    <p:extLst>
      <p:ext uri="{BB962C8B-B14F-4D97-AF65-F5344CB8AC3E}">
        <p14:creationId xmlns:p14="http://schemas.microsoft.com/office/powerpoint/2010/main" val="379089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5</a:t>
            </a:fld>
            <a:endParaRPr lang="en-US"/>
          </a:p>
        </p:txBody>
      </p:sp>
    </p:spTree>
    <p:extLst>
      <p:ext uri="{BB962C8B-B14F-4D97-AF65-F5344CB8AC3E}">
        <p14:creationId xmlns:p14="http://schemas.microsoft.com/office/powerpoint/2010/main" val="392047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7</a:t>
            </a:fld>
            <a:endParaRPr lang="en-US"/>
          </a:p>
        </p:txBody>
      </p:sp>
    </p:spTree>
    <p:extLst>
      <p:ext uri="{BB962C8B-B14F-4D97-AF65-F5344CB8AC3E}">
        <p14:creationId xmlns:p14="http://schemas.microsoft.com/office/powerpoint/2010/main" val="215288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8</a:t>
            </a:fld>
            <a:endParaRPr lang="en-US"/>
          </a:p>
        </p:txBody>
      </p:sp>
    </p:spTree>
    <p:extLst>
      <p:ext uri="{BB962C8B-B14F-4D97-AF65-F5344CB8AC3E}">
        <p14:creationId xmlns:p14="http://schemas.microsoft.com/office/powerpoint/2010/main" val="269274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11</a:t>
            </a:fld>
            <a:endParaRPr lang="en-US"/>
          </a:p>
        </p:txBody>
      </p:sp>
    </p:spTree>
    <p:extLst>
      <p:ext uri="{BB962C8B-B14F-4D97-AF65-F5344CB8AC3E}">
        <p14:creationId xmlns:p14="http://schemas.microsoft.com/office/powerpoint/2010/main" val="5518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13</a:t>
            </a:fld>
            <a:endParaRPr lang="en-US"/>
          </a:p>
        </p:txBody>
      </p:sp>
    </p:spTree>
    <p:extLst>
      <p:ext uri="{BB962C8B-B14F-4D97-AF65-F5344CB8AC3E}">
        <p14:creationId xmlns:p14="http://schemas.microsoft.com/office/powerpoint/2010/main" val="225745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14</a:t>
            </a:fld>
            <a:endParaRPr lang="en-US"/>
          </a:p>
        </p:txBody>
      </p:sp>
    </p:spTree>
    <p:extLst>
      <p:ext uri="{BB962C8B-B14F-4D97-AF65-F5344CB8AC3E}">
        <p14:creationId xmlns:p14="http://schemas.microsoft.com/office/powerpoint/2010/main" val="53401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16</a:t>
            </a:fld>
            <a:endParaRPr lang="en-US"/>
          </a:p>
        </p:txBody>
      </p:sp>
    </p:spTree>
    <p:extLst>
      <p:ext uri="{BB962C8B-B14F-4D97-AF65-F5344CB8AC3E}">
        <p14:creationId xmlns:p14="http://schemas.microsoft.com/office/powerpoint/2010/main" val="51994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17</a:t>
            </a:fld>
            <a:endParaRPr lang="en-US"/>
          </a:p>
        </p:txBody>
      </p:sp>
    </p:spTree>
    <p:extLst>
      <p:ext uri="{BB962C8B-B14F-4D97-AF65-F5344CB8AC3E}">
        <p14:creationId xmlns:p14="http://schemas.microsoft.com/office/powerpoint/2010/main" val="416360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79611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407798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06729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4" hasCustomPrompt="1"/>
          </p:nvPr>
        </p:nvSpPr>
        <p:spPr>
          <a:xfrm>
            <a:off x="457201" y="6206803"/>
            <a:ext cx="8229600" cy="384175"/>
          </a:xfrm>
        </p:spPr>
        <p:txBody>
          <a:bodyPr>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smtClean="0"/>
              <a:t>SOURCE: CDC/NCHS</a:t>
            </a:r>
            <a:endParaRPr lang="en-US" dirty="0"/>
          </a:p>
        </p:txBody>
      </p:sp>
    </p:spTree>
    <p:extLst>
      <p:ext uri="{BB962C8B-B14F-4D97-AF65-F5344CB8AC3E}">
        <p14:creationId xmlns:p14="http://schemas.microsoft.com/office/powerpoint/2010/main" val="3345126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279775"/>
            <a:ext cx="7772400" cy="1673225"/>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HHS_CDC_RGB.png"/>
          <p:cNvPicPr>
            <a:picLocks noChangeAspect="1"/>
          </p:cNvPicPr>
          <p:nvPr userDrawn="1"/>
        </p:nvPicPr>
        <p:blipFill>
          <a:blip r:embed="rId2" cstate="print"/>
          <a:stretch>
            <a:fillRect/>
          </a:stretch>
        </p:blipFill>
        <p:spPr>
          <a:xfrm>
            <a:off x="304800" y="5715000"/>
            <a:ext cx="1524000" cy="8763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0984" y="5105400"/>
            <a:ext cx="1130703" cy="1517930"/>
          </a:xfrm>
          <a:prstGeom prst="rect">
            <a:avLst/>
          </a:prstGeom>
        </p:spPr>
      </p:pic>
    </p:spTree>
    <p:extLst>
      <p:ext uri="{BB962C8B-B14F-4D97-AF65-F5344CB8AC3E}">
        <p14:creationId xmlns:p14="http://schemas.microsoft.com/office/powerpoint/2010/main" val="279793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ard and QR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6400800" cy="3337560"/>
          </a:xfrm>
        </p:spPr>
        <p:txBody>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49263" y="6248400"/>
            <a:ext cx="7713662" cy="400373"/>
          </a:xfrm>
        </p:spPr>
        <p:txBody>
          <a:bodyPr/>
          <a:lstStyle>
            <a:lvl1pPr>
              <a:defRPr sz="3200">
                <a:solidFill>
                  <a:schemeClr val="tx1"/>
                </a:solidFill>
              </a:defRPr>
            </a:lvl1pPr>
          </a:lstStyle>
          <a:p>
            <a:pPr lvl="0"/>
            <a:r>
              <a:rPr lang="en-US" sz="1200" dirty="0" smtClean="0">
                <a:latin typeface="Swis721 BT" pitchFamily="34" charset="0"/>
              </a:rPr>
              <a:t>SOURCE: CDC/NCHS</a:t>
            </a:r>
            <a:endParaRPr lang="en-US" dirty="0"/>
          </a:p>
        </p:txBody>
      </p:sp>
      <p:sp>
        <p:nvSpPr>
          <p:cNvPr id="5" name="Picture Placeholder 4"/>
          <p:cNvSpPr>
            <a:spLocks noGrp="1"/>
          </p:cNvSpPr>
          <p:nvPr>
            <p:ph type="pic" sz="quarter" idx="14"/>
          </p:nvPr>
        </p:nvSpPr>
        <p:spPr>
          <a:xfrm>
            <a:off x="6592221" y="4608385"/>
            <a:ext cx="1901952" cy="1901952"/>
          </a:xfrm>
        </p:spPr>
        <p:txBody>
          <a:bodyPr/>
          <a:lstStyle/>
          <a:p>
            <a:endParaRPr lang="en-US"/>
          </a:p>
        </p:txBody>
      </p:sp>
    </p:spTree>
    <p:extLst>
      <p:ext uri="{BB962C8B-B14F-4D97-AF65-F5344CB8AC3E}">
        <p14:creationId xmlns:p14="http://schemas.microsoft.com/office/powerpoint/2010/main" val="1155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hart 2">
    <p:bg>
      <p:bgPr>
        <a:gradFill flip="none" rotWithShape="1">
          <a:gsLst>
            <a:gs pos="0">
              <a:srgbClr val="17375E"/>
            </a:gs>
            <a:gs pos="39999">
              <a:srgbClr val="17375E"/>
            </a:gs>
            <a:gs pos="82000">
              <a:srgbClr val="375F92"/>
            </a:gs>
            <a:gs pos="100000">
              <a:srgbClr val="558ED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47650"/>
            <a:ext cx="7772400" cy="5905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49263" y="1073149"/>
            <a:ext cx="8426450" cy="5116513"/>
          </a:xfrm>
        </p:spPr>
        <p:txBody>
          <a:bodyPr/>
          <a:lstStyle/>
          <a:p>
            <a:pPr lvl="0"/>
            <a:endParaRPr lang="en-US" noProof="0" dirty="0" smtClean="0"/>
          </a:p>
        </p:txBody>
      </p:sp>
      <p:sp>
        <p:nvSpPr>
          <p:cNvPr id="5" name="Text Placeholder 6"/>
          <p:cNvSpPr>
            <a:spLocks noGrp="1"/>
          </p:cNvSpPr>
          <p:nvPr>
            <p:ph type="body" sz="quarter" idx="13" hasCustomPrompt="1"/>
          </p:nvPr>
        </p:nvSpPr>
        <p:spPr>
          <a:xfrm>
            <a:off x="457200" y="628198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70768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AEDC2-0369-4F98-85F6-9536488A06F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07698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BAEDC2-0369-4F98-85F6-9536488A06F2}"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689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BAEDC2-0369-4F98-85F6-9536488A06F2}"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32825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BAEDC2-0369-4F98-85F6-9536488A06F2}"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37162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AEDC2-0369-4F98-85F6-9536488A06F2}"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46235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AEDC2-0369-4F98-85F6-9536488A06F2}"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49805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AEDC2-0369-4F98-85F6-9536488A06F2}"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6244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AEDC2-0369-4F98-85F6-9536488A06F2}" type="datetimeFigureOut">
              <a:rPr lang="en-US" smtClean="0"/>
              <a:t>12/3/2018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C3CE4-7D0A-4267-BD1B-D959E13667A8}" type="slidenum">
              <a:rPr lang="en-US" smtClean="0"/>
              <a:t>‹#›</a:t>
            </a:fld>
            <a:endParaRPr lang="en-US"/>
          </a:p>
        </p:txBody>
      </p:sp>
      <p:sp useBgFill="1">
        <p:nvSpPr>
          <p:cNvPr id="7" name="Parallelogram 6"/>
          <p:cNvSpPr/>
          <p:nvPr userDrawn="1"/>
        </p:nvSpPr>
        <p:spPr>
          <a:xfrm flipH="1">
            <a:off x="7772400"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Parallelogram 7"/>
          <p:cNvSpPr/>
          <p:nvPr userDrawn="1"/>
        </p:nvSpPr>
        <p:spPr>
          <a:xfrm flipH="1">
            <a:off x="6886222"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Parallelogram 8"/>
          <p:cNvSpPr/>
          <p:nvPr userDrawn="1"/>
        </p:nvSpPr>
        <p:spPr>
          <a:xfrm flipH="1">
            <a:off x="6000044"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Parallelogram 9"/>
          <p:cNvSpPr/>
          <p:nvPr userDrawn="1"/>
        </p:nvSpPr>
        <p:spPr>
          <a:xfrm flipH="1">
            <a:off x="5113866"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2032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9" r:id="rId12"/>
    <p:sldLayoutId id="2147483742" r:id="rId13"/>
    <p:sldLayoutId id="2147483743" r:id="rId14"/>
    <p:sldLayoutId id="2147483735" r:id="rId15"/>
    <p:sldLayoutId id="2147483738" r:id="rId16"/>
    <p:sldLayoutId id="214748374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c.gov/nchs/nsltcp/nsltcp_reports.htm" TargetMode="External"/><Relationship Id="rId2" Type="http://schemas.openxmlformats.org/officeDocument/2006/relationships/hyperlink" Target="https://www.cdc.gov/nchs/nsltcp/index.htm" TargetMode="External"/><Relationship Id="rId1" Type="http://schemas.openxmlformats.org/officeDocument/2006/relationships/slideLayout" Target="../slideLayouts/slideLayout12.xml"/><Relationship Id="rId5" Type="http://schemas.openxmlformats.org/officeDocument/2006/relationships/hyperlink" Target="https://www.cdc.gov/nchs/nsltcp/nsltcp_questionnaires.htm" TargetMode="External"/><Relationship Id="rId4" Type="http://schemas.openxmlformats.org/officeDocument/2006/relationships/hyperlink" Target="https://www.cdc.gov/nchs/nsltcp/nsltcp_webtables.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53" y="103869"/>
            <a:ext cx="7339693" cy="897617"/>
          </a:xfrm>
        </p:spPr>
        <p:txBody>
          <a:bodyPr>
            <a:normAutofit/>
          </a:bodyPr>
          <a:lstStyle/>
          <a:p>
            <a:pPr algn="ctr"/>
            <a:r>
              <a:rPr lang="en-US" sz="2000" dirty="0" smtClean="0"/>
              <a:t>Long-Term </a:t>
            </a:r>
            <a:r>
              <a:rPr lang="en-US" sz="2000" dirty="0"/>
              <a:t>Care Services Use-Rates in the United States--US Maps Supplement: National Study of Long-Term Care Providers, 2015-2016</a:t>
            </a:r>
          </a:p>
        </p:txBody>
      </p:sp>
      <p:sp>
        <p:nvSpPr>
          <p:cNvPr id="3" name="Content Placeholder 2"/>
          <p:cNvSpPr>
            <a:spLocks noGrp="1"/>
          </p:cNvSpPr>
          <p:nvPr>
            <p:ph idx="1"/>
          </p:nvPr>
        </p:nvSpPr>
        <p:spPr>
          <a:xfrm>
            <a:off x="188686" y="1132115"/>
            <a:ext cx="8766628" cy="5619350"/>
          </a:xfrm>
        </p:spPr>
        <p:txBody>
          <a:bodyPr>
            <a:noAutofit/>
          </a:bodyPr>
          <a:lstStyle/>
          <a:p>
            <a:pPr marL="0" indent="0">
              <a:buNone/>
            </a:pPr>
            <a:r>
              <a:rPr lang="en-US" sz="1400" dirty="0">
                <a:solidFill>
                  <a:schemeClr val="tx1"/>
                </a:solidFill>
              </a:rPr>
              <a:t>This slide presentation </a:t>
            </a:r>
            <a:r>
              <a:rPr lang="en-US" sz="1400" dirty="0" smtClean="0">
                <a:solidFill>
                  <a:schemeClr val="tx1"/>
                </a:solidFill>
              </a:rPr>
              <a:t>includes 10 </a:t>
            </a:r>
            <a:r>
              <a:rPr lang="en-US" sz="1400" dirty="0">
                <a:solidFill>
                  <a:schemeClr val="tx1"/>
                </a:solidFill>
              </a:rPr>
              <a:t>US maps for the use-rates among five long-term care </a:t>
            </a:r>
            <a:r>
              <a:rPr lang="en-US" sz="1400" dirty="0" smtClean="0">
                <a:solidFill>
                  <a:schemeClr val="tx1"/>
                </a:solidFill>
              </a:rPr>
              <a:t>sectors of the National Study of Long-Term Care Providers (NSLTCP). These maps are a companion to the national report</a:t>
            </a:r>
            <a:r>
              <a:rPr lang="en-US" sz="1400" dirty="0">
                <a:solidFill>
                  <a:schemeClr val="tx1"/>
                </a:solidFill>
              </a:rPr>
              <a:t>, </a:t>
            </a:r>
            <a:r>
              <a:rPr lang="en-US" sz="1400" i="1" dirty="0">
                <a:solidFill>
                  <a:schemeClr val="tx1"/>
                </a:solidFill>
              </a:rPr>
              <a:t>Long-Term Care Providers and Services Users in the United States: Data from the National Study of Long-Term Care Providers, 2015 – </a:t>
            </a:r>
            <a:r>
              <a:rPr lang="en-US" sz="1400" i="1" dirty="0" smtClean="0">
                <a:solidFill>
                  <a:schemeClr val="tx1"/>
                </a:solidFill>
              </a:rPr>
              <a:t>2016</a:t>
            </a:r>
            <a:r>
              <a:rPr lang="en-US" sz="1400" dirty="0" smtClean="0">
                <a:solidFill>
                  <a:schemeClr val="tx1"/>
                </a:solidFill>
              </a:rPr>
              <a:t>, planned to be published in January 2019. That report includes descriptive </a:t>
            </a:r>
            <a:r>
              <a:rPr lang="en-US" sz="1400" dirty="0">
                <a:solidFill>
                  <a:schemeClr val="tx1"/>
                </a:solidFill>
              </a:rPr>
              <a:t>information on the supply, organizational characteristics, staffing, and services offered by paid, regulated providers of long-term care services; and the demographic, health, and functional characteristics of users of these </a:t>
            </a:r>
            <a:r>
              <a:rPr lang="en-US" sz="1400" dirty="0" smtClean="0">
                <a:solidFill>
                  <a:schemeClr val="tx1"/>
                </a:solidFill>
              </a:rPr>
              <a:t>services. Please </a:t>
            </a:r>
            <a:r>
              <a:rPr lang="en-US" sz="1400" dirty="0">
                <a:solidFill>
                  <a:schemeClr val="tx1"/>
                </a:solidFill>
              </a:rPr>
              <a:t>visit the NSLTCP </a:t>
            </a:r>
            <a:r>
              <a:rPr lang="en-US" sz="1400" u="sng" dirty="0" smtClean="0">
                <a:solidFill>
                  <a:schemeClr val="tx1"/>
                </a:solidFill>
                <a:hlinkClick r:id="rId2"/>
              </a:rPr>
              <a:t>website</a:t>
            </a:r>
            <a:r>
              <a:rPr lang="en-US" sz="1400" dirty="0" smtClean="0">
                <a:solidFill>
                  <a:schemeClr val="tx1"/>
                </a:solidFill>
              </a:rPr>
              <a:t> to access published </a:t>
            </a:r>
            <a:r>
              <a:rPr lang="en-US" sz="1400" u="sng" dirty="0" smtClean="0">
                <a:solidFill>
                  <a:schemeClr val="tx1"/>
                </a:solidFill>
                <a:hlinkClick r:id="rId3"/>
              </a:rPr>
              <a:t>reports of national estimates</a:t>
            </a:r>
            <a:r>
              <a:rPr lang="en-US" sz="1400" dirty="0" smtClean="0">
                <a:solidFill>
                  <a:schemeClr val="tx1"/>
                </a:solidFill>
              </a:rPr>
              <a:t>, </a:t>
            </a:r>
            <a:r>
              <a:rPr lang="en-US" sz="1400" u="sng" dirty="0" smtClean="0">
                <a:solidFill>
                  <a:schemeClr val="tx1"/>
                </a:solidFill>
                <a:hlinkClick r:id="rId4"/>
              </a:rPr>
              <a:t>tables and maps of state estimates</a:t>
            </a:r>
            <a:r>
              <a:rPr lang="en-US" sz="1400" dirty="0" smtClean="0">
                <a:solidFill>
                  <a:schemeClr val="tx1"/>
                </a:solidFill>
              </a:rPr>
              <a:t>, and to review the study’s </a:t>
            </a:r>
            <a:r>
              <a:rPr lang="en-US" sz="1400" u="sng" dirty="0" smtClean="0">
                <a:solidFill>
                  <a:schemeClr val="tx1"/>
                </a:solidFill>
                <a:hlinkClick r:id="rId5"/>
              </a:rPr>
              <a:t>methodology and documentation</a:t>
            </a:r>
            <a:r>
              <a:rPr lang="en-US" sz="1400" dirty="0" smtClean="0">
                <a:solidFill>
                  <a:schemeClr val="tx1"/>
                </a:solidFill>
              </a:rPr>
              <a:t>. All reports and products are easily accessible and can be downloaded at no cost. </a:t>
            </a:r>
          </a:p>
          <a:p>
            <a:pPr marL="0" indent="0">
              <a:buNone/>
            </a:pPr>
            <a:r>
              <a:rPr lang="en-US" sz="1400" dirty="0" smtClean="0">
                <a:solidFill>
                  <a:schemeClr val="tx1"/>
                </a:solidFill>
              </a:rPr>
              <a:t>Five </a:t>
            </a:r>
            <a:r>
              <a:rPr lang="en-US" sz="1400" dirty="0">
                <a:solidFill>
                  <a:schemeClr val="tx1"/>
                </a:solidFill>
              </a:rPr>
              <a:t>of the 10 maps show the use rate of long-term care services by individuals aged 65 and over per </a:t>
            </a:r>
            <a:r>
              <a:rPr lang="en-US" sz="1400" dirty="0" smtClean="0">
                <a:solidFill>
                  <a:schemeClr val="tx1"/>
                </a:solidFill>
              </a:rPr>
              <a:t>the state population of 1,000 </a:t>
            </a:r>
            <a:r>
              <a:rPr lang="en-US" sz="1400" dirty="0">
                <a:solidFill>
                  <a:schemeClr val="tx1"/>
                </a:solidFill>
              </a:rPr>
              <a:t>persons aged 65 and over for each of the five </a:t>
            </a:r>
            <a:r>
              <a:rPr lang="en-US" sz="1400" dirty="0" smtClean="0">
                <a:solidFill>
                  <a:schemeClr val="tx1"/>
                </a:solidFill>
              </a:rPr>
              <a:t>long-term care sectors </a:t>
            </a:r>
            <a:r>
              <a:rPr lang="en-US" sz="1400" dirty="0">
                <a:solidFill>
                  <a:schemeClr val="tx1"/>
                </a:solidFill>
              </a:rPr>
              <a:t>(adult day, home health, hospice, nursing home, residential care). </a:t>
            </a:r>
            <a:r>
              <a:rPr lang="en-US" sz="1400" dirty="0" smtClean="0">
                <a:solidFill>
                  <a:schemeClr val="tx1"/>
                </a:solidFill>
              </a:rPr>
              <a:t>The last </a:t>
            </a:r>
            <a:r>
              <a:rPr lang="en-US" sz="1400" dirty="0">
                <a:solidFill>
                  <a:schemeClr val="tx1"/>
                </a:solidFill>
              </a:rPr>
              <a:t>five maps show the use rate of long-term care services by individuals aged 85 and over per </a:t>
            </a:r>
            <a:r>
              <a:rPr lang="en-US" sz="1400" dirty="0" smtClean="0">
                <a:solidFill>
                  <a:schemeClr val="tx1"/>
                </a:solidFill>
              </a:rPr>
              <a:t>the state population of 1,000 </a:t>
            </a:r>
            <a:r>
              <a:rPr lang="en-US" sz="1400" dirty="0">
                <a:solidFill>
                  <a:schemeClr val="tx1"/>
                </a:solidFill>
              </a:rPr>
              <a:t>persons aged 85 and over for each of the five sectors.  The adult day, nursing home, and residential care maps present data for 2016 and the home health and hospice maps present data for 2015</a:t>
            </a:r>
            <a:r>
              <a:rPr lang="en-US" sz="1400" dirty="0" smtClean="0">
                <a:solidFill>
                  <a:schemeClr val="tx1"/>
                </a:solidFill>
              </a:rPr>
              <a:t>.</a:t>
            </a:r>
          </a:p>
          <a:p>
            <a:pPr marL="0" indent="0">
              <a:buNone/>
            </a:pPr>
            <a:r>
              <a:rPr lang="en-US" sz="1400" dirty="0">
                <a:solidFill>
                  <a:schemeClr val="tx1"/>
                </a:solidFill>
              </a:rPr>
              <a:t>Each map includes a title, legend, </a:t>
            </a:r>
            <a:r>
              <a:rPr lang="en-US" sz="1400" dirty="0" smtClean="0">
                <a:solidFill>
                  <a:schemeClr val="tx1"/>
                </a:solidFill>
              </a:rPr>
              <a:t>and footnotes. </a:t>
            </a:r>
            <a:r>
              <a:rPr lang="en-US" sz="1400" dirty="0">
                <a:solidFill>
                  <a:schemeClr val="tx1"/>
                </a:solidFill>
              </a:rPr>
              <a:t>This presentation is available in PDF and PowerPoint versions. The maps show states that are not statistically significantly different from the national estimate (white color), states that are statistically significantly lower than the national estimate (light gray blue), and states that are statistically significantly higher than the national estimate (bright blue). States where estimates cannot be </a:t>
            </a:r>
            <a:r>
              <a:rPr lang="en-US" sz="1400" dirty="0" smtClean="0">
                <a:solidFill>
                  <a:schemeClr val="tx1"/>
                </a:solidFill>
              </a:rPr>
              <a:t>reported based on NCHS’ reliability or confidentiality standards </a:t>
            </a:r>
            <a:r>
              <a:rPr lang="en-US" sz="1400" dirty="0">
                <a:solidFill>
                  <a:schemeClr val="tx1"/>
                </a:solidFill>
              </a:rPr>
              <a:t>are shaded with hash marks. </a:t>
            </a:r>
          </a:p>
          <a:p>
            <a:pPr marL="0" indent="0">
              <a:buNone/>
            </a:pPr>
            <a:r>
              <a:rPr lang="en-US" sz="1400" dirty="0">
                <a:solidFill>
                  <a:schemeClr val="tx1"/>
                </a:solidFill>
              </a:rPr>
              <a:t>All material appearing in this presentation is in the public domain and may be reproduced or copied without permission; </a:t>
            </a:r>
            <a:r>
              <a:rPr lang="en-US" sz="1400" dirty="0" smtClean="0">
                <a:solidFill>
                  <a:schemeClr val="tx1"/>
                </a:solidFill>
              </a:rPr>
              <a:t>citation, </a:t>
            </a:r>
            <a:r>
              <a:rPr lang="en-US" sz="1400" dirty="0">
                <a:solidFill>
                  <a:schemeClr val="tx1"/>
                </a:solidFill>
              </a:rPr>
              <a:t>however, is appreciated</a:t>
            </a:r>
            <a:r>
              <a:rPr lang="en-US" sz="1400" dirty="0" smtClean="0">
                <a:solidFill>
                  <a:schemeClr val="tx1"/>
                </a:solidFill>
              </a:rPr>
              <a:t>.</a:t>
            </a:r>
          </a:p>
          <a:p>
            <a:pPr marL="0" indent="0">
              <a:buNone/>
            </a:pPr>
            <a:endParaRPr lang="en-US" sz="1400" dirty="0">
              <a:solidFill>
                <a:schemeClr val="tx1"/>
              </a:solidFill>
            </a:endParaRPr>
          </a:p>
          <a:p>
            <a:pPr marL="0" indent="0">
              <a:buNone/>
            </a:pPr>
            <a:r>
              <a:rPr lang="en-US" sz="1400" b="1" dirty="0">
                <a:solidFill>
                  <a:schemeClr val="tx1"/>
                </a:solidFill>
              </a:rPr>
              <a:t>Suggested citation</a:t>
            </a:r>
            <a:endParaRPr lang="en-US" sz="1400" dirty="0">
              <a:solidFill>
                <a:schemeClr val="tx1"/>
              </a:solidFill>
            </a:endParaRPr>
          </a:p>
          <a:p>
            <a:pPr marL="0" indent="0">
              <a:buNone/>
            </a:pPr>
            <a:r>
              <a:rPr lang="en-US" sz="1400" dirty="0" smtClean="0">
                <a:solidFill>
                  <a:schemeClr val="tx1"/>
                </a:solidFill>
              </a:rPr>
              <a:t>Lendon</a:t>
            </a:r>
            <a:r>
              <a:rPr lang="en-US" sz="1400" dirty="0">
                <a:solidFill>
                  <a:schemeClr val="tx1"/>
                </a:solidFill>
              </a:rPr>
              <a:t>, </a:t>
            </a:r>
            <a:r>
              <a:rPr lang="en-US" sz="1400" dirty="0" smtClean="0">
                <a:solidFill>
                  <a:schemeClr val="tx1"/>
                </a:solidFill>
              </a:rPr>
              <a:t>J.P., </a:t>
            </a:r>
            <a:r>
              <a:rPr lang="en-US" sz="1400" dirty="0" smtClean="0">
                <a:solidFill>
                  <a:schemeClr val="tx1"/>
                </a:solidFill>
              </a:rPr>
              <a:t>Rome, V</a:t>
            </a:r>
            <a:r>
              <a:rPr lang="en-US" sz="1400" dirty="0" smtClean="0">
                <a:solidFill>
                  <a:schemeClr val="tx1"/>
                </a:solidFill>
              </a:rPr>
              <a:t>., </a:t>
            </a:r>
            <a:r>
              <a:rPr lang="en-US" sz="1400" dirty="0" smtClean="0">
                <a:solidFill>
                  <a:schemeClr val="tx1"/>
                </a:solidFill>
              </a:rPr>
              <a:t>Sengupta</a:t>
            </a:r>
            <a:r>
              <a:rPr lang="en-US" sz="1400" dirty="0">
                <a:solidFill>
                  <a:schemeClr val="tx1"/>
                </a:solidFill>
              </a:rPr>
              <a:t>, M</a:t>
            </a:r>
            <a:r>
              <a:rPr lang="en-US" sz="1400" dirty="0" smtClean="0">
                <a:solidFill>
                  <a:schemeClr val="tx1"/>
                </a:solidFill>
              </a:rPr>
              <a:t>., and Harris-</a:t>
            </a:r>
            <a:r>
              <a:rPr lang="en-US" sz="1400" dirty="0" err="1" smtClean="0">
                <a:solidFill>
                  <a:schemeClr val="tx1"/>
                </a:solidFill>
              </a:rPr>
              <a:t>Kojetin</a:t>
            </a:r>
            <a:r>
              <a:rPr lang="en-US" sz="1400" smtClean="0">
                <a:solidFill>
                  <a:schemeClr val="tx1"/>
                </a:solidFill>
              </a:rPr>
              <a:t>, L. </a:t>
            </a:r>
            <a:r>
              <a:rPr lang="en-US" sz="1400" dirty="0" smtClean="0">
                <a:solidFill>
                  <a:schemeClr val="tx1"/>
                </a:solidFill>
              </a:rPr>
              <a:t>Long-Term Care Services Use-Rates in the United States--US Maps Supplement: National Study of Long-Term Care Providers, 2015-2016. </a:t>
            </a:r>
            <a:r>
              <a:rPr lang="en-US" sz="1400" dirty="0">
                <a:solidFill>
                  <a:schemeClr val="tx1"/>
                </a:solidFill>
              </a:rPr>
              <a:t>National Center for Health Statistics. </a:t>
            </a:r>
            <a:r>
              <a:rPr lang="en-US" sz="1400" dirty="0" smtClean="0">
                <a:solidFill>
                  <a:schemeClr val="tx1"/>
                </a:solidFill>
              </a:rPr>
              <a:t>2018.</a:t>
            </a:r>
            <a:endParaRPr lang="en-US" sz="1400" dirty="0">
              <a:solidFill>
                <a:schemeClr val="tx1"/>
              </a:solidFill>
            </a:endParaRP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201970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02" y="102044"/>
            <a:ext cx="6771693" cy="946484"/>
          </a:xfrm>
        </p:spPr>
        <p:txBody>
          <a:bodyPr>
            <a:noAutofit/>
          </a:bodyPr>
          <a:lstStyle/>
          <a:p>
            <a:r>
              <a:rPr lang="en-US" sz="2000" dirty="0" smtClean="0">
                <a:latin typeface="Arial" panose="020B0604020202020204" pitchFamily="34" charset="0"/>
                <a:cs typeface="Arial" panose="020B0604020202020204" pitchFamily="34" charset="0"/>
              </a:rPr>
              <a:t>Figure 5. Use rate of hospice patients aged </a:t>
            </a:r>
            <a:r>
              <a:rPr lang="en-US" sz="2000" dirty="0">
                <a:latin typeface="Arial" panose="020B0604020202020204" pitchFamily="34" charset="0"/>
                <a:cs typeface="Arial" panose="020B0604020202020204" pitchFamily="34" charset="0"/>
              </a:rPr>
              <a:t>65 and over: United States, </a:t>
            </a:r>
            <a:r>
              <a:rPr lang="en-US" sz="2000" dirty="0" smtClean="0">
                <a:latin typeface="Arial" panose="020B0604020202020204" pitchFamily="34" charset="0"/>
                <a:cs typeface="Arial" panose="020B0604020202020204" pitchFamily="34" charset="0"/>
              </a:rPr>
              <a:t>2015</a:t>
            </a: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386577" y="5637119"/>
            <a:ext cx="8281173" cy="1220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None/>
            </a:pPr>
            <a:r>
              <a:rPr lang="en-US" sz="1800" dirty="0" smtClean="0">
                <a:latin typeface="Arial" panose="020B0604020202020204" pitchFamily="34" charset="0"/>
                <a:cs typeface="Arial" panose="020B0604020202020204" pitchFamily="34" charset="0"/>
              </a:rPr>
              <a:t>The national rate is 28.</a:t>
            </a:r>
          </a:p>
          <a:p>
            <a:pPr marL="0" indent="0" algn="ctr">
              <a:lnSpc>
                <a:spcPts val="700"/>
              </a:lnSpc>
              <a:buNone/>
            </a:pPr>
            <a:r>
              <a:rPr lang="en-US" sz="1800" dirty="0" smtClean="0">
                <a:latin typeface="Arial" panose="020B0604020202020204" pitchFamily="34" charset="0"/>
                <a:cs typeface="Arial" panose="020B0604020202020204" pitchFamily="34" charset="0"/>
              </a:rPr>
              <a:t> </a:t>
            </a:r>
          </a:p>
          <a:p>
            <a:pPr marL="0" indent="0">
              <a:lnSpc>
                <a:spcPct val="100000"/>
              </a:lnSpc>
              <a:buNone/>
            </a:pPr>
            <a:r>
              <a:rPr lang="en-US" dirty="0" smtClean="0">
                <a:latin typeface="Arial" panose="020B0604020202020204" pitchFamily="34" charset="0"/>
                <a:cs typeface="Arial" panose="020B0604020202020204" pitchFamily="34" charset="0"/>
              </a:rPr>
              <a:t>Notes: Use </a:t>
            </a:r>
            <a:r>
              <a:rPr lang="en-US" dirty="0">
                <a:latin typeface="Arial" panose="020B0604020202020204" pitchFamily="34" charset="0"/>
                <a:cs typeface="Arial" panose="020B0604020202020204" pitchFamily="34" charset="0"/>
              </a:rPr>
              <a:t>rate is calculated as the number of hospice </a:t>
            </a:r>
            <a:r>
              <a:rPr lang="en-US" dirty="0" smtClean="0">
                <a:latin typeface="Arial" panose="020B0604020202020204" pitchFamily="34" charset="0"/>
                <a:cs typeface="Arial" panose="020B0604020202020204" pitchFamily="34" charset="0"/>
              </a:rPr>
              <a:t>patients aged 65 and over receiving care anytime </a:t>
            </a:r>
            <a:r>
              <a:rPr lang="en-US" dirty="0">
                <a:latin typeface="Arial" panose="020B0604020202020204" pitchFamily="34" charset="0"/>
                <a:cs typeface="Arial" panose="020B0604020202020204" pitchFamily="34" charset="0"/>
              </a:rPr>
              <a:t>in </a:t>
            </a:r>
            <a:r>
              <a:rPr lang="en-US" dirty="0" smtClean="0">
                <a:latin typeface="Arial" panose="020B0604020202020204" pitchFamily="34" charset="0"/>
                <a:cs typeface="Arial" panose="020B0604020202020204" pitchFamily="34" charset="0"/>
              </a:rPr>
              <a:t>2015 </a:t>
            </a:r>
            <a:r>
              <a:rPr lang="en-US" dirty="0">
                <a:latin typeface="Arial" panose="020B0604020202020204" pitchFamily="34" charset="0"/>
                <a:cs typeface="Arial" panose="020B0604020202020204" pitchFamily="34" charset="0"/>
              </a:rPr>
              <a:t>per 1,000 persons aged 65 and over. Statistical significance tested at p&lt;0.05. </a:t>
            </a:r>
          </a:p>
          <a:p>
            <a:pPr marL="0" indent="0">
              <a:lnSpc>
                <a:spcPts val="700"/>
              </a:lnSpc>
              <a:buNone/>
            </a:pPr>
            <a:r>
              <a:rPr lang="en-US" dirty="0" smtClean="0">
                <a:latin typeface="Arial" panose="020B0604020202020204" pitchFamily="34" charset="0"/>
                <a:ea typeface="Calibri" panose="020F0502020204030204" pitchFamily="34" charset="0"/>
                <a:cs typeface="Arial" panose="020B0604020202020204" pitchFamily="34" charset="0"/>
              </a:rPr>
              <a:t>Source</a:t>
            </a:r>
            <a:r>
              <a:rPr lang="en-US" dirty="0">
                <a:latin typeface="Arial" panose="020B0604020202020204" pitchFamily="34" charset="0"/>
                <a:ea typeface="Calibri" panose="020F0502020204030204" pitchFamily="34" charset="0"/>
                <a:cs typeface="Arial" panose="020B0604020202020204" pitchFamily="34" charset="0"/>
              </a:rPr>
              <a:t>: NCHS, National Study of Long-Term Care Providers, </a:t>
            </a:r>
            <a:r>
              <a:rPr lang="en-US" dirty="0" smtClean="0">
                <a:latin typeface="Arial" panose="020B0604020202020204" pitchFamily="34" charset="0"/>
                <a:ea typeface="Calibri" panose="020F0502020204030204" pitchFamily="34" charset="0"/>
                <a:cs typeface="Arial" panose="020B0604020202020204" pitchFamily="34" charset="0"/>
              </a:rPr>
              <a:t>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8174" y="871982"/>
            <a:ext cx="6938148" cy="4625432"/>
          </a:xfrm>
        </p:spPr>
      </p:pic>
    </p:spTree>
    <p:extLst>
      <p:ext uri="{BB962C8B-B14F-4D97-AF65-F5344CB8AC3E}">
        <p14:creationId xmlns:p14="http://schemas.microsoft.com/office/powerpoint/2010/main" val="148959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44061" y="123450"/>
            <a:ext cx="7048523"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Figure 6. Use rate of hospice patients aged 85 and over: United States, 2015</a:t>
            </a:r>
            <a:endParaRPr lang="en-US" sz="2000" dirty="0">
              <a:latin typeface="Arial" panose="020B0604020202020204" pitchFamily="34" charset="0"/>
              <a:cs typeface="Arial" panose="020B0604020202020204" pitchFamily="34" charset="0"/>
            </a:endParaRPr>
          </a:p>
        </p:txBody>
      </p:sp>
      <p:sp>
        <p:nvSpPr>
          <p:cNvPr id="9" name="Text Placeholder 3"/>
          <p:cNvSpPr txBox="1">
            <a:spLocks/>
          </p:cNvSpPr>
          <p:nvPr/>
        </p:nvSpPr>
        <p:spPr>
          <a:xfrm>
            <a:off x="567836" y="5583017"/>
            <a:ext cx="8058149" cy="998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None/>
            </a:pPr>
            <a:r>
              <a:rPr lang="en-US" sz="1800" dirty="0" smtClean="0">
                <a:latin typeface="Arial" panose="020B0604020202020204" pitchFamily="34" charset="0"/>
                <a:cs typeface="Arial" panose="020B0604020202020204" pitchFamily="34" charset="0"/>
              </a:rPr>
              <a:t>The national rate is 108.</a:t>
            </a:r>
          </a:p>
          <a:p>
            <a:pPr marL="0" indent="0" algn="ctr">
              <a:lnSpc>
                <a:spcPts val="700"/>
              </a:lnSpc>
              <a:buNone/>
            </a:pPr>
            <a:endParaRPr lang="en-US" sz="1800" dirty="0" smtClean="0">
              <a:latin typeface="Arial" panose="020B0604020202020204" pitchFamily="34" charset="0"/>
              <a:cs typeface="Arial" panose="020B0604020202020204" pitchFamily="34" charset="0"/>
            </a:endParaRPr>
          </a:p>
          <a:p>
            <a:pPr marL="0" indent="0">
              <a:lnSpc>
                <a:spcPct val="100000"/>
              </a:lnSpc>
              <a:buNone/>
            </a:pPr>
            <a:r>
              <a:rPr lang="en-US" dirty="0" smtClean="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Use rate is calculated as the number of hospice </a:t>
            </a:r>
            <a:r>
              <a:rPr lang="en-US" dirty="0" smtClean="0">
                <a:latin typeface="Arial" panose="020B0604020202020204" pitchFamily="34" charset="0"/>
                <a:cs typeface="Arial" panose="020B0604020202020204" pitchFamily="34" charset="0"/>
              </a:rPr>
              <a:t>patients aged 85 and over </a:t>
            </a:r>
            <a:r>
              <a:rPr lang="en-US" dirty="0">
                <a:latin typeface="Arial" panose="020B0604020202020204" pitchFamily="34" charset="0"/>
                <a:cs typeface="Arial" panose="020B0604020202020204" pitchFamily="34" charset="0"/>
              </a:rPr>
              <a:t>receiving care anytime in </a:t>
            </a:r>
            <a:r>
              <a:rPr lang="en-US" dirty="0" smtClean="0">
                <a:latin typeface="Arial" panose="020B0604020202020204" pitchFamily="34" charset="0"/>
                <a:cs typeface="Arial" panose="020B0604020202020204" pitchFamily="34" charset="0"/>
              </a:rPr>
              <a:t>2015 </a:t>
            </a:r>
            <a:r>
              <a:rPr lang="en-US" dirty="0">
                <a:latin typeface="Arial" panose="020B0604020202020204" pitchFamily="34" charset="0"/>
                <a:cs typeface="Arial" panose="020B0604020202020204" pitchFamily="34" charset="0"/>
              </a:rPr>
              <a:t>per 1,000 persons aged </a:t>
            </a:r>
            <a:r>
              <a:rPr lang="en-US" dirty="0" smtClean="0">
                <a:latin typeface="Arial" panose="020B0604020202020204" pitchFamily="34" charset="0"/>
                <a:cs typeface="Arial" panose="020B0604020202020204" pitchFamily="34" charset="0"/>
              </a:rPr>
              <a:t>85 </a:t>
            </a:r>
            <a:r>
              <a:rPr lang="en-US" dirty="0">
                <a:latin typeface="Arial" panose="020B0604020202020204" pitchFamily="34" charset="0"/>
                <a:cs typeface="Arial" panose="020B0604020202020204" pitchFamily="34" charset="0"/>
              </a:rPr>
              <a:t>and over. </a:t>
            </a:r>
            <a:r>
              <a:rPr lang="en-US" dirty="0" smtClean="0">
                <a:latin typeface="Arial" panose="020B0604020202020204" pitchFamily="34" charset="0"/>
                <a:cs typeface="Arial" panose="020B0604020202020204" pitchFamily="34" charset="0"/>
              </a:rPr>
              <a:t>Statistical </a:t>
            </a:r>
            <a:r>
              <a:rPr lang="en-US" dirty="0">
                <a:latin typeface="Arial" panose="020B0604020202020204" pitchFamily="34" charset="0"/>
                <a:cs typeface="Arial" panose="020B0604020202020204" pitchFamily="34" charset="0"/>
              </a:rPr>
              <a:t>significance tested at p&lt;0.05. </a:t>
            </a:r>
          </a:p>
          <a:p>
            <a:pPr marL="0" indent="0">
              <a:lnSpc>
                <a:spcPts val="700"/>
              </a:lnSpc>
              <a:buNone/>
            </a:pPr>
            <a:r>
              <a:rPr lang="en-US" dirty="0">
                <a:latin typeface="Arial" panose="020B0604020202020204" pitchFamily="34" charset="0"/>
                <a:ea typeface="Calibri" panose="020F0502020204030204" pitchFamily="34" charset="0"/>
                <a:cs typeface="Arial" panose="020B0604020202020204" pitchFamily="34" charset="0"/>
              </a:rPr>
              <a:t>Source: NCHS, National Study of Long-Term Care Providers, </a:t>
            </a:r>
            <a:r>
              <a:rPr lang="en-US" dirty="0" smtClean="0">
                <a:latin typeface="Arial" panose="020B0604020202020204" pitchFamily="34" charset="0"/>
                <a:ea typeface="Calibri" panose="020F0502020204030204" pitchFamily="34" charset="0"/>
                <a:cs typeface="Arial" panose="020B0604020202020204" pitchFamily="34" charset="0"/>
              </a:rPr>
              <a:t>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1402" y="831336"/>
            <a:ext cx="7001182" cy="4667455"/>
          </a:xfrm>
        </p:spPr>
      </p:pic>
    </p:spTree>
    <p:extLst>
      <p:ext uri="{BB962C8B-B14F-4D97-AF65-F5344CB8AC3E}">
        <p14:creationId xmlns:p14="http://schemas.microsoft.com/office/powerpoint/2010/main" val="139879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364" y="2254113"/>
            <a:ext cx="6352316" cy="1010295"/>
          </a:xfrm>
        </p:spPr>
        <p:txBody>
          <a:bodyPr>
            <a:normAutofit fontScale="90000"/>
          </a:bodyPr>
          <a:lstStyle/>
          <a:p>
            <a:pPr algn="ctr"/>
            <a:r>
              <a:rPr lang="en-US" dirty="0" smtClean="0"/>
              <a:t>4. Nursing home use-rate maps, 2016</a:t>
            </a:r>
            <a:endParaRPr lang="en-US" dirty="0"/>
          </a:p>
        </p:txBody>
      </p:sp>
    </p:spTree>
    <p:extLst>
      <p:ext uri="{BB962C8B-B14F-4D97-AF65-F5344CB8AC3E}">
        <p14:creationId xmlns:p14="http://schemas.microsoft.com/office/powerpoint/2010/main" val="276692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6526"/>
            <a:ext cx="7886700" cy="1325563"/>
          </a:xfrm>
        </p:spPr>
        <p:txBody>
          <a:bodyPr>
            <a:normAutofit/>
          </a:bodyPr>
          <a:lstStyle/>
          <a:p>
            <a:r>
              <a:rPr lang="en-US" sz="2000" dirty="0" smtClean="0">
                <a:latin typeface="Arial" panose="020B0604020202020204" pitchFamily="34" charset="0"/>
                <a:cs typeface="Arial" panose="020B0604020202020204" pitchFamily="34" charset="0"/>
              </a:rPr>
              <a:t>Figure 7. Use rate of nursing home residents aged 65 </a:t>
            </a:r>
            <a:r>
              <a:rPr lang="en-US" sz="2000" dirty="0">
                <a:latin typeface="Arial" panose="020B0604020202020204" pitchFamily="34" charset="0"/>
                <a:cs typeface="Arial" panose="020B0604020202020204" pitchFamily="34" charset="0"/>
              </a:rPr>
              <a:t>and over: United States, </a:t>
            </a:r>
            <a:r>
              <a:rPr lang="en-US" sz="2000" dirty="0" smtClean="0">
                <a:latin typeface="Arial" panose="020B0604020202020204" pitchFamily="34" charset="0"/>
                <a:cs typeface="Arial" panose="020B0604020202020204" pitchFamily="34" charset="0"/>
              </a:rPr>
              <a:t>2016</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628649" y="5661503"/>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sz="1800" dirty="0" smtClean="0">
                <a:latin typeface="Arial" panose="020B0604020202020204" pitchFamily="34" charset="0"/>
                <a:cs typeface="Arial" panose="020B0604020202020204" pitchFamily="34" charset="0"/>
              </a:rPr>
              <a:t>The national rate is 24. </a:t>
            </a:r>
          </a:p>
          <a:p>
            <a:pPr marL="0" indent="0" algn="ctr">
              <a:lnSpc>
                <a:spcPts val="700"/>
              </a:lnSpc>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marL="0" indent="0">
              <a:lnSpc>
                <a:spcPct val="100000"/>
              </a:lnSpc>
              <a:buNone/>
            </a:pPr>
            <a:r>
              <a:rPr lang="en-US" dirty="0" smtClean="0">
                <a:latin typeface="Arial" panose="020B0604020202020204" pitchFamily="34" charset="0"/>
                <a:cs typeface="Arial" panose="020B0604020202020204" pitchFamily="34" charset="0"/>
              </a:rPr>
              <a:t>Notes: </a:t>
            </a:r>
            <a:r>
              <a:rPr lang="en-US" dirty="0">
                <a:latin typeface="Arial" panose="020B0604020202020204" pitchFamily="34" charset="0"/>
                <a:cs typeface="Arial" panose="020B0604020202020204" pitchFamily="34" charset="0"/>
              </a:rPr>
              <a:t>Use rate is calculated as the number of nursing </a:t>
            </a:r>
            <a:r>
              <a:rPr lang="en-US" dirty="0" smtClean="0">
                <a:latin typeface="Arial" panose="020B0604020202020204" pitchFamily="34" charset="0"/>
                <a:cs typeface="Arial" panose="020B0604020202020204" pitchFamily="34" charset="0"/>
              </a:rPr>
              <a:t>home residents aged 65 and over on </a:t>
            </a:r>
            <a:r>
              <a:rPr lang="en-US" dirty="0">
                <a:latin typeface="Arial" panose="020B0604020202020204" pitchFamily="34" charset="0"/>
                <a:cs typeface="Arial" panose="020B0604020202020204" pitchFamily="34" charset="0"/>
              </a:rPr>
              <a:t>any given day in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per 1,000 persons aged 65 and over. Statistical significance tested at p&lt;0.05. </a:t>
            </a:r>
          </a:p>
          <a:p>
            <a:pPr marL="0" indent="0">
              <a:lnSpc>
                <a:spcPts val="700"/>
              </a:lnSpc>
              <a:buNone/>
            </a:pPr>
            <a:r>
              <a:rPr lang="en-US" dirty="0" smtClean="0">
                <a:latin typeface="Arial" panose="020B0604020202020204" pitchFamily="34" charset="0"/>
                <a:ea typeface="Calibri" panose="020F0502020204030204" pitchFamily="34" charset="0"/>
                <a:cs typeface="Arial" panose="020B0604020202020204" pitchFamily="34" charset="0"/>
              </a:rPr>
              <a:t>Source</a:t>
            </a:r>
            <a:r>
              <a:rPr lang="en-US" dirty="0">
                <a:latin typeface="Arial" panose="020B0604020202020204" pitchFamily="34" charset="0"/>
                <a:ea typeface="Calibri" panose="020F0502020204030204" pitchFamily="34" charset="0"/>
                <a:cs typeface="Arial" panose="020B0604020202020204" pitchFamily="34" charset="0"/>
              </a:rPr>
              <a:t>: NCHS, National Study of Long-Term Care Providers, </a:t>
            </a:r>
            <a:r>
              <a:rPr lang="en-US" dirty="0" smtClean="0">
                <a:latin typeface="Arial" panose="020B0604020202020204" pitchFamily="34" charset="0"/>
                <a:ea typeface="Calibri" panose="020F0502020204030204" pitchFamily="34" charset="0"/>
                <a:cs typeface="Arial" panose="020B0604020202020204" pitchFamily="34" charset="0"/>
              </a:rPr>
              <a:t>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1607" y="927620"/>
            <a:ext cx="6948537" cy="4632358"/>
          </a:xfrm>
        </p:spPr>
      </p:pic>
    </p:spTree>
    <p:extLst>
      <p:ext uri="{BB962C8B-B14F-4D97-AF65-F5344CB8AC3E}">
        <p14:creationId xmlns:p14="http://schemas.microsoft.com/office/powerpoint/2010/main" val="38455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619238" cy="576706"/>
          </a:xfrm>
        </p:spPr>
        <p:txBody>
          <a:bodyPr>
            <a:normAutofit fontScale="90000"/>
          </a:bodyPr>
          <a:lstStyle/>
          <a:p>
            <a:r>
              <a:rPr lang="en-US" sz="2000" dirty="0" smtClean="0">
                <a:latin typeface="Arial" panose="020B0604020202020204" pitchFamily="34" charset="0"/>
                <a:cs typeface="Arial" panose="020B0604020202020204" pitchFamily="34" charset="0"/>
              </a:rPr>
              <a:t>Figure 8. Use rate of nursing home residents aged </a:t>
            </a:r>
            <a:r>
              <a:rPr lang="en-US" sz="2000" dirty="0">
                <a:latin typeface="Arial" panose="020B0604020202020204" pitchFamily="34" charset="0"/>
                <a:cs typeface="Arial" panose="020B0604020202020204" pitchFamily="34" charset="0"/>
              </a:rPr>
              <a:t>85 and over: United States, </a:t>
            </a:r>
            <a:r>
              <a:rPr lang="en-US" sz="2000" dirty="0" smtClean="0">
                <a:latin typeface="Arial" panose="020B0604020202020204" pitchFamily="34" charset="0"/>
                <a:cs typeface="Arial" panose="020B0604020202020204" pitchFamily="34" charset="0"/>
              </a:rPr>
              <a:t>2016</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628650" y="5382937"/>
            <a:ext cx="8058149" cy="1266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sz="1800" dirty="0" smtClean="0">
                <a:latin typeface="Arial" panose="020B0604020202020204" pitchFamily="34" charset="0"/>
                <a:cs typeface="Arial" panose="020B0604020202020204" pitchFamily="34" charset="0"/>
              </a:rPr>
              <a:t>The national rate is 85. </a:t>
            </a:r>
          </a:p>
          <a:p>
            <a:pPr marL="0" indent="0" algn="ctr">
              <a:lnSpc>
                <a:spcPts val="700"/>
              </a:lnSpc>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marL="0" indent="0">
              <a:lnSpc>
                <a:spcPct val="100000"/>
              </a:lnSpc>
              <a:buNone/>
            </a:pPr>
            <a:r>
              <a:rPr lang="en-US" dirty="0">
                <a:latin typeface="Arial" panose="020B0604020202020204" pitchFamily="34" charset="0"/>
                <a:cs typeface="Arial" panose="020B0604020202020204" pitchFamily="34" charset="0"/>
              </a:rPr>
              <a:t>Notes: Use rate is calculated as the number of nursing home residents aged </a:t>
            </a:r>
            <a:r>
              <a:rPr lang="en-US" dirty="0" smtClean="0">
                <a:latin typeface="Arial" panose="020B0604020202020204" pitchFamily="34" charset="0"/>
                <a:cs typeface="Arial" panose="020B0604020202020204" pitchFamily="34" charset="0"/>
              </a:rPr>
              <a:t>85 </a:t>
            </a:r>
            <a:r>
              <a:rPr lang="en-US" dirty="0">
                <a:latin typeface="Arial" panose="020B0604020202020204" pitchFamily="34" charset="0"/>
                <a:cs typeface="Arial" panose="020B0604020202020204" pitchFamily="34" charset="0"/>
              </a:rPr>
              <a:t>and over on any given day in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per 1,000 persons aged </a:t>
            </a:r>
            <a:r>
              <a:rPr lang="en-US" dirty="0" smtClean="0">
                <a:latin typeface="Arial" panose="020B0604020202020204" pitchFamily="34" charset="0"/>
                <a:cs typeface="Arial" panose="020B0604020202020204" pitchFamily="34" charset="0"/>
              </a:rPr>
              <a:t>85 </a:t>
            </a:r>
            <a:r>
              <a:rPr lang="en-US" dirty="0">
                <a:latin typeface="Arial" panose="020B0604020202020204" pitchFamily="34" charset="0"/>
                <a:cs typeface="Arial" panose="020B0604020202020204" pitchFamily="34" charset="0"/>
              </a:rPr>
              <a:t>and over. Statistical significance tested at p&lt;0.05. </a:t>
            </a:r>
          </a:p>
          <a:p>
            <a:pPr marL="0" indent="0">
              <a:lnSpc>
                <a:spcPts val="700"/>
              </a:lnSpc>
              <a:buNone/>
            </a:pPr>
            <a:r>
              <a:rPr lang="en-US" dirty="0" smtClean="0">
                <a:latin typeface="Arial" panose="020B0604020202020204" pitchFamily="34" charset="0"/>
                <a:ea typeface="Calibri" panose="020F0502020204030204" pitchFamily="34" charset="0"/>
                <a:cs typeface="Arial" panose="020B0604020202020204" pitchFamily="34" charset="0"/>
              </a:rPr>
              <a:t>Source</a:t>
            </a:r>
            <a:r>
              <a:rPr lang="en-US" dirty="0">
                <a:latin typeface="Arial" panose="020B0604020202020204" pitchFamily="34" charset="0"/>
                <a:ea typeface="Calibri" panose="020F0502020204030204" pitchFamily="34" charset="0"/>
                <a:cs typeface="Arial" panose="020B0604020202020204" pitchFamily="34" charset="0"/>
              </a:rPr>
              <a:t>: NCHS, National Study of Long-Term Care Providers, </a:t>
            </a:r>
            <a:r>
              <a:rPr lang="en-US" dirty="0" smtClean="0">
                <a:latin typeface="Arial" panose="020B0604020202020204" pitchFamily="34" charset="0"/>
                <a:ea typeface="Calibri" panose="020F0502020204030204" pitchFamily="34" charset="0"/>
                <a:cs typeface="Arial" panose="020B0604020202020204" pitchFamily="34" charset="0"/>
              </a:rPr>
              <a:t>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8575" y="868594"/>
            <a:ext cx="6966433" cy="4644289"/>
          </a:xfrm>
        </p:spPr>
      </p:pic>
    </p:spTree>
    <p:extLst>
      <p:ext uri="{BB962C8B-B14F-4D97-AF65-F5344CB8AC3E}">
        <p14:creationId xmlns:p14="http://schemas.microsoft.com/office/powerpoint/2010/main" val="23564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319" y="2189695"/>
            <a:ext cx="6506809" cy="983273"/>
          </a:xfrm>
        </p:spPr>
        <p:txBody>
          <a:bodyPr>
            <a:normAutofit fontScale="90000"/>
          </a:bodyPr>
          <a:lstStyle/>
          <a:p>
            <a:pPr algn="ctr"/>
            <a:r>
              <a:rPr lang="en-US" dirty="0" smtClean="0"/>
              <a:t>5. Residential care community use-rate maps, 2016</a:t>
            </a:r>
            <a:endParaRPr lang="en-US" dirty="0"/>
          </a:p>
        </p:txBody>
      </p:sp>
    </p:spTree>
    <p:extLst>
      <p:ext uri="{BB962C8B-B14F-4D97-AF65-F5344CB8AC3E}">
        <p14:creationId xmlns:p14="http://schemas.microsoft.com/office/powerpoint/2010/main" val="394581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09" y="102044"/>
            <a:ext cx="7825539" cy="946484"/>
          </a:xfrm>
        </p:spPr>
        <p:txBody>
          <a:bodyPr>
            <a:noAutofit/>
          </a:bodyPr>
          <a:lstStyle/>
          <a:p>
            <a:r>
              <a:rPr lang="en-US" sz="2000" dirty="0" smtClean="0">
                <a:latin typeface="Arial" panose="020B0604020202020204" pitchFamily="34" charset="0"/>
                <a:cs typeface="Arial" panose="020B0604020202020204" pitchFamily="34" charset="0"/>
              </a:rPr>
              <a:t>Figure 9. Use rate of residential care residents aged </a:t>
            </a:r>
            <a:r>
              <a:rPr lang="en-US" sz="2000" dirty="0">
                <a:latin typeface="Arial" panose="020B0604020202020204" pitchFamily="34" charset="0"/>
                <a:cs typeface="Arial" panose="020B0604020202020204" pitchFamily="34" charset="0"/>
              </a:rPr>
              <a:t>65 and over: United States, </a:t>
            </a:r>
            <a:r>
              <a:rPr lang="en-US" sz="2000" dirty="0" smtClean="0">
                <a:latin typeface="Arial" panose="020B0604020202020204" pitchFamily="34" charset="0"/>
                <a:cs typeface="Arial" panose="020B0604020202020204" pitchFamily="34" charset="0"/>
              </a:rPr>
              <a:t>2016</a:t>
            </a: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689809" y="5698110"/>
            <a:ext cx="8058149" cy="1159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None/>
            </a:pPr>
            <a:r>
              <a:rPr lang="en-US" sz="1800" dirty="0" smtClean="0">
                <a:latin typeface="Arial" panose="020B0604020202020204" pitchFamily="34" charset="0"/>
                <a:cs typeface="Arial" panose="020B0604020202020204" pitchFamily="34" charset="0"/>
              </a:rPr>
              <a:t> The national rate is 15</a:t>
            </a:r>
            <a:r>
              <a:rPr lang="en-US" dirty="0" smtClean="0">
                <a:latin typeface="Arial" panose="020B0604020202020204" pitchFamily="34" charset="0"/>
                <a:cs typeface="Arial" panose="020B0604020202020204" pitchFamily="34" charset="0"/>
              </a:rPr>
              <a:t>.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ct val="100000"/>
              </a:lnSpc>
              <a:buNone/>
            </a:pPr>
            <a:r>
              <a:rPr lang="en-US" dirty="0">
                <a:latin typeface="Arial" panose="020B0604020202020204" pitchFamily="34" charset="0"/>
                <a:cs typeface="Arial" panose="020B0604020202020204" pitchFamily="34" charset="0"/>
              </a:rPr>
              <a:t>Notes: Use rate is calculated as the number of residents </a:t>
            </a:r>
            <a:r>
              <a:rPr lang="en-US" dirty="0" smtClean="0">
                <a:latin typeface="Arial" panose="020B0604020202020204" pitchFamily="34" charset="0"/>
                <a:cs typeface="Arial" panose="020B0604020202020204" pitchFamily="34" charset="0"/>
              </a:rPr>
              <a:t>aged 65 and over in residential care communities on </a:t>
            </a:r>
            <a:r>
              <a:rPr lang="en-US" dirty="0">
                <a:latin typeface="Arial" panose="020B0604020202020204" pitchFamily="34" charset="0"/>
                <a:cs typeface="Arial" panose="020B0604020202020204" pitchFamily="34" charset="0"/>
              </a:rPr>
              <a:t>any given day in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per 1,000 persons aged </a:t>
            </a:r>
            <a:r>
              <a:rPr lang="en-US" dirty="0" smtClean="0">
                <a:latin typeface="Arial" panose="020B0604020202020204" pitchFamily="34" charset="0"/>
                <a:cs typeface="Arial" panose="020B0604020202020204" pitchFamily="34" charset="0"/>
              </a:rPr>
              <a:t>65 </a:t>
            </a:r>
            <a:r>
              <a:rPr lang="en-US" dirty="0">
                <a:latin typeface="Arial" panose="020B0604020202020204" pitchFamily="34" charset="0"/>
                <a:cs typeface="Arial" panose="020B0604020202020204" pitchFamily="34" charset="0"/>
              </a:rPr>
              <a:t>and over. Statistical significance tested at p&lt;0.05</a:t>
            </a:r>
            <a:r>
              <a:rPr lang="en-US" dirty="0" smtClean="0">
                <a:latin typeface="Arial" panose="020B0604020202020204" pitchFamily="34" charset="0"/>
                <a:cs typeface="Arial" panose="020B0604020202020204" pitchFamily="34" charset="0"/>
              </a:rPr>
              <a:t>.</a:t>
            </a:r>
          </a:p>
          <a:p>
            <a:pPr marL="0" indent="0">
              <a:lnSpc>
                <a:spcPts val="700"/>
              </a:lnSpc>
              <a:buNone/>
            </a:pPr>
            <a:r>
              <a:rPr lang="en-US" dirty="0" smtClean="0">
                <a:latin typeface="Arial" panose="020B0604020202020204" pitchFamily="34" charset="0"/>
                <a:ea typeface="Calibri" panose="020F0502020204030204" pitchFamily="34" charset="0"/>
                <a:cs typeface="Arial" panose="020B0604020202020204" pitchFamily="34" charset="0"/>
              </a:rPr>
              <a:t>Source</a:t>
            </a:r>
            <a:r>
              <a:rPr lang="en-US" dirty="0">
                <a:latin typeface="Arial" panose="020B0604020202020204" pitchFamily="34" charset="0"/>
                <a:ea typeface="Calibri" panose="020F0502020204030204" pitchFamily="34" charset="0"/>
                <a:cs typeface="Arial" panose="020B0604020202020204" pitchFamily="34" charset="0"/>
              </a:rPr>
              <a:t>: NCHS, National Study of Long-Term Care Providers, </a:t>
            </a:r>
            <a:r>
              <a:rPr lang="en-US" dirty="0" smtClean="0">
                <a:latin typeface="Arial" panose="020B0604020202020204" pitchFamily="34" charset="0"/>
                <a:ea typeface="Calibri" panose="020F0502020204030204" pitchFamily="34" charset="0"/>
                <a:cs typeface="Arial" panose="020B0604020202020204" pitchFamily="34" charset="0"/>
              </a:rPr>
              <a:t>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6196" y="979102"/>
            <a:ext cx="6917956" cy="4611971"/>
          </a:xfrm>
        </p:spPr>
      </p:pic>
    </p:spTree>
    <p:extLst>
      <p:ext uri="{BB962C8B-B14F-4D97-AF65-F5344CB8AC3E}">
        <p14:creationId xmlns:p14="http://schemas.microsoft.com/office/powerpoint/2010/main" val="300450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02" y="182477"/>
            <a:ext cx="7498080" cy="897351"/>
          </a:xfrm>
        </p:spPr>
        <p:txBody>
          <a:bodyPr>
            <a:normAutofit fontScale="90000"/>
          </a:bodyPr>
          <a:lstStyle/>
          <a:p>
            <a:r>
              <a:rPr lang="en-US" sz="2000" dirty="0" smtClean="0">
                <a:latin typeface="Arial" panose="020B0604020202020204" pitchFamily="34" charset="0"/>
                <a:cs typeface="Arial" panose="020B0604020202020204" pitchFamily="34" charset="0"/>
              </a:rPr>
              <a:t>Figure 10. Use rate of residential care residents aged </a:t>
            </a:r>
            <a:r>
              <a:rPr lang="en-US" sz="2000" dirty="0">
                <a:latin typeface="Arial" panose="020B0604020202020204" pitchFamily="34" charset="0"/>
                <a:cs typeface="Arial" panose="020B0604020202020204" pitchFamily="34" charset="0"/>
              </a:rPr>
              <a:t>85 and over: United States, </a:t>
            </a:r>
            <a:r>
              <a:rPr lang="en-US" sz="2000" dirty="0" smtClean="0">
                <a:latin typeface="Arial" panose="020B0604020202020204" pitchFamily="34" charset="0"/>
                <a:cs typeface="Arial" panose="020B0604020202020204" pitchFamily="34" charset="0"/>
              </a:rPr>
              <a:t>2016</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611367" y="5690840"/>
            <a:ext cx="8058149" cy="1167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None/>
            </a:pPr>
            <a:r>
              <a:rPr lang="en-US" sz="1800" dirty="0" smtClean="0">
                <a:latin typeface="Arial" panose="020B0604020202020204" pitchFamily="34" charset="0"/>
                <a:cs typeface="Arial" panose="020B0604020202020204" pitchFamily="34" charset="0"/>
              </a:rPr>
              <a:t>The national rate is 66.</a:t>
            </a:r>
          </a:p>
          <a:p>
            <a:pPr marL="0" indent="0" algn="ctr">
              <a:lnSpc>
                <a:spcPts val="700"/>
              </a:lnSpc>
              <a:buNone/>
            </a:pPr>
            <a:r>
              <a:rPr lang="en-US" sz="1800" dirty="0" smtClean="0">
                <a:latin typeface="Arial" panose="020B0604020202020204" pitchFamily="34" charset="0"/>
                <a:cs typeface="Arial" panose="020B0604020202020204" pitchFamily="34" charset="0"/>
              </a:rPr>
              <a:t> </a:t>
            </a:r>
          </a:p>
          <a:p>
            <a:pPr marL="0" indent="0">
              <a:lnSpc>
                <a:spcPct val="100000"/>
              </a:lnSpc>
              <a:buNone/>
            </a:pPr>
            <a:r>
              <a:rPr lang="en-US" dirty="0">
                <a:latin typeface="Arial" panose="020B0604020202020204" pitchFamily="34" charset="0"/>
                <a:cs typeface="Arial" panose="020B0604020202020204" pitchFamily="34" charset="0"/>
              </a:rPr>
              <a:t>Notes: Use rate is calculated as the number of residents aged </a:t>
            </a:r>
            <a:r>
              <a:rPr lang="en-US" dirty="0" smtClean="0">
                <a:latin typeface="Arial" panose="020B0604020202020204" pitchFamily="34" charset="0"/>
                <a:cs typeface="Arial" panose="020B0604020202020204" pitchFamily="34" charset="0"/>
              </a:rPr>
              <a:t>85 </a:t>
            </a:r>
            <a:r>
              <a:rPr lang="en-US" dirty="0">
                <a:latin typeface="Arial" panose="020B0604020202020204" pitchFamily="34" charset="0"/>
                <a:cs typeface="Arial" panose="020B0604020202020204" pitchFamily="34" charset="0"/>
              </a:rPr>
              <a:t>and over in </a:t>
            </a:r>
            <a:r>
              <a:rPr lang="en-US" dirty="0" smtClean="0">
                <a:latin typeface="Arial" panose="020B0604020202020204" pitchFamily="34" charset="0"/>
                <a:cs typeface="Arial" panose="020B0604020202020204" pitchFamily="34" charset="0"/>
              </a:rPr>
              <a:t>residential care communities on </a:t>
            </a:r>
            <a:r>
              <a:rPr lang="en-US" dirty="0">
                <a:latin typeface="Arial" panose="020B0604020202020204" pitchFamily="34" charset="0"/>
                <a:cs typeface="Arial" panose="020B0604020202020204" pitchFamily="34" charset="0"/>
              </a:rPr>
              <a:t>any given day in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per 1,000 persons aged 85 and over. Statistical significance tested at p&lt;0.05. </a:t>
            </a:r>
          </a:p>
          <a:p>
            <a:pPr marL="0" indent="0">
              <a:lnSpc>
                <a:spcPts val="700"/>
              </a:lnSpc>
              <a:buNone/>
            </a:pPr>
            <a:r>
              <a:rPr lang="en-US" dirty="0" smtClean="0">
                <a:latin typeface="Arial" panose="020B0604020202020204" pitchFamily="34" charset="0"/>
                <a:ea typeface="Calibri" panose="020F0502020204030204" pitchFamily="34" charset="0"/>
                <a:cs typeface="Arial" panose="020B0604020202020204" pitchFamily="34" charset="0"/>
              </a:rPr>
              <a:t>Source</a:t>
            </a:r>
            <a:r>
              <a:rPr lang="en-US" dirty="0">
                <a:latin typeface="Arial" panose="020B0604020202020204" pitchFamily="34" charset="0"/>
                <a:ea typeface="Calibri" panose="020F0502020204030204" pitchFamily="34" charset="0"/>
                <a:cs typeface="Arial" panose="020B0604020202020204" pitchFamily="34" charset="0"/>
              </a:rPr>
              <a:t>: NCHS, National Study of Long-Term Care Providers, </a:t>
            </a:r>
            <a:r>
              <a:rPr lang="en-US" dirty="0" smtClean="0">
                <a:latin typeface="Arial" panose="020B0604020202020204" pitchFamily="34" charset="0"/>
                <a:ea typeface="Calibri" panose="020F0502020204030204" pitchFamily="34" charset="0"/>
                <a:cs typeface="Arial" panose="020B0604020202020204" pitchFamily="34" charset="0"/>
              </a:rPr>
              <a:t>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0049" y="876440"/>
            <a:ext cx="6980786" cy="4653857"/>
          </a:xfrm>
        </p:spPr>
      </p:pic>
    </p:spTree>
    <p:extLst>
      <p:ext uri="{BB962C8B-B14F-4D97-AF65-F5344CB8AC3E}">
        <p14:creationId xmlns:p14="http://schemas.microsoft.com/office/powerpoint/2010/main" val="1509459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2032254" cy="503554"/>
          </a:xfrm>
        </p:spPr>
        <p:txBody>
          <a:bodyPr>
            <a:normAutofit fontScale="90000"/>
          </a:bodyPr>
          <a:lstStyle/>
          <a:p>
            <a:r>
              <a:rPr lang="en-US" dirty="0" smtClean="0"/>
              <a:t>Contents</a:t>
            </a:r>
            <a:endParaRPr lang="en-US" dirty="0"/>
          </a:p>
        </p:txBody>
      </p:sp>
      <p:sp>
        <p:nvSpPr>
          <p:cNvPr id="3" name="TextBox 2"/>
          <p:cNvSpPr txBox="1"/>
          <p:nvPr/>
        </p:nvSpPr>
        <p:spPr>
          <a:xfrm>
            <a:off x="628650" y="1289304"/>
            <a:ext cx="7829550" cy="4832092"/>
          </a:xfrm>
          <a:prstGeom prst="rect">
            <a:avLst/>
          </a:prstGeom>
          <a:noFill/>
        </p:spPr>
        <p:txBody>
          <a:bodyPr wrap="square" rtlCol="0">
            <a:spAutoFit/>
          </a:bodyPr>
          <a:lstStyle/>
          <a:p>
            <a:r>
              <a:rPr lang="en-US" dirty="0" smtClean="0"/>
              <a:t>1. Adult day service centers use-rate maps, 2016</a:t>
            </a:r>
          </a:p>
          <a:p>
            <a:pPr lvl="1"/>
            <a:r>
              <a:rPr lang="en-US" sz="1400" dirty="0" smtClean="0">
                <a:cs typeface="Arial" panose="020B0604020202020204" pitchFamily="34" charset="0"/>
              </a:rPr>
              <a:t>Figure </a:t>
            </a:r>
            <a:r>
              <a:rPr lang="en-US" sz="1400" dirty="0">
                <a:cs typeface="Arial" panose="020B0604020202020204" pitchFamily="34" charset="0"/>
              </a:rPr>
              <a:t>1. Use rate of adult day services center participants aged 65 and over: United States, 2016</a:t>
            </a:r>
            <a:endParaRPr lang="en-US" sz="1400" dirty="0" smtClean="0"/>
          </a:p>
          <a:p>
            <a:pPr lvl="1"/>
            <a:r>
              <a:rPr lang="en-US" sz="1400" dirty="0" smtClean="0"/>
              <a:t>Figure 2. </a:t>
            </a:r>
            <a:r>
              <a:rPr lang="en-US" sz="1400" dirty="0">
                <a:cs typeface="Arial" panose="020B0604020202020204" pitchFamily="34" charset="0"/>
              </a:rPr>
              <a:t>Use rate of adult day services center participants aged </a:t>
            </a:r>
            <a:r>
              <a:rPr lang="en-US" sz="1400" dirty="0" smtClean="0">
                <a:cs typeface="Arial" panose="020B0604020202020204" pitchFamily="34" charset="0"/>
              </a:rPr>
              <a:t>85 </a:t>
            </a:r>
            <a:r>
              <a:rPr lang="en-US" sz="1400" dirty="0">
                <a:cs typeface="Arial" panose="020B0604020202020204" pitchFamily="34" charset="0"/>
              </a:rPr>
              <a:t>and over: United States, </a:t>
            </a:r>
            <a:r>
              <a:rPr lang="en-US" sz="1400" dirty="0" smtClean="0">
                <a:cs typeface="Arial" panose="020B0604020202020204" pitchFamily="34" charset="0"/>
              </a:rPr>
              <a:t>2016</a:t>
            </a:r>
          </a:p>
          <a:p>
            <a:pPr lvl="1"/>
            <a:endParaRPr lang="en-US" b="1" dirty="0" smtClean="0"/>
          </a:p>
          <a:p>
            <a:r>
              <a:rPr lang="en-US" dirty="0" smtClean="0"/>
              <a:t>2</a:t>
            </a:r>
            <a:r>
              <a:rPr lang="en-US" dirty="0"/>
              <a:t>. </a:t>
            </a:r>
            <a:r>
              <a:rPr lang="en-US" dirty="0" smtClean="0"/>
              <a:t>Home </a:t>
            </a:r>
            <a:r>
              <a:rPr lang="en-US" dirty="0"/>
              <a:t>health agency </a:t>
            </a:r>
            <a:r>
              <a:rPr lang="en-US" dirty="0" smtClean="0"/>
              <a:t>use-rate </a:t>
            </a:r>
            <a:r>
              <a:rPr lang="en-US" dirty="0"/>
              <a:t>maps, </a:t>
            </a:r>
            <a:r>
              <a:rPr lang="en-US" dirty="0" smtClean="0"/>
              <a:t>2015</a:t>
            </a:r>
            <a:endParaRPr lang="en-US" dirty="0"/>
          </a:p>
          <a:p>
            <a:pPr lvl="1"/>
            <a:r>
              <a:rPr lang="en-US" sz="1400" dirty="0" smtClean="0"/>
              <a:t>Figure 3. </a:t>
            </a:r>
            <a:r>
              <a:rPr lang="en-US" sz="1400" dirty="0">
                <a:cs typeface="Arial" panose="020B0604020202020204" pitchFamily="34" charset="0"/>
              </a:rPr>
              <a:t>Use rate of </a:t>
            </a:r>
            <a:r>
              <a:rPr lang="en-US" sz="1400" dirty="0" smtClean="0">
                <a:cs typeface="Arial" panose="020B0604020202020204" pitchFamily="34" charset="0"/>
              </a:rPr>
              <a:t>home health patients aged 65 </a:t>
            </a:r>
            <a:r>
              <a:rPr lang="en-US" sz="1400" dirty="0">
                <a:cs typeface="Arial" panose="020B0604020202020204" pitchFamily="34" charset="0"/>
              </a:rPr>
              <a:t>and over: United States, 2016</a:t>
            </a:r>
            <a:endParaRPr lang="en-US" sz="1400" b="1" dirty="0"/>
          </a:p>
          <a:p>
            <a:pPr lvl="1"/>
            <a:r>
              <a:rPr lang="en-US" sz="1400" dirty="0" smtClean="0"/>
              <a:t>Figure 4. </a:t>
            </a:r>
            <a:r>
              <a:rPr lang="en-US" sz="1400" dirty="0">
                <a:cs typeface="Arial" panose="020B0604020202020204" pitchFamily="34" charset="0"/>
              </a:rPr>
              <a:t>Use rate of home health patients aged </a:t>
            </a:r>
            <a:r>
              <a:rPr lang="en-US" sz="1400" dirty="0" smtClean="0">
                <a:cs typeface="Arial" panose="020B0604020202020204" pitchFamily="34" charset="0"/>
              </a:rPr>
              <a:t>85 </a:t>
            </a:r>
            <a:r>
              <a:rPr lang="en-US" sz="1400" dirty="0">
                <a:cs typeface="Arial" panose="020B0604020202020204" pitchFamily="34" charset="0"/>
              </a:rPr>
              <a:t>and over: United States, </a:t>
            </a:r>
            <a:r>
              <a:rPr lang="en-US" sz="1400" dirty="0" smtClean="0">
                <a:cs typeface="Arial" panose="020B0604020202020204" pitchFamily="34" charset="0"/>
              </a:rPr>
              <a:t>2016</a:t>
            </a:r>
          </a:p>
          <a:p>
            <a:pPr lvl="1"/>
            <a:endParaRPr lang="en-US" b="1" dirty="0"/>
          </a:p>
          <a:p>
            <a:r>
              <a:rPr lang="en-US" dirty="0" smtClean="0"/>
              <a:t>3. </a:t>
            </a:r>
            <a:r>
              <a:rPr lang="en-US" dirty="0"/>
              <a:t>Hospice use-rate maps, 2015</a:t>
            </a:r>
            <a:endParaRPr lang="en-US" dirty="0" smtClean="0"/>
          </a:p>
          <a:p>
            <a:pPr lvl="1"/>
            <a:r>
              <a:rPr lang="en-US" sz="1400" dirty="0" smtClean="0"/>
              <a:t>Figure 5. </a:t>
            </a:r>
            <a:r>
              <a:rPr lang="en-US" sz="1400" dirty="0">
                <a:cs typeface="Arial" panose="020B0604020202020204" pitchFamily="34" charset="0"/>
              </a:rPr>
              <a:t>Use rate of </a:t>
            </a:r>
            <a:r>
              <a:rPr lang="en-US" sz="1400" dirty="0" smtClean="0">
                <a:cs typeface="Arial" panose="020B0604020202020204" pitchFamily="34" charset="0"/>
              </a:rPr>
              <a:t>hospice </a:t>
            </a:r>
            <a:r>
              <a:rPr lang="en-US" sz="1400" dirty="0">
                <a:cs typeface="Arial" panose="020B0604020202020204" pitchFamily="34" charset="0"/>
              </a:rPr>
              <a:t>patients aged 65 and over: United States, 2016</a:t>
            </a:r>
            <a:endParaRPr lang="en-US" sz="1400" dirty="0" smtClean="0"/>
          </a:p>
          <a:p>
            <a:pPr lvl="1"/>
            <a:r>
              <a:rPr lang="en-US" sz="1400" dirty="0" smtClean="0"/>
              <a:t>Figure 6. </a:t>
            </a:r>
            <a:r>
              <a:rPr lang="en-US" sz="1400" dirty="0">
                <a:cs typeface="Arial" panose="020B0604020202020204" pitchFamily="34" charset="0"/>
              </a:rPr>
              <a:t>Use rate of hospice patients aged </a:t>
            </a:r>
            <a:r>
              <a:rPr lang="en-US" sz="1400" dirty="0" smtClean="0">
                <a:cs typeface="Arial" panose="020B0604020202020204" pitchFamily="34" charset="0"/>
              </a:rPr>
              <a:t>85 </a:t>
            </a:r>
            <a:r>
              <a:rPr lang="en-US" sz="1400" dirty="0">
                <a:cs typeface="Arial" panose="020B0604020202020204" pitchFamily="34" charset="0"/>
              </a:rPr>
              <a:t>and over: United States, </a:t>
            </a:r>
            <a:r>
              <a:rPr lang="en-US" sz="1400" dirty="0" smtClean="0">
                <a:cs typeface="Arial" panose="020B0604020202020204" pitchFamily="34" charset="0"/>
              </a:rPr>
              <a:t>2016</a:t>
            </a:r>
          </a:p>
          <a:p>
            <a:endParaRPr lang="en-US" sz="1400" dirty="0" smtClean="0"/>
          </a:p>
          <a:p>
            <a:r>
              <a:rPr lang="en-US" dirty="0" smtClean="0"/>
              <a:t>4. Nursing home </a:t>
            </a:r>
            <a:r>
              <a:rPr lang="en-US" dirty="0"/>
              <a:t>use-rate maps, </a:t>
            </a:r>
            <a:r>
              <a:rPr lang="en-US" dirty="0" smtClean="0"/>
              <a:t>2016</a:t>
            </a:r>
            <a:endParaRPr lang="en-US" dirty="0"/>
          </a:p>
          <a:p>
            <a:pPr lvl="1"/>
            <a:r>
              <a:rPr lang="en-US" sz="1400" dirty="0" smtClean="0"/>
              <a:t>Figure 7. </a:t>
            </a:r>
            <a:r>
              <a:rPr lang="en-US" sz="1400" dirty="0">
                <a:cs typeface="Arial" panose="020B0604020202020204" pitchFamily="34" charset="0"/>
              </a:rPr>
              <a:t>Use rate of </a:t>
            </a:r>
            <a:r>
              <a:rPr lang="en-US" sz="1400" dirty="0" smtClean="0">
                <a:cs typeface="Arial" panose="020B0604020202020204" pitchFamily="34" charset="0"/>
              </a:rPr>
              <a:t>nursing home residents aged </a:t>
            </a:r>
            <a:r>
              <a:rPr lang="en-US" sz="1400" dirty="0">
                <a:cs typeface="Arial" panose="020B0604020202020204" pitchFamily="34" charset="0"/>
              </a:rPr>
              <a:t>65 and over: United States, 2016</a:t>
            </a:r>
            <a:endParaRPr lang="en-US" sz="1400" dirty="0" smtClean="0"/>
          </a:p>
          <a:p>
            <a:pPr lvl="1"/>
            <a:r>
              <a:rPr lang="en-US" sz="1400" dirty="0" smtClean="0"/>
              <a:t>Figure 8. </a:t>
            </a:r>
            <a:r>
              <a:rPr lang="en-US" sz="1400" dirty="0">
                <a:cs typeface="Arial" panose="020B0604020202020204" pitchFamily="34" charset="0"/>
              </a:rPr>
              <a:t>Use rate of nursing home residents aged 65 and over: United States, 2016</a:t>
            </a:r>
            <a:endParaRPr lang="en-US" sz="1400" dirty="0"/>
          </a:p>
          <a:p>
            <a:endParaRPr lang="en-US" sz="1400" dirty="0" smtClean="0"/>
          </a:p>
          <a:p>
            <a:r>
              <a:rPr lang="en-US" dirty="0" smtClean="0"/>
              <a:t>5. Residential </a:t>
            </a:r>
            <a:r>
              <a:rPr lang="en-US" dirty="0"/>
              <a:t>care community use-rate maps, 2016</a:t>
            </a:r>
            <a:endParaRPr lang="en-US" dirty="0" smtClean="0"/>
          </a:p>
          <a:p>
            <a:pPr lvl="1"/>
            <a:r>
              <a:rPr lang="en-US" sz="1400" dirty="0" smtClean="0"/>
              <a:t>Figure 9. </a:t>
            </a:r>
            <a:r>
              <a:rPr lang="en-US" sz="1400" dirty="0" smtClean="0">
                <a:cs typeface="Arial" panose="020B0604020202020204" pitchFamily="34" charset="0"/>
              </a:rPr>
              <a:t>Use rate of residential care community residents aged 65 and over: United States, 2016</a:t>
            </a:r>
            <a:endParaRPr lang="en-US" sz="1400" dirty="0" smtClean="0"/>
          </a:p>
          <a:p>
            <a:pPr lvl="1"/>
            <a:r>
              <a:rPr lang="en-US" sz="1400" dirty="0" smtClean="0"/>
              <a:t>Figure 10. </a:t>
            </a:r>
            <a:r>
              <a:rPr lang="en-US" sz="1400" dirty="0">
                <a:cs typeface="Arial" panose="020B0604020202020204" pitchFamily="34" charset="0"/>
              </a:rPr>
              <a:t>Use rate of residential care community residents aged </a:t>
            </a:r>
            <a:r>
              <a:rPr lang="en-US" sz="1400" dirty="0" smtClean="0">
                <a:cs typeface="Arial" panose="020B0604020202020204" pitchFamily="34" charset="0"/>
              </a:rPr>
              <a:t>85 </a:t>
            </a:r>
            <a:r>
              <a:rPr lang="en-US" sz="1400" dirty="0">
                <a:cs typeface="Arial" panose="020B0604020202020204" pitchFamily="34" charset="0"/>
              </a:rPr>
              <a:t>and over: United States, 2016</a:t>
            </a:r>
            <a:endParaRPr lang="en-US" sz="1400" dirty="0"/>
          </a:p>
          <a:p>
            <a:endParaRPr lang="en-US" sz="1400" dirty="0"/>
          </a:p>
        </p:txBody>
      </p:sp>
    </p:spTree>
    <p:extLst>
      <p:ext uri="{BB962C8B-B14F-4D97-AF65-F5344CB8AC3E}">
        <p14:creationId xmlns:p14="http://schemas.microsoft.com/office/powerpoint/2010/main" val="5799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963" y="2394822"/>
            <a:ext cx="6059845" cy="1325563"/>
          </a:xfrm>
        </p:spPr>
        <p:txBody>
          <a:bodyPr>
            <a:normAutofit fontScale="90000"/>
          </a:bodyPr>
          <a:lstStyle/>
          <a:p>
            <a:pPr algn="ctr"/>
            <a:r>
              <a:rPr lang="en-US" dirty="0" smtClean="0"/>
              <a:t>1. Adult day services centers use-rate maps, 2016</a:t>
            </a:r>
            <a:endParaRPr lang="en-US" dirty="0"/>
          </a:p>
        </p:txBody>
      </p:sp>
    </p:spTree>
    <p:extLst>
      <p:ext uri="{BB962C8B-B14F-4D97-AF65-F5344CB8AC3E}">
        <p14:creationId xmlns:p14="http://schemas.microsoft.com/office/powerpoint/2010/main" val="188359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97" y="742285"/>
            <a:ext cx="7825539" cy="401053"/>
          </a:xfrm>
        </p:spPr>
        <p:txBody>
          <a:bodyPr>
            <a:noAutofit/>
          </a:bodyPr>
          <a:lstStyle/>
          <a:p>
            <a:r>
              <a:rPr lang="en-US" sz="2000" dirty="0" smtClean="0">
                <a:latin typeface="Arial" panose="020B0604020202020204" pitchFamily="34" charset="0"/>
                <a:cs typeface="Arial" panose="020B0604020202020204" pitchFamily="34" charset="0"/>
              </a:rPr>
              <a:t>Figure 1. Use rate of adult </a:t>
            </a:r>
            <a:r>
              <a:rPr lang="en-US" sz="2000" dirty="0">
                <a:latin typeface="Arial" panose="020B0604020202020204" pitchFamily="34" charset="0"/>
                <a:cs typeface="Arial" panose="020B0604020202020204" pitchFamily="34" charset="0"/>
              </a:rPr>
              <a:t>day </a:t>
            </a:r>
            <a:r>
              <a:rPr lang="en-US" sz="2000" dirty="0" smtClean="0">
                <a:latin typeface="Arial" panose="020B0604020202020204" pitchFamily="34" charset="0"/>
                <a:cs typeface="Arial" panose="020B0604020202020204" pitchFamily="34" charset="0"/>
              </a:rPr>
              <a:t>services center participants aged 65 and over: </a:t>
            </a:r>
            <a:r>
              <a:rPr lang="en-US" sz="2000" dirty="0">
                <a:latin typeface="Arial" panose="020B0604020202020204" pitchFamily="34" charset="0"/>
                <a:cs typeface="Arial" panose="020B0604020202020204" pitchFamily="34" charset="0"/>
              </a:rPr>
              <a:t>United States, </a:t>
            </a:r>
            <a:r>
              <a:rPr lang="en-US" sz="2000" dirty="0" smtClean="0">
                <a:latin typeface="Arial" panose="020B0604020202020204" pitchFamily="34" charset="0"/>
                <a:cs typeface="Arial" panose="020B0604020202020204" pitchFamily="34" charset="0"/>
              </a:rPr>
              <a:t>2016</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341745" y="6022108"/>
            <a:ext cx="7988969" cy="748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smtClean="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Use rate is </a:t>
            </a:r>
            <a:r>
              <a:rPr lang="en-US" dirty="0">
                <a:latin typeface="Arial" panose="020B0604020202020204" pitchFamily="34" charset="0"/>
                <a:cs typeface="Arial" panose="020B0604020202020204" pitchFamily="34" charset="0"/>
              </a:rPr>
              <a:t>calculated as the number of participants </a:t>
            </a:r>
            <a:r>
              <a:rPr lang="en-US" dirty="0" smtClean="0">
                <a:latin typeface="Arial" panose="020B0604020202020204" pitchFamily="34" charset="0"/>
                <a:cs typeface="Arial" panose="020B0604020202020204" pitchFamily="34" charset="0"/>
              </a:rPr>
              <a:t>aged 65 and over enrolled </a:t>
            </a:r>
            <a:r>
              <a:rPr lang="en-US" dirty="0">
                <a:latin typeface="Arial" panose="020B0604020202020204" pitchFamily="34" charset="0"/>
                <a:cs typeface="Arial" panose="020B0604020202020204" pitchFamily="34" charset="0"/>
              </a:rPr>
              <a:t>in adult day services centers on any given day in 2016 per 1,000 persons aged 65 and over</a:t>
            </a:r>
            <a:r>
              <a:rPr lang="en-US" dirty="0" smtClean="0">
                <a:latin typeface="Arial" panose="020B0604020202020204" pitchFamily="34" charset="0"/>
                <a:cs typeface="Arial" panose="020B0604020202020204" pitchFamily="34" charset="0"/>
              </a:rPr>
              <a:t>. Statistical significance tested at p &lt; .05.</a:t>
            </a:r>
          </a:p>
          <a:p>
            <a:pPr marL="0" indent="0">
              <a:lnSpc>
                <a:spcPct val="100000"/>
              </a:lnSpc>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868" y="1143338"/>
            <a:ext cx="6527007" cy="4351338"/>
          </a:xfrm>
        </p:spPr>
      </p:pic>
      <p:sp>
        <p:nvSpPr>
          <p:cNvPr id="3" name="TextBox 2"/>
          <p:cNvSpPr txBox="1"/>
          <p:nvPr/>
        </p:nvSpPr>
        <p:spPr>
          <a:xfrm>
            <a:off x="2087418" y="5828145"/>
            <a:ext cx="184731" cy="369332"/>
          </a:xfrm>
          <a:prstGeom prst="rect">
            <a:avLst/>
          </a:prstGeom>
          <a:noFill/>
        </p:spPr>
        <p:txBody>
          <a:bodyPr wrap="none" rtlCol="0">
            <a:spAutoFit/>
          </a:bodyPr>
          <a:lstStyle/>
          <a:p>
            <a:endParaRPr lang="en-US" dirty="0"/>
          </a:p>
        </p:txBody>
      </p:sp>
      <p:sp>
        <p:nvSpPr>
          <p:cNvPr id="4" name="Rectangle 3"/>
          <p:cNvSpPr/>
          <p:nvPr/>
        </p:nvSpPr>
        <p:spPr>
          <a:xfrm>
            <a:off x="3239759" y="5571672"/>
            <a:ext cx="2403223" cy="182101"/>
          </a:xfrm>
          <a:prstGeom prst="rect">
            <a:avLst/>
          </a:prstGeom>
        </p:spPr>
        <p:txBody>
          <a:bodyPr wrap="none">
            <a:spAutoFit/>
          </a:bodyPr>
          <a:lstStyle/>
          <a:p>
            <a:pPr algn="ctr">
              <a:lnSpc>
                <a:spcPts val="700"/>
              </a:lnSpc>
            </a:pPr>
            <a:r>
              <a:rPr lang="en-US" dirty="0">
                <a:latin typeface="Arial" panose="020B0604020202020204" pitchFamily="34" charset="0"/>
                <a:cs typeface="Arial" panose="020B0604020202020204" pitchFamily="34" charset="0"/>
              </a:rPr>
              <a:t>The national rate is 4.</a:t>
            </a:r>
          </a:p>
        </p:txBody>
      </p:sp>
    </p:spTree>
    <p:extLst>
      <p:ext uri="{BB962C8B-B14F-4D97-AF65-F5344CB8AC3E}">
        <p14:creationId xmlns:p14="http://schemas.microsoft.com/office/powerpoint/2010/main" val="193008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97" y="742285"/>
            <a:ext cx="7825539" cy="401053"/>
          </a:xfrm>
        </p:spPr>
        <p:txBody>
          <a:bodyPr>
            <a:noAutofit/>
          </a:bodyPr>
          <a:lstStyle/>
          <a:p>
            <a:r>
              <a:rPr lang="en-US" sz="2000" dirty="0" smtClean="0">
                <a:latin typeface="Arial" panose="020B0604020202020204" pitchFamily="34" charset="0"/>
                <a:cs typeface="Arial" panose="020B0604020202020204" pitchFamily="34" charset="0"/>
              </a:rPr>
              <a:t>Figure 2. Use rate of adult </a:t>
            </a:r>
            <a:r>
              <a:rPr lang="en-US" sz="2000" dirty="0">
                <a:latin typeface="Arial" panose="020B0604020202020204" pitchFamily="34" charset="0"/>
                <a:cs typeface="Arial" panose="020B0604020202020204" pitchFamily="34" charset="0"/>
              </a:rPr>
              <a:t>day services center participants aged </a:t>
            </a:r>
            <a:r>
              <a:rPr lang="en-US" sz="2000" dirty="0" smtClean="0">
                <a:latin typeface="Arial" panose="020B0604020202020204" pitchFamily="34" charset="0"/>
                <a:cs typeface="Arial" panose="020B0604020202020204" pitchFamily="34" charset="0"/>
              </a:rPr>
              <a:t>85 </a:t>
            </a:r>
            <a:r>
              <a:rPr lang="en-US" sz="2000" dirty="0">
                <a:latin typeface="Arial" panose="020B0604020202020204" pitchFamily="34" charset="0"/>
                <a:cs typeface="Arial" panose="020B0604020202020204" pitchFamily="34" charset="0"/>
              </a:rPr>
              <a:t>and over: United States, </a:t>
            </a:r>
            <a:r>
              <a:rPr lang="en-US" sz="2000" dirty="0" smtClean="0">
                <a:latin typeface="Arial" panose="020B0604020202020204" pitchFamily="34" charset="0"/>
                <a:cs typeface="Arial" panose="020B0604020202020204" pitchFamily="34" charset="0"/>
              </a:rPr>
              <a:t>2016</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401887" y="5359922"/>
            <a:ext cx="8058149" cy="1308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sz="1800" dirty="0" smtClean="0">
                <a:latin typeface="Arial" panose="020B0604020202020204" pitchFamily="34" charset="0"/>
                <a:cs typeface="Arial" panose="020B0604020202020204" pitchFamily="34" charset="0"/>
              </a:rPr>
              <a:t>     Note: The national rate is 7.</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ct val="100000"/>
              </a:lnSpc>
              <a:buNone/>
            </a:pPr>
            <a:r>
              <a:rPr lang="en-US" dirty="0" smtClean="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Use rate calculated as the number of participants aged 85 and over </a:t>
            </a:r>
            <a:r>
              <a:rPr lang="en-US" dirty="0">
                <a:latin typeface="Arial" panose="020B0604020202020204" pitchFamily="34" charset="0"/>
                <a:cs typeface="Arial" panose="020B0604020202020204" pitchFamily="34" charset="0"/>
              </a:rPr>
              <a:t>enrolled in adult day services centers on any given day in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per 1,000 persons aged </a:t>
            </a:r>
            <a:r>
              <a:rPr lang="en-US" dirty="0" smtClean="0">
                <a:latin typeface="Arial" panose="020B0604020202020204" pitchFamily="34" charset="0"/>
                <a:cs typeface="Arial" panose="020B0604020202020204" pitchFamily="34" charset="0"/>
              </a:rPr>
              <a:t>85 and </a:t>
            </a:r>
            <a:r>
              <a:rPr lang="en-US" dirty="0">
                <a:latin typeface="Arial" panose="020B0604020202020204" pitchFamily="34" charset="0"/>
                <a:cs typeface="Arial" panose="020B0604020202020204" pitchFamily="34" charset="0"/>
              </a:rPr>
              <a:t>over. Statistical significance tested at p&lt;0.05</a:t>
            </a:r>
          </a:p>
          <a:p>
            <a:pPr marL="0" indent="0">
              <a:lnSpc>
                <a:spcPts val="700"/>
              </a:lnSpc>
              <a:buNone/>
            </a:pPr>
            <a:r>
              <a:rPr lang="en-US" dirty="0">
                <a:latin typeface="Arial" panose="020B0604020202020204" pitchFamily="34" charset="0"/>
                <a:ea typeface="Calibri" panose="020F0502020204030204" pitchFamily="34" charset="0"/>
                <a:cs typeface="Arial" panose="020B0604020202020204" pitchFamily="34" charset="0"/>
              </a:rPr>
              <a:t>Source: NCHS, National Study of Long-Term Care Providers, </a:t>
            </a:r>
            <a:r>
              <a:rPr lang="en-US" dirty="0" smtClean="0">
                <a:latin typeface="Arial" panose="020B0604020202020204" pitchFamily="34" charset="0"/>
                <a:ea typeface="Calibri" panose="020F0502020204030204" pitchFamily="34" charset="0"/>
                <a:cs typeface="Arial" panose="020B0604020202020204" pitchFamily="34" charset="0"/>
              </a:rPr>
              <a:t>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3762" y="1143338"/>
            <a:ext cx="6527007" cy="4351338"/>
          </a:xfrm>
        </p:spPr>
      </p:pic>
    </p:spTree>
    <p:extLst>
      <p:ext uri="{BB962C8B-B14F-4D97-AF65-F5344CB8AC3E}">
        <p14:creationId xmlns:p14="http://schemas.microsoft.com/office/powerpoint/2010/main" val="29470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68" y="2062362"/>
            <a:ext cx="5725919" cy="1325563"/>
          </a:xfrm>
        </p:spPr>
        <p:txBody>
          <a:bodyPr>
            <a:normAutofit/>
          </a:bodyPr>
          <a:lstStyle/>
          <a:p>
            <a:pPr algn="ctr"/>
            <a:r>
              <a:rPr lang="en-US" dirty="0" smtClean="0"/>
              <a:t>2. Home health agency </a:t>
            </a:r>
            <a:br>
              <a:rPr lang="en-US" dirty="0" smtClean="0"/>
            </a:br>
            <a:r>
              <a:rPr lang="en-US" dirty="0" smtClean="0"/>
              <a:t>use-rate maps, 2015</a:t>
            </a:r>
            <a:endParaRPr lang="en-US" dirty="0"/>
          </a:p>
        </p:txBody>
      </p:sp>
    </p:spTree>
    <p:extLst>
      <p:ext uri="{BB962C8B-B14F-4D97-AF65-F5344CB8AC3E}">
        <p14:creationId xmlns:p14="http://schemas.microsoft.com/office/powerpoint/2010/main" val="207941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11" y="93408"/>
            <a:ext cx="7825539" cy="946484"/>
          </a:xfrm>
        </p:spPr>
        <p:txBody>
          <a:bodyPr>
            <a:noAutofit/>
          </a:bodyPr>
          <a:lstStyle/>
          <a:p>
            <a:r>
              <a:rPr lang="en-US" sz="2000" dirty="0" smtClean="0">
                <a:latin typeface="Arial" panose="020B0604020202020204" pitchFamily="34" charset="0"/>
                <a:cs typeface="Arial" panose="020B0604020202020204" pitchFamily="34" charset="0"/>
              </a:rPr>
              <a:t>Figure 3. Use rate of home health patients aged 65 and over discharged in calendar year: </a:t>
            </a:r>
            <a:r>
              <a:rPr lang="en-US" sz="2000" dirty="0">
                <a:latin typeface="Arial" panose="020B0604020202020204" pitchFamily="34" charset="0"/>
                <a:cs typeface="Arial" panose="020B0604020202020204" pitchFamily="34" charset="0"/>
              </a:rPr>
              <a:t>United States, </a:t>
            </a:r>
            <a:r>
              <a:rPr lang="en-US" sz="2000" dirty="0" smtClean="0">
                <a:latin typeface="Arial" panose="020B0604020202020204" pitchFamily="34" charset="0"/>
                <a:cs typeface="Arial" panose="020B0604020202020204" pitchFamily="34" charset="0"/>
              </a:rPr>
              <a:t>2015</a:t>
            </a: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454699" y="5718364"/>
            <a:ext cx="8129506" cy="9318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sz="1800" dirty="0" smtClean="0">
                <a:latin typeface="Arial" panose="020B0604020202020204" pitchFamily="34" charset="0"/>
                <a:cs typeface="Arial" panose="020B0604020202020204" pitchFamily="34" charset="0"/>
              </a:rPr>
              <a:t>The national rate is 76.</a:t>
            </a:r>
          </a:p>
          <a:p>
            <a:pPr marL="0" indent="0" algn="ctr">
              <a:lnSpc>
                <a:spcPts val="700"/>
              </a:lnSpc>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marL="0" indent="0">
              <a:lnSpc>
                <a:spcPct val="100000"/>
              </a:lnSpc>
              <a:buNone/>
            </a:pPr>
            <a:r>
              <a:rPr lang="en-US" dirty="0" smtClean="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Use rate is calculated as the number of home </a:t>
            </a:r>
            <a:r>
              <a:rPr lang="en-US" dirty="0" smtClean="0">
                <a:latin typeface="Arial" panose="020B0604020202020204" pitchFamily="34" charset="0"/>
                <a:cs typeface="Arial" panose="020B0604020202020204" pitchFamily="34" charset="0"/>
              </a:rPr>
              <a:t>health patients aged 65 and over whose episode of care ended anytime in 2015 per 1,000 persons aged 65 and over</a:t>
            </a:r>
            <a:r>
              <a:rPr lang="en-US" dirty="0">
                <a:latin typeface="Arial" panose="020B0604020202020204" pitchFamily="34" charset="0"/>
                <a:cs typeface="Arial" panose="020B0604020202020204" pitchFamily="34" charset="0"/>
              </a:rPr>
              <a:t>. Statistical significance tested at p&lt;0.05. </a:t>
            </a:r>
          </a:p>
          <a:p>
            <a:pPr marL="0" indent="0">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5259" y="866156"/>
            <a:ext cx="7082589" cy="4721726"/>
          </a:xfrm>
        </p:spPr>
      </p:pic>
    </p:spTree>
    <p:extLst>
      <p:ext uri="{BB962C8B-B14F-4D97-AF65-F5344CB8AC3E}">
        <p14:creationId xmlns:p14="http://schemas.microsoft.com/office/powerpoint/2010/main" val="135816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28" y="146305"/>
            <a:ext cx="7666884" cy="832104"/>
          </a:xfrm>
        </p:spPr>
        <p:txBody>
          <a:bodyPr>
            <a:normAutofit/>
          </a:bodyPr>
          <a:lstStyle/>
          <a:p>
            <a:r>
              <a:rPr lang="en-US" sz="2000" dirty="0" smtClean="0">
                <a:latin typeface="Arial" panose="020B0604020202020204" pitchFamily="34" charset="0"/>
                <a:cs typeface="Arial" panose="020B0604020202020204" pitchFamily="34" charset="0"/>
              </a:rPr>
              <a:t>Figure 4. Use rate of home </a:t>
            </a:r>
            <a:r>
              <a:rPr lang="en-US" sz="2000" dirty="0">
                <a:latin typeface="Arial" panose="020B0604020202020204" pitchFamily="34" charset="0"/>
                <a:cs typeface="Arial" panose="020B0604020202020204" pitchFamily="34" charset="0"/>
              </a:rPr>
              <a:t>health patients aged </a:t>
            </a:r>
            <a:r>
              <a:rPr lang="en-US" sz="2000" dirty="0" smtClean="0">
                <a:latin typeface="Arial" panose="020B0604020202020204" pitchFamily="34" charset="0"/>
                <a:cs typeface="Arial" panose="020B0604020202020204" pitchFamily="34" charset="0"/>
              </a:rPr>
              <a:t>85 </a:t>
            </a:r>
            <a:r>
              <a:rPr lang="en-US" sz="2000" dirty="0">
                <a:latin typeface="Arial" panose="020B0604020202020204" pitchFamily="34" charset="0"/>
                <a:cs typeface="Arial" panose="020B0604020202020204" pitchFamily="34" charset="0"/>
              </a:rPr>
              <a:t>and over discharged in calendar year: United States, </a:t>
            </a:r>
            <a:r>
              <a:rPr lang="en-US" sz="2000" dirty="0" smtClean="0">
                <a:latin typeface="Arial" panose="020B0604020202020204" pitchFamily="34" charset="0"/>
                <a:cs typeface="Arial" panose="020B0604020202020204" pitchFamily="34" charset="0"/>
              </a:rPr>
              <a:t>2015</a:t>
            </a:r>
            <a:endParaRPr lang="en-US" sz="200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594720" y="5596035"/>
            <a:ext cx="8023500" cy="1128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sz="1800" dirty="0" smtClean="0">
                <a:latin typeface="Arial" panose="020B0604020202020204" pitchFamily="34" charset="0"/>
                <a:cs typeface="Arial" panose="020B0604020202020204" pitchFamily="34" charset="0"/>
              </a:rPr>
              <a:t>The national rate is 179.</a:t>
            </a:r>
          </a:p>
          <a:p>
            <a:pPr marL="0" indent="0" algn="ctr">
              <a:lnSpc>
                <a:spcPts val="700"/>
              </a:lnSpc>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marL="0" indent="0">
              <a:lnSpc>
                <a:spcPct val="100000"/>
              </a:lnSpc>
              <a:buNone/>
            </a:pPr>
            <a:r>
              <a:rPr lang="en-US" dirty="0" smtClean="0">
                <a:latin typeface="Arial" panose="020B0604020202020204" pitchFamily="34" charset="0"/>
                <a:cs typeface="Arial" panose="020B0604020202020204" pitchFamily="34" charset="0"/>
              </a:rPr>
              <a:t>Notes: Use rate is calculated as the number of home </a:t>
            </a:r>
            <a:r>
              <a:rPr lang="en-US" dirty="0">
                <a:latin typeface="Arial" panose="020B0604020202020204" pitchFamily="34" charset="0"/>
                <a:cs typeface="Arial" panose="020B0604020202020204" pitchFamily="34" charset="0"/>
              </a:rPr>
              <a:t>health </a:t>
            </a:r>
            <a:r>
              <a:rPr lang="en-US" dirty="0" smtClean="0">
                <a:latin typeface="Arial" panose="020B0604020202020204" pitchFamily="34" charset="0"/>
                <a:cs typeface="Arial" panose="020B0604020202020204" pitchFamily="34" charset="0"/>
              </a:rPr>
              <a:t>patients aged 85 and over </a:t>
            </a:r>
            <a:r>
              <a:rPr lang="en-US" dirty="0">
                <a:latin typeface="Arial" panose="020B0604020202020204" pitchFamily="34" charset="0"/>
                <a:cs typeface="Arial" panose="020B0604020202020204" pitchFamily="34" charset="0"/>
              </a:rPr>
              <a:t>whose episode of care ended anytime in </a:t>
            </a:r>
            <a:r>
              <a:rPr lang="en-US" dirty="0" smtClean="0">
                <a:latin typeface="Arial" panose="020B0604020202020204" pitchFamily="34" charset="0"/>
                <a:cs typeface="Arial" panose="020B0604020202020204" pitchFamily="34" charset="0"/>
              </a:rPr>
              <a:t>2015 </a:t>
            </a:r>
            <a:r>
              <a:rPr lang="en-US" dirty="0">
                <a:latin typeface="Arial" panose="020B0604020202020204" pitchFamily="34" charset="0"/>
                <a:cs typeface="Arial" panose="020B0604020202020204" pitchFamily="34" charset="0"/>
              </a:rPr>
              <a:t>per 1,000 persons aged </a:t>
            </a:r>
            <a:r>
              <a:rPr lang="en-US" dirty="0" smtClean="0">
                <a:latin typeface="Arial" panose="020B0604020202020204" pitchFamily="34" charset="0"/>
                <a:cs typeface="Arial" panose="020B0604020202020204" pitchFamily="34" charset="0"/>
              </a:rPr>
              <a:t>85 </a:t>
            </a:r>
            <a:r>
              <a:rPr lang="en-US" dirty="0">
                <a:latin typeface="Arial" panose="020B0604020202020204" pitchFamily="34" charset="0"/>
                <a:cs typeface="Arial" panose="020B0604020202020204" pitchFamily="34" charset="0"/>
              </a:rPr>
              <a:t>and over. Statistical significance tested at p&lt;0.05. </a:t>
            </a:r>
          </a:p>
          <a:p>
            <a:pPr marL="0" indent="0">
              <a:lnSpc>
                <a:spcPts val="700"/>
              </a:lnSpc>
              <a:buNone/>
            </a:pPr>
            <a:r>
              <a:rPr lang="en-US" dirty="0" smtClean="0">
                <a:latin typeface="Arial" panose="020B0604020202020204" pitchFamily="34" charset="0"/>
                <a:ea typeface="Calibri" panose="020F0502020204030204" pitchFamily="34" charset="0"/>
                <a:cs typeface="Arial" panose="020B0604020202020204" pitchFamily="34" charset="0"/>
              </a:rPr>
              <a:t>Source</a:t>
            </a:r>
            <a:r>
              <a:rPr lang="en-US" dirty="0">
                <a:latin typeface="Arial" panose="020B0604020202020204" pitchFamily="34" charset="0"/>
                <a:ea typeface="Calibri" panose="020F0502020204030204" pitchFamily="34" charset="0"/>
                <a:cs typeface="Arial" panose="020B0604020202020204" pitchFamily="34" charset="0"/>
              </a:rPr>
              <a:t>: NCHS, National Study of Long-Term Care Providers, </a:t>
            </a:r>
            <a:r>
              <a:rPr lang="en-US" dirty="0" smtClean="0">
                <a:latin typeface="Arial" panose="020B0604020202020204" pitchFamily="34" charset="0"/>
                <a:ea typeface="Calibri" panose="020F0502020204030204" pitchFamily="34" charset="0"/>
                <a:cs typeface="Arial" panose="020B0604020202020204" pitchFamily="34" charset="0"/>
              </a:rPr>
              <a:t>2016</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3028" y="841058"/>
            <a:ext cx="7026804" cy="4684536"/>
          </a:xfrm>
        </p:spPr>
      </p:pic>
    </p:spTree>
    <p:extLst>
      <p:ext uri="{BB962C8B-B14F-4D97-AF65-F5344CB8AC3E}">
        <p14:creationId xmlns:p14="http://schemas.microsoft.com/office/powerpoint/2010/main" val="216504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310" y="2384995"/>
            <a:ext cx="7364434" cy="696533"/>
          </a:xfrm>
        </p:spPr>
        <p:txBody>
          <a:bodyPr/>
          <a:lstStyle/>
          <a:p>
            <a:r>
              <a:rPr lang="en-US" dirty="0" smtClean="0"/>
              <a:t>3. Hospice use-rate </a:t>
            </a:r>
            <a:r>
              <a:rPr lang="en-US" dirty="0"/>
              <a:t>maps, 2015</a:t>
            </a:r>
          </a:p>
        </p:txBody>
      </p:sp>
    </p:spTree>
    <p:extLst>
      <p:ext uri="{BB962C8B-B14F-4D97-AF65-F5344CB8AC3E}">
        <p14:creationId xmlns:p14="http://schemas.microsoft.com/office/powerpoint/2010/main" val="180260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6254</TotalTime>
  <Words>1493</Words>
  <Application>Microsoft Office PowerPoint</Application>
  <PresentationFormat>On-screen Show (4:3)</PresentationFormat>
  <Paragraphs>94</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Swis721 BT</vt:lpstr>
      <vt:lpstr>Office Theme</vt:lpstr>
      <vt:lpstr>Long-Term Care Services Use-Rates in the United States--US Maps Supplement: National Study of Long-Term Care Providers, 2015-2016</vt:lpstr>
      <vt:lpstr>Contents</vt:lpstr>
      <vt:lpstr>1. Adult day services centers use-rate maps, 2016</vt:lpstr>
      <vt:lpstr>Figure 1. Use rate of adult day services center participants aged 65 and over: United States, 2016  </vt:lpstr>
      <vt:lpstr>Figure 2. Use rate of adult day services center participants aged 85 and over: United States, 2016  </vt:lpstr>
      <vt:lpstr>2. Home health agency  use-rate maps, 2015</vt:lpstr>
      <vt:lpstr>Figure 3. Use rate of home health patients aged 65 and over discharged in calendar year: United States, 2015</vt:lpstr>
      <vt:lpstr>Figure 4. Use rate of home health patients aged 85 and over discharged in calendar year: United States, 2015</vt:lpstr>
      <vt:lpstr>3. Hospice use-rate maps, 2015</vt:lpstr>
      <vt:lpstr>Figure 5. Use rate of hospice patients aged 65 and over: United States, 2015</vt:lpstr>
      <vt:lpstr>PowerPoint Presentation</vt:lpstr>
      <vt:lpstr>4. Nursing home use-rate maps, 2016</vt:lpstr>
      <vt:lpstr>Figure 7. Use rate of nursing home residents aged 65 and over: United States, 2016 </vt:lpstr>
      <vt:lpstr>Figure 8. Use rate of nursing home residents aged 85 and over: United States, 2016 </vt:lpstr>
      <vt:lpstr>5. Residential care community use-rate maps, 2016</vt:lpstr>
      <vt:lpstr>Figure 9. Use rate of residential care residents aged 65 and over: United States, 2016</vt:lpstr>
      <vt:lpstr>Figure 10. Use rate of residential care residents aged 85 and over: United States, 2016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NSLTCP National Figures 2012 Slide Deck</dc:title>
  <dc:subject>National Figures 2012 Slide Deck</dc:subject>
  <dc:creator>kon1@cdc.gov</dc:creator>
  <cp:keywords/>
  <dc:description/>
  <cp:lastModifiedBy>Lendon, Jessica (CDC/OPHSS/NCHS)</cp:lastModifiedBy>
  <cp:revision>375</cp:revision>
  <dcterms:created xsi:type="dcterms:W3CDTF">2010-07-23T19:51:19Z</dcterms:created>
  <dcterms:modified xsi:type="dcterms:W3CDTF">2018-12-03T18:55:48Z</dcterms:modified>
</cp:coreProperties>
</file>