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metadata" ContentType="application/binary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27"/>
  </p:notesMasterIdLst>
  <p:sldIdLst>
    <p:sldId id="257" r:id="rId5"/>
    <p:sldId id="256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28" roundtripDataSignature="AMtx7mhJcHgzjLR0DnRxiVIbz8LlA9IDH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F0B6AC-5370-6D37-7842-FA213C03BBCC}" name="Jen Cronin" initials="JC" userId="S::jcronin@tanaq.com::0d777fd5-f6d6-497d-966c-d0c495200289" providerId="AD"/>
  <p188:author id="{F9083BCC-6EEA-A4D2-D674-FAA68C9100D6}" name="Carly Ng" initials="CN" userId="Carly Ng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okko, Cory (ATSDR/OAD/OCHHA)" initials="KC(" lastIdx="2" clrIdx="6">
    <p:extLst>
      <p:ext uri="{19B8F6BF-5375-455C-9EA6-DF929625EA0E}">
        <p15:presenceInfo xmlns:p15="http://schemas.microsoft.com/office/powerpoint/2012/main" userId="S::guc0@cdc.gov::b8a99d52-6eba-422e-85db-2cdf3f5b674f" providerId="AD"/>
      </p:ext>
    </p:extLst>
  </p:cmAuthor>
  <p:cmAuthor id="1" name="Elizabeth" initials="E" lastIdx="9" clrIdx="0">
    <p:extLst>
      <p:ext uri="{19B8F6BF-5375-455C-9EA6-DF929625EA0E}">
        <p15:presenceInfo xmlns:p15="http://schemas.microsoft.com/office/powerpoint/2012/main" userId="S::ytn1@cdc.gov::f81697c6-c833-4180-9782-f84072a22811" providerId="AD"/>
      </p:ext>
    </p:extLst>
  </p:cmAuthor>
  <p:cmAuthor id="8" name="Weiss, Debora (CDC/DDPHSIS/CPR/DSLR)" initials="WD(" lastIdx="1" clrIdx="7">
    <p:extLst>
      <p:ext uri="{19B8F6BF-5375-455C-9EA6-DF929625EA0E}">
        <p15:presenceInfo xmlns:p15="http://schemas.microsoft.com/office/powerpoint/2012/main" userId="S::woy2@cdc.gov::e306c78b-0286-4e8e-8f2c-5e35f766cd1a" providerId="AD"/>
      </p:ext>
    </p:extLst>
  </p:cmAuthor>
  <p:cmAuthor id="2" name="Yee, Daiva (CDC/DDPHSIS/CGH/GID)" initials="Y(" lastIdx="5" clrIdx="1">
    <p:extLst>
      <p:ext uri="{19B8F6BF-5375-455C-9EA6-DF929625EA0E}">
        <p15:presenceInfo xmlns:p15="http://schemas.microsoft.com/office/powerpoint/2012/main" userId="S::nrr3@cdc.gov::2085299d-4c20-4cd0-8653-0bc95d2bde71" providerId="AD"/>
      </p:ext>
    </p:extLst>
  </p:cmAuthor>
  <p:cmAuthor id="9" name="Carly Ng" initials="CN" lastIdx="3" clrIdx="8">
    <p:extLst>
      <p:ext uri="{19B8F6BF-5375-455C-9EA6-DF929625EA0E}">
        <p15:presenceInfo xmlns:p15="http://schemas.microsoft.com/office/powerpoint/2012/main" userId="Carly Ng" providerId="None"/>
      </p:ext>
    </p:extLst>
  </p:cmAuthor>
  <p:cmAuthor id="3" name="Wilhelm, Elisabeth (CDC/DDPHSIS/CGH/GID)" initials="W(" lastIdx="1" clrIdx="2">
    <p:extLst>
      <p:ext uri="{19B8F6BF-5375-455C-9EA6-DF929625EA0E}">
        <p15:presenceInfo xmlns:p15="http://schemas.microsoft.com/office/powerpoint/2012/main" userId="S::nla5@cdc.gov::ad55164f-8c17-4f31-9f2e-028bde2e5d3d" providerId="AD"/>
      </p:ext>
    </p:extLst>
  </p:cmAuthor>
  <p:cmAuthor id="4" name="Jen Cronin" initials="JC" lastIdx="2" clrIdx="3">
    <p:extLst>
      <p:ext uri="{19B8F6BF-5375-455C-9EA6-DF929625EA0E}">
        <p15:presenceInfo xmlns:p15="http://schemas.microsoft.com/office/powerpoint/2012/main" userId="1e6e1deba4d1efc8" providerId="Windows Live"/>
      </p:ext>
    </p:extLst>
  </p:cmAuthor>
  <p:cmAuthor id="5" name="Holman, Dawn (CDC/DDNID/NCCDPHP/DCPC)" initials="H(" lastIdx="1" clrIdx="4">
    <p:extLst>
      <p:ext uri="{19B8F6BF-5375-455C-9EA6-DF929625EA0E}">
        <p15:presenceInfo xmlns:p15="http://schemas.microsoft.com/office/powerpoint/2012/main" userId="S::isc6@cdc.gov::70d9b008-2585-4fbc-927b-3c1dad48e694" providerId="AD"/>
      </p:ext>
    </p:extLst>
  </p:cmAuthor>
  <p:cmAuthor id="6" name="Julian, Anne (CDC/DDNID/NCCDPHP/DCPC)" initials="J(" lastIdx="1" clrIdx="5">
    <p:extLst>
      <p:ext uri="{19B8F6BF-5375-455C-9EA6-DF929625EA0E}">
        <p15:presenceInfo xmlns:p15="http://schemas.microsoft.com/office/powerpoint/2012/main" userId="S::qwq8@cdc.gov::6038013d-1826-4c15-96fa-b6300b46ba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2" autoAdjust="0"/>
    <p:restoredTop sz="80586" autoAdjust="0"/>
  </p:normalViewPr>
  <p:slideViewPr>
    <p:cSldViewPr snapToGrid="0">
      <p:cViewPr varScale="1">
        <p:scale>
          <a:sx n="59" d="100"/>
          <a:sy n="59" d="100"/>
        </p:scale>
        <p:origin x="1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openxmlformats.org/officeDocument/2006/relationships/customXml" Target="../customXml/item4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6396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36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NOTE TO SPEAKER: The arrow in front of Step 4 is there to indicate the step in the RCA process you are presenting on. You may want to mention this in context of the rest of the steps to your audience.</a:t>
            </a: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767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9FEE-D8F4-4942-BC1F-C9F1CD733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DA4DE-5E52-40B4-B7D7-18335951C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61AE2-180D-4A23-A14B-1DC9BCF4D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9910-5823-4ECB-8097-E87263AE4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15143-57EE-4CC7-9599-FE36E460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9B8AB-E18B-4DAB-9070-03C44009E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011C4-BBAC-47C4-ACCA-8718EE04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3BA5C-17BC-4CC9-8AFE-B63D68B6BAC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188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904C0-2C95-4AEC-B630-0D13B456436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</a:t>
            </a:r>
            <a:r>
              <a:rPr lang="en-US" dirty="0" err="1"/>
              <a:t>Asesssment</a:t>
            </a:r>
            <a:r>
              <a:rPr lang="en-US" dirty="0"/>
              <a:t> Findings</a:t>
            </a:r>
          </a:p>
        </p:txBody>
      </p:sp>
    </p:spTree>
    <p:extLst>
      <p:ext uri="{BB962C8B-B14F-4D97-AF65-F5344CB8AC3E}">
        <p14:creationId xmlns:p14="http://schemas.microsoft.com/office/powerpoint/2010/main" val="2952219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5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68E7-D1A8-47AE-AAA7-A1F11B73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A418-F827-49B6-9F56-BB438A6E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0FC9-6C74-4A9E-92C4-DB225FE8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7884CBD-B4D8-4D3D-B1CA-A97A32A54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FDCE3-89D9-45FC-978C-80180968D7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26435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CAF5E-C418-4623-ACC9-EDEBF1E2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3F002-8465-4C4E-8C80-2C712294F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2BC0B-A087-4DA6-ABD8-3BC6B6D3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C2471-5244-4BF9-BFAF-A2EB515F86C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F63BAD7-932B-4F69-985F-0A8D8A905E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6837"/>
            <a:ext cx="2644263" cy="72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5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C4EB-2807-4EE4-B39C-B4F38EBA6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F152-8448-4450-A133-3F7852050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FDF3F-B090-4262-BD96-13FF8453F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A98F2-7289-4133-A6D8-78BCDFDE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3FDBF-4250-442A-9EDD-F227458F513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95620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603A-B4EA-4634-A85B-0E0E240A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D2A9C-1530-4A66-92E5-4619CE4C7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3E3D6-0D4A-41E4-8231-424D00E9A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9DDDD-2F88-486F-B10D-9EECA7171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53B46-D7FE-4332-A05E-1642B5034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E9D57-9FB7-4B9C-A786-0B741F4E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F900BC3-BC09-4546-81AA-BF50B4BE62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5338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4802-4C28-4D5D-A9EB-88C77534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FB14F-D67D-40D8-B1F1-51CC111E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BD24E-705F-46FB-8B8A-AE4B16220A6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18173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0C1EE-01C8-4B1C-AFCD-90DCB2CB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61F163-0CBF-4578-BB96-7FE15B9F4C0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61576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5A334-FDB7-4F38-9436-A564C7B8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239D3-5898-4A02-9534-3B37BC24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09C5B-3F1D-4D7B-AC36-20B62D7D9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F5F41-0A70-4D03-9BA0-0BF78986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78A3C-6CC2-4339-8BD6-09755A318A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13782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FEAD-551D-4F58-8A8E-08D23F18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97143-9FE3-4B95-A2FF-22149F2EF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BEACE-AAEA-438E-AE1C-11F0DCAB0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D571D-A1F1-4A04-B193-281073BC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276D9-CB8E-409D-A205-E44EFC38783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8266805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D06FB4-04C3-46F6-89F5-FB548967AB02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4981AD16-1FD3-40DF-8006-DADFAAE893F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E0E3F2C9-E771-4D0C-933F-9E0B764B9C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1285"/>
            <a:ext cx="2584269" cy="704801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5D732D32-90E1-4B3E-8D18-21E6A592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73C581-8BBB-4FD5-A308-C238C0216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4C23E0C-143E-4ACD-9757-313820D20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Rapid Community Assessment Findings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EB933A2-96B1-4962-A63E-D50A67D65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3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ts val="3700"/>
            </a:pPr>
            <a:r>
              <a:rPr lang="en-US" sz="3200" dirty="0">
                <a:highlight>
                  <a:srgbClr val="FFFF00"/>
                </a:highlight>
              </a:rPr>
              <a:t>Instruction Slide – DELETE THIS SLIDE BEFORE PRESENTING</a:t>
            </a:r>
            <a:endParaRPr lang="en-US" sz="3200" dirty="0">
              <a:highlight>
                <a:srgbClr val="FFFF00"/>
              </a:highlight>
              <a:cs typeface="Calibri Light"/>
            </a:endParaRPr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95489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400" dirty="0">
                <a:highlight>
                  <a:srgbClr val="FFFF00"/>
                </a:highlight>
                <a:latin typeface="Arial"/>
                <a:cs typeface="Arial"/>
              </a:rPr>
              <a:t>Use this template slide deck to create a presentation on your rapid community assessment (RCA) findings.</a:t>
            </a:r>
            <a:endParaRPr lang="en-US" sz="2400" dirty="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400" dirty="0">
                <a:highlight>
                  <a:srgbClr val="FFFF00"/>
                </a:highlight>
                <a:latin typeface="Arial"/>
                <a:cs typeface="Arial"/>
              </a:rPr>
              <a:t>Adapt this slide-deck by adding/removing slides and tailoring information to your RCA.</a:t>
            </a:r>
            <a:endParaRPr lang="en-US" sz="2400" dirty="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400" dirty="0">
                <a:highlight>
                  <a:srgbClr val="FFFF00"/>
                </a:highlight>
                <a:latin typeface="Arial"/>
                <a:cs typeface="Arial"/>
              </a:rPr>
              <a:t>Be sure you have permission to use any images/photos that you may include in your presentation and add a footnote or source link for images/photos used to the bottom of the slide(s).</a:t>
            </a:r>
            <a:endParaRPr lang="en-US" sz="24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People and Perspectives Included</a:t>
            </a:r>
            <a:endParaRPr sz="3700" dirty="0"/>
          </a:p>
        </p:txBody>
      </p:sp>
      <p:sp>
        <p:nvSpPr>
          <p:cNvPr id="150" name="Google Shape;150;p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en-US" sz="2400" b="1" dirty="0">
                <a:solidFill>
                  <a:schemeClr val="tx1"/>
                </a:solidFill>
              </a:rPr>
              <a:t>Consider providing icons (if available) and/or lists to show people and perspectives included in RCA.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Locations Visited</a:t>
            </a:r>
            <a:endParaRPr sz="3700" dirty="0"/>
          </a:p>
        </p:txBody>
      </p:sp>
      <p:sp>
        <p:nvSpPr>
          <p:cNvPr id="156" name="Google Shape;156;p10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en-US" sz="2400" b="1" dirty="0"/>
              <a:t>Provide photos of various locations visited within the community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Consider i</a:t>
            </a:r>
            <a:r>
              <a:rPr lang="en-US" sz="2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nserting a map of the region and mark the places that were visited. </a:t>
            </a:r>
          </a:p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/>
              <a:t>Findings</a:t>
            </a:r>
            <a:endParaRPr/>
          </a:p>
        </p:txBody>
      </p:sp>
      <p:sp>
        <p:nvSpPr>
          <p:cNvPr id="162" name="Google Shape;162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What’s Working Well with COVID-19 Vaccination?</a:t>
            </a:r>
            <a:endParaRPr sz="3700" dirty="0"/>
          </a:p>
        </p:txBody>
      </p:sp>
      <p:sp>
        <p:nvSpPr>
          <p:cNvPr id="168" name="Google Shape;168;p12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a list of “what is working well” within the community regarding the health concern or threat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Community leaders are mobilized and have clear requests for services and resources</a:t>
            </a:r>
            <a:r>
              <a:rPr lang="en-US" sz="2200" b="1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>
            <a:spLocks noGrp="1"/>
          </p:cNvSpPr>
          <p:nvPr>
            <p:ph type="title"/>
          </p:nvPr>
        </p:nvSpPr>
        <p:spPr>
          <a:xfrm>
            <a:off x="0" y="261058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600" dirty="0"/>
              <a:t>What Challenges Exist Regarding COVID-19 Vaccination?</a:t>
            </a:r>
            <a:endParaRPr lang="en-US" sz="3600">
              <a:cs typeface="Calibri Light"/>
            </a:endParaRPr>
          </a:p>
        </p:txBody>
      </p:sp>
      <p:sp>
        <p:nvSpPr>
          <p:cNvPr id="174" name="Google Shape;174;p13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a list of the challenges discovered within the community regarding the health concern or threat 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</a:t>
            </a:r>
            <a:r>
              <a:rPr lang="en-US" sz="2000" dirty="0"/>
              <a:t>: </a:t>
            </a:r>
            <a:endParaRPr sz="2000"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Difficult to locate young adults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Perception of disparities with neighboring communities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Lack of transportation</a:t>
            </a:r>
            <a:endParaRPr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/>
              <a:t>Recommendations</a:t>
            </a:r>
            <a:endParaRPr/>
          </a:p>
        </p:txBody>
      </p:sp>
      <p:sp>
        <p:nvSpPr>
          <p:cNvPr id="180" name="Google Shape;180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>
            <a:spLocks noGrp="1"/>
          </p:cNvSpPr>
          <p:nvPr>
            <p:ph type="title"/>
          </p:nvPr>
        </p:nvSpPr>
        <p:spPr>
          <a:xfrm>
            <a:off x="810000" y="583375"/>
            <a:ext cx="10571998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dirty="0"/>
              <a:t>Recommendations</a:t>
            </a:r>
            <a:endParaRPr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38378BD-DF99-430F-A078-53B12293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33787"/>
              </p:ext>
            </p:extLst>
          </p:nvPr>
        </p:nvGraphicFramePr>
        <p:xfrm>
          <a:off x="810000" y="2361217"/>
          <a:ext cx="10571998" cy="3108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85999">
                  <a:extLst>
                    <a:ext uri="{9D8B030D-6E8A-4147-A177-3AD203B41FA5}">
                      <a16:colId xmlns:a16="http://schemas.microsoft.com/office/drawing/2014/main" val="2082011801"/>
                    </a:ext>
                  </a:extLst>
                </a:gridCol>
                <a:gridCol w="5285999">
                  <a:extLst>
                    <a:ext uri="{9D8B030D-6E8A-4147-A177-3AD203B41FA5}">
                      <a16:colId xmlns:a16="http://schemas.microsoft.com/office/drawing/2014/main" val="3940829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CHALLENGE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[List challenges below]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RECOMMENDATION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[List recommendations for each challenge below]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74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Ex: Difficult to locate young adults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Ex: Outreach activities targeting young adults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84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Ex: Perception of disparities with neighboring communities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Ex: Targeted placement of vaccine distribution sites based on social vulnerability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2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Ex: Lack of transportation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Ex: Provide rides via school buses, ambulances, church vans, and volunteer drivers.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73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dirty="0"/>
              <a:t>Lessons Learned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05B28-DB08-48B9-8A7B-C03A9C94A8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THIS SECTION IS OPTIONAL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Lessons Learned</a:t>
            </a:r>
            <a:endParaRPr sz="3700" dirty="0">
              <a:highlight>
                <a:srgbClr val="FFFF00"/>
              </a:highlight>
            </a:endParaRPr>
          </a:p>
        </p:txBody>
      </p:sp>
      <p:sp>
        <p:nvSpPr>
          <p:cNvPr id="201" name="Google Shape;201;p17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 b="1" dirty="0"/>
              <a:t>Provide a list of examples and lessons gained regarding the RCA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</a:t>
            </a:r>
            <a:r>
              <a:rPr lang="en-US" sz="2000" dirty="0"/>
              <a:t>: 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Use a mix of different methods (e.g., </a:t>
            </a:r>
            <a:r>
              <a:rPr lang="en-US" dirty="0"/>
              <a:t>community partner interviews</a:t>
            </a:r>
            <a:r>
              <a:rPr lang="en-US" sz="2000" dirty="0"/>
              <a:t>, group listening sessions, observations)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Be open to following unexpected leads</a:t>
            </a:r>
            <a:endParaRPr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dirty="0"/>
              <a:t>Next Steps</a:t>
            </a:r>
            <a:endParaRPr dirty="0"/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dirty="0"/>
              <a:t>Presentation Title</a:t>
            </a:r>
            <a:endParaRPr dirty="0"/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1097280" y="4602691"/>
            <a:ext cx="10572000" cy="1158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700" b="1" dirty="0"/>
              <a:t>DATE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en-US" sz="1700" b="1" dirty="0"/>
              <a:t>CONTRIBUTORS/PRESENTERS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en-US" sz="1700" b="1" dirty="0"/>
              <a:t>NAME OF ORGANIZATION</a:t>
            </a:r>
            <a:endParaRPr sz="17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73030-84D3-40BE-8EFB-260DA004F2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Rapid Community Assessment Findings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/>
              <a:t>Next Steps</a:t>
            </a:r>
            <a:endParaRPr sz="3700"/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a list of steps that should occur within communities of focus after the RCA is complete</a:t>
            </a:r>
            <a:endParaRPr sz="2400" b="1"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Develop operational proposals for implementing solutions in County X</a:t>
            </a:r>
            <a:endParaRPr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dirty="0"/>
              <a:t>Acknowledgements</a:t>
            </a:r>
            <a:endParaRPr dirty="0"/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11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Acknowledgements</a:t>
            </a:r>
            <a:endParaRPr sz="3700" dirty="0"/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Provide a list of all community partners</a:t>
            </a:r>
            <a:r>
              <a:rPr lang="en-US" sz="2400" b="1" dirty="0">
                <a:effectLst/>
                <a:latin typeface="Calibri"/>
                <a:cs typeface="Calibri"/>
              </a:rPr>
              <a:t> and organizations that contributed to the assessment.</a:t>
            </a:r>
          </a:p>
        </p:txBody>
      </p:sp>
    </p:spTree>
    <p:extLst>
      <p:ext uri="{BB962C8B-B14F-4D97-AF65-F5344CB8AC3E}">
        <p14:creationId xmlns:p14="http://schemas.microsoft.com/office/powerpoint/2010/main" val="215383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5 Steps to the Rapid Community Assessment</a:t>
            </a:r>
            <a:endParaRPr sz="3700" dirty="0"/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95489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 b="1"/>
              <a:t>Step 1: Identify objectives and communities of focus</a:t>
            </a:r>
            <a:endParaRPr/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n-US" sz="2400" b="1"/>
              <a:t>Step 2: Plan for the assessment</a:t>
            </a:r>
            <a:endParaRPr/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n-US" sz="2400" b="1"/>
              <a:t>Step 3: Collect and analyze data</a:t>
            </a:r>
            <a:endParaRPr/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n-US" sz="2400" b="1"/>
              <a:t>Step 4: Report findings and identify solutions</a:t>
            </a:r>
            <a:endParaRPr/>
          </a:p>
          <a:p>
            <a:pPr marL="0" indent="0">
              <a:spcBef>
                <a:spcPts val="1400"/>
              </a:spcBef>
              <a:buSzPts val="2400"/>
              <a:buNone/>
            </a:pPr>
            <a:r>
              <a:rPr lang="en-US" sz="2400" b="1"/>
              <a:t>  Step 5: Evaluate efforts</a:t>
            </a:r>
            <a:endParaRPr sz="2400" b="1">
              <a:cs typeface="Calibri" panose="020F0502020204030204"/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3C0DBD6-D61C-490C-90D9-3B3E45F3048C}"/>
              </a:ext>
            </a:extLst>
          </p:cNvPr>
          <p:cNvCxnSpPr/>
          <p:nvPr/>
        </p:nvCxnSpPr>
        <p:spPr>
          <a:xfrm flipV="1">
            <a:off x="492826" y="4331524"/>
            <a:ext cx="498764" cy="5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4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Objectives</a:t>
            </a:r>
            <a:endParaRPr sz="3700" dirty="0"/>
          </a:p>
        </p:txBody>
      </p:sp>
      <p:sp>
        <p:nvSpPr>
          <p:cNvPr id="114" name="Google Shape;114;p3"/>
          <p:cNvSpPr txBox="1">
            <a:spLocks noGrp="1"/>
          </p:cNvSpPr>
          <p:nvPr>
            <p:ph idx="1"/>
          </p:nvPr>
        </p:nvSpPr>
        <p:spPr>
          <a:xfrm>
            <a:off x="818711" y="2475205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List 3-5 key Rapid Community Assessment (RCA) objectives for the population/community being served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</a:t>
            </a:r>
            <a:endParaRPr sz="2200"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Develop body of evidence for County X to draw from in developing an outreach campaign to address disparities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Pilot new tools and approaches for conducting adolescent and digital RCA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Provide early insight into health concern or threat in County X</a:t>
            </a:r>
            <a:endParaRPr dirty="0"/>
          </a:p>
          <a:p>
            <a:pPr marL="566928" lvl="2" indent="-812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/>
              <a:t>Background</a:t>
            </a:r>
            <a:endParaRPr/>
          </a:p>
        </p:txBody>
      </p:sp>
      <p:sp>
        <p:nvSpPr>
          <p:cNvPr id="120" name="Google Shape;120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>
                <a:highlight>
                  <a:srgbClr val="FFFF00"/>
                </a:highlight>
              </a:rPr>
              <a:t>[Insert Location] </a:t>
            </a:r>
            <a:r>
              <a:rPr lang="en-US" sz="3700" dirty="0"/>
              <a:t>at a Glance	</a:t>
            </a:r>
            <a:endParaRPr sz="3700" dirty="0"/>
          </a:p>
        </p:txBody>
      </p:sp>
      <p:sp>
        <p:nvSpPr>
          <p:cNvPr id="126" name="Google Shape;126;p5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details about statistical data relating to the population and particular groups within it. </a:t>
            </a:r>
            <a:r>
              <a:rPr lang="en-US" sz="2400" b="1" dirty="0">
                <a:solidFill>
                  <a:schemeClr val="tx1"/>
                </a:solidFill>
              </a:rPr>
              <a:t>Consider adding some photos of the location and other descriptors to add some eye-catching</a:t>
            </a:r>
            <a:r>
              <a:rPr lang="en-US" sz="2400" b="1" dirty="0"/>
              <a:t> visuals </a:t>
            </a:r>
            <a:r>
              <a:rPr lang="en-US" sz="2400" b="1" dirty="0">
                <a:solidFill>
                  <a:schemeClr val="tx1"/>
                </a:solidFill>
              </a:rPr>
              <a:t>to the presentation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60.7 percent of the population have a high school diploma or higher within County 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CE609-6A5E-46CD-A05F-F70321FB980C}"/>
              </a:ext>
            </a:extLst>
          </p:cNvPr>
          <p:cNvSpPr txBox="1"/>
          <p:nvPr/>
        </p:nvSpPr>
        <p:spPr>
          <a:xfrm>
            <a:off x="7070271" y="4098471"/>
            <a:ext cx="4303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Communities of Focus</a:t>
            </a:r>
            <a:endParaRPr sz="3700" dirty="0"/>
          </a:p>
        </p:txBody>
      </p:sp>
      <p:sp>
        <p:nvSpPr>
          <p:cNvPr id="132" name="Google Shape;132;p6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 b="1" dirty="0"/>
              <a:t>List the specific communities or areas of focus within RCA population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</a:t>
            </a:r>
            <a:r>
              <a:rPr lang="en-US" sz="2200" i="1" dirty="0"/>
              <a:t> </a:t>
            </a:r>
            <a:r>
              <a:rPr lang="en-US" sz="2200" dirty="0"/>
              <a:t>Cities of County X – Share City, Grace City, and Smile City</a:t>
            </a:r>
            <a:endParaRPr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/>
              <a:t>Methods</a:t>
            </a:r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Methods Used</a:t>
            </a:r>
            <a:endParaRPr sz="3700" dirty="0">
              <a:highlight>
                <a:srgbClr val="FFFF00"/>
              </a:highlight>
            </a:endParaRPr>
          </a:p>
        </p:txBody>
      </p:sp>
      <p:sp>
        <p:nvSpPr>
          <p:cNvPr id="144" name="Google Shape;144;p8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a list of qualitative and/or quantitative methods used throughout the RCA 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12 community partner interviews, 3 listening sessions, 5 online observations, and windshield tour of the County X </a:t>
            </a:r>
            <a:endParaRPr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CA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A Template" id="{9A29788D-1B15-4633-8FFD-90F68EC08062}" vid="{BC985465-1140-4471-B896-21E038F649C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iendlyName xmlns="6494a3be-e040-4f6c-bab4-12d0ef0caeaa">CDC_RCA_PPT Template_11.18.2021.pptx</FriendlyName>
    <WebRequestID xmlns="6494a3be-e040-4f6c-bab4-12d0ef0caeaa">2614</WebRequestID>
    <RequestType xmlns="6494a3be-e040-4f6c-bab4-12d0ef0caeaa">Update</Request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5FFF414654248BFED7428B63CEAAE" ma:contentTypeVersion="10" ma:contentTypeDescription="Create a new document." ma:contentTypeScope="" ma:versionID="14b30bf678f15720eb089129034fc9f6">
  <xsd:schema xmlns:xsd="http://www.w3.org/2001/XMLSchema" xmlns:xs="http://www.w3.org/2001/XMLSchema" xmlns:p="http://schemas.microsoft.com/office/2006/metadata/properties" xmlns:ns2="c1b87af4-f275-4c5d-8ef7-1cff048bb152" xmlns:ns3="6494a3be-e040-4f6c-bab4-12d0ef0caeaa" xmlns:ns4="6a3a1654-6fd6-4978-b8ca-1b3bf4bd571a" targetNamespace="http://schemas.microsoft.com/office/2006/metadata/properties" ma:root="true" ma:fieldsID="cb09d985cdbc38b20d2677d204637e5f" ns2:_="" ns3:_="" ns4:_="">
    <xsd:import namespace="c1b87af4-f275-4c5d-8ef7-1cff048bb152"/>
    <xsd:import namespace="6494a3be-e040-4f6c-bab4-12d0ef0caeaa"/>
    <xsd:import namespace="6a3a1654-6fd6-4978-b8ca-1b3bf4bd571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WebRequestID" minOccurs="0"/>
                <xsd:element ref="ns3:RequestType" minOccurs="0"/>
                <xsd:element ref="ns3:FriendlyNa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87af4-f275-4c5d-8ef7-1cff048bb1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4a3be-e040-4f6c-bab4-12d0ef0caeaa" elementFormDefault="qualified">
    <xsd:import namespace="http://schemas.microsoft.com/office/2006/documentManagement/types"/>
    <xsd:import namespace="http://schemas.microsoft.com/office/infopath/2007/PartnerControls"/>
    <xsd:element name="WebRequestID" ma:index="11" nillable="true" ma:displayName="WebRequestID" ma:internalName="WebRequestID">
      <xsd:simpleType>
        <xsd:restriction base="dms:Number"/>
      </xsd:simpleType>
    </xsd:element>
    <xsd:element name="RequestType" ma:index="12" nillable="true" ma:displayName="RequestType" ma:internalName="RequestType">
      <xsd:simpleType>
        <xsd:restriction base="dms:Text">
          <xsd:maxLength value="255"/>
        </xsd:restriction>
      </xsd:simpleType>
    </xsd:element>
    <xsd:element name="FriendlyName" ma:index="13" nillable="true" ma:displayName="FriendlyName" ma:internalName="Friendly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3a1654-6fd6-4978-b8ca-1b3bf4bd57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A945964-9C9F-4DF5-931B-13871E2B78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FE97B0-8E7D-4B97-B168-12AA5B7D68A6}">
  <ds:schemaRefs>
    <ds:schemaRef ds:uri="http://schemas.microsoft.com/office/2006/documentManagement/types"/>
    <ds:schemaRef ds:uri="98b4e080-6c6d-4eea-8a14-9df131e62cd1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0a9f0d6a-4582-485f-b2a6-495847c3afc1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4423266-01A2-4C69-9BC3-F60389D4CAE2}"/>
</file>

<file path=customXml/itemProps4.xml><?xml version="1.0" encoding="utf-8"?>
<ds:datastoreItem xmlns:ds="http://schemas.openxmlformats.org/officeDocument/2006/customXml" ds:itemID="{F044DB98-5A41-4AB7-B4B6-2C80EE3FBAE3}"/>
</file>

<file path=docProps/app.xml><?xml version="1.0" encoding="utf-8"?>
<Properties xmlns="http://schemas.openxmlformats.org/officeDocument/2006/extended-properties" xmlns:vt="http://schemas.openxmlformats.org/officeDocument/2006/docPropsVTypes">
  <Template>RCA Template</Template>
  <TotalTime>362</TotalTime>
  <Words>672</Words>
  <Application>Microsoft Office PowerPoint</Application>
  <PresentationFormat>Widescreen</PresentationFormat>
  <Paragraphs>74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RCA Template</vt:lpstr>
      <vt:lpstr>Instruction Slide – DELETE THIS SLIDE BEFORE PRESENTING</vt:lpstr>
      <vt:lpstr>Presentation Title</vt:lpstr>
      <vt:lpstr>5 Steps to the Rapid Community Assessment</vt:lpstr>
      <vt:lpstr>Objectives</vt:lpstr>
      <vt:lpstr>Background</vt:lpstr>
      <vt:lpstr>[Insert Location] at a Glance </vt:lpstr>
      <vt:lpstr>Communities of Focus</vt:lpstr>
      <vt:lpstr>Methods</vt:lpstr>
      <vt:lpstr>Methods Used</vt:lpstr>
      <vt:lpstr>People and Perspectives Included</vt:lpstr>
      <vt:lpstr>Locations Visited</vt:lpstr>
      <vt:lpstr>Findings</vt:lpstr>
      <vt:lpstr>What’s Working Well with COVID-19 Vaccination?</vt:lpstr>
      <vt:lpstr>What Challenges Exist Regarding COVID-19 Vaccination?</vt:lpstr>
      <vt:lpstr>Recommendations</vt:lpstr>
      <vt:lpstr>Recommendations</vt:lpstr>
      <vt:lpstr>Lessons Learned</vt:lpstr>
      <vt:lpstr>Lessons Learned</vt:lpstr>
      <vt:lpstr>Next Steps</vt:lpstr>
      <vt:lpstr>Next Steps</vt:lpstr>
      <vt:lpstr>Acknowledgements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Scotti Leonard</dc:creator>
  <cp:lastModifiedBy>Carly Ng</cp:lastModifiedBy>
  <cp:revision>29</cp:revision>
  <dcterms:created xsi:type="dcterms:W3CDTF">2021-08-10T17:29:29Z</dcterms:created>
  <dcterms:modified xsi:type="dcterms:W3CDTF">2021-11-18T21:09:53Z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0x010100B055FFF414654248BFED7428B63CEAAE</vt:lpwstr>
  </property>
  <property fmtid="{D5CDD505-2E9C-101B-9397-08002B2CF9AE}" pid="3" name="MSIP_Label_8af03ff0-41c5-4c41-b55e-fabb8fae94be_Enabled">
    <vt:lpwstr>true</vt:lpwstr>
  </property>
  <property fmtid="{D5CDD505-2E9C-101B-9397-08002B2CF9AE}" pid="4" name="MSIP_Label_8af03ff0-41c5-4c41-b55e-fabb8fae94be_SetDate">
    <vt:lpwstr>2021-08-19T20:44:23Z</vt:lpwstr>
  </property>
  <property fmtid="{D5CDD505-2E9C-101B-9397-08002B2CF9AE}" pid="5" name="MSIP_Label_8af03ff0-41c5-4c41-b55e-fabb8fae94be_Method">
    <vt:lpwstr>Privileged</vt:lpwstr>
  </property>
  <property fmtid="{D5CDD505-2E9C-101B-9397-08002B2CF9AE}" pid="6" name="MSIP_Label_8af03ff0-41c5-4c41-b55e-fabb8fae94be_Name">
    <vt:lpwstr>8af03ff0-41c5-4c41-b55e-fabb8fae94be</vt:lpwstr>
  </property>
  <property fmtid="{D5CDD505-2E9C-101B-9397-08002B2CF9AE}" pid="7" name="MSIP_Label_8af03ff0-41c5-4c41-b55e-fabb8fae94be_SiteId">
    <vt:lpwstr>9ce70869-60db-44fd-abe8-d2767077fc8f</vt:lpwstr>
  </property>
  <property fmtid="{D5CDD505-2E9C-101B-9397-08002B2CF9AE}" pid="8" name="MSIP_Label_8af03ff0-41c5-4c41-b55e-fabb8fae94be_ActionId">
    <vt:lpwstr>99341803-cabf-4ac7-900f-d501a1f24129</vt:lpwstr>
  </property>
  <property fmtid="{D5CDD505-2E9C-101B-9397-08002B2CF9AE}" pid="9" name="MSIP_Label_8af03ff0-41c5-4c41-b55e-fabb8fae94be_ContentBits">
    <vt:lpwstr>0</vt:lpwstr>
  </property>
</Properties>
</file>