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modernComment_107_0.xml" ContentType="application/vnd.ms-powerpoint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4"/>
  </p:sldMasterIdLst>
  <p:notesMasterIdLst>
    <p:notesMasterId r:id="rId27"/>
  </p:notesMasterIdLst>
  <p:sldIdLst>
    <p:sldId id="257" r:id="rId5"/>
    <p:sldId id="256" r:id="rId6"/>
    <p:sldId id="27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="" r:id="rId29" roundtripDataSignature="AMtx7mhJcHgzjLR0DnRxiVIbz8LlA9IDHg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FF0B6AC-5370-6D37-7842-FA213C03BBCC}" name="Jen Cronin" initials="JC" userId="S::jcronin@tanaq.com::0d777fd5-f6d6-497d-966c-d0c495200289" providerId="AD"/>
  <p188:author id="{F9083BCC-6EEA-A4D2-D674-FAA68C9100D6}" name="Carly Ng" initials="CN" userId="Carly Ng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Unknown User1" initials="Unknown User1" lastIdx="24" clrIdx="6">
    <p:extLst>
      <p:ext uri="{19B8F6BF-5375-455C-9EA6-DF929625EA0E}">
        <p15:presenceInfo xmlns:p15="http://schemas.microsoft.com/office/powerpoint/2012/main" userId="S::guc0@cdc.gov::b8a99d52-6eba-422e-85db-2cdf3f5b674f" providerId="AD"/>
      </p:ext>
    </p:extLst>
  </p:cmAuthor>
  <p:cmAuthor id="1" name="Elizabeth" initials="E" lastIdx="9" clrIdx="0">
    <p:extLst>
      <p:ext uri="{19B8F6BF-5375-455C-9EA6-DF929625EA0E}">
        <p15:presenceInfo xmlns:p15="http://schemas.microsoft.com/office/powerpoint/2012/main" userId="S::ytn1@cdc.gov::f81697c6-c833-4180-9782-f84072a22811" providerId="AD"/>
      </p:ext>
    </p:extLst>
  </p:cmAuthor>
  <p:cmAuthor id="8" name="Weiss, Debora (CDC/DDPHSIS/CPR/DSLR)" initials="WD(" lastIdx="1" clrIdx="7">
    <p:extLst>
      <p:ext uri="{19B8F6BF-5375-455C-9EA6-DF929625EA0E}">
        <p15:presenceInfo xmlns:p15="http://schemas.microsoft.com/office/powerpoint/2012/main" userId="S::woy2@cdc.gov::e306c78b-0286-4e8e-8f2c-5e35f766cd1a" providerId="AD"/>
      </p:ext>
    </p:extLst>
  </p:cmAuthor>
  <p:cmAuthor id="2" name="Yee, Daiva (CDC/DDPHSIS/CGH/GID)" initials="Y(" lastIdx="5" clrIdx="1">
    <p:extLst>
      <p:ext uri="{19B8F6BF-5375-455C-9EA6-DF929625EA0E}">
        <p15:presenceInfo xmlns:p15="http://schemas.microsoft.com/office/powerpoint/2012/main" userId="S::nrr3@cdc.gov::2085299d-4c20-4cd0-8653-0bc95d2bde71" providerId="AD"/>
      </p:ext>
    </p:extLst>
  </p:cmAuthor>
  <p:cmAuthor id="9" name="Carly Ng" initials="CN" lastIdx="3" clrIdx="8">
    <p:extLst>
      <p:ext uri="{19B8F6BF-5375-455C-9EA6-DF929625EA0E}">
        <p15:presenceInfo xmlns:p15="http://schemas.microsoft.com/office/powerpoint/2012/main" userId="Carly Ng" providerId="None"/>
      </p:ext>
    </p:extLst>
  </p:cmAuthor>
  <p:cmAuthor id="3" name="Wilhelm, Elisabeth (CDC/DDPHSIS/CGH/GID)" initials="W(" lastIdx="1" clrIdx="2">
    <p:extLst>
      <p:ext uri="{19B8F6BF-5375-455C-9EA6-DF929625EA0E}">
        <p15:presenceInfo xmlns:p15="http://schemas.microsoft.com/office/powerpoint/2012/main" userId="S::nla5@cdc.gov::ad55164f-8c17-4f31-9f2e-028bde2e5d3d" providerId="AD"/>
      </p:ext>
    </p:extLst>
  </p:cmAuthor>
  <p:cmAuthor id="4" name="Jen Cronin" initials="JC" lastIdx="2" clrIdx="3">
    <p:extLst>
      <p:ext uri="{19B8F6BF-5375-455C-9EA6-DF929625EA0E}">
        <p15:presenceInfo xmlns:p15="http://schemas.microsoft.com/office/powerpoint/2012/main" userId="1e6e1deba4d1efc8" providerId="Windows Live"/>
      </p:ext>
    </p:extLst>
  </p:cmAuthor>
  <p:cmAuthor id="5" name="Holman, Dawn (CDC/DDNID/NCCDPHP/DCPC)" initials="H(" lastIdx="1" clrIdx="4">
    <p:extLst>
      <p:ext uri="{19B8F6BF-5375-455C-9EA6-DF929625EA0E}">
        <p15:presenceInfo xmlns:p15="http://schemas.microsoft.com/office/powerpoint/2012/main" userId="S::isc6@cdc.gov::70d9b008-2585-4fbc-927b-3c1dad48e694" providerId="AD"/>
      </p:ext>
    </p:extLst>
  </p:cmAuthor>
  <p:cmAuthor id="6" name="Julian, Anne (CDC/DDNID/NCCDPHP/DCPC)" initials="J(" lastIdx="1" clrIdx="5">
    <p:extLst>
      <p:ext uri="{19B8F6BF-5375-455C-9EA6-DF929625EA0E}">
        <p15:presenceInfo xmlns:p15="http://schemas.microsoft.com/office/powerpoint/2012/main" userId="S::qwq8@cdc.gov::6038013d-1826-4c15-96fa-b6300b46ba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7" autoAdjust="0"/>
    <p:restoredTop sz="80618" autoAdjust="0"/>
  </p:normalViewPr>
  <p:slideViewPr>
    <p:cSldViewPr snapToGrid="0">
      <p:cViewPr varScale="1">
        <p:scale>
          <a:sx n="65" d="100"/>
          <a:sy n="65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customschemas.google.com/relationships/presentationmetadata" Target="meta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37" Type="http://schemas.openxmlformats.org/officeDocument/2006/relationships/customXml" Target="../customXml/item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y Ng" userId="9c6f89fa-bba1-48a5-a950-48ce67a0a819" providerId="ADAL" clId="{817FD2FE-16EA-4C01-9E58-6CA81C6229DA}"/>
    <pc:docChg chg="undo custSel modSld">
      <pc:chgData name="Carly Ng" userId="9c6f89fa-bba1-48a5-a950-48ce67a0a819" providerId="ADAL" clId="{817FD2FE-16EA-4C01-9E58-6CA81C6229DA}" dt="2022-02-04T21:29:05.085" v="25" actId="20577"/>
      <pc:docMkLst>
        <pc:docMk/>
      </pc:docMkLst>
      <pc:sldChg chg="modSp mod">
        <pc:chgData name="Carly Ng" userId="9c6f89fa-bba1-48a5-a950-48ce67a0a819" providerId="ADAL" clId="{817FD2FE-16EA-4C01-9E58-6CA81C6229DA}" dt="2022-02-04T21:25:51.152" v="10" actId="20577"/>
        <pc:sldMkLst>
          <pc:docMk/>
          <pc:sldMk cId="0" sldId="257"/>
        </pc:sldMkLst>
        <pc:spChg chg="mod">
          <ac:chgData name="Carly Ng" userId="9c6f89fa-bba1-48a5-a950-48ce67a0a819" providerId="ADAL" clId="{817FD2FE-16EA-4C01-9E58-6CA81C6229DA}" dt="2022-02-04T21:24:28.184" v="0" actId="20577"/>
          <ac:spMkLst>
            <pc:docMk/>
            <pc:sldMk cId="0" sldId="257"/>
            <ac:spMk id="107" creationId="{00000000-0000-0000-0000-000000000000}"/>
          </ac:spMkLst>
        </pc:spChg>
        <pc:spChg chg="mod">
          <ac:chgData name="Carly Ng" userId="9c6f89fa-bba1-48a5-a950-48ce67a0a819" providerId="ADAL" clId="{817FD2FE-16EA-4C01-9E58-6CA81C6229DA}" dt="2022-02-04T21:25:51.152" v="10" actId="20577"/>
          <ac:spMkLst>
            <pc:docMk/>
            <pc:sldMk cId="0" sldId="257"/>
            <ac:spMk id="108" creationId="{00000000-0000-0000-0000-000000000000}"/>
          </ac:spMkLst>
        </pc:spChg>
      </pc:sldChg>
      <pc:sldChg chg="modSp mod">
        <pc:chgData name="Carly Ng" userId="9c6f89fa-bba1-48a5-a950-48ce67a0a819" providerId="ADAL" clId="{817FD2FE-16EA-4C01-9E58-6CA81C6229DA}" dt="2022-02-04T21:25:43.287" v="5" actId="20577"/>
        <pc:sldMkLst>
          <pc:docMk/>
          <pc:sldMk cId="0" sldId="258"/>
        </pc:sldMkLst>
        <pc:spChg chg="mod">
          <ac:chgData name="Carly Ng" userId="9c6f89fa-bba1-48a5-a950-48ce67a0a819" providerId="ADAL" clId="{817FD2FE-16EA-4C01-9E58-6CA81C6229DA}" dt="2022-02-04T21:25:43.287" v="5" actId="20577"/>
          <ac:spMkLst>
            <pc:docMk/>
            <pc:sldMk cId="0" sldId="258"/>
            <ac:spMk id="114" creationId="{00000000-0000-0000-0000-000000000000}"/>
          </ac:spMkLst>
        </pc:spChg>
      </pc:sldChg>
      <pc:sldChg chg="modSp mod">
        <pc:chgData name="Carly Ng" userId="9c6f89fa-bba1-48a5-a950-48ce67a0a819" providerId="ADAL" clId="{817FD2FE-16EA-4C01-9E58-6CA81C6229DA}" dt="2022-02-04T21:25:35.825" v="2" actId="20577"/>
        <pc:sldMkLst>
          <pc:docMk/>
          <pc:sldMk cId="0" sldId="260"/>
        </pc:sldMkLst>
        <pc:spChg chg="mod">
          <ac:chgData name="Carly Ng" userId="9c6f89fa-bba1-48a5-a950-48ce67a0a819" providerId="ADAL" clId="{817FD2FE-16EA-4C01-9E58-6CA81C6229DA}" dt="2022-02-04T21:25:17.763" v="1" actId="13926"/>
          <ac:spMkLst>
            <pc:docMk/>
            <pc:sldMk cId="0" sldId="260"/>
            <ac:spMk id="125" creationId="{00000000-0000-0000-0000-000000000000}"/>
          </ac:spMkLst>
        </pc:spChg>
        <pc:spChg chg="mod">
          <ac:chgData name="Carly Ng" userId="9c6f89fa-bba1-48a5-a950-48ce67a0a819" providerId="ADAL" clId="{817FD2FE-16EA-4C01-9E58-6CA81C6229DA}" dt="2022-02-04T21:25:35.825" v="2" actId="20577"/>
          <ac:spMkLst>
            <pc:docMk/>
            <pc:sldMk cId="0" sldId="260"/>
            <ac:spMk id="126" creationId="{00000000-0000-0000-0000-000000000000}"/>
          </ac:spMkLst>
        </pc:spChg>
      </pc:sldChg>
      <pc:sldChg chg="addCm modCm">
        <pc:chgData name="Carly Ng" userId="9c6f89fa-bba1-48a5-a950-48ce67a0a819" providerId="ADAL" clId="{817FD2FE-16EA-4C01-9E58-6CA81C6229DA}" dt="2022-02-04T21:27:39.244" v="12" actId="2056"/>
        <pc:sldMkLst>
          <pc:docMk/>
          <pc:sldMk cId="0" sldId="263"/>
        </pc:sldMkLst>
      </pc:sldChg>
      <pc:sldChg chg="modSp mod">
        <pc:chgData name="Carly Ng" userId="9c6f89fa-bba1-48a5-a950-48ce67a0a819" providerId="ADAL" clId="{817FD2FE-16EA-4C01-9E58-6CA81C6229DA}" dt="2022-02-04T21:27:56.824" v="14" actId="20577"/>
        <pc:sldMkLst>
          <pc:docMk/>
          <pc:sldMk cId="0" sldId="264"/>
        </pc:sldMkLst>
        <pc:spChg chg="mod">
          <ac:chgData name="Carly Ng" userId="9c6f89fa-bba1-48a5-a950-48ce67a0a819" providerId="ADAL" clId="{817FD2FE-16EA-4C01-9E58-6CA81C6229DA}" dt="2022-02-04T21:27:56.824" v="14" actId="20577"/>
          <ac:spMkLst>
            <pc:docMk/>
            <pc:sldMk cId="0" sldId="264"/>
            <ac:spMk id="150" creationId="{00000000-0000-0000-0000-000000000000}"/>
          </ac:spMkLst>
        </pc:spChg>
      </pc:sldChg>
      <pc:sldChg chg="modSp mod">
        <pc:chgData name="Carly Ng" userId="9c6f89fa-bba1-48a5-a950-48ce67a0a819" providerId="ADAL" clId="{817FD2FE-16EA-4C01-9E58-6CA81C6229DA}" dt="2022-02-04T21:28:25.858" v="20" actId="20577"/>
        <pc:sldMkLst>
          <pc:docMk/>
          <pc:sldMk cId="0" sldId="267"/>
        </pc:sldMkLst>
        <pc:spChg chg="mod">
          <ac:chgData name="Carly Ng" userId="9c6f89fa-bba1-48a5-a950-48ce67a0a819" providerId="ADAL" clId="{817FD2FE-16EA-4C01-9E58-6CA81C6229DA}" dt="2022-02-04T21:28:17.490" v="19" actId="20577"/>
          <ac:spMkLst>
            <pc:docMk/>
            <pc:sldMk cId="0" sldId="267"/>
            <ac:spMk id="167" creationId="{00000000-0000-0000-0000-000000000000}"/>
          </ac:spMkLst>
        </pc:spChg>
        <pc:spChg chg="mod">
          <ac:chgData name="Carly Ng" userId="9c6f89fa-bba1-48a5-a950-48ce67a0a819" providerId="ADAL" clId="{817FD2FE-16EA-4C01-9E58-6CA81C6229DA}" dt="2022-02-04T21:28:25.858" v="20" actId="20577"/>
          <ac:spMkLst>
            <pc:docMk/>
            <pc:sldMk cId="0" sldId="267"/>
            <ac:spMk id="168" creationId="{00000000-0000-0000-0000-000000000000}"/>
          </ac:spMkLst>
        </pc:spChg>
      </pc:sldChg>
      <pc:sldChg chg="modSp mod">
        <pc:chgData name="Carly Ng" userId="9c6f89fa-bba1-48a5-a950-48ce67a0a819" providerId="ADAL" clId="{817FD2FE-16EA-4C01-9E58-6CA81C6229DA}" dt="2022-02-04T21:28:28.935" v="21" actId="20577"/>
        <pc:sldMkLst>
          <pc:docMk/>
          <pc:sldMk cId="0" sldId="268"/>
        </pc:sldMkLst>
        <pc:spChg chg="mod">
          <ac:chgData name="Carly Ng" userId="9c6f89fa-bba1-48a5-a950-48ce67a0a819" providerId="ADAL" clId="{817FD2FE-16EA-4C01-9E58-6CA81C6229DA}" dt="2022-02-04T21:28:28.935" v="21" actId="20577"/>
          <ac:spMkLst>
            <pc:docMk/>
            <pc:sldMk cId="0" sldId="268"/>
            <ac:spMk id="174" creationId="{00000000-0000-0000-0000-000000000000}"/>
          </ac:spMkLst>
        </pc:spChg>
      </pc:sldChg>
      <pc:sldChg chg="modSp mod">
        <pc:chgData name="Carly Ng" userId="9c6f89fa-bba1-48a5-a950-48ce67a0a819" providerId="ADAL" clId="{817FD2FE-16EA-4C01-9E58-6CA81C6229DA}" dt="2022-02-04T21:28:49.917" v="22" actId="20577"/>
        <pc:sldMkLst>
          <pc:docMk/>
          <pc:sldMk cId="0" sldId="272"/>
        </pc:sldMkLst>
        <pc:spChg chg="mod">
          <ac:chgData name="Carly Ng" userId="9c6f89fa-bba1-48a5-a950-48ce67a0a819" providerId="ADAL" clId="{817FD2FE-16EA-4C01-9E58-6CA81C6229DA}" dt="2022-02-04T21:28:49.917" v="22" actId="20577"/>
          <ac:spMkLst>
            <pc:docMk/>
            <pc:sldMk cId="0" sldId="272"/>
            <ac:spMk id="201" creationId="{00000000-0000-0000-0000-000000000000}"/>
          </ac:spMkLst>
        </pc:spChg>
      </pc:sldChg>
      <pc:sldChg chg="modSp mod">
        <pc:chgData name="Carly Ng" userId="9c6f89fa-bba1-48a5-a950-48ce67a0a819" providerId="ADAL" clId="{817FD2FE-16EA-4C01-9E58-6CA81C6229DA}" dt="2022-02-04T21:28:58.873" v="23" actId="6549"/>
        <pc:sldMkLst>
          <pc:docMk/>
          <pc:sldMk cId="0" sldId="274"/>
        </pc:sldMkLst>
        <pc:spChg chg="mod">
          <ac:chgData name="Carly Ng" userId="9c6f89fa-bba1-48a5-a950-48ce67a0a819" providerId="ADAL" clId="{817FD2FE-16EA-4C01-9E58-6CA81C6229DA}" dt="2022-02-04T21:28:58.873" v="23" actId="6549"/>
          <ac:spMkLst>
            <pc:docMk/>
            <pc:sldMk cId="0" sldId="274"/>
            <ac:spMk id="213" creationId="{00000000-0000-0000-0000-000000000000}"/>
          </ac:spMkLst>
        </pc:spChg>
      </pc:sldChg>
      <pc:sldChg chg="modSp mod">
        <pc:chgData name="Carly Ng" userId="9c6f89fa-bba1-48a5-a950-48ce67a0a819" providerId="ADAL" clId="{817FD2FE-16EA-4C01-9E58-6CA81C6229DA}" dt="2022-02-04T21:29:05.085" v="25" actId="20577"/>
        <pc:sldMkLst>
          <pc:docMk/>
          <pc:sldMk cId="2153839480" sldId="276"/>
        </pc:sldMkLst>
        <pc:spChg chg="mod">
          <ac:chgData name="Carly Ng" userId="9c6f89fa-bba1-48a5-a950-48ce67a0a819" providerId="ADAL" clId="{817FD2FE-16EA-4C01-9E58-6CA81C6229DA}" dt="2022-02-04T21:29:05.085" v="25" actId="20577"/>
          <ac:spMkLst>
            <pc:docMk/>
            <pc:sldMk cId="2153839480" sldId="276"/>
            <ac:spMk id="213" creationId="{00000000-0000-0000-0000-000000000000}"/>
          </ac:spMkLst>
        </pc:spChg>
      </pc:sldChg>
    </pc:docChg>
  </pc:docChgLst>
</pc:chgInfo>
</file>

<file path=ppt/comments/modernComment_107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3E24C1A-0922-449E-ABCC-5AFB7329DD09}" authorId="{F9083BCC-6EEA-A4D2-D674-FAA68C9100D6}" created="2022-02-04T21:27:36.40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3"/>
      <ac:spMk id="144" creationId="{00000000-0000-0000-0000-000000000000}"/>
    </ac:deMkLst>
    <p188:pos x="10249339" y="1277644"/>
    <p188:txBody>
      <a:bodyPr/>
      <a:lstStyle/>
      <a:p>
        <a:r>
          <a:rPr lang="en-US"/>
          <a:t>Is "windshield tour" a slang term, or is this a methodology term? This would determine if it should be translated into Spanish or not, I'm not familiar with the term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63963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0" name="Google Shape;21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8366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s-ES" dirty="0"/>
              <a:t>NOTA AL PRESENTADOR: La flecha delante del Paso 4 indica el paso del proceso de evaluación rápida de la comunidad sobre el que está presentado. Quizás quiera mencionarlo a su audiencia dentro del contexto de los demás pasos.</a:t>
            </a:r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767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B9FEE-D8F4-4942-BC1F-C9F1CD733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8DA4DE-5E52-40B4-B7D7-18335951C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61AE2-180D-4A23-A14B-1DC9BCF4DE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29910-5823-4ECB-8097-E87263AE45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B382A6-B626-4A7F-A135-2D391FBF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2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15143-57EE-4CC7-9599-FE36E460A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9B8AB-E18B-4DAB-9070-03C44009E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011C4-BBAC-47C4-ACCA-8718EE04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3BA5C-17BC-4CC9-8AFE-B63D68B6BAC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188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96C12-04C3-4A4E-A578-5FA2F7C98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286FE-65A6-4DA3-AB0D-574790E7C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0986A-8A8F-4851-98D1-2D8E97D6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904C0-2C95-4AEC-B630-0D13B456436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</a:t>
            </a:r>
            <a:r>
              <a:rPr lang="en-US" dirty="0" err="1"/>
              <a:t>Asesssment</a:t>
            </a:r>
            <a:r>
              <a:rPr lang="en-US" dirty="0"/>
              <a:t> Findings</a:t>
            </a:r>
          </a:p>
        </p:txBody>
      </p:sp>
    </p:spTree>
    <p:extLst>
      <p:ext uri="{BB962C8B-B14F-4D97-AF65-F5344CB8AC3E}">
        <p14:creationId xmlns:p14="http://schemas.microsoft.com/office/powerpoint/2010/main" val="2952219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96C12-04C3-4A4E-A578-5FA2F7C98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286FE-65A6-4DA3-AB0D-574790E7C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0986A-8A8F-4851-98D1-2D8E97D6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5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768E7-D1A8-47AE-AAA7-A1F11B73E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5A418-F827-49B6-9F56-BB438A6E2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50FC9-6C74-4A9E-92C4-DB225FE8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7884CBD-B4D8-4D3D-B1CA-A97A32A54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456" y="73189"/>
            <a:ext cx="1668236" cy="154431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BFDCE3-89D9-45FC-978C-80180968D7D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26435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CAF5E-C418-4623-ACC9-EDEBF1E27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3F002-8465-4C4E-8C80-2C712294F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2BC0B-A087-4DA6-ABD8-3BC6B6D3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CC2471-5244-4BF9-BFAF-A2EB515F86C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F63BAD7-932B-4F69-985F-0A8D8A905E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6837"/>
            <a:ext cx="2644263" cy="72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15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9C4EB-2807-4EE4-B39C-B4F38EBA6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0F152-8448-4450-A133-3F7852050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6FDF3F-B090-4262-BD96-13FF8453F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A98F2-7289-4133-A6D8-78BCDFDE9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3FDBF-4250-442A-9EDD-F227458F513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95620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0603A-B4EA-4634-A85B-0E0E240AB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4D2A9C-1530-4A66-92E5-4619CE4C7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3E3D6-0D4A-41E4-8231-424D00E9A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69DDDD-2F88-486F-B10D-9EECA7171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53B46-D7FE-4332-A05E-1642B5034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3E9D57-9FB7-4B9C-A786-0B741F4E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F900BC3-BC09-4546-81AA-BF50B4BE625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253381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64802-4C28-4D5D-A9EB-88C775345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FB14F-D67D-40D8-B1F1-51CC111E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0BD24E-705F-46FB-8B8A-AE4B16220A6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181734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20C1EE-01C8-4B1C-AFCD-90DCB2CB2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61F163-0CBF-4578-BB96-7FE15B9F4C0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61576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5A334-FDB7-4F38-9436-A564C7B8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239D3-5898-4A02-9534-3B37BC24E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09C5B-3F1D-4D7B-AC36-20B62D7D9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F5F41-0A70-4D03-9BA0-0BF78986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78A3C-6CC2-4339-8BD6-09755A318AF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213782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FFEAD-551D-4F58-8A8E-08D23F188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C97143-9FE3-4B95-A2FF-22149F2EF5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BEACE-AAEA-438E-AE1C-11F0DCAB0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D571D-A1F1-4A04-B193-281073BC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276D9-CB8E-409D-A205-E44EFC38783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82668059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1D06FB4-04C3-46F6-89F5-FB548967AB02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4981AD16-1FD3-40DF-8006-DADFAAE893F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456" y="73189"/>
            <a:ext cx="1668236" cy="1544310"/>
          </a:xfrm>
          <a:prstGeom prst="rect">
            <a:avLst/>
          </a:prstGeom>
        </p:spPr>
      </p:pic>
      <p:pic>
        <p:nvPicPr>
          <p:cNvPr id="10" name="Picture 9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E0E3F2C9-E771-4D0C-933F-9E0B764B9CA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01285"/>
            <a:ext cx="2584269" cy="704801"/>
          </a:xfrm>
          <a:prstGeom prst="rect">
            <a:avLst/>
          </a:prstGeom>
        </p:spPr>
      </p:pic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5D732D32-90E1-4B3E-8D18-21E6A5921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873C581-8BBB-4FD5-A308-C238C0216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4C23E0C-143E-4ACD-9757-313820D20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Rapid Community Assessment Findings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EB933A2-96B1-4962-A63E-D50A67D65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382A6-B626-4A7F-A135-2D391FBF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5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3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7_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>
            <a:spLocks noGrp="1"/>
          </p:cNvSpPr>
          <p:nvPr>
            <p:ph type="title"/>
          </p:nvPr>
        </p:nvSpPr>
        <p:spPr>
          <a:xfrm>
            <a:off x="366405" y="328744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ts val="3700"/>
            </a:pPr>
            <a:r>
              <a:rPr lang="es-ES" sz="3200" dirty="0">
                <a:highlight>
                  <a:srgbClr val="FFFF00"/>
                </a:highlight>
              </a:rPr>
              <a:t>Diapositiva con instrucciones. BORRAR ANTES DE HACER LA PRESENTACIÓN </a:t>
            </a:r>
          </a:p>
        </p:txBody>
      </p:sp>
      <p:sp>
        <p:nvSpPr>
          <p:cNvPr id="108" name="Google Shape;108;p2"/>
          <p:cNvSpPr txBox="1">
            <a:spLocks noGrp="1"/>
          </p:cNvSpPr>
          <p:nvPr>
            <p:ph idx="1"/>
          </p:nvPr>
        </p:nvSpPr>
        <p:spPr>
          <a:xfrm>
            <a:off x="954898" y="2626627"/>
            <a:ext cx="10554574" cy="373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s-ES" sz="2400" dirty="0">
                <a:highlight>
                  <a:srgbClr val="FFFF00"/>
                </a:highlight>
                <a:latin typeface="Arial"/>
                <a:cs typeface="Arial"/>
              </a:rPr>
              <a:t>Use este conjunto de diapositivas de plantilla para crear una presentación sobre los hallazgos de su evaluación rápida de la comunidad</a:t>
            </a:r>
          </a:p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s-ES" sz="2400" dirty="0">
                <a:highlight>
                  <a:srgbClr val="FFFF00"/>
                </a:highlight>
                <a:latin typeface="Arial"/>
                <a:cs typeface="Arial"/>
              </a:rPr>
              <a:t>Agregue o borre diapositivas para adaptarlo a la información de su evaluación rápida de la comunidad</a:t>
            </a:r>
          </a:p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s-ES" sz="2400" dirty="0">
                <a:highlight>
                  <a:srgbClr val="FFFF00"/>
                </a:highlight>
                <a:latin typeface="Arial"/>
                <a:cs typeface="Arial"/>
              </a:rPr>
              <a:t>Asegúrese de tener permiso para usar las imágenes o fotos que quiera incluir en la presentación y de agregar un pie de página o un enlace con la fuente de las imágenes en la parte inferior de la diapositiva</a:t>
            </a:r>
          </a:p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ES" sz="3700"/>
              <a:t>Personas y perspectivas incluidas</a:t>
            </a:r>
          </a:p>
        </p:txBody>
      </p:sp>
      <p:sp>
        <p:nvSpPr>
          <p:cNvPr id="150" name="Google Shape;150;p9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spcBef>
                <a:spcPts val="0"/>
              </a:spcBef>
              <a:buSzPts val="2400"/>
              <a:buNone/>
            </a:pPr>
            <a:r>
              <a:rPr lang="es-ES" sz="2400" b="1" dirty="0">
                <a:solidFill>
                  <a:schemeClr val="tx1"/>
                </a:solidFill>
              </a:rPr>
              <a:t>Considere usar íconos (de tenerlos) o listas para mostrar a las personas y las perspectivas incluidas en la evaluación rápida de la comunidad.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ES" sz="3700"/>
              <a:t>Sitios visitados</a:t>
            </a:r>
          </a:p>
        </p:txBody>
      </p:sp>
      <p:sp>
        <p:nvSpPr>
          <p:cNvPr id="156" name="Google Shape;156;p10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spcBef>
                <a:spcPts val="0"/>
              </a:spcBef>
              <a:buSzPts val="2400"/>
              <a:buNone/>
            </a:pPr>
            <a:r>
              <a:rPr lang="es-ES" sz="2400" b="1"/>
              <a:t>Incluya fotos de distintos sitios que visitaron dentro de la comunidad.</a:t>
            </a:r>
            <a:r>
              <a:rPr lang="es-E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b="1">
                <a:latin typeface="Calibri" panose="020F0502020204030204" pitchFamily="34" charset="0"/>
                <a:cs typeface="Calibri" panose="020F0502020204030204" pitchFamily="34" charset="0"/>
              </a:rPr>
              <a:t>Considere insertar un mapa de la región y marcar los sitios visitados. </a:t>
            </a:r>
          </a:p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s-ES"/>
              <a:t>Hallazgos</a:t>
            </a:r>
          </a:p>
        </p:txBody>
      </p:sp>
      <p:sp>
        <p:nvSpPr>
          <p:cNvPr id="162" name="Google Shape;162;p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ES" sz="3700" dirty="0"/>
              <a:t>¿Qué está funcionando bien con respecto a la vacunación </a:t>
            </a:r>
            <a:br>
              <a:rPr lang="es-ES" sz="3700" dirty="0"/>
            </a:br>
            <a:r>
              <a:rPr lang="es-ES" sz="3700" dirty="0"/>
              <a:t>contra el COVID-19?</a:t>
            </a:r>
          </a:p>
        </p:txBody>
      </p:sp>
      <p:sp>
        <p:nvSpPr>
          <p:cNvPr id="168" name="Google Shape;168;p12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ES" sz="2400" b="1" dirty="0"/>
              <a:t>Provea una lista de "lo que está funcionando bien" dentro de la comunidad en relación con la preocupación o amenaza para la salud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s-ES" sz="2200" dirty="0"/>
              <a:t>Ejemplo: Los líderes de la comunidad están movilizados y tienen solicitudes claras en cuanto a servicios y recursos</a:t>
            </a:r>
            <a:r>
              <a:rPr lang="es-ES" sz="2200" b="1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"/>
          <p:cNvSpPr txBox="1">
            <a:spLocks noGrp="1"/>
          </p:cNvSpPr>
          <p:nvPr>
            <p:ph type="title"/>
          </p:nvPr>
        </p:nvSpPr>
        <p:spPr>
          <a:xfrm>
            <a:off x="92765" y="289555"/>
            <a:ext cx="9992139" cy="913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ES" sz="3600" dirty="0"/>
              <a:t>¿Qué desafíos hay para la vacunación contra el COVID-19?</a:t>
            </a:r>
          </a:p>
        </p:txBody>
      </p:sp>
      <p:sp>
        <p:nvSpPr>
          <p:cNvPr id="174" name="Google Shape;174;p13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ES" sz="2400" b="1" dirty="0"/>
              <a:t>Provea una lista de los desafíos encontrados dentro de la comunidad en relación con la preocupación o amenaza para la salud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s-ES" sz="2200" dirty="0"/>
              <a:t>Ejemplo</a:t>
            </a:r>
            <a:r>
              <a:rPr lang="es-ES" sz="2000" dirty="0"/>
              <a:t>: 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s-ES" sz="2000" dirty="0"/>
              <a:t>Es difícil encontrar jóvenes adultos 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s-ES" sz="2000" dirty="0"/>
              <a:t>Percepción de disparidades en relación con las comunidades vecinas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s-ES" sz="2000" dirty="0"/>
              <a:t>Falta de transporte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s-ES"/>
              <a:t>Recomendaciones</a:t>
            </a:r>
          </a:p>
        </p:txBody>
      </p:sp>
      <p:sp>
        <p:nvSpPr>
          <p:cNvPr id="180" name="Google Shape;180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"/>
          <p:cNvSpPr txBox="1">
            <a:spLocks noGrp="1"/>
          </p:cNvSpPr>
          <p:nvPr>
            <p:ph type="title"/>
          </p:nvPr>
        </p:nvSpPr>
        <p:spPr>
          <a:xfrm>
            <a:off x="810000" y="583375"/>
            <a:ext cx="10571998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s-ES"/>
              <a:t>Recomendaciones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38378BD-DF99-430F-A078-53B122934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235678"/>
              </p:ext>
            </p:extLst>
          </p:nvPr>
        </p:nvGraphicFramePr>
        <p:xfrm>
          <a:off x="810000" y="2361217"/>
          <a:ext cx="10571998" cy="36576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285999">
                  <a:extLst>
                    <a:ext uri="{9D8B030D-6E8A-4147-A177-3AD203B41FA5}">
                      <a16:colId xmlns:a16="http://schemas.microsoft.com/office/drawing/2014/main" val="2082011801"/>
                    </a:ext>
                  </a:extLst>
                </a:gridCol>
                <a:gridCol w="5285999">
                  <a:extLst>
                    <a:ext uri="{9D8B030D-6E8A-4147-A177-3AD203B41FA5}">
                      <a16:colId xmlns:a16="http://schemas.microsoft.com/office/drawing/2014/main" val="39408299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</a:rPr>
                        <a:t>DESAFÍO </a:t>
                      </a:r>
                    </a:p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</a:rPr>
                        <a:t>[Enumere los desafíos]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</a:rPr>
                        <a:t>RECOMENDACIÓN </a:t>
                      </a:r>
                    </a:p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</a:rPr>
                        <a:t>[Enumere las recomendaciones para cada desafío]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74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Ej.: Difícil encontrar jóvenes adultos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Ej.: Actividades de acercamiento orientadas hacia jóvenes adultos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844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Ej.: Percepción de disparidades en relación con las comunidades vecinas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Ej.: Ubicación de centros de distribución de vacunas en áreas específicas, con base en la vulnerabilidad social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42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Ej.: Falta de transporte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Ej.: Proveer transporte con buses escolares, ambulancias, camionetas de centros religiosos y conductores voluntarios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1733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s-ES"/>
              <a:t>Lecciones aprendidas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05B28-DB08-48B9-8A7B-C03A9C94A8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>
                <a:highlight>
                  <a:srgbClr val="FFFF00"/>
                </a:highlight>
              </a:rPr>
              <a:t>ESTA SECCIÓN ES OPCIONAL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7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ES" sz="3700"/>
              <a:t>Lecciones aprendidas</a:t>
            </a:r>
          </a:p>
        </p:txBody>
      </p:sp>
      <p:sp>
        <p:nvSpPr>
          <p:cNvPr id="201" name="Google Shape;201;p17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ES" sz="2400" b="1" dirty="0"/>
              <a:t>Provea una lista de ejemplos y lecciones aprendidas sobre la evaluación rápida de la comunidad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s-ES" sz="2200" dirty="0"/>
              <a:t>Ejemplo</a:t>
            </a:r>
            <a:r>
              <a:rPr lang="es-ES" sz="2000" dirty="0"/>
              <a:t>: 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s-ES" dirty="0"/>
              <a:t>Use una combinación de métodos distintos (p. ej., entrevistas con colaboradores de la comunidad, sesiones para escuchar grupales, observaciones)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s-ES" sz="2000" dirty="0"/>
              <a:t>Esté dispuesto a seguir oportunidades que no esperaba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s-ES"/>
              <a:t>Próximos pasos</a:t>
            </a:r>
          </a:p>
        </p:txBody>
      </p:sp>
      <p:sp>
        <p:nvSpPr>
          <p:cNvPr id="207" name="Google Shape;207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s-ES"/>
              <a:t>Título de presentación</a:t>
            </a:r>
          </a:p>
        </p:txBody>
      </p:sp>
      <p:sp>
        <p:nvSpPr>
          <p:cNvPr id="102" name="Google Shape;102;p1"/>
          <p:cNvSpPr txBox="1">
            <a:spLocks noGrp="1"/>
          </p:cNvSpPr>
          <p:nvPr>
            <p:ph type="subTitle" idx="1"/>
          </p:nvPr>
        </p:nvSpPr>
        <p:spPr>
          <a:xfrm>
            <a:off x="1097280" y="4602691"/>
            <a:ext cx="10572000" cy="1158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s-ES" sz="1700" b="1"/>
              <a:t>FECHA</a:t>
            </a:r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00"/>
              <a:buNone/>
            </a:pPr>
            <a:r>
              <a:rPr lang="es-ES" sz="1700" b="1"/>
              <a:t>CONTRIBUIDORES/PRESENTADORES</a:t>
            </a:r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00"/>
              <a:buNone/>
            </a:pPr>
            <a:r>
              <a:rPr lang="es-ES" sz="1700" b="1"/>
              <a:t>NOMBRE DE ORGANIZACIÓN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073030-84D3-40BE-8EFB-260DA004F2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Hallazgos de la evaluación rápida de la comunidad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ES" sz="3700"/>
              <a:t>Próximos pasos</a:t>
            </a:r>
          </a:p>
        </p:txBody>
      </p:sp>
      <p:sp>
        <p:nvSpPr>
          <p:cNvPr id="213" name="Google Shape;213;p19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ES" sz="2400" b="1" dirty="0"/>
              <a:t>Provea una lista de las medidas que se deben tomar dentro de las comunidades de enfoque después de que se haya completado la evaluación rápida de la comunidad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s-ES" sz="2200" dirty="0"/>
              <a:t>Ejemplo: Crear propuestas operacionales para la implementación de soluciones en el condado X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s-ES"/>
              <a:t>Agradecimientos</a:t>
            </a:r>
          </a:p>
        </p:txBody>
      </p:sp>
      <p:sp>
        <p:nvSpPr>
          <p:cNvPr id="207" name="Google Shape;207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0113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ES" sz="3700"/>
              <a:t>Agradecimientos</a:t>
            </a:r>
          </a:p>
        </p:txBody>
      </p:sp>
      <p:sp>
        <p:nvSpPr>
          <p:cNvPr id="213" name="Google Shape;213;p19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 lnSpcReduction="10000"/>
          </a:bodyPr>
          <a:lstStyle/>
          <a:p>
            <a:pPr marL="0" indent="0">
              <a:buNone/>
            </a:pPr>
            <a:r>
              <a:rPr lang="es-ES" sz="2400" b="1" dirty="0">
                <a:latin typeface="Calibri"/>
                <a:cs typeface="Calibri"/>
              </a:rPr>
              <a:t>Provea una lista de todos los colaboradores de la comunidad y todas las organizaciones que contribuyeron a </a:t>
            </a:r>
            <a:r>
              <a:rPr lang="es-ES" sz="2400" b="1">
                <a:latin typeface="Calibri"/>
                <a:cs typeface="Calibri"/>
              </a:rPr>
              <a:t>la evaluación.</a:t>
            </a:r>
            <a:endParaRPr lang="es-ES" sz="2400" b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es-ES" sz="2400" b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es-ES" sz="2400" b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es-ES" sz="2400" b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es-ES" sz="2400" b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es-ES" sz="2400" b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es-ES" sz="2400" b="1" dirty="0">
              <a:latin typeface="Calibri"/>
              <a:cs typeface="Calibri"/>
            </a:endParaRPr>
          </a:p>
          <a:p>
            <a:pPr marL="0" indent="0" algn="r">
              <a:buNone/>
            </a:pPr>
            <a:r>
              <a:rPr lang="es-E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MLS-328169-B</a:t>
            </a:r>
          </a:p>
        </p:txBody>
      </p:sp>
    </p:spTree>
    <p:extLst>
      <p:ext uri="{BB962C8B-B14F-4D97-AF65-F5344CB8AC3E}">
        <p14:creationId xmlns:p14="http://schemas.microsoft.com/office/powerpoint/2010/main" val="215383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>
            <a:spLocks noGrp="1"/>
          </p:cNvSpPr>
          <p:nvPr>
            <p:ph type="title"/>
          </p:nvPr>
        </p:nvSpPr>
        <p:spPr>
          <a:xfrm>
            <a:off x="366405" y="328744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ES" sz="3700"/>
              <a:t>5 pasos para la evaluación rápida de la comunidad</a:t>
            </a:r>
          </a:p>
        </p:txBody>
      </p:sp>
      <p:sp>
        <p:nvSpPr>
          <p:cNvPr id="108" name="Google Shape;108;p2"/>
          <p:cNvSpPr txBox="1">
            <a:spLocks noGrp="1"/>
          </p:cNvSpPr>
          <p:nvPr>
            <p:ph idx="1"/>
          </p:nvPr>
        </p:nvSpPr>
        <p:spPr>
          <a:xfrm>
            <a:off x="1153678" y="2626627"/>
            <a:ext cx="10554574" cy="373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ES" sz="2400" b="1" dirty="0"/>
              <a:t>Paso 1: Identificar los objetivos y las comunidades de enfoque</a:t>
            </a:r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lang="es-ES" sz="2400" b="1" dirty="0"/>
              <a:t>Paso 2: Planificar la evaluación</a:t>
            </a:r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lang="es-ES" sz="2400" b="1" dirty="0"/>
              <a:t>Paso 3: Recopilar y analizar datos</a:t>
            </a:r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lang="es-ES" sz="2400" b="1" dirty="0"/>
              <a:t>Paso 4: Informar hallazgos e identificar soluciones </a:t>
            </a:r>
          </a:p>
          <a:p>
            <a:pPr marL="0" indent="0">
              <a:spcBef>
                <a:spcPts val="1400"/>
              </a:spcBef>
              <a:buSzPts val="2400"/>
              <a:buNone/>
            </a:pPr>
            <a:r>
              <a:rPr lang="es-ES" sz="2400" b="1" dirty="0"/>
              <a:t>Paso 5: Evaluar los esfuerzos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3C0DBD6-D61C-490C-90D9-3B3E45F3048C}"/>
              </a:ext>
            </a:extLst>
          </p:cNvPr>
          <p:cNvCxnSpPr/>
          <p:nvPr/>
        </p:nvCxnSpPr>
        <p:spPr>
          <a:xfrm flipV="1">
            <a:off x="492826" y="4331524"/>
            <a:ext cx="498764" cy="5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47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ES" sz="3700"/>
              <a:t>Objetivos</a:t>
            </a:r>
          </a:p>
        </p:txBody>
      </p:sp>
      <p:sp>
        <p:nvSpPr>
          <p:cNvPr id="114" name="Google Shape;114;p3"/>
          <p:cNvSpPr txBox="1">
            <a:spLocks noGrp="1"/>
          </p:cNvSpPr>
          <p:nvPr>
            <p:ph idx="1"/>
          </p:nvPr>
        </p:nvSpPr>
        <p:spPr>
          <a:xfrm>
            <a:off x="818711" y="2475205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ES" sz="2400" b="1" dirty="0"/>
              <a:t>Haga una lista con 3-5 objetivos de la evaluación rápida de la comunidad de la población o comunidad de enfoque.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s-ES" sz="2200" dirty="0"/>
              <a:t>Ejemplo: 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s-ES" sz="2000" dirty="0"/>
              <a:t>Crear un conjunto de evidencia que el condado X pueda usar al crear una campaña de acercamiento comunitario para abordar las disparidades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s-ES" sz="2000" dirty="0"/>
              <a:t>Hacer lanzamientos piloto de herramientas y enfoques nuevos para la realización de las evaluaciones rápidas de la comunidad centradas en adolescentes y evaluaciones rápidas digitales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s-ES" sz="2000" dirty="0"/>
              <a:t>Proveer perspectivas iniciales sobre las preocupaciones de salud o amenazas en el condado X</a:t>
            </a:r>
          </a:p>
          <a:p>
            <a:pPr marL="566928" lvl="2" indent="-812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16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s-ES"/>
              <a:t>Antecedentes</a:t>
            </a:r>
          </a:p>
        </p:txBody>
      </p:sp>
      <p:sp>
        <p:nvSpPr>
          <p:cNvPr id="120" name="Google Shape;120;p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ES" sz="3700" dirty="0"/>
              <a:t>Información general sobre [</a:t>
            </a:r>
            <a:r>
              <a:rPr lang="es-ES" sz="3700" dirty="0">
                <a:highlight>
                  <a:srgbClr val="FFFF00"/>
                </a:highlight>
              </a:rPr>
              <a:t>insertar ubicación</a:t>
            </a:r>
            <a:r>
              <a:rPr lang="es-ES" sz="3700" dirty="0"/>
              <a:t>]	</a:t>
            </a:r>
          </a:p>
        </p:txBody>
      </p:sp>
      <p:sp>
        <p:nvSpPr>
          <p:cNvPr id="126" name="Google Shape;126;p5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ES" sz="2400" b="1" dirty="0"/>
              <a:t>Provea información detallada sobre los datos estadísticos relativos a la población y a los grupos particulares que la componen. Considere agregar algunas fotos de la ubicación y otros elementos que la describan a fin de incluir algunas imágenes llamativas en la presentación. 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s-ES" sz="2200" dirty="0"/>
              <a:t>Ejemplo: El 60.7 % de la población del condado X tiene un título de educación secundaria o mayor.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3CE609-6A5E-46CD-A05F-F70321FB980C}"/>
              </a:ext>
            </a:extLst>
          </p:cNvPr>
          <p:cNvSpPr txBox="1"/>
          <p:nvPr/>
        </p:nvSpPr>
        <p:spPr>
          <a:xfrm>
            <a:off x="7070271" y="4098471"/>
            <a:ext cx="4303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ES" sz="3700"/>
              <a:t>Comunidades de enfoque</a:t>
            </a:r>
          </a:p>
        </p:txBody>
      </p:sp>
      <p:sp>
        <p:nvSpPr>
          <p:cNvPr id="132" name="Google Shape;132;p6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ES" sz="2400" b="1" dirty="0"/>
              <a:t>Incluya una lista de las comunidades o áreas específicas de enfoque en las que se encuentra la población que se evaluará. 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s-ES" sz="2200" dirty="0"/>
              <a:t>Ejemplo:</a:t>
            </a:r>
            <a:r>
              <a:rPr lang="es-ES" sz="2200" i="1" dirty="0"/>
              <a:t> </a:t>
            </a:r>
            <a:r>
              <a:rPr lang="es-ES" sz="2200" dirty="0"/>
              <a:t>Ciudades en el condado X: ciudad A, ciudad B y ciudad 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s-ES"/>
              <a:t>Métodos</a:t>
            </a:r>
          </a:p>
        </p:txBody>
      </p:sp>
      <p:sp>
        <p:nvSpPr>
          <p:cNvPr id="138" name="Google Shape;138;p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ES" sz="3700"/>
              <a:t>Métodos usados</a:t>
            </a:r>
          </a:p>
        </p:txBody>
      </p:sp>
      <p:sp>
        <p:nvSpPr>
          <p:cNvPr id="144" name="Google Shape;144;p8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ES" sz="2400" b="1" dirty="0"/>
              <a:t>Provea una lista de los métodos cualitativos o cuantitativos que se usaron durante toda la evaluación rápida de la comunidad. 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s-ES" sz="2200" dirty="0"/>
              <a:t>Ejemplo: 12 entrevistas con colaboradores de la comunidad, 3 sesiones para escuchar,     5 sesiones de observación en línea y una observación de campo por auto (</a:t>
            </a:r>
            <a:r>
              <a:rPr lang="es-ES" sz="2200" i="1" dirty="0" err="1"/>
              <a:t>windshield</a:t>
            </a:r>
            <a:r>
              <a:rPr lang="es-ES" sz="2200" i="1" dirty="0"/>
              <a:t> tour</a:t>
            </a:r>
            <a:r>
              <a:rPr lang="es-ES" sz="2200" dirty="0"/>
              <a:t>) del condado X </a:t>
            </a:r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RCA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CA Template" id="{9A29788D-1B15-4633-8FFD-90F68EC08062}" vid="{BC985465-1140-4471-B896-21E038F649C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5FFF414654248BFED7428B63CEAAE" ma:contentTypeVersion="11" ma:contentTypeDescription="Create a new document." ma:contentTypeScope="" ma:versionID="4ce938c2863e087b7a1912e47c69bfcf">
  <xsd:schema xmlns:xsd="http://www.w3.org/2001/XMLSchema" xmlns:xs="http://www.w3.org/2001/XMLSchema" xmlns:p="http://schemas.microsoft.com/office/2006/metadata/properties" xmlns:ns2="c1b87af4-f275-4c5d-8ef7-1cff048bb152" xmlns:ns3="6494a3be-e040-4f6c-bab4-12d0ef0caeaa" xmlns:ns4="6a3a1654-6fd6-4978-b8ca-1b3bf4bd571a" targetNamespace="http://schemas.microsoft.com/office/2006/metadata/properties" ma:root="true" ma:fieldsID="ef78d77c2add3efcd1916075c1491025" ns2:_="" ns3:_="" ns4:_="">
    <xsd:import namespace="c1b87af4-f275-4c5d-8ef7-1cff048bb152"/>
    <xsd:import namespace="6494a3be-e040-4f6c-bab4-12d0ef0caeaa"/>
    <xsd:import namespace="6a3a1654-6fd6-4978-b8ca-1b3bf4bd571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WebRequestID" minOccurs="0"/>
                <xsd:element ref="ns3:RequestType" minOccurs="0"/>
                <xsd:element ref="ns3:FriendlyNa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87af4-f275-4c5d-8ef7-1cff048bb1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94a3be-e040-4f6c-bab4-12d0ef0caeaa" elementFormDefault="qualified">
    <xsd:import namespace="http://schemas.microsoft.com/office/2006/documentManagement/types"/>
    <xsd:import namespace="http://schemas.microsoft.com/office/infopath/2007/PartnerControls"/>
    <xsd:element name="WebRequestID" ma:index="11" nillable="true" ma:displayName="WebRequestID" ma:internalName="WebRequestID">
      <xsd:simpleType>
        <xsd:restriction base="dms:Number"/>
      </xsd:simpleType>
    </xsd:element>
    <xsd:element name="RequestType" ma:index="12" nillable="true" ma:displayName="RequestType" ma:internalName="RequestType">
      <xsd:simpleType>
        <xsd:restriction base="dms:Text">
          <xsd:maxLength value="255"/>
        </xsd:restriction>
      </xsd:simpleType>
    </xsd:element>
    <xsd:element name="FriendlyName" ma:index="13" nillable="true" ma:displayName="FriendlyName" ma:internalName="FriendlyNam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3a1654-6fd6-4978-b8ca-1b3bf4bd57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riendlyName xmlns="6494a3be-e040-4f6c-bab4-12d0ef0caeaa">RCA_PPT_Template_Spanish_508.pptx</FriendlyName>
    <WebRequestID xmlns="6494a3be-e040-4f6c-bab4-12d0ef0caeaa">3096</WebRequestID>
    <RequestType xmlns="6494a3be-e040-4f6c-bab4-12d0ef0caeaa">Update</RequestTyp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1195956-AE01-4643-A3B9-D63642F137D8}"/>
</file>

<file path=customXml/itemProps2.xml><?xml version="1.0" encoding="utf-8"?>
<ds:datastoreItem xmlns:ds="http://schemas.openxmlformats.org/officeDocument/2006/customXml" ds:itemID="{0DFE97B0-8E7D-4B97-B168-12AA5B7D68A6}">
  <ds:schemaRefs>
    <ds:schemaRef ds:uri="0a9f0d6a-4582-485f-b2a6-495847c3afc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98b4e080-6c6d-4eea-8a14-9df131e62cd1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A945964-9C9F-4DF5-931B-13871E2B781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9FA1160-F037-4A1B-9BD5-9CB7E6458283}"/>
</file>

<file path=docProps/app.xml><?xml version="1.0" encoding="utf-8"?>
<Properties xmlns="http://schemas.openxmlformats.org/officeDocument/2006/extended-properties" xmlns:vt="http://schemas.openxmlformats.org/officeDocument/2006/docPropsVTypes">
  <Template>RCA Template</Template>
  <TotalTime>375</TotalTime>
  <Words>830</Words>
  <Application>Microsoft Office PowerPoint</Application>
  <PresentationFormat>Widescreen</PresentationFormat>
  <Paragraphs>81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RCA Template</vt:lpstr>
      <vt:lpstr>Diapositiva con instrucciones. BORRAR ANTES DE HACER LA PRESENTACIÓN </vt:lpstr>
      <vt:lpstr>Título de presentación</vt:lpstr>
      <vt:lpstr>5 pasos para la evaluación rápida de la comunidad</vt:lpstr>
      <vt:lpstr>Objetivos</vt:lpstr>
      <vt:lpstr>Antecedentes</vt:lpstr>
      <vt:lpstr>Información general sobre [insertar ubicación] </vt:lpstr>
      <vt:lpstr>Comunidades de enfoque</vt:lpstr>
      <vt:lpstr>Métodos</vt:lpstr>
      <vt:lpstr>Métodos usados</vt:lpstr>
      <vt:lpstr>Personas y perspectivas incluidas</vt:lpstr>
      <vt:lpstr>Sitios visitados</vt:lpstr>
      <vt:lpstr>Hallazgos</vt:lpstr>
      <vt:lpstr>¿Qué está funcionando bien con respecto a la vacunación  contra el COVID-19?</vt:lpstr>
      <vt:lpstr>¿Qué desafíos hay para la vacunación contra el COVID-19?</vt:lpstr>
      <vt:lpstr>Recomendaciones</vt:lpstr>
      <vt:lpstr>Recomendaciones</vt:lpstr>
      <vt:lpstr>Lecciones aprendidas</vt:lpstr>
      <vt:lpstr>Lecciones aprendidas</vt:lpstr>
      <vt:lpstr>Próximos pasos</vt:lpstr>
      <vt:lpstr>Próximos pasos</vt:lpstr>
      <vt:lpstr>Agradecimientos</vt:lpstr>
      <vt:lpstr>Agradecimientos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Scotti Leonard</dc:creator>
  <cp:lastModifiedBy>Carly Ng</cp:lastModifiedBy>
  <cp:revision>32</cp:revision>
  <dcterms:created xsi:type="dcterms:W3CDTF">2021-08-10T17:29:29Z</dcterms:created>
  <dcterms:modified xsi:type="dcterms:W3CDTF">2022-02-04T21:29:08Z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0x010100B055FFF414654248BFED7428B63CEAAE</vt:lpwstr>
  </property>
  <property fmtid="{D5CDD505-2E9C-101B-9397-08002B2CF9AE}" pid="3" name="MSIP_Label_8af03ff0-41c5-4c41-b55e-fabb8fae94be_Enabled">
    <vt:lpwstr>true</vt:lpwstr>
  </property>
  <property fmtid="{D5CDD505-2E9C-101B-9397-08002B2CF9AE}" pid="4" name="MSIP_Label_8af03ff0-41c5-4c41-b55e-fabb8fae94be_SetDate">
    <vt:lpwstr>2021-08-19T20:44:23Z</vt:lpwstr>
  </property>
  <property fmtid="{D5CDD505-2E9C-101B-9397-08002B2CF9AE}" pid="5" name="MSIP_Label_8af03ff0-41c5-4c41-b55e-fabb8fae94be_Method">
    <vt:lpwstr>Privileged</vt:lpwstr>
  </property>
  <property fmtid="{D5CDD505-2E9C-101B-9397-08002B2CF9AE}" pid="6" name="MSIP_Label_8af03ff0-41c5-4c41-b55e-fabb8fae94be_Name">
    <vt:lpwstr>8af03ff0-41c5-4c41-b55e-fabb8fae94be</vt:lpwstr>
  </property>
  <property fmtid="{D5CDD505-2E9C-101B-9397-08002B2CF9AE}" pid="7" name="MSIP_Label_8af03ff0-41c5-4c41-b55e-fabb8fae94be_SiteId">
    <vt:lpwstr>9ce70869-60db-44fd-abe8-d2767077fc8f</vt:lpwstr>
  </property>
  <property fmtid="{D5CDD505-2E9C-101B-9397-08002B2CF9AE}" pid="8" name="MSIP_Label_8af03ff0-41c5-4c41-b55e-fabb8fae94be_ActionId">
    <vt:lpwstr>99341803-cabf-4ac7-900f-d501a1f24129</vt:lpwstr>
  </property>
  <property fmtid="{D5CDD505-2E9C-101B-9397-08002B2CF9AE}" pid="9" name="MSIP_Label_8af03ff0-41c5-4c41-b55e-fabb8fae94be_ContentBits">
    <vt:lpwstr>0</vt:lpwstr>
  </property>
</Properties>
</file>