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317" r:id="rId3"/>
    <p:sldId id="367" r:id="rId4"/>
    <p:sldId id="319" r:id="rId5"/>
    <p:sldId id="368" r:id="rId6"/>
    <p:sldId id="36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70" r:id="rId18"/>
    <p:sldId id="371" r:id="rId19"/>
    <p:sldId id="334" r:id="rId20"/>
    <p:sldId id="335" r:id="rId21"/>
    <p:sldId id="336" r:id="rId22"/>
    <p:sldId id="337" r:id="rId23"/>
    <p:sldId id="338" r:id="rId24"/>
    <p:sldId id="372" r:id="rId25"/>
    <p:sldId id="373" r:id="rId26"/>
    <p:sldId id="374" r:id="rId27"/>
    <p:sldId id="375" r:id="rId28"/>
    <p:sldId id="343" r:id="rId29"/>
    <p:sldId id="344" r:id="rId30"/>
    <p:sldId id="34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57" r:id="rId43"/>
    <p:sldId id="358" r:id="rId44"/>
    <p:sldId id="387" r:id="rId45"/>
    <p:sldId id="360" r:id="rId46"/>
    <p:sldId id="361" r:id="rId47"/>
    <p:sldId id="362" r:id="rId48"/>
    <p:sldId id="363" r:id="rId49"/>
    <p:sldId id="316" r:id="rId50"/>
    <p:sldId id="388" r:id="rId51"/>
    <p:sldId id="365" r:id="rId52"/>
    <p:sldId id="389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elt Tip Roman" panose="020B0604020202020204"/>
      <p:italic r:id="rId59"/>
    </p:embeddedFont>
    <p:embeddedFont>
      <p:font typeface="Myriad Pro" panose="020B0503030403020204" pitchFamily="34" charset="0"/>
      <p:regular r:id="rId60"/>
      <p:bold r:id="rId61"/>
      <p:italic r:id="rId62"/>
      <p:boldItalic r:id="rId63"/>
    </p:embeddedFont>
    <p:embeddedFont>
      <p:font typeface="Myriad Pro Light" panose="020B0603030403020204" pitchFamily="34" charset="0"/>
      <p:bold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  <p:cmAuthor id="1" name="Ortiz, Bermang (CDC/NIOSH/EID)" initials="OB(" lastIdx="1" clrIdx="1">
    <p:extLst>
      <p:ext uri="{19B8F6BF-5375-455C-9EA6-DF929625EA0E}">
        <p15:presenceInfo xmlns:p15="http://schemas.microsoft.com/office/powerpoint/2012/main" userId="S-1-5-21-1207783550-2075000910-922709458-404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A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1" autoAdjust="0"/>
    <p:restoredTop sz="99661" autoAdjust="0"/>
  </p:normalViewPr>
  <p:slideViewPr>
    <p:cSldViewPr>
      <p:cViewPr varScale="1">
        <p:scale>
          <a:sx n="111" d="100"/>
          <a:sy n="111" d="100"/>
        </p:scale>
        <p:origin x="11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83DA27-AB72-4884-9D87-5988CFF4BB6A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138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279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6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0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60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3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9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03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8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D2BA5-6EC1-4358-B214-D7CE39A0EBFA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655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67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013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967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495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89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cdc.gov/mmwr/preview/mmwrhtml/mm5915a2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jy9YDD1LTiI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676400"/>
            <a:ext cx="9144000" cy="3771900"/>
          </a:xfrm>
          <a:custGeom>
            <a:avLst/>
            <a:gdLst>
              <a:gd name="connsiteX0" fmla="*/ 27296 w 9416955"/>
              <a:gd name="connsiteY0" fmla="*/ 163773 h 3220871"/>
              <a:gd name="connsiteX1" fmla="*/ 9416955 w 9416955"/>
              <a:gd name="connsiteY1" fmla="*/ 0 h 3220871"/>
              <a:gd name="connsiteX2" fmla="*/ 9416955 w 9416955"/>
              <a:gd name="connsiteY2" fmla="*/ 3220871 h 3220871"/>
              <a:gd name="connsiteX3" fmla="*/ 0 w 9416955"/>
              <a:gd name="connsiteY3" fmla="*/ 3002507 h 3220871"/>
              <a:gd name="connsiteX4" fmla="*/ 27296 w 9416955"/>
              <a:gd name="connsiteY4" fmla="*/ 163773 h 322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5" h="3220871">
                <a:moveTo>
                  <a:pt x="27296" y="163773"/>
                </a:moveTo>
                <a:lnTo>
                  <a:pt x="9416955" y="0"/>
                </a:lnTo>
                <a:lnTo>
                  <a:pt x="9416955" y="3220871"/>
                </a:lnTo>
                <a:lnTo>
                  <a:pt x="0" y="3002507"/>
                </a:lnTo>
                <a:lnTo>
                  <a:pt x="27296" y="16377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73321"/>
            <a:ext cx="8172448" cy="129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Un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programa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de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estudios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sobre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seguridad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y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salud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trabajadores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jóvenes</a:t>
            </a:r>
            <a:endParaRPr lang="en-US" b="1" dirty="0" smtClean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r>
              <a:rPr lang="en-US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Edición</a:t>
            </a:r>
            <a:r>
              <a:rPr lang="en-US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California</a:t>
            </a:r>
            <a:endParaRPr lang="en-US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6" y="1983776"/>
            <a:ext cx="4448175" cy="1578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5668242"/>
            <a:ext cx="4171950" cy="907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5752762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DEPARTMENTO DE SALUD Y SERVICIOS HUMANOS</a:t>
            </a: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Centros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el Control y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Prevención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Enfermedades</a:t>
            </a:r>
            <a:endParaRPr lang="en-US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Instituto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Nacional para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Seguridad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Salud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Ocupacional</a:t>
            </a: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-2" y="-2"/>
            <a:ext cx="1733266" cy="1678674"/>
          </a:xfrm>
          <a:custGeom>
            <a:avLst/>
            <a:gdLst>
              <a:gd name="connsiteX0" fmla="*/ 0 w 1733266"/>
              <a:gd name="connsiteY0" fmla="*/ 0 h 1678674"/>
              <a:gd name="connsiteX1" fmla="*/ 27295 w 1733266"/>
              <a:gd name="connsiteY1" fmla="*/ 1678674 h 1678674"/>
              <a:gd name="connsiteX2" fmla="*/ 1719618 w 1733266"/>
              <a:gd name="connsiteY2" fmla="*/ 1624083 h 1678674"/>
              <a:gd name="connsiteX3" fmla="*/ 1733266 w 1733266"/>
              <a:gd name="connsiteY3" fmla="*/ 27295 h 1678674"/>
              <a:gd name="connsiteX4" fmla="*/ 0 w 1733266"/>
              <a:gd name="connsiteY4" fmla="*/ 0 h 16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266" h="1678674">
                <a:moveTo>
                  <a:pt x="0" y="0"/>
                </a:moveTo>
                <a:lnTo>
                  <a:pt x="27295" y="1678674"/>
                </a:lnTo>
                <a:lnTo>
                  <a:pt x="1719618" y="1624083"/>
                </a:lnTo>
                <a:lnTo>
                  <a:pt x="1733266" y="272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46000" sy="46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897039" y="13648"/>
            <a:ext cx="1569492" cy="1596788"/>
          </a:xfrm>
          <a:custGeom>
            <a:avLst/>
            <a:gdLst>
              <a:gd name="connsiteX0" fmla="*/ 0 w 1569492"/>
              <a:gd name="connsiteY0" fmla="*/ 0 h 1596788"/>
              <a:gd name="connsiteX1" fmla="*/ 0 w 1569492"/>
              <a:gd name="connsiteY1" fmla="*/ 1596788 h 1596788"/>
              <a:gd name="connsiteX2" fmla="*/ 1555845 w 1569492"/>
              <a:gd name="connsiteY2" fmla="*/ 1555845 h 1596788"/>
              <a:gd name="connsiteX3" fmla="*/ 1569492 w 1569492"/>
              <a:gd name="connsiteY3" fmla="*/ 0 h 1596788"/>
              <a:gd name="connsiteX4" fmla="*/ 0 w 1569492"/>
              <a:gd name="connsiteY4" fmla="*/ 0 h 15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492" h="1596788">
                <a:moveTo>
                  <a:pt x="0" y="0"/>
                </a:moveTo>
                <a:lnTo>
                  <a:pt x="0" y="1596788"/>
                </a:lnTo>
                <a:lnTo>
                  <a:pt x="1555845" y="1555845"/>
                </a:lnTo>
                <a:lnTo>
                  <a:pt x="156949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620778" y="13649"/>
            <a:ext cx="1637021" cy="1565370"/>
          </a:xfrm>
          <a:custGeom>
            <a:avLst/>
            <a:gdLst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73959 w 1501254"/>
              <a:gd name="connsiteY2" fmla="*/ 151490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82745 w 1501254"/>
              <a:gd name="connsiteY2" fmla="*/ 153395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22434 w 1510040"/>
              <a:gd name="connsiteY0" fmla="*/ 13648 h 1565370"/>
              <a:gd name="connsiteX1" fmla="*/ 0 w 1510040"/>
              <a:gd name="connsiteY1" fmla="*/ 1565370 h 1565370"/>
              <a:gd name="connsiteX2" fmla="*/ 1491531 w 1510040"/>
              <a:gd name="connsiteY2" fmla="*/ 1533951 h 1565370"/>
              <a:gd name="connsiteX3" fmla="*/ 1510040 w 1510040"/>
              <a:gd name="connsiteY3" fmla="*/ 0 h 1565370"/>
              <a:gd name="connsiteX4" fmla="*/ 22434 w 1510040"/>
              <a:gd name="connsiteY4" fmla="*/ 13648 h 15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040" h="1565370">
                <a:moveTo>
                  <a:pt x="22434" y="13648"/>
                </a:moveTo>
                <a:lnTo>
                  <a:pt x="0" y="1565370"/>
                </a:lnTo>
                <a:lnTo>
                  <a:pt x="1491531" y="1533951"/>
                </a:lnTo>
                <a:lnTo>
                  <a:pt x="1510040" y="0"/>
                </a:lnTo>
                <a:lnTo>
                  <a:pt x="22434" y="13648"/>
                </a:lnTo>
                <a:close/>
              </a:path>
            </a:pathLst>
          </a:custGeom>
          <a:blipFill dpi="0" rotWithShape="1">
            <a:blip r:embed="rId6"/>
            <a:srcRect/>
            <a:tile tx="0" ty="-57150" sx="44000" sy="43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5410200" y="0"/>
            <a:ext cx="1665027" cy="1525706"/>
          </a:xfrm>
          <a:custGeom>
            <a:avLst/>
            <a:gdLst>
              <a:gd name="connsiteX0" fmla="*/ 0 w 1665027"/>
              <a:gd name="connsiteY0" fmla="*/ 0 h 1487606"/>
              <a:gd name="connsiteX1" fmla="*/ 0 w 1665027"/>
              <a:gd name="connsiteY1" fmla="*/ 1487606 h 1487606"/>
              <a:gd name="connsiteX2" fmla="*/ 1665027 w 1665027"/>
              <a:gd name="connsiteY2" fmla="*/ 1460310 h 1487606"/>
              <a:gd name="connsiteX3" fmla="*/ 1651379 w 1665027"/>
              <a:gd name="connsiteY3" fmla="*/ 0 h 1487606"/>
              <a:gd name="connsiteX4" fmla="*/ 0 w 1665027"/>
              <a:gd name="connsiteY4" fmla="*/ 0 h 14876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60310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88885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027" h="1525706">
                <a:moveTo>
                  <a:pt x="0" y="0"/>
                </a:moveTo>
                <a:lnTo>
                  <a:pt x="9525" y="1525706"/>
                </a:lnTo>
                <a:lnTo>
                  <a:pt x="1665027" y="1488885"/>
                </a:lnTo>
                <a:lnTo>
                  <a:pt x="165137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233313" y="13649"/>
            <a:ext cx="1910687" cy="1499690"/>
          </a:xfrm>
          <a:custGeom>
            <a:avLst/>
            <a:gdLst>
              <a:gd name="connsiteX0" fmla="*/ 13648 w 1910687"/>
              <a:gd name="connsiteY0" fmla="*/ 0 h 1433015"/>
              <a:gd name="connsiteX1" fmla="*/ 0 w 1910687"/>
              <a:gd name="connsiteY1" fmla="*/ 1433015 h 1433015"/>
              <a:gd name="connsiteX2" fmla="*/ 1910687 w 1910687"/>
              <a:gd name="connsiteY2" fmla="*/ 1405719 h 1433015"/>
              <a:gd name="connsiteX3" fmla="*/ 1910687 w 1910687"/>
              <a:gd name="connsiteY3" fmla="*/ 0 h 1433015"/>
              <a:gd name="connsiteX4" fmla="*/ 13648 w 1910687"/>
              <a:gd name="connsiteY4" fmla="*/ 0 h 1433015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05719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7239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01162 w 1910687"/>
              <a:gd name="connsiteY2" fmla="*/ 145334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687" h="1499690">
                <a:moveTo>
                  <a:pt x="13648" y="0"/>
                </a:moveTo>
                <a:lnTo>
                  <a:pt x="0" y="1499690"/>
                </a:lnTo>
                <a:lnTo>
                  <a:pt x="1901162" y="1453344"/>
                </a:lnTo>
                <a:lnTo>
                  <a:pt x="1910687" y="0"/>
                </a:lnTo>
                <a:lnTo>
                  <a:pt x="13648" y="0"/>
                </a:lnTo>
                <a:close/>
              </a:path>
            </a:pathLst>
          </a:custGeom>
          <a:blipFill dpi="0" rotWithShape="1">
            <a:blip r:embed="rId8"/>
            <a:srcRect/>
            <a:tile tx="0" ty="-196850" sx="50000" sy="5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Empleada de oficina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T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eclear excesivo en una posición incómoda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por esfuerzo repetitivo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Angela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4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evitado la muerte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Terrell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Jardinero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Astilladora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 de madera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 </a:t>
            </a: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Muerte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Terrell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¿Cómo podría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esta lesión afectar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la vida cotidiana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Tractor sin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baranda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antivuelcos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Lesion: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Piernas aplastadas por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el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tractor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Cody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45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verse afectada por este incidente?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Cajera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Violencia en el trabajo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Chichones y moretones 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causados por un compañero de trabajo abusivo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Lindsey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5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Anna verse afectada por este incidente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Trabajadora 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licuados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Acoso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sexual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Trauma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emocional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Anna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5207"/>
            <a:ext cx="477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piensas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B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arra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giratoria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un tractor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Brazo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amputado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,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cuello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roto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Logan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6302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lesiones de trabajadores adolecentes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458200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Aproximadamente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1.6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millones de adolescentes (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15–17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años) en los Estados Unidos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trabajan. Alrededor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del 50% de los alumnos del grado 10 y el 75% de los estudiantes del grado 12 tienen puestos de trabajo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.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Muchos jóvenes se lesionan en el trabajo.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En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promedio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cada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año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59,800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son enviados a la sala de emergencia por lesiones </a:t>
            </a: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relacionadas con el trabajo,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pero las estadísticas de lesiones reales son mucho mayores.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37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mueren en el trabajo.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300" dirty="0">
                <a:solidFill>
                  <a:srgbClr val="1F396A"/>
                </a:solidFill>
                <a:latin typeface="+mn-lt"/>
              </a:rPr>
              <a:t>Los trabajadores jóvenes son dos veces más propensos a sufrir lesiones que los trabajadores adultos.</a:t>
            </a:r>
            <a:endParaRPr lang="en-US" sz="23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6238875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NIOSH 2010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8"/>
          <p:cNvGraphicFramePr>
            <a:graphicFrameLocks/>
          </p:cNvGraphicFramePr>
          <p:nvPr>
            <p:extLst/>
          </p:nvPr>
        </p:nvGraphicFramePr>
        <p:xfrm>
          <a:off x="639763" y="1136650"/>
          <a:ext cx="789622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Worksheet" r:id="rId4" imgW="7896195" imgH="4448163" progId="Excel.Sheet.8">
                  <p:embed/>
                </p:oleObj>
              </mc:Choice>
              <mc:Fallback>
                <p:oleObj name="Worksheet" r:id="rId4" imgW="7896195" imgH="4448163" progId="Excel.Sheet.8">
                  <p:embed/>
                  <p:pic>
                    <p:nvPicPr>
                      <p:cNvPr id="19458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36650"/>
                        <a:ext cx="789622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320"/>
            <a:ext cx="7932738" cy="782955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trabajadores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dolescentes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0" y="1600201"/>
            <a:ext cx="5118101" cy="13716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419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trabajan los adolecentes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  <a:endParaRPr lang="en-US" sz="3200" b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s-419" sz="1800" dirty="0" smtClean="0">
                <a:solidFill>
                  <a:srgbClr val="1F396A"/>
                </a:solidFill>
              </a:rPr>
              <a:t>% de trabajadores de15 a17 años, por industria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07989" y="5715000"/>
            <a:ext cx="83740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Basado en datos nacionales, y pueden variar según el estado. Adolescentes menores de 14 años que trabajan no están representados. Trabajadores agrícolas jóvenes no están </a:t>
            </a:r>
            <a:r>
              <a:rPr lang="es-ES" sz="1000" dirty="0" smtClean="0"/>
              <a:t>representados.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 </a:t>
            </a:r>
            <a:r>
              <a:rPr lang="en-US" sz="1000" dirty="0"/>
              <a:t>: </a:t>
            </a:r>
            <a:r>
              <a:rPr lang="en-US" sz="1000" dirty="0" smtClean="0"/>
              <a:t>NIOSH/CDC </a:t>
            </a:r>
            <a:r>
              <a:rPr lang="en-US" sz="1000" dirty="0"/>
              <a:t>2009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Chart 8"/>
          <p:cNvGraphicFramePr>
            <a:graphicFrameLocks/>
          </p:cNvGraphicFramePr>
          <p:nvPr>
            <p:extLst/>
          </p:nvPr>
        </p:nvGraphicFramePr>
        <p:xfrm>
          <a:off x="639763" y="1189038"/>
          <a:ext cx="7607300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Worksheet" r:id="rId4" imgW="7610522" imgH="4390930" progId="Excel.Sheet.8">
                  <p:embed/>
                </p:oleObj>
              </mc:Choice>
              <mc:Fallback>
                <p:oleObj name="Worksheet" r:id="rId4" imgW="7610522" imgH="4390930" progId="Excel.Sheet.8">
                  <p:embed/>
                  <p:pic>
                    <p:nvPicPr>
                      <p:cNvPr id="20482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89038"/>
                        <a:ext cx="7607300" cy="438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19"/>
            <a:ext cx="8153401" cy="782955"/>
          </a:xfrm>
        </p:spPr>
        <p:txBody>
          <a:bodyPr>
            <a:noAutofit/>
          </a:bodyPr>
          <a:lstStyle/>
          <a:p>
            <a:pPr algn="l"/>
            <a:r>
              <a:rPr lang="es-419" sz="2400" dirty="0">
                <a:solidFill>
                  <a:srgbClr val="F0502D"/>
                </a:solidFill>
              </a:rPr>
              <a:t>Estadísticas de </a:t>
            </a:r>
            <a:r>
              <a:rPr lang="es-419" sz="2400" dirty="0" smtClean="0">
                <a:solidFill>
                  <a:srgbClr val="F0502D"/>
                </a:solidFill>
                <a:latin typeface="Myriad Pro"/>
              </a:rPr>
              <a:t>lesiones de </a:t>
            </a:r>
            <a:r>
              <a:rPr lang="es-419" sz="2400" dirty="0">
                <a:solidFill>
                  <a:srgbClr val="F0502D"/>
                </a:solidFill>
              </a:rPr>
              <a:t>t</a:t>
            </a:r>
            <a:r>
              <a:rPr lang="es-419" sz="2400" dirty="0" smtClean="0">
                <a:solidFill>
                  <a:srgbClr val="F0502D"/>
                </a:solidFill>
              </a:rPr>
              <a:t>rabajadores </a:t>
            </a:r>
            <a:r>
              <a:rPr lang="es-419" sz="2400" dirty="0">
                <a:solidFill>
                  <a:srgbClr val="F0502D"/>
                </a:solidFill>
              </a:rPr>
              <a:t>a</a:t>
            </a:r>
            <a:r>
              <a:rPr lang="es-419" sz="2400" dirty="0" smtClean="0">
                <a:solidFill>
                  <a:srgbClr val="F0502D"/>
                </a:solidFill>
              </a:rPr>
              <a:t>dolescentes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0484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1600200"/>
            <a:ext cx="4953001" cy="22002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los adolescentes se lesionan en el trabajo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800" dirty="0" smtClean="0">
                <a:solidFill>
                  <a:srgbClr val="1F396A"/>
                </a:solidFill>
              </a:rPr>
              <a:t>% </a:t>
            </a:r>
            <a:r>
              <a:rPr lang="es-ES" sz="1800" dirty="0" smtClean="0">
                <a:solidFill>
                  <a:srgbClr val="1F396A"/>
                </a:solidFill>
              </a:rPr>
              <a:t>de </a:t>
            </a:r>
            <a:r>
              <a:rPr lang="es-ES" sz="1800" dirty="0">
                <a:solidFill>
                  <a:srgbClr val="1F396A"/>
                </a:solidFill>
              </a:rPr>
              <a:t>trabajadores de15 a17 años, por industria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>
              <a:solidFill>
                <a:srgbClr val="1F396A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latin typeface="+mj-lt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57200" y="5688013"/>
            <a:ext cx="829468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Estos datos corresponden a lesiones que requieren al menos un día fuera del trabajo. No se incluyen los jóvenes que trabajan en pequeñas granjas, trabajan para agencias gubernamentales, o por cuenta </a:t>
            </a:r>
            <a:r>
              <a:rPr lang="es-ES" sz="1000" dirty="0" smtClean="0"/>
              <a:t>propia</a:t>
            </a:r>
            <a:r>
              <a:rPr lang="en-US" sz="1000" dirty="0" smtClean="0"/>
              <a:t>. </a:t>
            </a:r>
            <a:r>
              <a:rPr lang="en-US" sz="1000" dirty="0"/>
              <a:t>		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Fuente: NIOSH/CDC </a:t>
            </a:r>
            <a:r>
              <a:rPr lang="en-US" sz="1000" dirty="0"/>
              <a:t>2009 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clave del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currículo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A fines del curso, serás capaz </a:t>
            </a:r>
            <a:r>
              <a:rPr lang="es-ES" sz="3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de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Reconocer y reducir los peligros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jóvenes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 de trabajar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demasiado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tarde</a:t>
            </a:r>
            <a:endParaRPr lang="es-ES" sz="2600" b="0" dirty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de realizar trabajos peligrosos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frente a la discriminación (incluyendo acoso)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Evaluar la manera de resolver los problemas de salud y seguridad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Nombrar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algunas de las agencias que hacen cumplir las leyes de salud y seguridad y leyes de trabajo infantil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Determinar qué hacer en una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emergencia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Lesiones de </a:t>
            </a:r>
            <a:r>
              <a:rPr lang="es-ES" sz="320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trabajadores </a:t>
            </a:r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jóvenes</a:t>
            </a:r>
            <a:endParaRPr lang="en-US" sz="3200" b="1" dirty="0">
              <a:solidFill>
                <a:srgbClr val="F0502D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Autofit/>
          </a:bodyPr>
          <a:lstStyle/>
          <a:p>
            <a:pPr marL="0" indent="0">
              <a:buNone/>
            </a:pPr>
            <a:r>
              <a:rPr lang="es-419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Lección</a:t>
            </a:r>
            <a:r>
              <a:rPr lang="en-US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0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n-US" sz="4800" b="0" dirty="0" err="1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Un peligro laboral es cualquier cosa en el trabajo que pueda hacerte daño, ya sea física o mentalmente.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Algunos son obvios (fácil de ver), pero otros no lo son. Algunos peligros pueden hacerte daño de inmediato, mientras que otros pueden causar problemas de salud en el futuro.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de seguridad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pueden causar lesiones inmediatas 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</a:rPr>
              <a:t>Cuchillos, grasa caliente </a:t>
            </a:r>
            <a:endParaRPr lang="es-419" sz="3000" dirty="0" smtClean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químicos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incluyen</a:t>
            </a: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gases, vapores, líquidos, o polvos que pueden dañar tu cuerpo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  <a:latin typeface="+mn-lt"/>
              </a:rPr>
              <a:t>Productos de limpieza, pesticidas</a:t>
            </a:r>
            <a:endParaRPr lang="es-419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>
                <a:solidFill>
                  <a:srgbClr val="1F396A"/>
                </a:solidFill>
                <a:latin typeface="+mn-lt"/>
              </a:rPr>
              <a:t>P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eligros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biológicos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cosas vivientes que pueden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causar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enfermedades, como el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VIH/SIDA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, la hepatitis, la tuberculosis.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800" dirty="0" err="1">
                <a:solidFill>
                  <a:srgbClr val="1F396A"/>
                </a:solidFill>
                <a:latin typeface="+mn-lt"/>
              </a:rPr>
              <a:t>B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acterias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los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 virus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Otros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riesgos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otras cosas dañinas que pueden causar una lesión o una enfermedad.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Ruido, radiación, movimientos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repetitivos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calor,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frío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estrés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el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acoso.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(</a:t>
            </a:r>
            <a:r>
              <a:rPr lang="en-US" sz="2400" b="0" dirty="0" err="1" smtClean="0">
                <a:solidFill>
                  <a:srgbClr val="F0502D"/>
                </a:solidFill>
                <a:latin typeface="+mj-lt"/>
              </a:rPr>
              <a:t>seguido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)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958178" cy="4876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Ficha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de datos de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seguridad</a:t>
            </a:r>
            <a:br>
              <a:rPr lang="es-ES" sz="2400" dirty="0" smtClean="0">
                <a:solidFill>
                  <a:srgbClr val="1F396A"/>
                </a:solidFill>
                <a:latin typeface="+mn-lt"/>
              </a:rPr>
            </a:b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(Safety Data </a:t>
            </a:r>
            <a:r>
              <a:rPr lang="es-ES" sz="2400" dirty="0" err="1" smtClean="0">
                <a:solidFill>
                  <a:srgbClr val="1F396A"/>
                </a:solidFill>
                <a:latin typeface="+mn-lt"/>
              </a:rPr>
              <a:t>Sheet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 (SDS))</a:t>
            </a:r>
            <a:endParaRPr lang="en-US" sz="240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Fichas informativas que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los fabricantes deben enviar a las compañías junto con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sus productos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químicos. En ellas se indica qué contiene el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producto, qué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daño puede provocar y cómo protegerse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Una SDS </a:t>
            </a:r>
            <a:r>
              <a:rPr lang="en-US" sz="2400" dirty="0" err="1" smtClean="0">
                <a:solidFill>
                  <a:srgbClr val="1F396A"/>
                </a:solidFill>
                <a:latin typeface="+mn-lt"/>
              </a:rPr>
              <a:t>te</a:t>
            </a:r>
            <a:r>
              <a:rPr lang="en-US" sz="24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dice:</a:t>
            </a: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800" dirty="0">
                <a:solidFill>
                  <a:srgbClr val="1F396A"/>
                </a:solidFill>
                <a:latin typeface="+mn-lt"/>
              </a:rPr>
              <a:t>Lo que está en el producto</a:t>
            </a:r>
            <a:endParaRPr lang="es-419" sz="1800" b="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hacerte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daño</a:t>
            </a:r>
            <a:endParaRPr lang="en-US" sz="180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1F396A"/>
                </a:solidFill>
                <a:latin typeface="+mn-lt"/>
              </a:rPr>
              <a:t>protegerte</a:t>
            </a:r>
            <a:endParaRPr lang="en-US" sz="18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¿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Qué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es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un 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SDS?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3333" r="4946" b="1983"/>
          <a:stretch/>
        </p:blipFill>
        <p:spPr>
          <a:xfrm>
            <a:off x="5264454" y="1169632"/>
            <a:ext cx="3342446" cy="4545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63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75407" y="192699"/>
            <a:ext cx="8229600" cy="800620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Encontrar los peligros: </a:t>
            </a:r>
            <a:r>
              <a:rPr lang="es-419" sz="3200" dirty="0" smtClean="0">
                <a:solidFill>
                  <a:srgbClr val="1F396A"/>
                </a:solidFill>
                <a:latin typeface="+mj-lt"/>
              </a:rPr>
              <a:t>Restaurante de comida rápida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Tienda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 de comestibles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Oficina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Gasolinera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Mapa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38893"/>
            <a:ext cx="6466008" cy="50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Todos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los lugares de trabajo presentan peligros. Un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 laboral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 cualquier cosa que pueda provocar un daño, ya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sea físico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 mental.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Algunos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peligros laborales son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evidentes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(fácil de ver), pero otros no lo son. Algunos peligros pueden provocar daño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inmediatamente, mientras que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otros pueden hacerlo en el futuro.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Para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estar seguro en el trabajo,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debes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ser capaz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identifica diferentes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tipos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peligros.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Las personas tienen derecho a saber sobre las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sustancias químicas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y otras sustancias peligrosas usadas en sus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lugares de trabajo.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Una SDS 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dice lo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que está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en un producto químico,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c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ómo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puede hacerte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daño, y cómo protegerte.</a:t>
            </a:r>
            <a:endParaRPr lang="es-419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</a:t>
            </a:fld>
            <a:endParaRPr lang="en-US" sz="2400" dirty="0" smtClean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s-419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dirty="0" smtClean="0">
                <a:solidFill>
                  <a:srgbClr val="F0502D"/>
                </a:solidFill>
                <a:latin typeface="+mj-lt"/>
              </a:rPr>
              <a:t>prenderás acerca de</a:t>
            </a:r>
            <a:endParaRPr lang="es-419" dirty="0">
              <a:solidFill>
                <a:srgbClr val="F0502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382001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en que los trabajadores jóvenes se pueden lesionar en el trabajo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Riesgos de salud y seguridad laborales comunes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de reducir o controlar riesgos laborales 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Emergencias en el trabajo y como reaccionar ante estas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hacer si ves algo en el trabajo que podría lesionarte o enfermarte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derechos y responsabilidades legales tienen los trabajadores jóvenes en el trabajo</a:t>
            </a:r>
          </a:p>
        </p:txBody>
      </p:sp>
    </p:spTree>
    <p:extLst>
      <p:ext uri="{BB962C8B-B14F-4D97-AF65-F5344CB8AC3E}">
        <p14:creationId xmlns:p14="http://schemas.microsoft.com/office/powerpoint/2010/main" val="30060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Hacer que el trabajo sea más seguro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 3 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(y 3</a:t>
            </a:r>
            <a:r>
              <a:rPr lang="es-419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s-419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9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Controlar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026054" y="1579032"/>
            <a:ext cx="7091892" cy="41148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9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076" y="2057400"/>
            <a:ext cx="617749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Eliminar</a:t>
            </a: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 peligro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$2000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</a:t>
            </a:r>
            <a:r>
              <a:rPr lang="es-419" sz="1200" dirty="0">
                <a:solidFill>
                  <a:srgbClr val="1F396A"/>
                </a:solidFill>
              </a:rPr>
              <a:t>:</a:t>
            </a:r>
            <a:r>
              <a:rPr lang="es-419" sz="1200" dirty="0" smtClean="0">
                <a:solidFill>
                  <a:srgbClr val="1F396A"/>
                </a:solidFill>
              </a:rPr>
              <a:t> usar productos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químicos más seguros , usar máquinas</a:t>
            </a:r>
            <a:br>
              <a:rPr lang="es-419" sz="1200" dirty="0" smtClean="0">
                <a:solidFill>
                  <a:srgbClr val="1F396A"/>
                </a:solidFill>
              </a:rPr>
            </a:br>
            <a:r>
              <a:rPr lang="es-419" sz="1200" dirty="0" smtClean="0">
                <a:solidFill>
                  <a:srgbClr val="1F396A"/>
                </a:solidFill>
              </a:rPr>
              <a:t>con resguardos)</a:t>
            </a:r>
          </a:p>
          <a:p>
            <a:pPr algn="ctr"/>
            <a:endParaRPr lang="es-419" sz="4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Mejorar las política y los</a:t>
            </a:r>
            <a:br>
              <a:rPr lang="es-419" b="1" dirty="0" smtClean="0">
                <a:solidFill>
                  <a:srgbClr val="1F396A"/>
                </a:solidFill>
              </a:rPr>
            </a:br>
            <a:r>
              <a:rPr lang="es-419" b="1" dirty="0" smtClean="0">
                <a:solidFill>
                  <a:srgbClr val="1F396A"/>
                </a:solidFill>
              </a:rPr>
              <a:t>procedimientos</a:t>
            </a:r>
            <a:r>
              <a:rPr lang="es-419" b="1" dirty="0">
                <a:solidFill>
                  <a:srgbClr val="1F396A"/>
                </a:solidFill>
              </a:rPr>
              <a:t> </a:t>
            </a:r>
            <a:r>
              <a:rPr lang="es-419" b="1" dirty="0" smtClean="0">
                <a:solidFill>
                  <a:srgbClr val="1F396A"/>
                </a:solidFill>
              </a:rPr>
              <a:t>laborales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$1000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(ejemplo: capacitar a los trabajadores,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asignar suficientes personas para hacer el trabajo de una manera segura )</a:t>
            </a:r>
          </a:p>
          <a:p>
            <a:pPr algn="ctr"/>
            <a:endParaRPr lang="es-419" sz="12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Usar vestimenta y equipos de protección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$500</a:t>
            </a:r>
          </a:p>
          <a:p>
            <a:pPr algn="ctr"/>
            <a:r>
              <a:rPr lang="en-US" sz="1200" dirty="0" smtClean="0">
                <a:solidFill>
                  <a:srgbClr val="1F396A"/>
                </a:solidFill>
              </a:rPr>
              <a:t>(</a:t>
            </a:r>
            <a:r>
              <a:rPr lang="es-419" sz="1200" dirty="0" smtClean="0">
                <a:solidFill>
                  <a:srgbClr val="1F396A"/>
                </a:solidFill>
              </a:rPr>
              <a:t>ejemplo: usar guantes, usar respirador)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4855" y="3523105"/>
            <a:ext cx="3434290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/>
        </p:nvSpPr>
        <p:spPr>
          <a:xfrm>
            <a:off x="1722868" y="4851650"/>
            <a:ext cx="5695108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5901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0" y="6309360"/>
            <a:ext cx="1202952" cy="426905"/>
          </a:xfrm>
          <a:prstGeom prst="rect">
            <a:avLst/>
          </a:prstGeom>
        </p:spPr>
      </p:pic>
      <p:cxnSp>
        <p:nvCxnSpPr>
          <p:cNvPr id="24" name="Straight Arrow Connector 2"/>
          <p:cNvCxnSpPr>
            <a:cxnSpLocks noChangeShapeType="1"/>
          </p:cNvCxnSpPr>
          <p:nvPr/>
        </p:nvCxnSpPr>
        <p:spPr bwMode="auto">
          <a:xfrm flipV="1">
            <a:off x="1193552" y="2221540"/>
            <a:ext cx="2374339" cy="2923555"/>
          </a:xfrm>
          <a:prstGeom prst="straightConnector1">
            <a:avLst/>
          </a:prstGeom>
          <a:noFill/>
          <a:ln w="12700" algn="ctr">
            <a:solidFill>
              <a:srgbClr val="1F396A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 rot="18571509">
            <a:off x="1645784" y="3338438"/>
            <a:ext cx="12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F396A"/>
                </a:solidFill>
              </a:rPr>
              <a:t>Efictividad</a:t>
            </a:r>
            <a:endParaRPr lang="en-US" dirty="0">
              <a:solidFill>
                <a:srgbClr val="1F3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Lavaplatos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Solución química potente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química de los ojos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Jasmin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29200" y="2514600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Trabuco: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 de comida rápida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Parrilla caliente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de mano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Will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08775" y="2514600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comestibles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Levantar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cajas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pesadas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Torcedura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espalda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Andre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una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fiambrería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carne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Injury: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el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dedo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Molly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Eliminar </a:t>
            </a:r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o </a:t>
            </a:r>
            <a:r>
              <a:rPr lang="es-419" sz="3200" dirty="0">
                <a:solidFill>
                  <a:srgbClr val="F0502D"/>
                </a:solidFill>
                <a:latin typeface="Myriad Pro"/>
              </a:rPr>
              <a:t>reducir peligros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municipal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Calor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xcesivo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Insolación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Chris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de pizzería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Movimiento repetitivo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de mano y espalda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James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</a:t>
            </a:r>
            <a:r>
              <a:rPr lang="es-419" sz="3200" dirty="0" err="1" smtClean="0">
                <a:solidFill>
                  <a:srgbClr val="F0502D"/>
                </a:solidFill>
                <a:latin typeface="+mj-lt"/>
              </a:rPr>
              <a:t>reducer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Trabajadora agrícola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Pesticidas/exposición a sustancias químicas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Enfermedad debido a la intoxicación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Maria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Asistente de enfermería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evantar objetos pesados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Dolor de cuello, espalda y hombro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Jada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191500" cy="852488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¿Cuál es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tu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experiencia con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027988" cy="4572001"/>
          </a:xfrm>
        </p:spPr>
        <p:txBody>
          <a:bodyPr>
            <a:normAutofit/>
          </a:bodyPr>
          <a:lstStyle/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¿Cuántos de ustedes han tenido un trabajo?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Dónde trabajaste?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hiciste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¿Alguna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vez te lesionaste 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el trabajo, 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conoces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alguien que lo haya hecho? 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Alguna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vez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has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estado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incómodo/a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con una tarea que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ten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han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pedido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hacer en el trabajo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lvl="1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¿Has recibido alguna vez entrenamiento de salud y seguridad laboral en el trabajo?</a:t>
            </a:r>
            <a:endParaRPr lang="en-US" sz="280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Eliminar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o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reducir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Barista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Líquidos calientes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err="1" smtClean="0">
                <a:solidFill>
                  <a:srgbClr val="F0502D"/>
                </a:solidFill>
                <a:latin typeface="Myriad Pro"/>
              </a:rPr>
              <a:t>Lesion</a:t>
            </a: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Anita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246" y="134292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Hacer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que el trabajo sea más 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seguro: Puntos principales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dirty="0">
                <a:solidFill>
                  <a:srgbClr val="1F396A"/>
                </a:solidFill>
                <a:latin typeface="+mn-lt"/>
              </a:rPr>
              <a:t>mejor manera de prevenir una lesión o enfermedad en el lugar de trabajo es eliminar el peligro.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 Si esto no puede hacerse, entonces los peligros pueden controlarse a través de políticas y procedimientos laborales o del uso de PPE (equipo de protección personal), como un respirador o protección para los oídos o los ojos.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equipo de protección personal no es, por lo general, la mejor manera de proteger a los trabajadores porque el peligro aún está allí, y porque el equipo tiene que tener la talla correcta y debe usarse siempre.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mayoría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lesiones y enfermedades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laborales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son causadas </a:t>
            </a:r>
            <a:r>
              <a:rPr lang="es-ES" sz="2200" b="0" dirty="0">
                <a:solidFill>
                  <a:srgbClr val="1F396A"/>
                </a:solidFill>
                <a:latin typeface="+mn-lt"/>
              </a:rPr>
              <a:t>por condiciones inseguras en el trabajo, no por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error humano</a:t>
            </a:r>
            <a:r>
              <a:rPr lang="en-US" sz="22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buena manera de pensar sobre los peligros laborales es, “Arreglar el lugar de trabajo, no al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trabajador.”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4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4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254000" ty="-114300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8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¿Qué </a:t>
            </a:r>
            <a:r>
              <a:rPr lang="es-419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es una emergencia en el </a:t>
            </a: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trabajo?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800" b="0" dirty="0">
                <a:solidFill>
                  <a:srgbClr val="1F396A"/>
                </a:solidFill>
                <a:latin typeface="+mn-lt"/>
              </a:rPr>
              <a:t>emergencia es cualquier evento no planeado que representa una amenaza. Una emergencia puede amenazar a empleados, clientes o al público. Podría llevar al cierre de un negocio. Puede provocar un daño o afectar el medio ambiente.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 rot="205039">
            <a:off x="4638820" y="1599565"/>
            <a:ext cx="3405716" cy="4393435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¡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Rompedesastres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!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Emergencias en el trabajo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29">
            <a:off x="1174873" y="2912296"/>
            <a:ext cx="9525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51">
            <a:off x="1174874" y="2367866"/>
            <a:ext cx="9525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981">
            <a:off x="1841814" y="2614477"/>
            <a:ext cx="9525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5" y="3313852"/>
            <a:ext cx="9525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141">
            <a:off x="2121906" y="3667783"/>
            <a:ext cx="9525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02">
            <a:off x="1256543" y="3908490"/>
            <a:ext cx="9525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9">
            <a:off x="4687038" y="1636569"/>
            <a:ext cx="3307643" cy="4279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2325726" y="4139137"/>
            <a:ext cx="9525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754">
            <a:off x="1947709" y="2014221"/>
            <a:ext cx="9525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6929">
            <a:off x="2429405" y="2510740"/>
            <a:ext cx="9525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948">
            <a:off x="2309636" y="3034714"/>
            <a:ext cx="9525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089">
            <a:off x="2766837" y="3388645"/>
            <a:ext cx="9525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3250">
            <a:off x="1560693" y="4423583"/>
            <a:ext cx="9525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43">
            <a:off x="2962805" y="2729914"/>
            <a:ext cx="9525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384">
            <a:off x="3527725" y="3860351"/>
            <a:ext cx="9525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420">
            <a:off x="1978088" y="4924702"/>
            <a:ext cx="9525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332">
            <a:off x="2772638" y="4476280"/>
            <a:ext cx="9525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14" y="4904308"/>
            <a:ext cx="9525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1220512" y="4875306"/>
            <a:ext cx="9525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81" y="5395791"/>
            <a:ext cx="952500" cy="609600"/>
          </a:xfrm>
          <a:prstGeom prst="rect">
            <a:avLst/>
          </a:prstGeom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Plan de acción de emergencia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Muchos </a:t>
            </a:r>
            <a:r>
              <a:rPr lang="es-419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lugares de trabajo necesitan un plan de acción de emergencia. Los trabajadores deben recibir capacitación sobre el plan</a:t>
            </a: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Un </a:t>
            </a:r>
            <a:r>
              <a:rPr lang="es-419" sz="2400" b="0" dirty="0">
                <a:solidFill>
                  <a:srgbClr val="1F396A"/>
                </a:solidFill>
                <a:latin typeface="+mn-lt"/>
              </a:rPr>
              <a:t>plan de acción de emergencia debe incluir información sobre: </a:t>
            </a:r>
            <a:endParaRPr lang="es-419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Los tipos de emergencias y cómo responder.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Lugares para reunirse durante una emergencia.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Las mejores maneras de salir de un edificio o alejarse del peligro.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Equipo de emergencias y sistema de alertas.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Personas clave que estarán a cargo.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hacer si alguien se lastima.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debe hacer cada trabajador.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Simulacros de práctica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1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Conozco sus derechos y responsabilidades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err="1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Leccion</a:t>
            </a:r>
            <a:r>
              <a:rPr lang="en-US" sz="48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5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5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46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5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Conozca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sus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derechos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587345"/>
              </p:ext>
            </p:extLst>
          </p:nvPr>
        </p:nvGraphicFramePr>
        <p:xfrm>
          <a:off x="1334780" y="1723584"/>
          <a:ext cx="6497270" cy="411569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0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081"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Derechos</a:t>
                      </a:r>
                      <a:r>
                        <a:rPr lang="es-419" sz="1200" b="1" baseline="0" noProof="0" dirty="0" smtClean="0"/>
                        <a:t> laborales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baseline="0" noProof="0" dirty="0" smtClean="0"/>
                        <a:t>Trabajo peligroso y permisos de trabajo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Leyes</a:t>
                      </a:r>
                      <a:r>
                        <a:rPr lang="es-419" sz="1200" b="1" baseline="0" noProof="0" dirty="0" smtClean="0"/>
                        <a:t> de trabajo infantil y horas de trabajo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smtClean="0"/>
                        <a:t>Lesionarse, buscar</a:t>
                      </a:r>
                      <a:r>
                        <a:rPr lang="es-419" sz="1200" b="1" baseline="0" noProof="0" smtClean="0"/>
                        <a:t> </a:t>
                      </a:r>
                      <a:r>
                        <a:rPr lang="es-419" sz="1200" b="1" baseline="0" noProof="0" dirty="0" smtClean="0"/>
                        <a:t>ayuda</a:t>
                      </a:r>
                      <a:r>
                        <a:rPr lang="es-419" sz="1200" b="1" noProof="0" dirty="0" smtClean="0"/>
                        <a:t>,</a:t>
                      </a:r>
                      <a:r>
                        <a:rPr lang="es-419" sz="1200" b="1" baseline="0" noProof="0" dirty="0" smtClean="0"/>
                        <a:t> permanecer seguro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4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96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51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8646" y="3036520"/>
            <a:ext cx="1596832" cy="71290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4779" y="3678322"/>
            <a:ext cx="1581741" cy="72927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19691" y="4407595"/>
            <a:ext cx="1596830" cy="7091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4780" y="5116749"/>
            <a:ext cx="1581741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5478" y="2441050"/>
            <a:ext cx="1745792" cy="6159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6520" y="3043254"/>
            <a:ext cx="1764749" cy="68915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6521" y="3749426"/>
            <a:ext cx="1764747" cy="65816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6520" y="4407594"/>
            <a:ext cx="1764748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16521" y="5116750"/>
            <a:ext cx="1764747" cy="74797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81272" y="2441050"/>
            <a:ext cx="1627818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81270" y="3056950"/>
            <a:ext cx="1638302" cy="7008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81272" y="3732412"/>
            <a:ext cx="1638300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81272" y="4408265"/>
            <a:ext cx="1638300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81272" y="5117420"/>
            <a:ext cx="1638300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9572" y="2438977"/>
            <a:ext cx="1493022" cy="59758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09090" y="3044663"/>
            <a:ext cx="1503504" cy="70476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19572" y="3732412"/>
            <a:ext cx="1493022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09090" y="4407595"/>
            <a:ext cx="1503504" cy="70915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19572" y="5116750"/>
            <a:ext cx="1493022" cy="74797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34780" y="2441050"/>
            <a:ext cx="1581741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56057" y="114300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     </a:t>
            </a:r>
            <a:r>
              <a:rPr lang="en-US" sz="2200" dirty="0" err="1" smtClean="0">
                <a:solidFill>
                  <a:srgbClr val="C00000"/>
                </a:solidFill>
              </a:rPr>
              <a:t>Preguntas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884192" y="274919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59424" y="4037097"/>
            <a:ext cx="5376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01018" y="3387834"/>
            <a:ext cx="521274" cy="102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77062" y="4755346"/>
            <a:ext cx="52000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75342" y="5472596"/>
            <a:ext cx="521721" cy="10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35645" y="274558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43173" y="2742856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210624" y="5465211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795774" y="2730823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88396" y="340040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788395" y="406658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95773" y="4768625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535645" y="3381008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788397" y="546791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530688" y="407850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10623" y="407000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521208" y="547077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243173" y="338783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529062" y="475942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64371" y="475843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eyes $100"/>
          <p:cNvSpPr/>
          <p:nvPr/>
        </p:nvSpPr>
        <p:spPr>
          <a:xfrm>
            <a:off x="3071543" y="3089268"/>
            <a:ext cx="3276600" cy="1905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Estas </a:t>
            </a:r>
            <a:r>
              <a:rPr lang="es-ES" dirty="0">
                <a:solidFill>
                  <a:srgbClr val="C00000"/>
                </a:solidFill>
              </a:rPr>
              <a:t>leyes protegen a los adolescentes de trabajar demasiadas horas, hasta demasiado tarde o desde demasiado </a:t>
            </a:r>
            <a:r>
              <a:rPr lang="es-ES" dirty="0" smtClean="0">
                <a:solidFill>
                  <a:srgbClr val="C00000"/>
                </a:solidFill>
              </a:rPr>
              <a:t>temprano.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3" name="Trabajo $100"/>
          <p:cNvSpPr/>
          <p:nvPr/>
        </p:nvSpPr>
        <p:spPr>
          <a:xfrm>
            <a:off x="3052406" y="307328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 smtClean="0">
                <a:solidFill>
                  <a:srgbClr val="C00000"/>
                </a:solidFill>
              </a:rPr>
              <a:t>Usted </a:t>
            </a:r>
            <a:r>
              <a:rPr lang="es-ES" dirty="0">
                <a:solidFill>
                  <a:srgbClr val="C00000"/>
                </a:solidFill>
              </a:rPr>
              <a:t>tiene que tener estar edad para operar un </a:t>
            </a:r>
            <a:r>
              <a:rPr lang="es-ES" dirty="0" smtClean="0">
                <a:solidFill>
                  <a:srgbClr val="C00000"/>
                </a:solidFill>
              </a:rPr>
              <a:t>montacargas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 smtClean="0">
                <a:solidFill>
                  <a:srgbClr val="C00000"/>
                </a:solidFill>
              </a:rPr>
              <a:t>  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                      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erechos $100"/>
          <p:cNvSpPr/>
          <p:nvPr/>
        </p:nvSpPr>
        <p:spPr>
          <a:xfrm>
            <a:off x="3071543" y="3115922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El </a:t>
            </a:r>
            <a:r>
              <a:rPr lang="en-US" dirty="0" err="1">
                <a:solidFill>
                  <a:srgbClr val="C00000"/>
                </a:solidFill>
              </a:rPr>
              <a:t>ilegal</a:t>
            </a:r>
            <a:r>
              <a:rPr lang="en-US" dirty="0">
                <a:solidFill>
                  <a:srgbClr val="C00000"/>
                </a:solidFill>
              </a:rPr>
              <a:t> que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empleador lo castigue por hacer esto </a:t>
            </a: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1)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5" name="Sufrir $500"/>
          <p:cNvSpPr/>
          <p:nvPr/>
        </p:nvSpPr>
        <p:spPr>
          <a:xfrm>
            <a:off x="3052406" y="3060025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Estos </a:t>
            </a:r>
            <a:r>
              <a:rPr lang="es-ES" dirty="0">
                <a:solidFill>
                  <a:srgbClr val="C00000"/>
                </a:solidFill>
              </a:rPr>
              <a:t>organismos federales se ocupan de las quejas sobre seguridad y salud en el lugar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Derechos $400"/>
          <p:cNvSpPr/>
          <p:nvPr/>
        </p:nvSpPr>
        <p:spPr>
          <a:xfrm>
            <a:off x="3052406" y="307614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Su empleador debe darle estas protecciones de seguridad y </a:t>
            </a:r>
            <a:r>
              <a:rPr lang="es-ES" dirty="0" smtClean="0">
                <a:solidFill>
                  <a:srgbClr val="C00000"/>
                </a:solidFill>
              </a:rPr>
              <a:t>salud en </a:t>
            </a:r>
            <a:r>
              <a:rPr lang="es-ES" dirty="0">
                <a:solidFill>
                  <a:srgbClr val="C00000"/>
                </a:solidFill>
              </a:rPr>
              <a:t>el trabajo 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2)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7" name="Sufrir $300"/>
          <p:cNvSpPr/>
          <p:nvPr/>
        </p:nvSpPr>
        <p:spPr>
          <a:xfrm>
            <a:off x="2886411" y="3069864"/>
            <a:ext cx="3513098" cy="1576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Puede </a:t>
            </a:r>
            <a:r>
              <a:rPr lang="es-ES" dirty="0">
                <a:solidFill>
                  <a:srgbClr val="C00000"/>
                </a:solidFill>
              </a:rPr>
              <a:t>preservar su seguridad en el trabajo haciendo estas cosas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Sufrir $100"/>
          <p:cNvSpPr/>
          <p:nvPr/>
        </p:nvSpPr>
        <p:spPr>
          <a:xfrm>
            <a:off x="3071543" y="3134351"/>
            <a:ext cx="3121962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Si se lastima en el trabajo, debe seguir estos </a:t>
            </a:r>
            <a:r>
              <a:rPr lang="es-ES" dirty="0" smtClean="0">
                <a:solidFill>
                  <a:srgbClr val="C00000"/>
                </a:solidFill>
              </a:rPr>
              <a:t>pasos</a:t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(mencionar </a:t>
            </a:r>
            <a:r>
              <a:rPr lang="es-ES" dirty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9" name="Sufrir $400"/>
          <p:cNvSpPr/>
          <p:nvPr/>
        </p:nvSpPr>
        <p:spPr>
          <a:xfrm>
            <a:off x="2994390" y="31032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Este organismo federal se ocupa de las quejas sobre salarios y horarios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0" name="Derechos $500"/>
          <p:cNvSpPr/>
          <p:nvPr/>
        </p:nvSpPr>
        <p:spPr>
          <a:xfrm>
            <a:off x="3004781" y="30651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Los trabajadores tienen derechos en el trabajo,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1" name="Trabajo $300"/>
          <p:cNvSpPr/>
          <p:nvPr/>
        </p:nvSpPr>
        <p:spPr>
          <a:xfrm>
            <a:off x="3004781" y="3048124"/>
            <a:ext cx="3276600" cy="17524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Algunos </a:t>
            </a:r>
            <a:r>
              <a:rPr lang="es-ES" dirty="0">
                <a:solidFill>
                  <a:srgbClr val="C00000"/>
                </a:solidFill>
              </a:rPr>
              <a:t>estados requieren que los adolescentes menores de 18 años que todavía están en la escuela obtengan esto antes de comenzar un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2" name="Trabajo $400"/>
          <p:cNvSpPr/>
          <p:nvPr/>
        </p:nvSpPr>
        <p:spPr>
          <a:xfrm>
            <a:off x="2994224" y="311592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jóvenes de 14 y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15 años hagan algunos trabajos,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3" name="Trabajo $500"/>
          <p:cNvSpPr/>
          <p:nvPr/>
        </p:nvSpPr>
        <p:spPr>
          <a:xfrm>
            <a:off x="3073369" y="306986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 ilegal que los adolescentes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menores </a:t>
            </a:r>
            <a:r>
              <a:rPr lang="es-ES" dirty="0" smtClean="0">
                <a:solidFill>
                  <a:srgbClr val="C00000"/>
                </a:solidFill>
              </a:rPr>
              <a:t>de 18 </a:t>
            </a:r>
            <a:r>
              <a:rPr lang="es-ES" dirty="0">
                <a:solidFill>
                  <a:srgbClr val="C00000"/>
                </a:solidFill>
              </a:rPr>
              <a:t>años realicen este tipo de trabajo en la construcción (mencionar 2)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	</a:t>
            </a:r>
            <a:r>
              <a:rPr lang="en-US" sz="1000" dirty="0" smtClean="0">
                <a:solidFill>
                  <a:srgbClr val="C00000"/>
                </a:solidFill>
              </a:rPr>
              <a:t>	             Click to close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4" name="Derechos $200"/>
          <p:cNvSpPr/>
          <p:nvPr/>
        </p:nvSpPr>
        <p:spPr>
          <a:xfrm>
            <a:off x="3004781" y="312482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dice que su empleador debe pagarle esta cantidad por hora, el salario mínimo del </a:t>
            </a:r>
            <a:r>
              <a:rPr lang="es-ES" dirty="0" smtClean="0">
                <a:solidFill>
                  <a:srgbClr val="C00000"/>
                </a:solidFill>
              </a:rPr>
              <a:t>estado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Trabajo $200"/>
          <p:cNvSpPr/>
          <p:nvPr/>
        </p:nvSpPr>
        <p:spPr>
          <a:xfrm>
            <a:off x="2994390" y="3056950"/>
            <a:ext cx="3276600" cy="12732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adolescentes menores de </a:t>
            </a:r>
            <a:r>
              <a:rPr lang="es-ES" dirty="0" smtClean="0">
                <a:solidFill>
                  <a:srgbClr val="C00000"/>
                </a:solidFill>
              </a:rPr>
              <a:t>18 </a:t>
            </a:r>
            <a:r>
              <a:rPr lang="es-ES" dirty="0">
                <a:solidFill>
                  <a:srgbClr val="C00000"/>
                </a:solidFill>
              </a:rPr>
              <a:t>años operen estas máquinas (mencionar 2</a:t>
            </a:r>
            <a:r>
              <a:rPr lang="es-ES" dirty="0" smtClean="0">
                <a:solidFill>
                  <a:srgbClr val="C00000"/>
                </a:solidFill>
              </a:rPr>
              <a:t>).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" name="Leyes $200"/>
          <p:cNvSpPr/>
          <p:nvPr/>
        </p:nvSpPr>
        <p:spPr>
          <a:xfrm>
            <a:off x="2931609" y="3161200"/>
            <a:ext cx="3422944" cy="1748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Al cumplir esta edad, el trabajador ya no está protegido por las leyes de trabajo </a:t>
            </a:r>
            <a:r>
              <a:rPr lang="es-ES" dirty="0" smtClean="0">
                <a:solidFill>
                  <a:srgbClr val="C00000"/>
                </a:solidFill>
              </a:rPr>
              <a:t>infantil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Sufrir $200"/>
          <p:cNvSpPr/>
          <p:nvPr/>
        </p:nvSpPr>
        <p:spPr>
          <a:xfrm>
            <a:off x="2783483" y="3069864"/>
            <a:ext cx="3856372" cy="1951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457200" rIns="457200" anchor="ctr">
            <a:no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Este tipo de seguro paga los salarios y beneficios médicos de los trabajadores heridos en el trabajo. A cambio, el trabajador renuncia al derecho de demandar al empleador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	                                 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</a:p>
        </p:txBody>
      </p:sp>
      <p:sp>
        <p:nvSpPr>
          <p:cNvPr id="68" name="Derechos $300"/>
          <p:cNvSpPr/>
          <p:nvPr/>
        </p:nvSpPr>
        <p:spPr>
          <a:xfrm>
            <a:off x="2994390" y="30966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0" rIns="0" anchor="ctr" anchorCtr="1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Estos son dos derechos que tiene si se lastima en el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9" name="Leyes $300"/>
          <p:cNvSpPr/>
          <p:nvPr/>
        </p:nvSpPr>
        <p:spPr>
          <a:xfrm>
            <a:off x="2966595" y="3103244"/>
            <a:ext cx="3352972" cy="1565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274320" tIns="45720" rIns="0" bIns="0" anchor="ctr" anchorCtr="1"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California </a:t>
            </a:r>
            <a:r>
              <a:rPr lang="es-ES" dirty="0">
                <a:solidFill>
                  <a:srgbClr val="C00000"/>
                </a:solidFill>
              </a:rPr>
              <a:t>establece que los jóvenes de 14 y 15 años pueden trabajar hasta esta hora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r>
              <a:rPr lang="en-US" sz="500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</a:p>
          <a:p>
            <a:pPr algn="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0" name="Leyes $400"/>
          <p:cNvSpPr/>
          <p:nvPr/>
        </p:nvSpPr>
        <p:spPr>
          <a:xfrm>
            <a:off x="2981198" y="2402295"/>
            <a:ext cx="3318527" cy="2168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California </a:t>
            </a:r>
            <a:r>
              <a:rPr lang="es-ES" dirty="0">
                <a:solidFill>
                  <a:srgbClr val="C00000"/>
                </a:solidFill>
              </a:rPr>
              <a:t>establece que este es el horario máximo hasta el que pueden trabajar los jóvenes de 16 y 17 años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1" name="Leyes $500"/>
          <p:cNvSpPr/>
          <p:nvPr/>
        </p:nvSpPr>
        <p:spPr>
          <a:xfrm>
            <a:off x="2895570" y="2928204"/>
            <a:ext cx="3495022" cy="18041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tIns="91440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</a:t>
            </a:r>
            <a:r>
              <a:rPr lang="es-ES" dirty="0" smtClean="0">
                <a:solidFill>
                  <a:srgbClr val="C00000"/>
                </a:solidFill>
              </a:rPr>
              <a:t>California </a:t>
            </a:r>
            <a:r>
              <a:rPr lang="es-ES" dirty="0">
                <a:solidFill>
                  <a:srgbClr val="C00000"/>
                </a:solidFill>
              </a:rPr>
              <a:t>establece que esta es la cantidad máxima de horas que pueden trabajar los jóvenes de 14 y 15 años en una semana escolar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Conozca sus </a:t>
            </a:r>
            <a:r>
              <a:rPr lang="es-419" sz="3200" dirty="0" smtClean="0">
                <a:solidFill>
                  <a:srgbClr val="F0502D"/>
                </a:solidFill>
              </a:rPr>
              <a:t>derechos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s-419" sz="3200" dirty="0">
                <a:solidFill>
                  <a:srgbClr val="F0502D"/>
                </a:solidFill>
              </a:rPr>
              <a:t>Puntos 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Administración de Seguridad y Salud Ocupacional (OSHA) hace cumplir las leyes de seguridad y salud que protegen a los trabajadores de los peligros laborales. La ley de la OSHA indica que el empleador es responsable de proporcionar equipo de seguridad, capacitación y un lugar de trabajo seguro y saludable.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Informe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al supervisor de inmediato si usted se lesiona en el trabajo. Usted no puede ser despedido por informar peligros laborales u otro tipo de problemas de seguridad.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Departamentos Estatales y Federales de Trabajo hacen cumplir las leyes de trabajo infantil. La Comisión para la Igualdad de Oportunidades en el Empleo (EEOC) de EE. UU. protege a los trabajadores de la discriminación y los peligros en el </a:t>
            </a: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trabajo.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leyes de trabajo infantil protegen a los adolescentes de trabajar demasiadas horas, hasta demasiado tarde, desde demasiado temprano o en ciertos trabajos peligrosos.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trabajadores jóvenes tienen derechos y responsabilidades en el trabajo. </a:t>
            </a:r>
            <a:endParaRPr lang="es-419" sz="1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Bingo de la ley </a:t>
            </a:r>
            <a:r>
              <a:rPr lang="en-US" sz="28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laboral</a:t>
            </a: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Conozca sus derechos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21361387">
            <a:off x="1838836" y="2118523"/>
            <a:ext cx="2956570" cy="3814028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87">
            <a:off x="1874624" y="2167554"/>
            <a:ext cx="2871427" cy="3715964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632534">
            <a:off x="4705121" y="2075015"/>
            <a:ext cx="2962362" cy="382150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534">
            <a:off x="4747776" y="2124143"/>
            <a:ext cx="2877051" cy="3723243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prstClr val="black"/>
                </a:solidFill>
                <a:latin typeface="Myriad Pro"/>
              </a:rPr>
              <a:pPr eaLnBrk="1" hangingPunct="1"/>
              <a:t>49</a:t>
            </a:fld>
            <a:endParaRPr lang="en-US" sz="2400" dirty="0" smtClean="0">
              <a:solidFill>
                <a:prstClr val="black"/>
              </a:solidFill>
              <a:latin typeface="Myriad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Cuestionario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La ley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establece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que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su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empleador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responsable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proveer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lugar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seguro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saludable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para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Verdadero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La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ley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limita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hasta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hora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menor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de 16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años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la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noche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el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día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siguiente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tiene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escuela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Si una persona tiene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16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años, puede conducir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un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auto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en la vía pública como parte de s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u trabajo.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s-419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52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28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2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52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28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93762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870091" y="3755429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21275040">
            <a:off x="4541837" y="5291374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Entrar en acción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6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6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7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Cómo tratar un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problema en el 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Pasos para resolver un problema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Definir el problema.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Obtener consejos.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Elegir metas.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Conocer tus derechos.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Decidir la mejor manera de hablar con el supervisor.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Contactar con una oficina estatal o federal de Salario y División de Horas u OSHA a, si es necesario.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Hablar con un maestro, padre, compañero de trabajo, u otro adulto de confianza.</a:t>
            </a:r>
            <a:endParaRPr lang="es-419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Entrar en acción: Puntos principales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pasos para plantearle a un supervisor un problema en el lugar de trabajo incluyen: definir el problema; pedir consejo a los padres, docentes o compañeros de trabajo; elegir las metas; conocer sus derechos; y decidir la mejor manera de hablar con el supervisor.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>
                <a:solidFill>
                  <a:srgbClr val="1F396A"/>
                </a:solidFill>
                <a:latin typeface="+mn-lt"/>
              </a:rPr>
              <a:t>Si no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se siente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cómodo hablando con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jefe,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hable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primero con otro adulto de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confianza. También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puede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recibir ayuda de organismos como la OSHA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u organismos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federales o estatales que hagan cumplir las leyes laborales.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¡Recuerda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confiar en tus instintos y no tengas miedo de hacer oír tu opinión si tienes un problema en el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trabajo! </a:t>
            </a:r>
            <a:endParaRPr lang="es-419" sz="25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0502D"/>
                </a:solidFill>
              </a:rPr>
              <a:t>Cuestionario</a:t>
            </a:r>
            <a:r>
              <a:rPr lang="en-US" sz="3200" dirty="0">
                <a:solidFill>
                  <a:srgbClr val="F0502D"/>
                </a:solidFill>
              </a:rPr>
              <a:t> </a:t>
            </a:r>
            <a:r>
              <a:rPr lang="en-US" sz="3200" dirty="0" err="1">
                <a:solidFill>
                  <a:srgbClr val="F0502D"/>
                </a:solidFill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s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0502D"/>
                </a:solidFill>
              </a:rPr>
              <a:t>(</a:t>
            </a:r>
            <a:r>
              <a:rPr lang="en-US" sz="2400" dirty="0" err="1" smtClean="0">
                <a:solidFill>
                  <a:srgbClr val="F0502D"/>
                </a:solidFill>
              </a:rPr>
              <a:t>seguido</a:t>
            </a:r>
            <a:r>
              <a:rPr lang="en-US" sz="2400" dirty="0" smtClean="0">
                <a:solidFill>
                  <a:srgbClr val="F0502D"/>
                </a:solidFill>
              </a:rPr>
              <a:t>)</a:t>
            </a:r>
            <a:endParaRPr lang="en-US" sz="2400" dirty="0">
              <a:solidFill>
                <a:srgbClr val="F0502D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Si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una persona se lesiona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en el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trabajo, el empleador debe pagar la atención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médica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.</a:t>
            </a:r>
            <a:endParaRPr lang="en-US" sz="2400" b="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¿Con qué frecuencia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se lesionan los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adolescentes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en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el trabajo en los Estados Unidos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dia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hora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s-ES" sz="2800" dirty="0" smtClean="0">
                <a:solidFill>
                  <a:srgbClr val="1F396A"/>
                </a:solidFill>
                <a:latin typeface="+mj-lt"/>
              </a:rPr>
              <a:t>Uno cada </a:t>
            </a:r>
            <a:r>
              <a:rPr lang="es-ES" sz="2800" dirty="0">
                <a:solidFill>
                  <a:srgbClr val="1F396A"/>
                </a:solidFill>
                <a:latin typeface="+mj-lt"/>
              </a:rPr>
              <a:t>9 minutos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56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332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4556760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56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332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84237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907080" y="4325125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¿Por qué los trabajadores jóvenes son más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propensos a lesionarse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61825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7</a:t>
            </a:fld>
            <a:endParaRPr lang="en-US" sz="2400" dirty="0" smtClean="0"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1356519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649995"/>
            <a:ext cx="45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396A"/>
                </a:solidFill>
              </a:rPr>
              <a:t>Video </a:t>
            </a:r>
            <a:r>
              <a:rPr lang="en-US" sz="2800" dirty="0">
                <a:solidFill>
                  <a:srgbClr val="1F396A"/>
                </a:solidFill>
              </a:rPr>
              <a:t>y </a:t>
            </a:r>
            <a:r>
              <a:rPr lang="en-US" sz="2800" dirty="0" err="1" smtClean="0">
                <a:solidFill>
                  <a:srgbClr val="1F396A"/>
                </a:solidFill>
              </a:rPr>
              <a:t>Discusión</a:t>
            </a:r>
            <a:endParaRPr lang="en-US" sz="2800" dirty="0" smtClean="0">
              <a:solidFill>
                <a:srgbClr val="1F396A"/>
              </a:solidFill>
            </a:endParaRPr>
          </a:p>
          <a:p>
            <a:pPr algn="ctr"/>
            <a:r>
              <a:rPr lang="en-US" dirty="0">
                <a:solidFill>
                  <a:srgbClr val="1F396A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1F396A"/>
                </a:solidFill>
                <a:hlinkClick r:id="rId6"/>
              </a:rPr>
              <a:t>youtu.be/jy9YDD1LTiI</a:t>
            </a:r>
            <a:endParaRPr lang="en-US" dirty="0">
              <a:solidFill>
                <a:srgbClr val="1F396A"/>
              </a:solidFill>
            </a:endParaRPr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1489234"/>
            <a:ext cx="5486400" cy="39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piensas que esto sucedió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¿Qué 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la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Jack?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Jack?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Trabajador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de comida rápida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S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uelos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resbaladizos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y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grasientos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>
                <a:solidFill>
                  <a:srgbClr val="F0502D"/>
                </a:solidFill>
                <a:latin typeface="+mj-lt"/>
              </a:rPr>
              <a:t>: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Coxis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(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rabadilla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)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lastimada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250" y="1397556"/>
            <a:ext cx="3784599" cy="48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Jack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Antonio?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Antonio?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Ayudante de construcción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 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Hoyo de chimenea sin protección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Espalda rota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Antonio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7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2434</TotalTime>
  <Words>2760</Words>
  <Application>Microsoft Office PowerPoint</Application>
  <PresentationFormat>On-screen Show (4:3)</PresentationFormat>
  <Paragraphs>462</Paragraphs>
  <Slides>52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Wingdings</vt:lpstr>
      <vt:lpstr>Arial</vt:lpstr>
      <vt:lpstr>Felt Tip Roman</vt:lpstr>
      <vt:lpstr>Myriad Pro</vt:lpstr>
      <vt:lpstr>Myriad Pro Light</vt:lpstr>
      <vt:lpstr>Office Theme</vt:lpstr>
      <vt:lpstr>Worksheet</vt:lpstr>
      <vt:lpstr>PowerPoint Presentation</vt:lpstr>
      <vt:lpstr>Lesiones de trabajadores jóvenes</vt:lpstr>
      <vt:lpstr>Aprenderás acerca de</vt:lpstr>
      <vt:lpstr>¿Cuál es tu experiencia con el trabajo?</vt:lpstr>
      <vt:lpstr>Cuestionario sobre seguridad laboral</vt:lpstr>
      <vt:lpstr>Cuestionario sobre seguridad laboral (seguido)</vt:lpstr>
      <vt:lpstr>¿Por qué los trabajadores jóvenes son más propensos a lesionarse en el trabajo?</vt:lpstr>
      <vt:lpstr>Lesiones laborales de adolecentes</vt:lpstr>
      <vt:lpstr>Lesiones laborales de adolecentes</vt:lpstr>
      <vt:lpstr>Lesiones laborales de adolecentes</vt:lpstr>
      <vt:lpstr>PowerPoint Presentation</vt:lpstr>
      <vt:lpstr>PowerPoint Presentation</vt:lpstr>
      <vt:lpstr>PowerPoint Presentation</vt:lpstr>
      <vt:lpstr>Lesiones laborales de adolecentes</vt:lpstr>
      <vt:lpstr>Lesiones laborales de adolecentes</vt:lpstr>
      <vt:lpstr>Estadísticas de lesiones de trabajadores adolecentes </vt:lpstr>
      <vt:lpstr>Estadísticas de trabajadores adolescentes </vt:lpstr>
      <vt:lpstr>Estadísticas de lesiones de trabajadores adolescentes</vt:lpstr>
      <vt:lpstr> Puntos clave del currículo </vt:lpstr>
      <vt:lpstr>Encontrar los peligros</vt:lpstr>
      <vt:lpstr>Peligros laborales</vt:lpstr>
      <vt:lpstr>Peligros laborales (seguido)</vt:lpstr>
      <vt:lpstr>¿Qué es un SDS?</vt:lpstr>
      <vt:lpstr>Encontrar los peligros: Restaurante de comida rápida</vt:lpstr>
      <vt:lpstr>Encontrar los peligros: Tienda de comestibles</vt:lpstr>
      <vt:lpstr>Encontrar los peligros: Oficina</vt:lpstr>
      <vt:lpstr>Encontrar los peligros: Gasolinera</vt:lpstr>
      <vt:lpstr>Mapa de peligros </vt:lpstr>
      <vt:lpstr>Encontrar peligros: Puntos principales</vt:lpstr>
      <vt:lpstr>Hacer que el trabajo sea más seguro</vt:lpstr>
      <vt:lpstr>Controlar los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 </vt:lpstr>
      <vt:lpstr>Eliminar o reducer peligros </vt:lpstr>
      <vt:lpstr>Eliminar o reducir peligros </vt:lpstr>
      <vt:lpstr>Eliminar o reducir peligros </vt:lpstr>
      <vt:lpstr>Hacer que el trabajo sea más seguro: Puntos principales </vt:lpstr>
      <vt:lpstr>Emergencias en el trabajo</vt:lpstr>
      <vt:lpstr>Emergencias en el trabajo</vt:lpstr>
      <vt:lpstr>Emergencias en el trabajo</vt:lpstr>
      <vt:lpstr>Plan de acción de emergencia </vt:lpstr>
      <vt:lpstr>Conozco sus derechos y responsabilidades </vt:lpstr>
      <vt:lpstr>Conozca sus derechos</vt:lpstr>
      <vt:lpstr>Conozca sus derechos: Puntos principales</vt:lpstr>
      <vt:lpstr>Conozca sus derechos </vt:lpstr>
      <vt:lpstr>Entrar en acción </vt:lpstr>
      <vt:lpstr>Cómo tratar un problema en el trabajo</vt:lpstr>
      <vt:lpstr>Entrar en acción: Puntos principales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Baker, Devin (CDC/NIOSH/EID)</cp:lastModifiedBy>
  <cp:revision>276</cp:revision>
  <dcterms:created xsi:type="dcterms:W3CDTF">2012-07-25T23:11:02Z</dcterms:created>
  <dcterms:modified xsi:type="dcterms:W3CDTF">2017-08-10T11:39:20Z</dcterms:modified>
</cp:coreProperties>
</file>