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77" r:id="rId4"/>
    <p:sldId id="275" r:id="rId5"/>
    <p:sldId id="278" r:id="rId6"/>
    <p:sldId id="265" r:id="rId7"/>
  </p:sldIdLst>
  <p:sldSz cx="9144000" cy="6858000" type="screen4x3"/>
  <p:notesSz cx="666273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 autoAdjust="0"/>
    <p:restoredTop sz="86374" autoAdjust="0"/>
  </p:normalViewPr>
  <p:slideViewPr>
    <p:cSldViewPr snapToGrid="0" snapToObjects="1">
      <p:cViewPr varScale="1">
        <p:scale>
          <a:sx n="66" d="100"/>
          <a:sy n="66" d="100"/>
        </p:scale>
        <p:origin x="38" y="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1C3F54-ED55-4196-905B-A148FA4D947B}" type="datetimeFigureOut">
              <a:rPr lang="en-GB"/>
              <a:pPr>
                <a:defRPr/>
              </a:pPr>
              <a:t>12/01/2016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963" y="4714714"/>
            <a:ext cx="5330813" cy="4466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FFD8CD-EE11-4FF1-8A4F-37BC6BFD1C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38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50CC45B-42F6-4A72-8CCA-0C3C94EAB93F}" type="slidenum">
              <a:rPr lang="en-GB" altLang="en-US" smtClean="0"/>
              <a:pPr eaLnBrk="1" hangingPunct="1"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48811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spcBef>
                <a:spcPct val="0"/>
              </a:spcBef>
              <a:buFontTx/>
              <a:buChar char="•"/>
            </a:pPr>
            <a:endParaRPr lang="en-GB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B20CDB-C06B-465E-963D-FCC54474B5F6}" type="slidenum">
              <a:rPr lang="en-GB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745697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spcBef>
                <a:spcPct val="0"/>
              </a:spcBef>
              <a:buFontTx/>
              <a:buChar char="•"/>
            </a:pPr>
            <a:endParaRPr lang="en-GB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B20CDB-C06B-465E-963D-FCC54474B5F6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879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spcBef>
                <a:spcPct val="0"/>
              </a:spcBef>
              <a:buFontTx/>
              <a:buChar char="•"/>
            </a:pPr>
            <a:endParaRPr lang="en-GB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B20CDB-C06B-465E-963D-FCC54474B5F6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47259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spcBef>
                <a:spcPct val="0"/>
              </a:spcBef>
              <a:buFontTx/>
              <a:buChar char="•"/>
            </a:pPr>
            <a:endParaRPr lang="en-GB" altLang="en-US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B20CDB-C06B-465E-963D-FCC54474B5F6}" type="slidenum">
              <a:rPr lang="en-GB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21374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BA98C2A-651F-46BF-AA4D-4D3BC1982111}" type="slidenum">
              <a:rPr lang="en-GB" altLang="en-US" smtClean="0"/>
              <a:pPr eaLnBrk="1" hangingPunct="1"/>
              <a:t>6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812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6935-4E9F-4ABC-A061-98CDD08C61C7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E1374-04D8-4332-B9E2-1DF64CFCE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70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668C-7657-4D78-91CB-46C2B56975F2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C8795-DB73-4B45-B114-1E5ABC4F1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1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D1753-5A03-455F-B671-99CEE64DE39D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B481-CF0F-4DD8-8329-AE0170840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11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D4D5-4D71-485E-B220-24D495B4B5C9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8DC2-8A38-43D6-B406-E3F223183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6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4E23E-720E-4DA3-8102-EA179D7FB28A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E7F8-D08E-4C2A-9BEC-60FBD1342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06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44FB-CC92-4296-88C8-355E872AE75E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811B-4CC2-40D7-95DD-8C2E68EC8F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17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94566-0D6C-4BC3-95F4-8061F454FDD7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6695-67E2-4C0A-83A3-147969AB1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72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43BB-58EF-424C-B600-F23B2F7473A5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ED58-9E47-480A-90CC-18CBE542D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57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FC66-E4D8-476B-9C6C-D3E9FAE8FC6F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E985-361F-4DF1-8CD6-FA8F2C0ACC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50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F573-9042-4526-B2FA-219D5687328C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CF7A2-2E91-4CA4-9AA1-DD387C79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10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6AE19-E73A-4F7A-8A07-FBCA546D5B46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B7A24-01F2-4FA9-B9BD-0262E9BE3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22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8CF156-DFB9-4DA4-9CB3-1761C692D155}" type="datetimeFigureOut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BCFA82-55A5-4376-B8DA-585926818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UK Department for International Development (DFID), Inclusive Societies Department, Disability Framework 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0633" y="1556538"/>
            <a:ext cx="3363347" cy="1143000"/>
          </a:xfrm>
        </p:spPr>
        <p:txBody>
          <a:bodyPr/>
          <a:lstStyle/>
          <a:p>
            <a:pPr lvl="0" algn="l" eaLnBrk="1" hangingPunct="1"/>
            <a:r>
              <a:rPr lang="en-GB" sz="30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Kim Bradford Smith </a:t>
            </a:r>
            <a:br>
              <a:rPr lang="en-GB" sz="3000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r>
              <a:rPr lang="en-GB" sz="26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Team Leader</a:t>
            </a:r>
            <a:br>
              <a:rPr lang="en-GB" sz="2600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r>
              <a:rPr lang="en-GB" sz="26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DFID - Leave No-One Behind Hub </a:t>
            </a:r>
            <a:br>
              <a:rPr lang="en-GB" sz="2600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dirty="0"/>
          </a:p>
        </p:txBody>
      </p:sp>
      <p:pic>
        <p:nvPicPr>
          <p:cNvPr id="2" name="Picture 2" descr="UK Department for International Development (DFID), Disability Framework Report (December 2014) 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0000">
            <a:off x="3870875" y="1142160"/>
            <a:ext cx="3277803" cy="457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3" descr="UK Department for International Development (DFID), Inclusive Societies Department, Disability Framework 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7030" y="1294919"/>
            <a:ext cx="8229600" cy="1143000"/>
          </a:xfrm>
        </p:spPr>
        <p:txBody>
          <a:bodyPr/>
          <a:lstStyle/>
          <a:p>
            <a:pPr lvl="0" eaLnBrk="1" hangingPunct="1">
              <a:defRPr/>
            </a:pPr>
            <a:r>
              <a:rPr lang="en-GB" sz="36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The UK’s promise to Leave No One Behind</a:t>
            </a:r>
            <a:br>
              <a:rPr lang="en-GB" sz="3600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919" y="1993743"/>
            <a:ext cx="5202872" cy="4525963"/>
          </a:xfrm>
        </p:spPr>
        <p:txBody>
          <a:bodyPr/>
          <a:lstStyle/>
          <a:p>
            <a:pPr marL="285750" lvl="0" indent="-285750" eaLnBrk="1" hangingPunct="1">
              <a:spcBef>
                <a:spcPct val="0"/>
              </a:spcBef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The UK’s Prime Minister launched a promise to Leave No One Behind at the United Nations General Assembly in 2015. </a:t>
            </a:r>
          </a:p>
          <a:p>
            <a:pPr marL="285750" lvl="0" indent="-285750" eaLnBrk="1" hangingPunct="1">
              <a:spcBef>
                <a:spcPct val="0"/>
              </a:spcBef>
              <a:defRPr/>
            </a:pPr>
            <a:endParaRPr lang="en-GB" sz="2600" dirty="0">
              <a:solidFill>
                <a:prstClr val="black"/>
              </a:solidFill>
              <a:latin typeface="Calibri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To achieve the promise we must: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Work together on 8 principles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Support a data revolution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Disability Inclusion is key </a:t>
            </a:r>
          </a:p>
          <a:p>
            <a:endParaRPr lang="en-US" dirty="0"/>
          </a:p>
        </p:txBody>
      </p:sp>
      <p:pic>
        <p:nvPicPr>
          <p:cNvPr id="10" name="Picture 7" descr="Blind and visually impaired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4" t="32259" r="49677" b="43954"/>
          <a:stretch>
            <a:fillRect/>
          </a:stretch>
        </p:blipFill>
        <p:spPr bwMode="auto">
          <a:xfrm>
            <a:off x="5659821" y="1821616"/>
            <a:ext cx="3247149" cy="351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3" descr="UK Department for International Development (DFID), Inclusive Societies Department, Disability Framework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65039" y="1153370"/>
            <a:ext cx="8229600" cy="1143000"/>
          </a:xfrm>
        </p:spPr>
        <p:txBody>
          <a:bodyPr/>
          <a:lstStyle/>
          <a:p>
            <a:pPr lvl="0" eaLnBrk="1" hangingPunct="1">
              <a:defRPr/>
            </a:pPr>
            <a:r>
              <a:rPr lang="en-GB" sz="36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DFID’s approach to disability </a:t>
            </a:r>
            <a:br>
              <a:rPr lang="en-GB" sz="3600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47443"/>
            <a:ext cx="5202621" cy="4525963"/>
          </a:xfrm>
        </p:spPr>
        <p:txBody>
          <a:bodyPr/>
          <a:lstStyle/>
          <a:p>
            <a:pPr marL="285750" lvl="0" indent="-285750" eaLnBrk="1" hangingPunct="1">
              <a:spcBef>
                <a:spcPct val="0"/>
              </a:spcBef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Disability Framework from December 2014 focusing on: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Building capacity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Influencing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Mainstreaming. </a:t>
            </a:r>
          </a:p>
          <a:p>
            <a:pPr marL="285750" lvl="0" indent="-285750" eaLnBrk="1" hangingPunct="1">
              <a:spcBef>
                <a:spcPct val="0"/>
              </a:spcBef>
              <a:defRPr/>
            </a:pPr>
            <a:endParaRPr lang="en-GB" sz="2600" dirty="0">
              <a:solidFill>
                <a:prstClr val="black"/>
              </a:solidFill>
              <a:latin typeface="Calibri" pitchFamily="34" charset="0"/>
            </a:endParaRPr>
          </a:p>
          <a:p>
            <a:pPr marL="285750" lvl="0" indent="-285750" eaLnBrk="1" hangingPunct="1">
              <a:spcBef>
                <a:spcPct val="0"/>
              </a:spcBef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And an aim to: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become an authority on disability data</a:t>
            </a:r>
          </a:p>
          <a:p>
            <a:endParaRPr lang="en-US" dirty="0"/>
          </a:p>
        </p:txBody>
      </p:sp>
      <p:pic>
        <p:nvPicPr>
          <p:cNvPr id="9" name="Picture 20" descr="Handicap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7" t="32259" r="37547" b="43954"/>
          <a:stretch>
            <a:fillRect/>
          </a:stretch>
        </p:blipFill>
        <p:spPr bwMode="auto">
          <a:xfrm>
            <a:off x="5659821" y="1815757"/>
            <a:ext cx="3247149" cy="356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1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3" descr="UK Department for International Development (DFID), Inclusive Societies Department, Disability Framework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325" y="1050144"/>
            <a:ext cx="8229600" cy="1143000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GB" sz="36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One year in……….</a:t>
            </a:r>
            <a:br>
              <a:rPr lang="en-GB" sz="3600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839" y="1684718"/>
            <a:ext cx="5612526" cy="4525963"/>
          </a:xfrm>
        </p:spPr>
        <p:txBody>
          <a:bodyPr/>
          <a:lstStyle/>
          <a:p>
            <a:pPr marL="285750" lvl="0" indent="-285750" eaLnBrk="1" hangingPunct="1">
              <a:spcBef>
                <a:spcPct val="0"/>
              </a:spcBef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While there has been considerable progress, there is more to do. We are:</a:t>
            </a:r>
          </a:p>
          <a:p>
            <a:pPr marL="0" lvl="0" indent="0" eaLnBrk="1" hangingPunct="1">
              <a:spcBef>
                <a:spcPct val="0"/>
              </a:spcBef>
              <a:buNone/>
              <a:defRPr/>
            </a:pPr>
            <a:endParaRPr lang="en-GB" sz="2600" dirty="0">
              <a:solidFill>
                <a:prstClr val="black"/>
              </a:solidFill>
              <a:latin typeface="Calibri" pitchFamily="34" charset="0"/>
            </a:endParaRP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Reviewing progress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Strengthening disability across DFID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Launching updated Framework (on 3</a:t>
            </a:r>
            <a:r>
              <a:rPr lang="en-GB" sz="2600" baseline="30000" dirty="0">
                <a:solidFill>
                  <a:prstClr val="black"/>
                </a:solidFill>
                <a:latin typeface="Calibri" pitchFamily="34" charset="0"/>
              </a:rPr>
              <a:t>rd</a:t>
            </a: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 Dec 2015) including new guidance on data</a:t>
            </a:r>
          </a:p>
          <a:p>
            <a:endParaRPr lang="en-US" dirty="0"/>
          </a:p>
        </p:txBody>
      </p:sp>
      <p:pic>
        <p:nvPicPr>
          <p:cNvPr id="10" name="Picture 5" descr="Sign languag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2259" r="61949" b="43954"/>
          <a:stretch>
            <a:fillRect/>
          </a:stretch>
        </p:blipFill>
        <p:spPr bwMode="auto">
          <a:xfrm>
            <a:off x="5691872" y="1908758"/>
            <a:ext cx="3326004" cy="351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8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3" descr="UK Department for International Development (DFID), Inclusive Societies Department, Disability Framework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8027" y="986389"/>
            <a:ext cx="8229600" cy="1143000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GB" sz="36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Data……….</a:t>
            </a:r>
            <a:br>
              <a:rPr lang="en-GB" sz="3600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4600" y="1623350"/>
            <a:ext cx="5234670" cy="4525963"/>
          </a:xfrm>
        </p:spPr>
        <p:txBody>
          <a:bodyPr/>
          <a:lstStyle/>
          <a:p>
            <a:pPr marL="285750" lvl="0" indent="-285750" eaLnBrk="1" hangingPunct="1">
              <a:spcBef>
                <a:spcPct val="0"/>
              </a:spcBef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Delivering our aim to become an authority on disability data by: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Advocating for use of WG questions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Producing guidance on disaggregation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Testing and learning 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Advocating for disaggregation in SDG’s</a:t>
            </a:r>
          </a:p>
          <a:p>
            <a:endParaRPr lang="en-US" dirty="0"/>
          </a:p>
        </p:txBody>
      </p:sp>
      <p:pic>
        <p:nvPicPr>
          <p:cNvPr id="9" name="Picture 6" descr="Intellectual disability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21" t="32259" r="24396" b="43954"/>
          <a:stretch>
            <a:fillRect/>
          </a:stretch>
        </p:blipFill>
        <p:spPr bwMode="auto">
          <a:xfrm>
            <a:off x="5691870" y="1908758"/>
            <a:ext cx="3326005" cy="351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0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3" descr="UK Department for International Development (DFID), Inclusive Societies Department, Disability Framework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" y="766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Blue and yellow comment clouds"/>
          <p:cNvPicPr>
            <a:picLocks noChangeAspect="1" noChangeArrowheads="1"/>
          </p:cNvPicPr>
          <p:nvPr/>
        </p:nvPicPr>
        <p:blipFill rotWithShape="1">
          <a:blip r:embed="rId4"/>
          <a:srcRect l="10542" t="7352" r="29721" b="15246"/>
          <a:stretch/>
        </p:blipFill>
        <p:spPr bwMode="auto">
          <a:xfrm>
            <a:off x="1437482" y="1073635"/>
            <a:ext cx="6256337" cy="4557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032" y="2772569"/>
            <a:ext cx="8229600" cy="1143000"/>
          </a:xfrm>
        </p:spPr>
        <p:txBody>
          <a:bodyPr/>
          <a:lstStyle/>
          <a:p>
            <a:r>
              <a:rPr lang="en-GB" sz="6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Questions</a:t>
            </a:r>
            <a:endParaRPr lang="en-US" dirty="0"/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889000" y="1735138"/>
            <a:ext cx="641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Sketch Block Bold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160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Sketch Block Bold</vt:lpstr>
      <vt:lpstr>Office Theme</vt:lpstr>
      <vt:lpstr>Kim Bradford Smith  Team Leader DFID - Leave No-One Behind Hub  </vt:lpstr>
      <vt:lpstr>The UK’s promise to Leave No One Behind </vt:lpstr>
      <vt:lpstr>DFID’s approach to disability  </vt:lpstr>
      <vt:lpstr>One year in………. </vt:lpstr>
      <vt:lpstr>Data………. 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molloy User</dc:creator>
  <cp:lastModifiedBy>Golden, Cordell (CDC/OPHSS/NCHS)</cp:lastModifiedBy>
  <cp:revision>100</cp:revision>
  <cp:lastPrinted>2015-10-19T08:24:38Z</cp:lastPrinted>
  <dcterms:created xsi:type="dcterms:W3CDTF">2015-01-18T16:22:16Z</dcterms:created>
  <dcterms:modified xsi:type="dcterms:W3CDTF">2016-01-12T21:34:35Z</dcterms:modified>
</cp:coreProperties>
</file>