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35"/>
  </p:notesMasterIdLst>
  <p:sldIdLst>
    <p:sldId id="321" r:id="rId2"/>
    <p:sldId id="362" r:id="rId3"/>
    <p:sldId id="387" r:id="rId4"/>
    <p:sldId id="385" r:id="rId5"/>
    <p:sldId id="378" r:id="rId6"/>
    <p:sldId id="355" r:id="rId7"/>
    <p:sldId id="354" r:id="rId8"/>
    <p:sldId id="363" r:id="rId9"/>
    <p:sldId id="345" r:id="rId10"/>
    <p:sldId id="346" r:id="rId11"/>
    <p:sldId id="347" r:id="rId12"/>
    <p:sldId id="348" r:id="rId13"/>
    <p:sldId id="380" r:id="rId14"/>
    <p:sldId id="379" r:id="rId15"/>
    <p:sldId id="359" r:id="rId16"/>
    <p:sldId id="360" r:id="rId17"/>
    <p:sldId id="382" r:id="rId18"/>
    <p:sldId id="349" r:id="rId19"/>
    <p:sldId id="356" r:id="rId20"/>
    <p:sldId id="374" r:id="rId21"/>
    <p:sldId id="344" r:id="rId22"/>
    <p:sldId id="375" r:id="rId23"/>
    <p:sldId id="381" r:id="rId24"/>
    <p:sldId id="350" r:id="rId25"/>
    <p:sldId id="364" r:id="rId26"/>
    <p:sldId id="369" r:id="rId27"/>
    <p:sldId id="373" r:id="rId28"/>
    <p:sldId id="371" r:id="rId29"/>
    <p:sldId id="372" r:id="rId30"/>
    <p:sldId id="376" r:id="rId31"/>
    <p:sldId id="331" r:id="rId32"/>
    <p:sldId id="337" r:id="rId33"/>
    <p:sldId id="338" r:id="rId34"/>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448">
          <p15:clr>
            <a:srgbClr val="A4A3A4"/>
          </p15:clr>
        </p15:guide>
        <p15:guide id="3" orient="horz" pos="480" userDrawn="1">
          <p15:clr>
            <a:srgbClr val="A4A3A4"/>
          </p15:clr>
        </p15:guide>
        <p15:guide id="4" pos="5591">
          <p15:clr>
            <a:srgbClr val="A4A3A4"/>
          </p15:clr>
        </p15:guide>
        <p15:guide id="5" pos="283">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ndon, Jessica (CDC/OPHSS/NCHS)" initials="LJ(" lastIdx="3" clrIdx="0">
    <p:extLst>
      <p:ext uri="{19B8F6BF-5375-455C-9EA6-DF929625EA0E}">
        <p15:presenceInfo xmlns:p15="http://schemas.microsoft.com/office/powerpoint/2012/main" userId="S-1-5-21-1207783550-2075000910-922709458-5168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BAC"/>
    <a:srgbClr val="3E7FC6"/>
    <a:srgbClr val="3A73B8"/>
    <a:srgbClr val="366BA4"/>
    <a:srgbClr val="3668AC"/>
    <a:srgbClr val="437FC1"/>
    <a:srgbClr val="558ED5"/>
    <a:srgbClr val="3A72B0"/>
    <a:srgbClr val="375F92"/>
    <a:srgbClr val="1737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41" autoAdjust="0"/>
    <p:restoredTop sz="62486" autoAdjust="0"/>
  </p:normalViewPr>
  <p:slideViewPr>
    <p:cSldViewPr snapToGrid="0">
      <p:cViewPr varScale="1">
        <p:scale>
          <a:sx n="83" d="100"/>
          <a:sy n="83" d="100"/>
        </p:scale>
        <p:origin x="2556" y="72"/>
      </p:cViewPr>
      <p:guideLst>
        <p:guide orient="horz" pos="2160"/>
        <p:guide orient="horz" pos="3448"/>
        <p:guide orient="horz" pos="480"/>
        <p:guide pos="5591"/>
        <p:guide pos="283"/>
      </p:guideLst>
    </p:cSldViewPr>
  </p:slideViewPr>
  <p:outlineViewPr>
    <p:cViewPr>
      <p:scale>
        <a:sx n="33" d="100"/>
        <a:sy n="33" d="100"/>
      </p:scale>
      <p:origin x="0" y="-33354"/>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6688" y="0"/>
            <a:ext cx="3041650" cy="465138"/>
          </a:xfrm>
          <a:prstGeom prst="rect">
            <a:avLst/>
          </a:prstGeom>
        </p:spPr>
        <p:txBody>
          <a:bodyPr vert="horz" lIns="91440" tIns="45720" rIns="91440" bIns="45720" rtlCol="0"/>
          <a:lstStyle>
            <a:lvl1pPr algn="r">
              <a:defRPr sz="1200"/>
            </a:lvl1pPr>
          </a:lstStyle>
          <a:p>
            <a:fld id="{EF565D3A-9861-414A-A4E2-353AC3826A16}" type="datetimeFigureOut">
              <a:rPr lang="en-US" smtClean="0"/>
              <a:t>2/23/2017</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9600"/>
            <a:ext cx="5616575" cy="41878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200"/>
            <a:ext cx="304165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6688" y="8839200"/>
            <a:ext cx="3041650" cy="465138"/>
          </a:xfrm>
          <a:prstGeom prst="rect">
            <a:avLst/>
          </a:prstGeom>
        </p:spPr>
        <p:txBody>
          <a:bodyPr vert="horz" lIns="91440" tIns="45720" rIns="91440" bIns="45720" rtlCol="0" anchor="b"/>
          <a:lstStyle>
            <a:lvl1pPr algn="r">
              <a:defRPr sz="1200"/>
            </a:lvl1pPr>
          </a:lstStyle>
          <a:p>
            <a:fld id="{AE1C306B-02FD-45A9-B090-69A43E2135EC}" type="slidenum">
              <a:rPr lang="en-US" smtClean="0"/>
              <a:t>‹#›</a:t>
            </a:fld>
            <a:endParaRPr lang="en-US"/>
          </a:p>
        </p:txBody>
      </p:sp>
    </p:spTree>
    <p:extLst>
      <p:ext uri="{BB962C8B-B14F-4D97-AF65-F5344CB8AC3E}">
        <p14:creationId xmlns:p14="http://schemas.microsoft.com/office/powerpoint/2010/main" val="2414706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1C306B-02FD-45A9-B090-69A43E2135EC}" type="slidenum">
              <a:rPr lang="en-US" smtClean="0"/>
              <a:t>1</a:t>
            </a:fld>
            <a:endParaRPr lang="en-US"/>
          </a:p>
        </p:txBody>
      </p:sp>
    </p:spTree>
    <p:extLst>
      <p:ext uri="{BB962C8B-B14F-4D97-AF65-F5344CB8AC3E}">
        <p14:creationId xmlns:p14="http://schemas.microsoft.com/office/powerpoint/2010/main" val="1709695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In 2014, the national percentage of adult day services centers</a:t>
            </a:r>
            <a:r>
              <a:rPr lang="en-US" baseline="0" dirty="0" smtClean="0"/>
              <a:t> that offer disease-specific programs for depression was 54%.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smtClean="0">
                <a:solidFill>
                  <a:schemeClr val="tx1"/>
                </a:solidFill>
                <a:effectLst/>
                <a:latin typeface="+mn-lt"/>
                <a:ea typeface="+mn-ea"/>
                <a:cs typeface="+mn-cs"/>
              </a:rPr>
              <a:t>The percentages ranged from 39% in Wisconsin to 73% in Arkansas and Louisiana.</a:t>
            </a: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location of states statistically significantly higher than the national percentage was concentrated in the Northeast and Southern regions of the United States, with the exception of Nebraska and Washington.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majority of states were not statistically significantly different from the national percentage.</a:t>
            </a:r>
          </a:p>
          <a:p>
            <a:endParaRPr lang="en-US" dirty="0" smtClean="0"/>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AE1C306B-02FD-45A9-B090-69A43E2135EC}" type="slidenum">
              <a:rPr lang="en-US" smtClean="0"/>
              <a:t>11</a:t>
            </a:fld>
            <a:endParaRPr lang="en-US"/>
          </a:p>
        </p:txBody>
      </p:sp>
    </p:spTree>
    <p:extLst>
      <p:ext uri="{BB962C8B-B14F-4D97-AF65-F5344CB8AC3E}">
        <p14:creationId xmlns:p14="http://schemas.microsoft.com/office/powerpoint/2010/main" val="3035860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In 2014, the national percentage of adult day services centers</a:t>
            </a:r>
            <a:r>
              <a:rPr lang="en-US" baseline="0" dirty="0" smtClean="0"/>
              <a:t> that offer disease-specific programs for diabetes was 64%.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smtClean="0">
                <a:solidFill>
                  <a:schemeClr val="tx1"/>
                </a:solidFill>
                <a:effectLst/>
                <a:latin typeface="+mn-lt"/>
                <a:ea typeface="+mn-ea"/>
                <a:cs typeface="+mn-cs"/>
              </a:rPr>
              <a:t>The percentages ranged from 44% in Hawaii to 100% in Alabama</a:t>
            </a:r>
            <a:r>
              <a:rPr lang="en-US" sz="1200" b="0" kern="1200" baseline="0" dirty="0" smtClean="0">
                <a:solidFill>
                  <a:schemeClr val="tx1"/>
                </a:solidFill>
                <a:effectLst/>
                <a:latin typeface="+mn-lt"/>
                <a:ea typeface="+mn-ea"/>
                <a:cs typeface="+mn-cs"/>
              </a:rPr>
              <a:t>.</a:t>
            </a: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location of states statistically significantly higher than the national percentage was concentrated in the Northeastern and Southern regions of the United States, with the exception of Washington, Missouri, and Illinois. </a:t>
            </a:r>
            <a:endParaRPr lang="en-US" sz="1200"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baseline="0" dirty="0" smtClean="0">
              <a:solidFill>
                <a:schemeClr val="tx1"/>
              </a:solidFill>
              <a:effectLst/>
              <a:latin typeface="+mn-lt"/>
              <a:ea typeface="+mn-ea"/>
              <a:cs typeface="+mn-cs"/>
            </a:endParaRPr>
          </a:p>
          <a:p>
            <a:r>
              <a:rPr lang="en-US" dirty="0" smtClean="0"/>
              <a:t> </a:t>
            </a:r>
            <a:endParaRPr lang="en-US" dirty="0"/>
          </a:p>
        </p:txBody>
      </p:sp>
      <p:sp>
        <p:nvSpPr>
          <p:cNvPr id="4" name="Slide Number Placeholder 3"/>
          <p:cNvSpPr>
            <a:spLocks noGrp="1"/>
          </p:cNvSpPr>
          <p:nvPr>
            <p:ph type="sldNum" sz="quarter" idx="10"/>
          </p:nvPr>
        </p:nvSpPr>
        <p:spPr/>
        <p:txBody>
          <a:bodyPr/>
          <a:lstStyle/>
          <a:p>
            <a:fld id="{AE1C306B-02FD-45A9-B090-69A43E2135EC}" type="slidenum">
              <a:rPr lang="en-US" smtClean="0"/>
              <a:t>12</a:t>
            </a:fld>
            <a:endParaRPr lang="en-US"/>
          </a:p>
        </p:txBody>
      </p:sp>
    </p:spTree>
    <p:extLst>
      <p:ext uri="{BB962C8B-B14F-4D97-AF65-F5344CB8AC3E}">
        <p14:creationId xmlns:p14="http://schemas.microsoft.com/office/powerpoint/2010/main" val="470114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1C306B-02FD-45A9-B090-69A43E2135EC}"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721032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smtClean="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In 2014, the national percentage of adult day services centers </a:t>
            </a:r>
            <a:r>
              <a:rPr lang="en-US" sz="1200" baseline="0" dirty="0" smtClean="0"/>
              <a:t>that screened for depression was 82%. </a:t>
            </a:r>
            <a:r>
              <a:rPr lang="en-US" sz="1200" b="1" kern="1200" dirty="0" smtClean="0">
                <a:solidFill>
                  <a:schemeClr val="tx1"/>
                </a:solidFill>
                <a:effectLst/>
                <a:latin typeface="+mn-lt"/>
                <a:ea typeface="+mn-ea"/>
                <a:cs typeface="+mn-cs"/>
              </a:rPr>
              <a:t>[Bullet revised 9/23/2017.]</a:t>
            </a:r>
            <a:endParaRPr lang="en-US" sz="1200" baseline="0" dirty="0" smtClean="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The percentages ranged from 66% in Hawaii to 100% in Vermont.</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The location of states statistically significantly higher than the national percentage was varied across the United States. </a:t>
            </a:r>
          </a:p>
        </p:txBody>
      </p:sp>
      <p:sp>
        <p:nvSpPr>
          <p:cNvPr id="4" name="Slide Number Placeholder 3"/>
          <p:cNvSpPr>
            <a:spLocks noGrp="1"/>
          </p:cNvSpPr>
          <p:nvPr>
            <p:ph type="sldNum" sz="quarter" idx="10"/>
          </p:nvPr>
        </p:nvSpPr>
        <p:spPr/>
        <p:txBody>
          <a:bodyPr/>
          <a:lstStyle/>
          <a:p>
            <a:fld id="{AE1C306B-02FD-45A9-B090-69A43E2135EC}"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960659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415790"/>
            <a:ext cx="6629400" cy="4183380"/>
          </a:xfrm>
        </p:spPr>
        <p: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t>In 2014, the national percentage of adult day</a:t>
            </a:r>
            <a:r>
              <a:rPr lang="en-US" sz="1600" baseline="0" dirty="0" smtClean="0"/>
              <a:t> services centers that used electronic health records was 23%.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smtClean="0"/>
              <a:t>The percentages ranged from 0% in Delaware, Maine, Montana, New Mexico, and Oregon to 51% in Maryland.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smtClean="0"/>
              <a:t>The location of states statistically significantly different from the national percentage varied across the United States.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smtClean="0"/>
              <a:t>About 5 states were statistically significantly higher than the national percentage.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baseline="0" dirty="0" smtClean="0"/>
          </a:p>
        </p:txBody>
      </p:sp>
      <p:sp>
        <p:nvSpPr>
          <p:cNvPr id="4" name="Slide Number Placeholder 3"/>
          <p:cNvSpPr>
            <a:spLocks noGrp="1"/>
          </p:cNvSpPr>
          <p:nvPr>
            <p:ph type="sldNum" sz="quarter" idx="10"/>
          </p:nvPr>
        </p:nvSpPr>
        <p:spPr/>
        <p:txBody>
          <a:bodyPr/>
          <a:lstStyle/>
          <a:p>
            <a:fld id="{C95C401F-E206-4C83-8A65-0CC3695AEAC8}"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362328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415790"/>
            <a:ext cx="6629400" cy="4183380"/>
          </a:xfrm>
        </p:spPr>
        <p: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strike="noStrike" dirty="0" smtClean="0"/>
              <a:t>In 2014, the national percentage of adult day services centers</a:t>
            </a:r>
            <a:r>
              <a:rPr lang="en-US" sz="1600" strike="noStrike" baseline="0" dirty="0" smtClean="0"/>
              <a:t> that had computerized support for electronic health information exchange was 9%.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strike="noStrike" baseline="0" dirty="0" smtClean="0"/>
              <a:t>The percentages ranged from 0% in Alaska, Indiana, Maine, Montana, New Hampshire, Oregon, Rhode Island, and Vermont to 21% in Georgia.</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strike="noStrike" baseline="0" dirty="0" smtClean="0"/>
              <a:t>Three of the four states statistically significantly higher than the national percentage were located in the Southeastern region.</a:t>
            </a:r>
          </a:p>
        </p:txBody>
      </p:sp>
      <p:sp>
        <p:nvSpPr>
          <p:cNvPr id="4" name="Slide Number Placeholder 3"/>
          <p:cNvSpPr>
            <a:spLocks noGrp="1"/>
          </p:cNvSpPr>
          <p:nvPr>
            <p:ph type="sldNum" sz="quarter" idx="10"/>
          </p:nvPr>
        </p:nvSpPr>
        <p:spPr/>
        <p:txBody>
          <a:bodyPr/>
          <a:lstStyle/>
          <a:p>
            <a:fld id="{C95C401F-E206-4C83-8A65-0CC3695AEAC8}"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40552508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415790"/>
            <a:ext cx="6629400" cy="4183380"/>
          </a:xfrm>
        </p:spPr>
        <p:txBody>
          <a:bodyPr/>
          <a:lstStyle/>
          <a:p>
            <a:pPr marL="171450" indent="-171450">
              <a:buFont typeface="Arial" panose="020B0604020202020204" pitchFamily="34" charset="0"/>
              <a:buChar char="•"/>
            </a:pPr>
            <a:r>
              <a:rPr lang="en-US" sz="1600" dirty="0" smtClean="0"/>
              <a:t>In 2014, the national percentage of adult day services center participants</a:t>
            </a:r>
            <a:r>
              <a:rPr lang="en-US" sz="1600" baseline="0" dirty="0" smtClean="0"/>
              <a:t> whose long-term care in the past 30 days was paid for by Medicaid was 54%. </a:t>
            </a:r>
          </a:p>
          <a:p>
            <a:pPr marL="171450" indent="-171450">
              <a:buFont typeface="Arial" panose="020B0604020202020204" pitchFamily="34" charset="0"/>
              <a:buChar char="•"/>
            </a:pPr>
            <a:r>
              <a:rPr lang="en-US" sz="1600" baseline="0" dirty="0" smtClean="0"/>
              <a:t>The percentages ranged from 16% in Hawaii to 87% in Missouri.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smtClean="0"/>
              <a:t>The location of states statistically significantly different from the national percentage varied across the United States. </a:t>
            </a:r>
            <a:endParaRPr lang="en-US" sz="1600" dirty="0" smtClean="0"/>
          </a:p>
          <a:p>
            <a:pPr marL="0" indent="0">
              <a:buFont typeface="Arial" panose="020B0604020202020204" pitchFamily="34" charset="0"/>
              <a:buNone/>
            </a:pPr>
            <a:endParaRPr lang="en-US" sz="1600" dirty="0" smtClean="0"/>
          </a:p>
        </p:txBody>
      </p:sp>
      <p:sp>
        <p:nvSpPr>
          <p:cNvPr id="4" name="Slide Number Placeholder 3"/>
          <p:cNvSpPr>
            <a:spLocks noGrp="1"/>
          </p:cNvSpPr>
          <p:nvPr>
            <p:ph type="sldNum" sz="quarter" idx="10"/>
          </p:nvPr>
        </p:nvSpPr>
        <p:spPr/>
        <p:txBody>
          <a:bodyPr/>
          <a:lstStyle/>
          <a:p>
            <a:fld id="{C95C401F-E206-4C83-8A65-0CC3695AEAC8}" type="slidenum">
              <a:rPr lang="en-US" smtClean="0"/>
              <a:t>18</a:t>
            </a:fld>
            <a:endParaRPr lang="en-US"/>
          </a:p>
        </p:txBody>
      </p:sp>
    </p:spTree>
    <p:extLst>
      <p:ext uri="{BB962C8B-B14F-4D97-AF65-F5344CB8AC3E}">
        <p14:creationId xmlns:p14="http://schemas.microsoft.com/office/powerpoint/2010/main" val="129014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smtClean="0"/>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In 2014, the percentage of Medicaid revenue from paid participant</a:t>
            </a:r>
            <a:r>
              <a:rPr lang="en-US" sz="1200" baseline="0" dirty="0" smtClean="0"/>
              <a:t> fees was 54%.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The percentages ranged from 15% in Hawaii to 82% in Texas. </a:t>
            </a:r>
            <a:r>
              <a:rPr lang="en-US" sz="1200" b="1" kern="1200" dirty="0" smtClean="0">
                <a:solidFill>
                  <a:schemeClr val="tx1"/>
                </a:solidFill>
                <a:effectLst/>
                <a:latin typeface="+mn-lt"/>
                <a:ea typeface="+mn-ea"/>
                <a:cs typeface="+mn-cs"/>
              </a:rPr>
              <a:t>[Bullet revised 9/23/2017.]</a:t>
            </a:r>
            <a:endParaRPr lang="en-US" sz="1200" kern="1200" dirty="0" smtClean="0">
              <a:solidFill>
                <a:schemeClr val="tx1"/>
              </a:solidFill>
              <a:effectLst/>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majority of states were statistically significantly different from the national percentage.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p:txBody>
      </p:sp>
      <p:sp>
        <p:nvSpPr>
          <p:cNvPr id="4" name="Slide Number Placeholder 3"/>
          <p:cNvSpPr>
            <a:spLocks noGrp="1"/>
          </p:cNvSpPr>
          <p:nvPr>
            <p:ph type="sldNum" sz="quarter" idx="10"/>
          </p:nvPr>
        </p:nvSpPr>
        <p:spPr/>
        <p:txBody>
          <a:bodyPr/>
          <a:lstStyle/>
          <a:p>
            <a:fld id="{AE1C306B-02FD-45A9-B090-69A43E2135EC}"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1553902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In 2014, the national percentage of adult day services center participants </a:t>
            </a:r>
            <a:r>
              <a:rPr lang="en-US" baseline="0" dirty="0" smtClean="0"/>
              <a:t>that needed assistance with eating was 24%.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percentages ranged from 2% in </a:t>
            </a:r>
            <a:r>
              <a:rPr lang="en-US" b="0" baseline="0" dirty="0" smtClean="0"/>
              <a:t>Nebraska</a:t>
            </a:r>
            <a:r>
              <a:rPr lang="en-US" b="1" baseline="0" dirty="0" smtClean="0"/>
              <a:t> </a:t>
            </a:r>
            <a:r>
              <a:rPr lang="en-US" baseline="0" dirty="0" smtClean="0"/>
              <a:t>to 55% in South Carolina.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location of states statistically significantly higher than the national percentage were concentrated in the Northeast and Southeast regions of the country.</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p:txBody>
      </p:sp>
      <p:sp>
        <p:nvSpPr>
          <p:cNvPr id="4" name="Slide Number Placeholder 3"/>
          <p:cNvSpPr>
            <a:spLocks noGrp="1"/>
          </p:cNvSpPr>
          <p:nvPr>
            <p:ph type="sldNum" sz="quarter" idx="10"/>
          </p:nvPr>
        </p:nvSpPr>
        <p:spPr/>
        <p:txBody>
          <a:bodyPr/>
          <a:lstStyle/>
          <a:p>
            <a:fld id="{AE1C306B-02FD-45A9-B090-69A43E2135EC}" type="slidenum">
              <a:rPr lang="en-US" smtClean="0"/>
              <a:t>21</a:t>
            </a:fld>
            <a:endParaRPr lang="en-US"/>
          </a:p>
        </p:txBody>
      </p:sp>
    </p:spTree>
    <p:extLst>
      <p:ext uri="{BB962C8B-B14F-4D97-AF65-F5344CB8AC3E}">
        <p14:creationId xmlns:p14="http://schemas.microsoft.com/office/powerpoint/2010/main" val="21245071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In 2014, the national percentage of adult day services center participants</a:t>
            </a:r>
            <a:r>
              <a:rPr lang="en-US" baseline="0" dirty="0" smtClean="0"/>
              <a:t> that needed assistance with bathing was 41%.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percentages ranged from 2% in Nebraska to 69% in South Carolina.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location of states statistically significantly different from the national percentage varied across the United States.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AE1C306B-02FD-45A9-B090-69A43E2135EC}" type="slidenum">
              <a:rPr lang="en-US" smtClean="0"/>
              <a:t>22</a:t>
            </a:fld>
            <a:endParaRPr lang="en-US"/>
          </a:p>
        </p:txBody>
      </p:sp>
    </p:spTree>
    <p:extLst>
      <p:ext uri="{BB962C8B-B14F-4D97-AF65-F5344CB8AC3E}">
        <p14:creationId xmlns:p14="http://schemas.microsoft.com/office/powerpoint/2010/main" val="2535105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1C306B-02FD-45A9-B090-69A43E2135EC}" type="slidenum">
              <a:rPr lang="en-US" smtClean="0"/>
              <a:t>2</a:t>
            </a:fld>
            <a:endParaRPr lang="en-US"/>
          </a:p>
        </p:txBody>
      </p:sp>
    </p:spTree>
    <p:extLst>
      <p:ext uri="{BB962C8B-B14F-4D97-AF65-F5344CB8AC3E}">
        <p14:creationId xmlns:p14="http://schemas.microsoft.com/office/powerpoint/2010/main" val="1624414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415790"/>
            <a:ext cx="6629400" cy="4183380"/>
          </a:xfrm>
        </p:spPr>
        <p:txBody>
          <a:bodyPr/>
          <a:lstStyle/>
          <a:p>
            <a:pPr marL="171450" indent="-171450">
              <a:buFont typeface="Arial" panose="020B0604020202020204" pitchFamily="34" charset="0"/>
              <a:buChar char="•"/>
            </a:pPr>
            <a:r>
              <a:rPr lang="en-US" sz="1600" dirty="0" smtClean="0"/>
              <a:t>In 2014, the national percentage of adult day services center participants</a:t>
            </a:r>
            <a:r>
              <a:rPr lang="en-US" sz="1600" baseline="0" dirty="0" smtClean="0"/>
              <a:t> who received assistance with medication use was 29%. </a:t>
            </a:r>
          </a:p>
          <a:p>
            <a:pPr marL="171450" indent="-171450">
              <a:buFont typeface="Arial" panose="020B0604020202020204" pitchFamily="34" charset="0"/>
              <a:buChar char="•"/>
            </a:pPr>
            <a:r>
              <a:rPr lang="en-US" sz="1600" baseline="0" dirty="0" smtClean="0"/>
              <a:t>The percentages ranged from 7% in Mississippi to 84% in North Dakota.</a:t>
            </a:r>
          </a:p>
          <a:p>
            <a:pPr marL="171450" indent="-171450">
              <a:buFont typeface="Arial" panose="020B0604020202020204" pitchFamily="34" charset="0"/>
              <a:buChar char="•"/>
            </a:pPr>
            <a:r>
              <a:rPr lang="en-US" sz="1600" baseline="0" dirty="0" smtClean="0"/>
              <a:t>The location of states statistically significantly higher than national percentage were concentrated mostly in the Northeast region of the country.</a:t>
            </a:r>
          </a:p>
          <a:p>
            <a:pPr marL="171450" indent="-171450">
              <a:buFont typeface="Arial" panose="020B0604020202020204" pitchFamily="34" charset="0"/>
              <a:buChar char="•"/>
            </a:pPr>
            <a:endParaRPr lang="en-US" sz="1600" baseline="0" dirty="0" smtClean="0"/>
          </a:p>
          <a:p>
            <a:pPr marL="0" indent="0">
              <a:buFont typeface="Arial" panose="020B0604020202020204" pitchFamily="34" charset="0"/>
              <a:buNone/>
            </a:pPr>
            <a:endParaRPr lang="en-US" sz="1600" dirty="0"/>
          </a:p>
        </p:txBody>
      </p:sp>
      <p:sp>
        <p:nvSpPr>
          <p:cNvPr id="4" name="Slide Number Placeholder 3"/>
          <p:cNvSpPr>
            <a:spLocks noGrp="1"/>
          </p:cNvSpPr>
          <p:nvPr>
            <p:ph type="sldNum" sz="quarter" idx="10"/>
          </p:nvPr>
        </p:nvSpPr>
        <p:spPr/>
        <p:txBody>
          <a:bodyPr/>
          <a:lstStyle/>
          <a:p>
            <a:fld id="{C95C401F-E206-4C83-8A65-0CC3695AEAC8}" type="slidenum">
              <a:rPr lang="en-US" smtClean="0"/>
              <a:t>24</a:t>
            </a:fld>
            <a:endParaRPr lang="en-US"/>
          </a:p>
        </p:txBody>
      </p:sp>
    </p:spTree>
    <p:extLst>
      <p:ext uri="{BB962C8B-B14F-4D97-AF65-F5344CB8AC3E}">
        <p14:creationId xmlns:p14="http://schemas.microsoft.com/office/powerpoint/2010/main" val="18521841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In 2014, the national percentage of adult day services center participants</a:t>
            </a:r>
            <a:r>
              <a:rPr lang="en-US" baseline="0" dirty="0" smtClean="0"/>
              <a:t> diagnosed with Alzheimer’s disease or other dementias was 30%.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smtClean="0">
                <a:solidFill>
                  <a:schemeClr val="tx1"/>
                </a:solidFill>
                <a:effectLst/>
                <a:latin typeface="+mn-lt"/>
                <a:ea typeface="+mn-ea"/>
                <a:cs typeface="+mn-cs"/>
              </a:rPr>
              <a:t>The percentages ranged from 10% in Nebraska to 67% in South Dakota</a:t>
            </a:r>
            <a:r>
              <a:rPr lang="en-US" sz="1200" b="0" kern="1200" baseline="0" dirty="0" smtClean="0">
                <a:solidFill>
                  <a:schemeClr val="tx1"/>
                </a:solidFill>
                <a:effectLst/>
                <a:latin typeface="+mn-lt"/>
                <a:ea typeface="+mn-ea"/>
                <a:cs typeface="+mn-cs"/>
              </a:rPr>
              <a:t>.</a:t>
            </a: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location of states statistically significantly higher than the national percentage was concentrated in the Eastern regions of the United States.</a:t>
            </a:r>
            <a:endParaRPr lang="en-US" sz="1200"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majority of states were statistically significantly different from the national percentage.</a:t>
            </a:r>
          </a:p>
          <a:p>
            <a:endParaRPr lang="en-US" dirty="0"/>
          </a:p>
        </p:txBody>
      </p:sp>
      <p:sp>
        <p:nvSpPr>
          <p:cNvPr id="4" name="Slide Number Placeholder 3"/>
          <p:cNvSpPr>
            <a:spLocks noGrp="1"/>
          </p:cNvSpPr>
          <p:nvPr>
            <p:ph type="sldNum" sz="quarter" idx="10"/>
          </p:nvPr>
        </p:nvSpPr>
        <p:spPr/>
        <p:txBody>
          <a:bodyPr/>
          <a:lstStyle/>
          <a:p>
            <a:fld id="{AE1C306B-02FD-45A9-B090-69A43E2135EC}"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7411615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In 2014, the national percentage of adult day services center participants</a:t>
            </a:r>
            <a:r>
              <a:rPr lang="en-US" baseline="0" dirty="0" smtClean="0"/>
              <a:t> diagnosed with depression was 25%.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percentages ranged from </a:t>
            </a:r>
            <a:r>
              <a:rPr lang="en-US" b="0" baseline="0" dirty="0" smtClean="0">
                <a:solidFill>
                  <a:srgbClr val="C00000"/>
                </a:solidFill>
              </a:rPr>
              <a:t>1</a:t>
            </a:r>
            <a:r>
              <a:rPr lang="en-US" baseline="0" dirty="0" smtClean="0"/>
              <a:t>% in Montana to 45% in Oregon.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About 20 states were statistically significantly lower than the national percentage and 7 states were statistically significantly higher.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location of states statistically significantly higher and lower varied through the United States.</a:t>
            </a:r>
            <a:endParaRPr lang="en-US" sz="1200" kern="1200" baseline="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E1C306B-02FD-45A9-B090-69A43E2135EC}"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3859745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In 2014, the national percentage of adult day services center participants</a:t>
            </a:r>
            <a:r>
              <a:rPr lang="en-US" baseline="0" dirty="0" smtClean="0"/>
              <a:t> diagnosed with cardiovascular disease was 44%.</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percentages ranged </a:t>
            </a:r>
            <a:r>
              <a:rPr lang="en-US" b="0" baseline="0" dirty="0" smtClean="0"/>
              <a:t>from 6% in North Dakota to </a:t>
            </a:r>
            <a:r>
              <a:rPr lang="en-US" baseline="0" dirty="0" smtClean="0"/>
              <a:t>68% in Rhode Island.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majority of states were statistically significantly different from the national percentage.</a:t>
            </a:r>
            <a:endParaRPr lang="en-US" b="1"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location of states statistically significantly different from the national percentage varied across the United States. </a:t>
            </a:r>
          </a:p>
          <a:p>
            <a:endParaRPr lang="en-US" dirty="0"/>
          </a:p>
        </p:txBody>
      </p:sp>
      <p:sp>
        <p:nvSpPr>
          <p:cNvPr id="4" name="Slide Number Placeholder 3"/>
          <p:cNvSpPr>
            <a:spLocks noGrp="1"/>
          </p:cNvSpPr>
          <p:nvPr>
            <p:ph type="sldNum" sz="quarter" idx="10"/>
          </p:nvPr>
        </p:nvSpPr>
        <p:spPr/>
        <p:txBody>
          <a:bodyPr/>
          <a:lstStyle/>
          <a:p>
            <a:fld id="{AE1C306B-02FD-45A9-B090-69A43E2135EC}"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40124971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In 2014, the national percentage of adult day services center participants</a:t>
            </a:r>
            <a:r>
              <a:rPr lang="en-US" baseline="0" dirty="0" smtClean="0"/>
              <a:t> diagnosed with diabetes was 30%.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percentages ranged from 3% in North Dakota to 42% in Texas.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location of states statistically significantly different from the national percentage varied across the United States.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Only New York, New Jersey, and Texas were statistically significantly higher than the national percentage.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p:txBody>
      </p:sp>
      <p:sp>
        <p:nvSpPr>
          <p:cNvPr id="4" name="Slide Number Placeholder 3"/>
          <p:cNvSpPr>
            <a:spLocks noGrp="1"/>
          </p:cNvSpPr>
          <p:nvPr>
            <p:ph type="sldNum" sz="quarter" idx="10"/>
          </p:nvPr>
        </p:nvSpPr>
        <p:spPr/>
        <p:txBody>
          <a:bodyPr/>
          <a:lstStyle/>
          <a:p>
            <a:fld id="{AE1C306B-02FD-45A9-B090-69A43E2135EC}"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816207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In 2014, the national percentage of adult day services center participants</a:t>
            </a:r>
            <a:r>
              <a:rPr lang="en-US" baseline="0" dirty="0" smtClean="0"/>
              <a:t> that experienced a fall was 8%. </a:t>
            </a:r>
          </a:p>
          <a:p>
            <a:pPr marL="171450" indent="-171450">
              <a:buFont typeface="Arial" panose="020B0604020202020204" pitchFamily="34" charset="0"/>
              <a:buChar char="•"/>
            </a:pPr>
            <a:r>
              <a:rPr lang="en-US" baseline="0" dirty="0" smtClean="0"/>
              <a:t>The percentages ranged from 3% in Nebraska to 16% in Virginia.  </a:t>
            </a:r>
          </a:p>
          <a:p>
            <a:pPr marL="171450" indent="-171450">
              <a:buFont typeface="Arial" panose="020B0604020202020204" pitchFamily="34" charset="0"/>
              <a:buChar char="•"/>
            </a:pPr>
            <a:r>
              <a:rPr lang="en-US" baseline="0" dirty="0" smtClean="0"/>
              <a:t>The location of states statistically significantly higher than national percentage were concentrated mostly in the Northeast region of the country.</a:t>
            </a:r>
          </a:p>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AE1C306B-02FD-45A9-B090-69A43E2135EC}" type="slidenum">
              <a:rPr lang="en-US" smtClean="0"/>
              <a:t>31</a:t>
            </a:fld>
            <a:endParaRPr lang="en-US"/>
          </a:p>
        </p:txBody>
      </p:sp>
    </p:spTree>
    <p:extLst>
      <p:ext uri="{BB962C8B-B14F-4D97-AF65-F5344CB8AC3E}">
        <p14:creationId xmlns:p14="http://schemas.microsoft.com/office/powerpoint/2010/main" val="36132733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In 2014, the national percentage of adult day services center participants</a:t>
            </a:r>
            <a:r>
              <a:rPr lang="en-US" baseline="0" dirty="0" smtClean="0"/>
              <a:t> that had any hospitalizations was 6%. </a:t>
            </a:r>
          </a:p>
          <a:p>
            <a:pPr marL="171450" indent="-171450">
              <a:buFont typeface="Arial" panose="020B0604020202020204" pitchFamily="34" charset="0"/>
              <a:buChar char="•"/>
            </a:pPr>
            <a:r>
              <a:rPr lang="en-US" baseline="0" dirty="0" smtClean="0"/>
              <a:t>The percentages ranged from 2% in Colorado to 11% in Louisiana and Vermont.  </a:t>
            </a:r>
          </a:p>
          <a:p>
            <a:pPr marL="171450" indent="-171450">
              <a:buFont typeface="Arial" panose="020B0604020202020204" pitchFamily="34" charset="0"/>
              <a:buChar char="•"/>
            </a:pPr>
            <a:r>
              <a:rPr lang="en-US" baseline="0" dirty="0" smtClean="0"/>
              <a:t>The location of states statistically significantly higher than national percentage were concentrated mostly in the Northeast region of the country.</a:t>
            </a:r>
          </a:p>
          <a:p>
            <a:pPr marL="171450"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AE1C306B-02FD-45A9-B090-69A43E2135EC}" type="slidenum">
              <a:rPr lang="en-US" smtClean="0"/>
              <a:t>32</a:t>
            </a:fld>
            <a:endParaRPr lang="en-US"/>
          </a:p>
        </p:txBody>
      </p:sp>
    </p:spTree>
    <p:extLst>
      <p:ext uri="{BB962C8B-B14F-4D97-AF65-F5344CB8AC3E}">
        <p14:creationId xmlns:p14="http://schemas.microsoft.com/office/powerpoint/2010/main" val="21564143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In 2014, the national percentage of adult day services center participants</a:t>
            </a:r>
            <a:r>
              <a:rPr lang="en-US" baseline="0" dirty="0" smtClean="0"/>
              <a:t> that had any emergency room visits was 7%. </a:t>
            </a:r>
          </a:p>
          <a:p>
            <a:pPr marL="171450" indent="-171450">
              <a:buFont typeface="Arial" panose="020B0604020202020204" pitchFamily="34" charset="0"/>
              <a:buChar char="•"/>
            </a:pPr>
            <a:r>
              <a:rPr lang="en-US" baseline="0" dirty="0" smtClean="0"/>
              <a:t>The percentages ranged from 3% in Iowa and Nebraska to 13% in South Dakota.</a:t>
            </a:r>
          </a:p>
          <a:p>
            <a:pPr marL="171450" indent="-171450">
              <a:buFont typeface="Arial" panose="020B0604020202020204" pitchFamily="34" charset="0"/>
              <a:buChar char="•"/>
            </a:pPr>
            <a:r>
              <a:rPr lang="en-US" baseline="0" dirty="0" smtClean="0"/>
              <a:t>The location of states statistically significantly higher than national percentage were concentrated mostly in the Northeast region of the country.</a:t>
            </a:r>
          </a:p>
          <a:p>
            <a:pPr marL="171450" indent="-171450">
              <a:buFont typeface="Arial" panose="020B0604020202020204" pitchFamily="34" charset="0"/>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E1C306B-02FD-45A9-B090-69A43E2135EC}" type="slidenum">
              <a:rPr lang="en-US" smtClean="0"/>
              <a:t>33</a:t>
            </a:fld>
            <a:endParaRPr lang="en-US"/>
          </a:p>
        </p:txBody>
      </p:sp>
    </p:spTree>
    <p:extLst>
      <p:ext uri="{BB962C8B-B14F-4D97-AF65-F5344CB8AC3E}">
        <p14:creationId xmlns:p14="http://schemas.microsoft.com/office/powerpoint/2010/main" val="2526447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1C306B-02FD-45A9-B090-69A43E2135EC}" type="slidenum">
              <a:rPr lang="en-US" smtClean="0"/>
              <a:t>3</a:t>
            </a:fld>
            <a:endParaRPr lang="en-US"/>
          </a:p>
        </p:txBody>
      </p:sp>
    </p:spTree>
    <p:extLst>
      <p:ext uri="{BB962C8B-B14F-4D97-AF65-F5344CB8AC3E}">
        <p14:creationId xmlns:p14="http://schemas.microsoft.com/office/powerpoint/2010/main" val="1812039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1C306B-02FD-45A9-B090-69A43E2135EC}" type="slidenum">
              <a:rPr lang="en-US" smtClean="0"/>
              <a:t>4</a:t>
            </a:fld>
            <a:endParaRPr lang="en-US"/>
          </a:p>
        </p:txBody>
      </p:sp>
    </p:spTree>
    <p:extLst>
      <p:ext uri="{BB962C8B-B14F-4D97-AF65-F5344CB8AC3E}">
        <p14:creationId xmlns:p14="http://schemas.microsoft.com/office/powerpoint/2010/main" val="2314106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1C306B-02FD-45A9-B090-69A43E2135EC}" type="slidenum">
              <a:rPr lang="en-US" smtClean="0"/>
              <a:t>5</a:t>
            </a:fld>
            <a:endParaRPr lang="en-US"/>
          </a:p>
        </p:txBody>
      </p:sp>
    </p:spTree>
    <p:extLst>
      <p:ext uri="{BB962C8B-B14F-4D97-AF65-F5344CB8AC3E}">
        <p14:creationId xmlns:p14="http://schemas.microsoft.com/office/powerpoint/2010/main" val="2286747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In 2014, the national percentage of adult day services centers </a:t>
            </a:r>
            <a:r>
              <a:rPr lang="en-US" sz="1200" baseline="0" dirty="0" smtClean="0"/>
              <a:t>that were for-profit was 44%.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The percentages ranged from 0% in Alaska and North Dakota to 78% in Texas.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The location of states statistically significantly higher than the national percentage was varied across the United States.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States with a statistically significantly lower percentage of for-profit adult day services centers were located in the Midwest and Northeast regions.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p:txBody>
      </p:sp>
      <p:sp>
        <p:nvSpPr>
          <p:cNvPr id="4" name="Slide Number Placeholder 3"/>
          <p:cNvSpPr>
            <a:spLocks noGrp="1"/>
          </p:cNvSpPr>
          <p:nvPr>
            <p:ph type="sldNum" sz="quarter" idx="10"/>
          </p:nvPr>
        </p:nvSpPr>
        <p:spPr/>
        <p:txBody>
          <a:bodyPr/>
          <a:lstStyle/>
          <a:p>
            <a:fld id="{AE1C306B-02FD-45A9-B090-69A43E2135EC}"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350548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In 2014, the national percentage of adult day services centers </a:t>
            </a:r>
            <a:r>
              <a:rPr lang="en-US" sz="1200" baseline="0" dirty="0" smtClean="0"/>
              <a:t>that were affiliated with a chain was 42%.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The percentages ranged from 0% in Alabama to 68% in Massachusetts.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Four of the six states that had a statistically significantly higher percentage of chain-affiliated centers were located in the Northeast region of the country.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majority of states were not statistically significantly different from the national percentage.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p:txBody>
      </p:sp>
      <p:sp>
        <p:nvSpPr>
          <p:cNvPr id="4" name="Slide Number Placeholder 3"/>
          <p:cNvSpPr>
            <a:spLocks noGrp="1"/>
          </p:cNvSpPr>
          <p:nvPr>
            <p:ph type="sldNum" sz="quarter" idx="10"/>
          </p:nvPr>
        </p:nvSpPr>
        <p:spPr/>
        <p:txBody>
          <a:bodyPr/>
          <a:lstStyle/>
          <a:p>
            <a:fld id="{AE1C306B-02FD-45A9-B090-69A43E2135EC}"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744449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In 2014, the national percentage of adult day services centers that offer disease-specific programs for Alzheimer’s disease was 69%.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smtClean="0">
                <a:solidFill>
                  <a:schemeClr val="tx1"/>
                </a:solidFill>
                <a:effectLst/>
                <a:latin typeface="+mn-lt"/>
                <a:ea typeface="+mn-ea"/>
                <a:cs typeface="+mn-cs"/>
              </a:rPr>
              <a:t>The percentages ranged from 47% in Nebraska to 100% in Delaware</a:t>
            </a:r>
            <a:r>
              <a:rPr lang="en-US" sz="1200" b="0" kern="1200" baseline="0" dirty="0" smtClean="0">
                <a:solidFill>
                  <a:schemeClr val="tx1"/>
                </a:solidFill>
                <a:effectLst/>
                <a:latin typeface="+mn-lt"/>
                <a:ea typeface="+mn-ea"/>
                <a:cs typeface="+mn-cs"/>
              </a:rPr>
              <a:t> and Oregon</a:t>
            </a:r>
            <a:r>
              <a:rPr lang="en-US" sz="1200" b="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[Bullet revised 9/23/2017.]</a:t>
            </a: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majority of states were statistically significantly different from the national percentage.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location of states statistically significantly different from the national percentage varied across the United States. </a:t>
            </a:r>
          </a:p>
        </p:txBody>
      </p:sp>
      <p:sp>
        <p:nvSpPr>
          <p:cNvPr id="4" name="Slide Number Placeholder 3"/>
          <p:cNvSpPr>
            <a:spLocks noGrp="1"/>
          </p:cNvSpPr>
          <p:nvPr>
            <p:ph type="sldNum" sz="quarter" idx="10"/>
          </p:nvPr>
        </p:nvSpPr>
        <p:spPr/>
        <p:txBody>
          <a:bodyPr/>
          <a:lstStyle/>
          <a:p>
            <a:fld id="{AE1C306B-02FD-45A9-B090-69A43E2135EC}" type="slidenum">
              <a:rPr lang="en-US" smtClean="0"/>
              <a:t>9</a:t>
            </a:fld>
            <a:endParaRPr lang="en-US"/>
          </a:p>
        </p:txBody>
      </p:sp>
    </p:spTree>
    <p:extLst>
      <p:ext uri="{BB962C8B-B14F-4D97-AF65-F5344CB8AC3E}">
        <p14:creationId xmlns:p14="http://schemas.microsoft.com/office/powerpoint/2010/main" val="2156565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In 2014, the national percentage of adult day services centers that offer disease-specific programs for cardiovascular disease was 59%.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smtClean="0">
                <a:solidFill>
                  <a:schemeClr val="tx1"/>
                </a:solidFill>
                <a:effectLst/>
                <a:latin typeface="+mn-lt"/>
                <a:ea typeface="+mn-ea"/>
                <a:cs typeface="+mn-cs"/>
              </a:rPr>
              <a:t>The percentages ranged from 37% in Nebraska</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to 85% in New Jersey</a:t>
            </a:r>
            <a:r>
              <a:rPr lang="en-US" sz="1200" b="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location of states statistically significantly higher than the national percentage was concentrated in the Northeast and Southern regions of the United States.</a:t>
            </a: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E1C306B-02FD-45A9-B090-69A43E2135EC}" type="slidenum">
              <a:rPr lang="en-US" smtClean="0"/>
              <a:t>10</a:t>
            </a:fld>
            <a:endParaRPr lang="en-US"/>
          </a:p>
        </p:txBody>
      </p:sp>
    </p:spTree>
    <p:extLst>
      <p:ext uri="{BB962C8B-B14F-4D97-AF65-F5344CB8AC3E}">
        <p14:creationId xmlns:p14="http://schemas.microsoft.com/office/powerpoint/2010/main" val="3563109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7BAEDC2-0369-4F98-85F6-9536488A06F2}" type="datetimeFigureOut">
              <a:rPr lang="en-US" smtClean="0"/>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EC3CE4-7D0A-4267-BD1B-D959E13667A8}" type="slidenum">
              <a:rPr lang="en-US" smtClean="0"/>
              <a:t>‹#›</a:t>
            </a:fld>
            <a:endParaRPr lang="en-US"/>
          </a:p>
        </p:txBody>
      </p:sp>
    </p:spTree>
    <p:extLst>
      <p:ext uri="{BB962C8B-B14F-4D97-AF65-F5344CB8AC3E}">
        <p14:creationId xmlns:p14="http://schemas.microsoft.com/office/powerpoint/2010/main" val="1796114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BAEDC2-0369-4F98-85F6-9536488A06F2}" type="datetimeFigureOut">
              <a:rPr lang="en-US" smtClean="0"/>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EC3CE4-7D0A-4267-BD1B-D959E13667A8}" type="slidenum">
              <a:rPr lang="en-US" smtClean="0"/>
              <a:t>‹#›</a:t>
            </a:fld>
            <a:endParaRPr lang="en-US"/>
          </a:p>
        </p:txBody>
      </p:sp>
    </p:spTree>
    <p:extLst>
      <p:ext uri="{BB962C8B-B14F-4D97-AF65-F5344CB8AC3E}">
        <p14:creationId xmlns:p14="http://schemas.microsoft.com/office/powerpoint/2010/main" val="4077984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BAEDC2-0369-4F98-85F6-9536488A06F2}" type="datetimeFigureOut">
              <a:rPr lang="en-US" smtClean="0"/>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EC3CE4-7D0A-4267-BD1B-D959E13667A8}" type="slidenum">
              <a:rPr lang="en-US" smtClean="0"/>
              <a:t>‹#›</a:t>
            </a:fld>
            <a:endParaRPr lang="en-US"/>
          </a:p>
        </p:txBody>
      </p:sp>
    </p:spTree>
    <p:extLst>
      <p:ext uri="{BB962C8B-B14F-4D97-AF65-F5344CB8AC3E}">
        <p14:creationId xmlns:p14="http://schemas.microsoft.com/office/powerpoint/2010/main" val="1067296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lstStyle>
            <a:lvl1pPr>
              <a:defRPr b="1">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279775"/>
            <a:ext cx="7772400" cy="1673225"/>
          </a:xfrm>
        </p:spPr>
        <p:txBody>
          <a:bodyPr/>
          <a:lstStyle>
            <a:lvl1pPr marL="0" indent="0" algn="ctr">
              <a:buNone/>
              <a:defRPr>
                <a:solidFill>
                  <a:srgbClr val="FFC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56944" y="5716090"/>
            <a:ext cx="7687056" cy="1329646"/>
          </a:xfrm>
          <a:prstGeom prst="rect">
            <a:avLst/>
          </a:prstGeom>
        </p:spPr>
      </p:pic>
      <p:sp>
        <p:nvSpPr>
          <p:cNvPr id="11" name="Text Placeholder 5"/>
          <p:cNvSpPr>
            <a:spLocks noGrp="1"/>
          </p:cNvSpPr>
          <p:nvPr>
            <p:ph type="body" sz="quarter" idx="13" hasCustomPrompt="1"/>
          </p:nvPr>
        </p:nvSpPr>
        <p:spPr>
          <a:xfrm>
            <a:off x="2286000" y="6271654"/>
            <a:ext cx="5105400" cy="182880"/>
          </a:xfrm>
          <a:prstGeom prst="rect">
            <a:avLst/>
          </a:prstGeom>
        </p:spPr>
        <p:txBody>
          <a:bodyPr/>
          <a:lstStyle>
            <a:lvl1pPr>
              <a:buNone/>
              <a:defRPr sz="1000" baseline="0">
                <a:solidFill>
                  <a:schemeClr val="tx1"/>
                </a:solidFill>
              </a:defRPr>
            </a:lvl1pPr>
          </a:lstStyle>
          <a:p>
            <a:r>
              <a:rPr lang="en-US" dirty="0" smtClean="0"/>
              <a:t>National Center for Health Statistics</a:t>
            </a:r>
            <a:endParaRPr lang="en-US" dirty="0"/>
          </a:p>
        </p:txBody>
      </p:sp>
      <p:sp>
        <p:nvSpPr>
          <p:cNvPr id="12" name="Text Placeholder 6"/>
          <p:cNvSpPr>
            <a:spLocks noGrp="1"/>
          </p:cNvSpPr>
          <p:nvPr>
            <p:ph type="body" sz="quarter" idx="14" hasCustomPrompt="1"/>
          </p:nvPr>
        </p:nvSpPr>
        <p:spPr>
          <a:xfrm>
            <a:off x="2286000" y="6463678"/>
            <a:ext cx="5105400" cy="228600"/>
          </a:xfrm>
          <a:prstGeom prst="rect">
            <a:avLst/>
          </a:prstGeom>
        </p:spPr>
        <p:txBody>
          <a:bodyPr/>
          <a:lstStyle>
            <a:lvl1pPr>
              <a:buNone/>
              <a:defRPr sz="1000" baseline="0">
                <a:solidFill>
                  <a:schemeClr val="tx1"/>
                </a:solidFill>
              </a:defRPr>
            </a:lvl1pPr>
          </a:lstStyle>
          <a:p>
            <a:r>
              <a:rPr lang="en-US" dirty="0" smtClean="0"/>
              <a:t>Place Division Here</a:t>
            </a:r>
            <a:endParaRPr lang="en-US" dirty="0"/>
          </a:p>
        </p:txBody>
      </p:sp>
    </p:spTree>
    <p:extLst>
      <p:ext uri="{BB962C8B-B14F-4D97-AF65-F5344CB8AC3E}">
        <p14:creationId xmlns:p14="http://schemas.microsoft.com/office/powerpoint/2010/main" val="2566152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accent5"/>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4" hasCustomPrompt="1"/>
          </p:nvPr>
        </p:nvSpPr>
        <p:spPr>
          <a:xfrm>
            <a:off x="457201" y="6206803"/>
            <a:ext cx="8229600" cy="384175"/>
          </a:xfrm>
        </p:spPr>
        <p:txBody>
          <a:bodyPr>
            <a:noAutofit/>
          </a:bodyPr>
          <a:lstStyle>
            <a:lvl1pPr>
              <a:defRPr sz="12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dirty="0" smtClean="0"/>
              <a:t>SOURCE: CDC/NCHS</a:t>
            </a:r>
            <a:endParaRPr lang="en-US" dirty="0"/>
          </a:p>
        </p:txBody>
      </p:sp>
    </p:spTree>
    <p:extLst>
      <p:ext uri="{BB962C8B-B14F-4D97-AF65-F5344CB8AC3E}">
        <p14:creationId xmlns:p14="http://schemas.microsoft.com/office/powerpoint/2010/main" val="33451266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lstStyle>
            <a:lvl1pPr>
              <a:defRPr b="1">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279775"/>
            <a:ext cx="7772400" cy="1673225"/>
          </a:xfrm>
        </p:spPr>
        <p:txBody>
          <a:bodyPr/>
          <a:lstStyle>
            <a:lvl1pPr marL="0" indent="0" algn="ctr">
              <a:buNone/>
              <a:defRPr>
                <a:solidFill>
                  <a:srgbClr val="FFC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6" descr="HHS_CDC_RGB.png"/>
          <p:cNvPicPr>
            <a:picLocks noChangeAspect="1"/>
          </p:cNvPicPr>
          <p:nvPr userDrawn="1"/>
        </p:nvPicPr>
        <p:blipFill>
          <a:blip r:embed="rId2" cstate="print"/>
          <a:stretch>
            <a:fillRect/>
          </a:stretch>
        </p:blipFill>
        <p:spPr>
          <a:xfrm>
            <a:off x="304800" y="5715000"/>
            <a:ext cx="1524000" cy="8763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40984" y="5105400"/>
            <a:ext cx="1130703" cy="1517930"/>
          </a:xfrm>
          <a:prstGeom prst="rect">
            <a:avLst/>
          </a:prstGeom>
        </p:spPr>
      </p:pic>
    </p:spTree>
    <p:extLst>
      <p:ext uri="{BB962C8B-B14F-4D97-AF65-F5344CB8AC3E}">
        <p14:creationId xmlns:p14="http://schemas.microsoft.com/office/powerpoint/2010/main" val="2797937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ard and QR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6400800" cy="3337560"/>
          </a:xfrm>
        </p:spPr>
        <p:txBody>
          <a:bodyPr/>
          <a:lstStyle>
            <a:lvl1pPr>
              <a:defRPr>
                <a:solidFill>
                  <a:schemeClr val="accent5"/>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449263" y="6248400"/>
            <a:ext cx="7713662" cy="400373"/>
          </a:xfrm>
        </p:spPr>
        <p:txBody>
          <a:bodyPr/>
          <a:lstStyle>
            <a:lvl1pPr>
              <a:defRPr sz="3200">
                <a:solidFill>
                  <a:schemeClr val="tx1"/>
                </a:solidFill>
              </a:defRPr>
            </a:lvl1pPr>
          </a:lstStyle>
          <a:p>
            <a:pPr lvl="0"/>
            <a:r>
              <a:rPr lang="en-US" sz="1200" dirty="0" smtClean="0">
                <a:latin typeface="Swis721 BT" pitchFamily="34" charset="0"/>
              </a:rPr>
              <a:t>SOURCE: CDC/NCHS</a:t>
            </a:r>
            <a:endParaRPr lang="en-US" dirty="0"/>
          </a:p>
        </p:txBody>
      </p:sp>
      <p:sp>
        <p:nvSpPr>
          <p:cNvPr id="5" name="Picture Placeholder 4"/>
          <p:cNvSpPr>
            <a:spLocks noGrp="1"/>
          </p:cNvSpPr>
          <p:nvPr>
            <p:ph type="pic" sz="quarter" idx="14"/>
          </p:nvPr>
        </p:nvSpPr>
        <p:spPr>
          <a:xfrm>
            <a:off x="6592221" y="4608385"/>
            <a:ext cx="1901952" cy="1901952"/>
          </a:xfrm>
        </p:spPr>
        <p:txBody>
          <a:bodyPr/>
          <a:lstStyle/>
          <a:p>
            <a:endParaRPr lang="en-US"/>
          </a:p>
        </p:txBody>
      </p:sp>
    </p:spTree>
    <p:extLst>
      <p:ext uri="{BB962C8B-B14F-4D97-AF65-F5344CB8AC3E}">
        <p14:creationId xmlns:p14="http://schemas.microsoft.com/office/powerpoint/2010/main" val="11554468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FFC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FFC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6"/>
          <p:cNvSpPr>
            <a:spLocks noGrp="1"/>
          </p:cNvSpPr>
          <p:nvPr>
            <p:ph type="body" sz="quarter" idx="13" hasCustomPrompt="1"/>
          </p:nvPr>
        </p:nvSpPr>
        <p:spPr>
          <a:xfrm>
            <a:off x="457200" y="6096000"/>
            <a:ext cx="8229600" cy="228600"/>
          </a:xfrm>
        </p:spPr>
        <p:txBody>
          <a:bodyPr>
            <a:noAutofit/>
          </a:bodyPr>
          <a:lstStyle>
            <a:lvl1pPr>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SOURCE: NCHS, </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ext Placeholder 6"/>
          <p:cNvSpPr>
            <a:spLocks noGrp="1"/>
          </p:cNvSpPr>
          <p:nvPr>
            <p:ph type="body" sz="quarter" idx="13" hasCustomPrompt="1"/>
          </p:nvPr>
        </p:nvSpPr>
        <p:spPr>
          <a:xfrm>
            <a:off x="457200" y="6096000"/>
            <a:ext cx="8229600" cy="228600"/>
          </a:xfrm>
        </p:spPr>
        <p:txBody>
          <a:bodyPr>
            <a:noAutofit/>
          </a:bodyPr>
          <a:lstStyle>
            <a:lvl1pPr>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SOURCE: NCHS, </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hart 2">
    <p:bg>
      <p:bgPr>
        <a:gradFill flip="none" rotWithShape="1">
          <a:gsLst>
            <a:gs pos="0">
              <a:srgbClr val="17375E"/>
            </a:gs>
            <a:gs pos="39999">
              <a:srgbClr val="17375E"/>
            </a:gs>
            <a:gs pos="82000">
              <a:srgbClr val="375F92"/>
            </a:gs>
            <a:gs pos="100000">
              <a:srgbClr val="558ED5"/>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47650"/>
            <a:ext cx="7772400" cy="59055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49263" y="1073149"/>
            <a:ext cx="8426450" cy="5116513"/>
          </a:xfrm>
        </p:spPr>
        <p:txBody>
          <a:bodyPr/>
          <a:lstStyle/>
          <a:p>
            <a:pPr lvl="0"/>
            <a:endParaRPr lang="en-US" noProof="0" dirty="0" smtClean="0"/>
          </a:p>
        </p:txBody>
      </p:sp>
      <p:sp>
        <p:nvSpPr>
          <p:cNvPr id="5" name="Text Placeholder 6"/>
          <p:cNvSpPr>
            <a:spLocks noGrp="1"/>
          </p:cNvSpPr>
          <p:nvPr>
            <p:ph type="body" sz="quarter" idx="13" hasCustomPrompt="1"/>
          </p:nvPr>
        </p:nvSpPr>
        <p:spPr>
          <a:xfrm>
            <a:off x="457200" y="6281980"/>
            <a:ext cx="8229600" cy="228600"/>
          </a:xfrm>
        </p:spPr>
        <p:txBody>
          <a:bodyPr>
            <a:noAutofit/>
          </a:bodyPr>
          <a:lstStyle>
            <a:lvl1pPr>
              <a:buFont typeface="Arial" pitchFamily="34" charset="0"/>
              <a:buNone/>
              <a:defRPr sz="1400" baseline="0">
                <a:solidFill>
                  <a:schemeClr val="tx1"/>
                </a:solidFill>
              </a:defRPr>
            </a:lvl1pPr>
            <a:lvl2pPr>
              <a:buNone/>
              <a:defRPr sz="1400">
                <a:solidFill>
                  <a:schemeClr val="tx1"/>
                </a:solidFill>
              </a:defRPr>
            </a:lvl2pPr>
            <a:lvl3pPr>
              <a:buNone/>
              <a:defRPr sz="1400">
                <a:solidFill>
                  <a:schemeClr val="tx1"/>
                </a:solidFill>
              </a:defRPr>
            </a:lvl3pPr>
            <a:lvl4pPr>
              <a:buNone/>
              <a:defRPr sz="1400">
                <a:solidFill>
                  <a:schemeClr val="tx1"/>
                </a:solidFill>
              </a:defRPr>
            </a:lvl4pPr>
            <a:lvl5pPr>
              <a:buNone/>
              <a:defRPr sz="1400">
                <a:solidFill>
                  <a:schemeClr val="tx1"/>
                </a:solidFill>
              </a:defRPr>
            </a:lvl5pPr>
          </a:lstStyle>
          <a:p>
            <a:pPr lvl="0"/>
            <a:r>
              <a:rPr lang="en-US" dirty="0" smtClean="0"/>
              <a:t>SOURCE: NCHS, </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BAEDC2-0369-4F98-85F6-9536488A06F2}" type="datetimeFigureOut">
              <a:rPr lang="en-US" smtClean="0"/>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EC3CE4-7D0A-4267-BD1B-D959E13667A8}" type="slidenum">
              <a:rPr lang="en-US" smtClean="0"/>
              <a:t>‹#›</a:t>
            </a:fld>
            <a:endParaRPr lang="en-US"/>
          </a:p>
        </p:txBody>
      </p:sp>
    </p:spTree>
    <p:extLst>
      <p:ext uri="{BB962C8B-B14F-4D97-AF65-F5344CB8AC3E}">
        <p14:creationId xmlns:p14="http://schemas.microsoft.com/office/powerpoint/2010/main" val="3707684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BAEDC2-0369-4F98-85F6-9536488A06F2}" type="datetimeFigureOut">
              <a:rPr lang="en-US" smtClean="0"/>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EC3CE4-7D0A-4267-BD1B-D959E13667A8}" type="slidenum">
              <a:rPr lang="en-US" smtClean="0"/>
              <a:t>‹#›</a:t>
            </a:fld>
            <a:endParaRPr lang="en-US"/>
          </a:p>
        </p:txBody>
      </p:sp>
    </p:spTree>
    <p:extLst>
      <p:ext uri="{BB962C8B-B14F-4D97-AF65-F5344CB8AC3E}">
        <p14:creationId xmlns:p14="http://schemas.microsoft.com/office/powerpoint/2010/main" val="2076981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7BAEDC2-0369-4F98-85F6-9536488A06F2}" type="datetimeFigureOut">
              <a:rPr lang="en-US" smtClean="0"/>
              <a:t>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EC3CE4-7D0A-4267-BD1B-D959E13667A8}" type="slidenum">
              <a:rPr lang="en-US" smtClean="0"/>
              <a:t>‹#›</a:t>
            </a:fld>
            <a:endParaRPr lang="en-US"/>
          </a:p>
        </p:txBody>
      </p:sp>
    </p:spTree>
    <p:extLst>
      <p:ext uri="{BB962C8B-B14F-4D97-AF65-F5344CB8AC3E}">
        <p14:creationId xmlns:p14="http://schemas.microsoft.com/office/powerpoint/2010/main" val="268920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7BAEDC2-0369-4F98-85F6-9536488A06F2}" type="datetimeFigureOut">
              <a:rPr lang="en-US" smtClean="0"/>
              <a:t>2/23/2017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EC3CE4-7D0A-4267-BD1B-D959E13667A8}" type="slidenum">
              <a:rPr lang="en-US" smtClean="0"/>
              <a:t>‹#›</a:t>
            </a:fld>
            <a:endParaRPr lang="en-US"/>
          </a:p>
        </p:txBody>
      </p:sp>
    </p:spTree>
    <p:extLst>
      <p:ext uri="{BB962C8B-B14F-4D97-AF65-F5344CB8AC3E}">
        <p14:creationId xmlns:p14="http://schemas.microsoft.com/office/powerpoint/2010/main" val="3328256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7BAEDC2-0369-4F98-85F6-9536488A06F2}" type="datetimeFigureOut">
              <a:rPr lang="en-US" smtClean="0"/>
              <a:t>2/23/2017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EC3CE4-7D0A-4267-BD1B-D959E13667A8}" type="slidenum">
              <a:rPr lang="en-US" smtClean="0"/>
              <a:t>‹#›</a:t>
            </a:fld>
            <a:endParaRPr lang="en-US"/>
          </a:p>
        </p:txBody>
      </p:sp>
    </p:spTree>
    <p:extLst>
      <p:ext uri="{BB962C8B-B14F-4D97-AF65-F5344CB8AC3E}">
        <p14:creationId xmlns:p14="http://schemas.microsoft.com/office/powerpoint/2010/main" val="3371620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BAEDC2-0369-4F98-85F6-9536488A06F2}" type="datetimeFigureOut">
              <a:rPr lang="en-US" smtClean="0"/>
              <a:t>2/23/2017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EC3CE4-7D0A-4267-BD1B-D959E13667A8}" type="slidenum">
              <a:rPr lang="en-US" smtClean="0"/>
              <a:t>‹#›</a:t>
            </a:fld>
            <a:endParaRPr lang="en-US"/>
          </a:p>
        </p:txBody>
      </p:sp>
    </p:spTree>
    <p:extLst>
      <p:ext uri="{BB962C8B-B14F-4D97-AF65-F5344CB8AC3E}">
        <p14:creationId xmlns:p14="http://schemas.microsoft.com/office/powerpoint/2010/main" val="2462358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BAEDC2-0369-4F98-85F6-9536488A06F2}" type="datetimeFigureOut">
              <a:rPr lang="en-US" smtClean="0"/>
              <a:t>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EC3CE4-7D0A-4267-BD1B-D959E13667A8}" type="slidenum">
              <a:rPr lang="en-US" smtClean="0"/>
              <a:t>‹#›</a:t>
            </a:fld>
            <a:endParaRPr lang="en-US"/>
          </a:p>
        </p:txBody>
      </p:sp>
    </p:spTree>
    <p:extLst>
      <p:ext uri="{BB962C8B-B14F-4D97-AF65-F5344CB8AC3E}">
        <p14:creationId xmlns:p14="http://schemas.microsoft.com/office/powerpoint/2010/main" val="1498055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BAEDC2-0369-4F98-85F6-9536488A06F2}" type="datetimeFigureOut">
              <a:rPr lang="en-US" smtClean="0"/>
              <a:t>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EC3CE4-7D0A-4267-BD1B-D959E13667A8}" type="slidenum">
              <a:rPr lang="en-US" smtClean="0"/>
              <a:t>‹#›</a:t>
            </a:fld>
            <a:endParaRPr lang="en-US"/>
          </a:p>
        </p:txBody>
      </p:sp>
    </p:spTree>
    <p:extLst>
      <p:ext uri="{BB962C8B-B14F-4D97-AF65-F5344CB8AC3E}">
        <p14:creationId xmlns:p14="http://schemas.microsoft.com/office/powerpoint/2010/main" val="162440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BAEDC2-0369-4F98-85F6-9536488A06F2}" type="datetimeFigureOut">
              <a:rPr lang="en-US" smtClean="0"/>
              <a:t>2/23/2017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EC3CE4-7D0A-4267-BD1B-D959E13667A8}" type="slidenum">
              <a:rPr lang="en-US" smtClean="0"/>
              <a:t>‹#›</a:t>
            </a:fld>
            <a:endParaRPr lang="en-US"/>
          </a:p>
        </p:txBody>
      </p:sp>
      <p:sp useBgFill="1">
        <p:nvSpPr>
          <p:cNvPr id="7" name="Parallelogram 6"/>
          <p:cNvSpPr/>
          <p:nvPr userDrawn="1"/>
        </p:nvSpPr>
        <p:spPr>
          <a:xfrm flipH="1">
            <a:off x="7772400" y="7239000"/>
            <a:ext cx="1371600" cy="1371600"/>
          </a:xfrm>
          <a:prstGeom prst="parallelogram">
            <a:avLst>
              <a:gd name="adj" fmla="val 4608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Parallelogram 7"/>
          <p:cNvSpPr/>
          <p:nvPr userDrawn="1"/>
        </p:nvSpPr>
        <p:spPr>
          <a:xfrm flipH="1">
            <a:off x="6886222" y="7239000"/>
            <a:ext cx="1371600" cy="1371600"/>
          </a:xfrm>
          <a:prstGeom prst="parallelogram">
            <a:avLst>
              <a:gd name="adj" fmla="val 4608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Parallelogram 8"/>
          <p:cNvSpPr/>
          <p:nvPr userDrawn="1"/>
        </p:nvSpPr>
        <p:spPr>
          <a:xfrm flipH="1">
            <a:off x="6000044" y="7239000"/>
            <a:ext cx="1371600" cy="1371600"/>
          </a:xfrm>
          <a:prstGeom prst="parallelogram">
            <a:avLst>
              <a:gd name="adj" fmla="val 4608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Parallelogram 9"/>
          <p:cNvSpPr/>
          <p:nvPr userDrawn="1"/>
        </p:nvSpPr>
        <p:spPr>
          <a:xfrm flipH="1">
            <a:off x="5113866" y="7239000"/>
            <a:ext cx="1371600" cy="1371600"/>
          </a:xfrm>
          <a:prstGeom prst="parallelogram">
            <a:avLst>
              <a:gd name="adj" fmla="val 4608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4203212"/>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742" r:id="rId14"/>
    <p:sldLayoutId id="2147483743" r:id="rId15"/>
    <p:sldLayoutId id="2147483735" r:id="rId16"/>
    <p:sldLayoutId id="2147483738" r:id="rId17"/>
    <p:sldLayoutId id="214748374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www.cdc.gov/nchs/nsltcp/index.htm"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https://www.cdc.gov/nchs/nsltcp/nsltcp_questionnaires.htm" TargetMode="External"/><Relationship Id="rId5" Type="http://schemas.openxmlformats.org/officeDocument/2006/relationships/hyperlink" Target="https://www.cdc.gov/nchs/nsltcp/nsltcp_webtables.htm" TargetMode="External"/><Relationship Id="rId4" Type="http://schemas.openxmlformats.org/officeDocument/2006/relationships/hyperlink" Target="http://www.cdc.gov/nchs/nsltcp/nsltcp_reports.ht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www.cdc.gov/nchs/nsltcp/nsltcp_products.htm"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hyperlink" Target="https://www.cdc.gov/nchs/nsltcp/nsltcp_questionnaires.htm"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8932" y="1782793"/>
            <a:ext cx="7772400" cy="1470025"/>
          </a:xfrm>
        </p:spPr>
        <p:txBody>
          <a:bodyPr>
            <a:normAutofit fontScale="90000"/>
          </a:bodyPr>
          <a:lstStyle/>
          <a:p>
            <a:pPr algn="ctr"/>
            <a:r>
              <a:rPr lang="en-US" dirty="0">
                <a:solidFill>
                  <a:schemeClr val="tx1"/>
                </a:solidFill>
                <a:latin typeface="Arial" panose="020B0604020202020204" pitchFamily="34" charset="0"/>
                <a:cs typeface="Arial" panose="020B0604020202020204" pitchFamily="34" charset="0"/>
              </a:rPr>
              <a:t>National Study </a:t>
            </a:r>
            <a:r>
              <a:rPr lang="en-US" dirty="0" smtClean="0">
                <a:solidFill>
                  <a:schemeClr val="tx1"/>
                </a:solidFill>
                <a:latin typeface="Arial" panose="020B0604020202020204" pitchFamily="34" charset="0"/>
                <a:cs typeface="Arial" panose="020B0604020202020204" pitchFamily="34" charset="0"/>
              </a:rPr>
              <a:t>of Long-Term Care Providers</a:t>
            </a:r>
            <a:br>
              <a:rPr lang="en-US" dirty="0" smtClean="0">
                <a:solidFill>
                  <a:schemeClr val="tx1"/>
                </a:solidFill>
                <a:latin typeface="Arial" panose="020B0604020202020204" pitchFamily="34" charset="0"/>
                <a:cs typeface="Arial" panose="020B0604020202020204" pitchFamily="34" charset="0"/>
              </a:rPr>
            </a:br>
            <a:r>
              <a:rPr lang="en-US" dirty="0" smtClean="0">
                <a:solidFill>
                  <a:schemeClr val="tx1"/>
                </a:solidFill>
                <a:latin typeface="Arial" panose="020B0604020202020204" pitchFamily="34" charset="0"/>
                <a:cs typeface="Arial" panose="020B0604020202020204" pitchFamily="34" charset="0"/>
              </a:rPr>
              <a:t>2014</a:t>
            </a:r>
            <a:br>
              <a:rPr lang="en-US" dirty="0" smtClean="0">
                <a:solidFill>
                  <a:schemeClr val="tx1"/>
                </a:solidFill>
                <a:latin typeface="Arial" panose="020B0604020202020204" pitchFamily="34" charset="0"/>
                <a:cs typeface="Arial" panose="020B0604020202020204" pitchFamily="34" charset="0"/>
              </a:rPr>
            </a:br>
            <a:endParaRPr lang="en-US" dirty="0">
              <a:solidFill>
                <a:schemeClr val="tx1"/>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685800" y="3529941"/>
            <a:ext cx="7772400" cy="1673225"/>
          </a:xfrm>
        </p:spPr>
        <p:txBody>
          <a:bodyPr/>
          <a:lstStyle/>
          <a:p>
            <a:r>
              <a:rPr lang="en-US" dirty="0" smtClean="0">
                <a:solidFill>
                  <a:schemeClr val="tx1"/>
                </a:solidFill>
                <a:latin typeface="Arial" panose="020B0604020202020204" pitchFamily="34" charset="0"/>
                <a:cs typeface="Arial" panose="020B0604020202020204" pitchFamily="34" charset="0"/>
              </a:rPr>
              <a:t>State Maps</a:t>
            </a:r>
          </a:p>
          <a:p>
            <a:r>
              <a:rPr lang="en-US" dirty="0" smtClean="0">
                <a:solidFill>
                  <a:schemeClr val="tx1"/>
                </a:solidFill>
                <a:latin typeface="Arial" panose="020B0604020202020204" pitchFamily="34" charset="0"/>
                <a:cs typeface="Arial" panose="020B0604020202020204" pitchFamily="34" charset="0"/>
              </a:rPr>
              <a:t>Adult Day Services Centers</a:t>
            </a:r>
            <a:endParaRPr lang="en-US" dirty="0">
              <a:solidFill>
                <a:schemeClr val="tx1"/>
              </a:solidFill>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3"/>
          </p:nvPr>
        </p:nvSpPr>
        <p:spPr>
          <a:xfrm>
            <a:off x="2286000" y="6256421"/>
            <a:ext cx="5105400" cy="230197"/>
          </a:xfrm>
        </p:spPr>
        <p:txBody>
          <a:bodyPr>
            <a:normAutofit/>
          </a:bodyPr>
          <a:lstStyle/>
          <a:p>
            <a:endParaRPr lang="en-US" dirty="0"/>
          </a:p>
        </p:txBody>
      </p:sp>
      <p:sp>
        <p:nvSpPr>
          <p:cNvPr id="5" name="Text Placeholder 4"/>
          <p:cNvSpPr>
            <a:spLocks noGrp="1"/>
          </p:cNvSpPr>
          <p:nvPr>
            <p:ph type="body" sz="quarter" idx="14"/>
          </p:nvPr>
        </p:nvSpPr>
        <p:spPr/>
        <p:txBody>
          <a:bodyPr>
            <a:normAutofit/>
          </a:bodyPr>
          <a:lstStyle/>
          <a:p>
            <a:r>
              <a:rPr lang="en-US" dirty="0" smtClean="0"/>
              <a:t>Division of Health Care Statistics</a:t>
            </a:r>
            <a:endParaRPr lang="en-US" dirty="0"/>
          </a:p>
        </p:txBody>
      </p:sp>
      <p:sp>
        <p:nvSpPr>
          <p:cNvPr id="6" name="TextBox 5"/>
          <p:cNvSpPr txBox="1"/>
          <p:nvPr/>
        </p:nvSpPr>
        <p:spPr>
          <a:xfrm>
            <a:off x="6317673" y="0"/>
            <a:ext cx="2826327" cy="738664"/>
          </a:xfrm>
          <a:prstGeom prst="rect">
            <a:avLst/>
          </a:prstGeom>
          <a:solidFill>
            <a:srgbClr val="FFFF00"/>
          </a:solidFill>
        </p:spPr>
        <p:txBody>
          <a:bodyPr wrap="square" rtlCol="0">
            <a:spAutoFit/>
          </a:bodyPr>
          <a:lstStyle/>
          <a:p>
            <a:r>
              <a:rPr lang="en-US" sz="1400" b="1" dirty="0"/>
              <a:t>Slide 3 describes corrections made to the bullets for maps on slides 9, 14, and 19 on February 23, </a:t>
            </a:r>
            <a:r>
              <a:rPr lang="en-US" sz="1400" b="1" dirty="0" smtClean="0"/>
              <a:t>2017.</a:t>
            </a:r>
            <a:endParaRPr lang="en-US" sz="1400" b="1" dirty="0"/>
          </a:p>
        </p:txBody>
      </p:sp>
    </p:spTree>
    <p:extLst>
      <p:ext uri="{BB962C8B-B14F-4D97-AF65-F5344CB8AC3E}">
        <p14:creationId xmlns:p14="http://schemas.microsoft.com/office/powerpoint/2010/main" val="15587124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424" y="163420"/>
            <a:ext cx="7886700" cy="1325563"/>
          </a:xfrm>
        </p:spPr>
        <p:txBody>
          <a:bodyPr anchor="t">
            <a:noAutofit/>
          </a:bodyPr>
          <a:lstStyle/>
          <a:p>
            <a:r>
              <a:rPr lang="en-US" sz="2000" dirty="0">
                <a:latin typeface="Arial" panose="020B0604020202020204" pitchFamily="34" charset="0"/>
                <a:cs typeface="Arial" panose="020B0604020202020204" pitchFamily="34" charset="0"/>
              </a:rPr>
              <a:t>Percentage of </a:t>
            </a:r>
            <a:r>
              <a:rPr lang="en-US" sz="2000" dirty="0" smtClean="0">
                <a:latin typeface="Arial" panose="020B0604020202020204" pitchFamily="34" charset="0"/>
                <a:cs typeface="Arial" panose="020B0604020202020204" pitchFamily="34" charset="0"/>
              </a:rPr>
              <a:t>adult day services centers that offer disease-specific programs for cardiovascular disease: </a:t>
            </a:r>
            <a:r>
              <a:rPr lang="en-US" sz="2000" dirty="0">
                <a:latin typeface="Arial" panose="020B0604020202020204" pitchFamily="34" charset="0"/>
                <a:cs typeface="Arial" panose="020B0604020202020204" pitchFamily="34" charset="0"/>
              </a:rPr>
              <a:t>United States, 2014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pic>
        <p:nvPicPr>
          <p:cNvPr id="3" name="Picture 2" descr="This map shows the percentage of adult day services centers that offer disease-specific programs for cardiovascular disease: United States, 2014 " title="Percentage of adult day services centers that offer disease-specific programs for cardiovascular disease: United States, 2014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7260" y="822960"/>
            <a:ext cx="7292340" cy="4861560"/>
          </a:xfrm>
          <a:prstGeom prst="rect">
            <a:avLst/>
          </a:prstGeom>
        </p:spPr>
      </p:pic>
      <p:sp>
        <p:nvSpPr>
          <p:cNvPr id="9" name="Text Placeholder 3"/>
          <p:cNvSpPr txBox="1">
            <a:spLocks/>
          </p:cNvSpPr>
          <p:nvPr/>
        </p:nvSpPr>
        <p:spPr>
          <a:xfrm>
            <a:off x="907444" y="5785626"/>
            <a:ext cx="8058149" cy="7700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700"/>
              </a:lnSpc>
              <a:buFont typeface="Arial" panose="020B0604020202020204" pitchFamily="34" charset="0"/>
              <a:buNone/>
            </a:pPr>
            <a:r>
              <a:rPr lang="en-US" dirty="0" smtClean="0">
                <a:latin typeface="Arial" panose="020B0604020202020204" pitchFamily="34" charset="0"/>
                <a:cs typeface="Arial" panose="020B0604020202020204" pitchFamily="34" charset="0"/>
              </a:rPr>
              <a:t>Statistical significance tested at p&lt;0.05.</a:t>
            </a:r>
          </a:p>
          <a:p>
            <a:pPr marL="0" indent="0" algn="ctr">
              <a:lnSpc>
                <a:spcPts val="700"/>
              </a:lnSpc>
              <a:buNone/>
            </a:pPr>
            <a:r>
              <a:rPr lang="en-US" dirty="0">
                <a:latin typeface="Arial" panose="020B0604020202020204" pitchFamily="34" charset="0"/>
                <a:cs typeface="Arial" panose="020B0604020202020204" pitchFamily="34" charset="0"/>
              </a:rPr>
              <a:t>*Percentage is 90% or higher but estimate is not displayed as it may pose a disclosure risk.</a:t>
            </a:r>
          </a:p>
          <a:p>
            <a:pPr marL="0" indent="0" algn="ctr">
              <a:lnSpc>
                <a:spcPts val="700"/>
              </a:lnSpc>
              <a:buFont typeface="Arial" panose="020B0604020202020204" pitchFamily="34" charset="0"/>
              <a:buNone/>
            </a:pPr>
            <a:r>
              <a:rPr lang="en-US" dirty="0" smtClean="0">
                <a:latin typeface="Arial" panose="020B0604020202020204" pitchFamily="34" charset="0"/>
                <a:cs typeface="Arial" panose="020B0604020202020204" pitchFamily="34" charset="0"/>
              </a:rPr>
              <a:t>Note: The national percentage is 59%. </a:t>
            </a:r>
          </a:p>
          <a:p>
            <a:pPr marL="0" indent="0" algn="ctr">
              <a:lnSpc>
                <a:spcPts val="700"/>
              </a:lnSpc>
              <a:buFont typeface="Arial" panose="020B0604020202020204" pitchFamily="34" charset="0"/>
              <a:buNone/>
            </a:pPr>
            <a:endParaRPr lang="en-US" dirty="0" smtClean="0">
              <a:latin typeface="Arial" panose="020B0604020202020204" pitchFamily="34" charset="0"/>
              <a:cs typeface="Arial" panose="020B0604020202020204" pitchFamily="34" charset="0"/>
            </a:endParaRPr>
          </a:p>
          <a:p>
            <a:pPr marL="0" indent="0" algn="ctr">
              <a:lnSpc>
                <a:spcPts val="700"/>
              </a:lnSpc>
              <a:buFont typeface="Arial" panose="020B0604020202020204" pitchFamily="34" charset="0"/>
              <a:buNone/>
            </a:pPr>
            <a:r>
              <a:rPr lang="en-US" dirty="0" smtClean="0">
                <a:latin typeface="Arial" panose="020B0604020202020204" pitchFamily="34" charset="0"/>
                <a:ea typeface="Calibri" panose="020F0502020204030204" pitchFamily="34" charset="0"/>
                <a:cs typeface="Arial" panose="020B0604020202020204" pitchFamily="34" charset="0"/>
              </a:rPr>
              <a:t>Source: NCHS, National Study of Long-Term Care Providers, 2014</a:t>
            </a:r>
            <a:endParaRPr lang="en-US"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08258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424" y="163420"/>
            <a:ext cx="7886700" cy="1325563"/>
          </a:xfrm>
        </p:spPr>
        <p:txBody>
          <a:bodyPr anchor="t">
            <a:noAutofit/>
          </a:bodyPr>
          <a:lstStyle/>
          <a:p>
            <a:r>
              <a:rPr lang="en-US" sz="2000" dirty="0">
                <a:latin typeface="Arial" panose="020B0604020202020204" pitchFamily="34" charset="0"/>
                <a:cs typeface="Arial" panose="020B0604020202020204" pitchFamily="34" charset="0"/>
              </a:rPr>
              <a:t>Percentage of </a:t>
            </a:r>
            <a:r>
              <a:rPr lang="en-US" sz="2000" dirty="0" smtClean="0">
                <a:latin typeface="Arial" panose="020B0604020202020204" pitchFamily="34" charset="0"/>
                <a:cs typeface="Arial" panose="020B0604020202020204" pitchFamily="34" charset="0"/>
              </a:rPr>
              <a:t>adult day services centers that offer disease-specific programs for depression: </a:t>
            </a:r>
            <a:r>
              <a:rPr lang="en-US" sz="2000" dirty="0">
                <a:latin typeface="Arial" panose="020B0604020202020204" pitchFamily="34" charset="0"/>
                <a:cs typeface="Arial" panose="020B0604020202020204" pitchFamily="34" charset="0"/>
              </a:rPr>
              <a:t>United States, 2014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pic>
        <p:nvPicPr>
          <p:cNvPr id="3" name="Picture 2" descr="This map shows the percentage of adult day services centers that offer disease-specific programs for depression: United States, 2014 " title="Percentage of adult day services centers that offer disease-specific programs for depression: United States, 2014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771" y="825137"/>
            <a:ext cx="7628710" cy="5085807"/>
          </a:xfrm>
          <a:prstGeom prst="rect">
            <a:avLst/>
          </a:prstGeom>
        </p:spPr>
      </p:pic>
      <p:sp>
        <p:nvSpPr>
          <p:cNvPr id="9" name="Text Placeholder 3"/>
          <p:cNvSpPr txBox="1">
            <a:spLocks/>
          </p:cNvSpPr>
          <p:nvPr/>
        </p:nvSpPr>
        <p:spPr>
          <a:xfrm>
            <a:off x="907444" y="5993850"/>
            <a:ext cx="8058149" cy="7700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700"/>
              </a:lnSpc>
              <a:buFont typeface="Arial" panose="020B0604020202020204" pitchFamily="34" charset="0"/>
              <a:buNone/>
            </a:pPr>
            <a:r>
              <a:rPr lang="en-US" dirty="0" smtClean="0">
                <a:latin typeface="Arial" panose="020B0604020202020204" pitchFamily="34" charset="0"/>
                <a:cs typeface="Arial" panose="020B0604020202020204" pitchFamily="34" charset="0"/>
              </a:rPr>
              <a:t>Statistical significance tested at p&lt;0.05. </a:t>
            </a:r>
          </a:p>
          <a:p>
            <a:pPr marL="0" indent="0" algn="ctr">
              <a:lnSpc>
                <a:spcPts val="700"/>
              </a:lnSpc>
              <a:buFont typeface="Arial" panose="020B0604020202020204" pitchFamily="34" charset="0"/>
              <a:buNone/>
            </a:pPr>
            <a:r>
              <a:rPr lang="en-US" dirty="0" smtClean="0">
                <a:latin typeface="Arial" panose="020B0604020202020204" pitchFamily="34" charset="0"/>
                <a:cs typeface="Arial" panose="020B0604020202020204" pitchFamily="34" charset="0"/>
              </a:rPr>
              <a:t>Note: The national percentage is 54%. </a:t>
            </a:r>
          </a:p>
          <a:p>
            <a:pPr marL="0" indent="0" algn="ctr">
              <a:lnSpc>
                <a:spcPts val="700"/>
              </a:lnSpc>
              <a:buFont typeface="Arial" panose="020B0604020202020204" pitchFamily="34" charset="0"/>
              <a:buNone/>
            </a:pPr>
            <a:endParaRPr lang="en-US" dirty="0" smtClean="0">
              <a:latin typeface="Arial" panose="020B0604020202020204" pitchFamily="34" charset="0"/>
              <a:cs typeface="Arial" panose="020B0604020202020204" pitchFamily="34" charset="0"/>
            </a:endParaRPr>
          </a:p>
          <a:p>
            <a:pPr marL="0" indent="0" algn="ctr">
              <a:lnSpc>
                <a:spcPts val="700"/>
              </a:lnSpc>
              <a:buFont typeface="Arial" panose="020B0604020202020204" pitchFamily="34" charset="0"/>
              <a:buNone/>
            </a:pPr>
            <a:r>
              <a:rPr lang="en-US" dirty="0" smtClean="0">
                <a:latin typeface="Arial" panose="020B0604020202020204" pitchFamily="34" charset="0"/>
                <a:ea typeface="Calibri" panose="020F0502020204030204" pitchFamily="34" charset="0"/>
                <a:cs typeface="Arial" panose="020B0604020202020204" pitchFamily="34" charset="0"/>
              </a:rPr>
              <a:t>Source: NCHS, National Study of Long-Term Care Providers, 2014</a:t>
            </a:r>
            <a:endParaRPr lang="en-US"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041620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424" y="163420"/>
            <a:ext cx="7886700" cy="1325563"/>
          </a:xfrm>
        </p:spPr>
        <p:txBody>
          <a:bodyPr anchor="t">
            <a:noAutofit/>
          </a:bodyPr>
          <a:lstStyle/>
          <a:p>
            <a:r>
              <a:rPr lang="en-US" sz="2000" dirty="0">
                <a:latin typeface="Arial" panose="020B0604020202020204" pitchFamily="34" charset="0"/>
                <a:cs typeface="Arial" panose="020B0604020202020204" pitchFamily="34" charset="0"/>
              </a:rPr>
              <a:t>Percentage of </a:t>
            </a:r>
            <a:r>
              <a:rPr lang="en-US" sz="2000" dirty="0" smtClean="0">
                <a:latin typeface="Arial" panose="020B0604020202020204" pitchFamily="34" charset="0"/>
                <a:cs typeface="Arial" panose="020B0604020202020204" pitchFamily="34" charset="0"/>
              </a:rPr>
              <a:t>adult day services centers that offer disease-specific programs for diabetes: </a:t>
            </a:r>
            <a:r>
              <a:rPr lang="en-US" sz="2000" dirty="0">
                <a:latin typeface="Arial" panose="020B0604020202020204" pitchFamily="34" charset="0"/>
                <a:cs typeface="Arial" panose="020B0604020202020204" pitchFamily="34" charset="0"/>
              </a:rPr>
              <a:t>United States, 2014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pic>
        <p:nvPicPr>
          <p:cNvPr id="4" name="Picture 3" descr="This maps shows the percentage of adult day services centers that offer disease-specific programs for diabetes: United States, 2014 " title="Percentage of adult day services centers that offer disease-specific programs for diabetes: United States, 2014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581" y="875919"/>
            <a:ext cx="7278461" cy="4852307"/>
          </a:xfrm>
          <a:prstGeom prst="rect">
            <a:avLst/>
          </a:prstGeom>
        </p:spPr>
      </p:pic>
      <p:sp>
        <p:nvSpPr>
          <p:cNvPr id="9" name="Text Placeholder 3"/>
          <p:cNvSpPr txBox="1">
            <a:spLocks/>
          </p:cNvSpPr>
          <p:nvPr/>
        </p:nvSpPr>
        <p:spPr>
          <a:xfrm>
            <a:off x="907444" y="5758458"/>
            <a:ext cx="8058149" cy="7700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700"/>
              </a:lnSpc>
              <a:buFont typeface="Arial" panose="020B0604020202020204" pitchFamily="34" charset="0"/>
              <a:buNone/>
            </a:pPr>
            <a:r>
              <a:rPr lang="en-US" dirty="0" smtClean="0">
                <a:latin typeface="Arial" panose="020B0604020202020204" pitchFamily="34" charset="0"/>
                <a:cs typeface="Arial" panose="020B0604020202020204" pitchFamily="34" charset="0"/>
              </a:rPr>
              <a:t>Significance tested at p&lt;0.05.</a:t>
            </a:r>
          </a:p>
          <a:p>
            <a:pPr marL="0" indent="0" algn="ctr">
              <a:lnSpc>
                <a:spcPts val="700"/>
              </a:lnSpc>
              <a:buNone/>
            </a:pPr>
            <a:r>
              <a:rPr lang="en-US" dirty="0">
                <a:latin typeface="Arial" panose="020B0604020202020204" pitchFamily="34" charset="0"/>
                <a:cs typeface="Arial" panose="020B0604020202020204" pitchFamily="34" charset="0"/>
              </a:rPr>
              <a:t>*Percentage is 90% or higher but estimate is not displayed as it may pose a disclosure risk.</a:t>
            </a:r>
          </a:p>
          <a:p>
            <a:pPr marL="0" indent="0" algn="ctr">
              <a:lnSpc>
                <a:spcPts val="700"/>
              </a:lnSpc>
              <a:buFont typeface="Arial" panose="020B0604020202020204" pitchFamily="34" charset="0"/>
              <a:buNone/>
            </a:pPr>
            <a:r>
              <a:rPr lang="en-US" dirty="0" smtClean="0">
                <a:latin typeface="Arial" panose="020B0604020202020204" pitchFamily="34" charset="0"/>
                <a:cs typeface="Arial" panose="020B0604020202020204" pitchFamily="34" charset="0"/>
              </a:rPr>
              <a:t>Note: The national percentage is 64%.</a:t>
            </a:r>
          </a:p>
          <a:p>
            <a:pPr marL="0" indent="0" algn="ctr">
              <a:lnSpc>
                <a:spcPts val="700"/>
              </a:lnSpc>
              <a:buFont typeface="Arial" panose="020B0604020202020204" pitchFamily="34" charset="0"/>
              <a:buNone/>
            </a:pPr>
            <a:endParaRPr lang="en-US" dirty="0" smtClean="0">
              <a:latin typeface="Arial" panose="020B0604020202020204" pitchFamily="34" charset="0"/>
              <a:cs typeface="Arial" panose="020B0604020202020204" pitchFamily="34" charset="0"/>
            </a:endParaRPr>
          </a:p>
          <a:p>
            <a:pPr marL="0" indent="0" algn="ctr">
              <a:lnSpc>
                <a:spcPts val="700"/>
              </a:lnSpc>
              <a:buFont typeface="Arial" panose="020B0604020202020204" pitchFamily="34" charset="0"/>
              <a:buNone/>
            </a:pPr>
            <a:r>
              <a:rPr lang="en-US" dirty="0" smtClean="0">
                <a:latin typeface="Arial" panose="020B0604020202020204" pitchFamily="34" charset="0"/>
                <a:ea typeface="Calibri" panose="020F0502020204030204" pitchFamily="34" charset="0"/>
                <a:cs typeface="Arial" panose="020B0604020202020204" pitchFamily="34" charset="0"/>
              </a:rPr>
              <a:t>Source: NCHS, National Study of Long-Term Care Providers, 2014</a:t>
            </a:r>
            <a:endParaRPr lang="en-US"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30200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solidFill>
                  <a:schemeClr val="tx1"/>
                </a:solidFill>
              </a:rPr>
              <a:t>PRACTICES</a:t>
            </a:r>
            <a:endParaRPr lang="en-US" dirty="0">
              <a:solidFill>
                <a:schemeClr val="tx1"/>
              </a:solidFill>
            </a:endParaRPr>
          </a:p>
        </p:txBody>
      </p:sp>
      <p:sp>
        <p:nvSpPr>
          <p:cNvPr id="4" name="Text Placeholder 3"/>
          <p:cNvSpPr>
            <a:spLocks noGrp="1"/>
          </p:cNvSpPr>
          <p:nvPr>
            <p:ph type="body" sz="quarter" idx="13"/>
          </p:nvPr>
        </p:nvSpPr>
        <p:spPr/>
        <p:txBody>
          <a:bodyPr>
            <a:normAutofit fontScale="77500" lnSpcReduction="20000"/>
          </a:bodyPr>
          <a:lstStyle/>
          <a:p>
            <a:endParaRPr lang="en-US"/>
          </a:p>
        </p:txBody>
      </p:sp>
      <p:sp>
        <p:nvSpPr>
          <p:cNvPr id="5" name="Text Placeholder 4"/>
          <p:cNvSpPr>
            <a:spLocks noGrp="1"/>
          </p:cNvSpPr>
          <p:nvPr>
            <p:ph type="body" sz="quarter" idx="14"/>
          </p:nvPr>
        </p:nvSpPr>
        <p:spPr/>
        <p:txBody>
          <a:bodyPr/>
          <a:lstStyle/>
          <a:p>
            <a:r>
              <a:rPr lang="en-US" dirty="0"/>
              <a:t>Division of Health Care Statistics</a:t>
            </a:r>
          </a:p>
          <a:p>
            <a:endParaRPr lang="en-US" dirty="0"/>
          </a:p>
        </p:txBody>
      </p:sp>
    </p:spTree>
    <p:extLst>
      <p:ext uri="{BB962C8B-B14F-4D97-AF65-F5344CB8AC3E}">
        <p14:creationId xmlns:p14="http://schemas.microsoft.com/office/powerpoint/2010/main" val="1073776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is map shows the percentage of adult day services centers that screen for depression: United States, 2014" title="Percentage of adult day services centers that screen for depression: United States, 2014"/>
          <p:cNvSpPr>
            <a:spLocks noGrp="1"/>
          </p:cNvSpPr>
          <p:nvPr>
            <p:ph type="title"/>
          </p:nvPr>
        </p:nvSpPr>
        <p:spPr>
          <a:xfrm>
            <a:off x="653165" y="0"/>
            <a:ext cx="7886700" cy="1000211"/>
          </a:xfrm>
        </p:spPr>
        <p:txBody>
          <a:bodyPr>
            <a:noAutofit/>
          </a:bodyPr>
          <a:lstStyle/>
          <a:p>
            <a:r>
              <a:rPr lang="en-US" sz="2000" dirty="0">
                <a:latin typeface="Arial" panose="020B0604020202020204" pitchFamily="34" charset="0"/>
                <a:cs typeface="Arial" panose="020B0604020202020204" pitchFamily="34" charset="0"/>
              </a:rPr>
              <a:t>Percentage </a:t>
            </a:r>
            <a:r>
              <a:rPr lang="en-US" sz="2000" dirty="0" smtClean="0">
                <a:latin typeface="Arial" panose="020B0604020202020204" pitchFamily="34" charset="0"/>
                <a:cs typeface="Arial" panose="020B0604020202020204" pitchFamily="34" charset="0"/>
              </a:rPr>
              <a:t>of adult day services centers </a:t>
            </a:r>
            <a:r>
              <a:rPr lang="en-US" altLang="en-US" sz="2000" dirty="0">
                <a:solidFill>
                  <a:prstClr val="black"/>
                </a:solidFill>
                <a:latin typeface="Arial" panose="020B0604020202020204" pitchFamily="34" charset="0"/>
                <a:cs typeface="Arial" panose="020B0604020202020204" pitchFamily="34" charset="0"/>
              </a:rPr>
              <a:t>that </a:t>
            </a:r>
            <a:r>
              <a:rPr lang="en-US" altLang="en-US" sz="2000" dirty="0" smtClean="0">
                <a:solidFill>
                  <a:prstClr val="black"/>
                </a:solidFill>
                <a:latin typeface="Arial" panose="020B0604020202020204" pitchFamily="34" charset="0"/>
                <a:cs typeface="Arial" panose="020B0604020202020204" pitchFamily="34" charset="0"/>
              </a:rPr>
              <a:t>screen </a:t>
            </a:r>
            <a:r>
              <a:rPr lang="en-US" altLang="en-US" sz="2000" dirty="0">
                <a:solidFill>
                  <a:prstClr val="black"/>
                </a:solidFill>
                <a:latin typeface="Arial" panose="020B0604020202020204" pitchFamily="34" charset="0"/>
                <a:cs typeface="Arial" panose="020B0604020202020204" pitchFamily="34" charset="0"/>
              </a:rPr>
              <a:t>for depression: United States, </a:t>
            </a:r>
            <a:r>
              <a:rPr lang="en-US" altLang="en-US" sz="2000" dirty="0" smtClean="0">
                <a:solidFill>
                  <a:prstClr val="black"/>
                </a:solidFill>
                <a:latin typeface="Arial" panose="020B0604020202020204" pitchFamily="34" charset="0"/>
                <a:cs typeface="Arial" panose="020B0604020202020204" pitchFamily="34" charset="0"/>
              </a:rPr>
              <a:t>2014</a:t>
            </a:r>
            <a:endParaRPr lang="en-US" sz="2000" dirty="0">
              <a:latin typeface="Arial" panose="020B0604020202020204" pitchFamily="34" charset="0"/>
              <a:cs typeface="Arial" panose="020B0604020202020204" pitchFamily="34" charset="0"/>
            </a:endParaRPr>
          </a:p>
        </p:txBody>
      </p:sp>
      <p:pic>
        <p:nvPicPr>
          <p:cNvPr id="4" name="Picture 3" descr="This map shows the percentage of adult day services centers that screen for depression: United States, 2014" title="Percentage of adult day services centers that screen for depression: United States, 20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0526" y="903516"/>
            <a:ext cx="7262948" cy="4841966"/>
          </a:xfrm>
          <a:prstGeom prst="rect">
            <a:avLst/>
          </a:prstGeom>
        </p:spPr>
      </p:pic>
      <p:sp>
        <p:nvSpPr>
          <p:cNvPr id="7" name="Text Placeholder 3"/>
          <p:cNvSpPr txBox="1">
            <a:spLocks noGrp="1"/>
          </p:cNvSpPr>
          <p:nvPr>
            <p:ph type="body" sz="quarter" idx="14"/>
          </p:nvPr>
        </p:nvSpPr>
        <p:spPr>
          <a:xfrm>
            <a:off x="457200" y="5838824"/>
            <a:ext cx="8229600" cy="7749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700"/>
              </a:lnSpc>
              <a:buFont typeface="Arial" panose="020B0604020202020204" pitchFamily="34" charset="0"/>
              <a:buNone/>
            </a:pPr>
            <a:r>
              <a:rPr lang="en-US" dirty="0" smtClean="0">
                <a:latin typeface="Arial" panose="020B0604020202020204" pitchFamily="34" charset="0"/>
                <a:cs typeface="Arial" panose="020B0604020202020204" pitchFamily="34" charset="0"/>
              </a:rPr>
              <a:t>Statistical significance tested at p&lt;0.05. </a:t>
            </a:r>
          </a:p>
          <a:p>
            <a:pPr marL="0" indent="0" algn="ctr">
              <a:lnSpc>
                <a:spcPts val="700"/>
              </a:lnSpc>
              <a:buNone/>
            </a:pPr>
            <a:r>
              <a:rPr lang="en-US" dirty="0">
                <a:latin typeface="Arial" panose="020B0604020202020204" pitchFamily="34" charset="0"/>
                <a:cs typeface="Arial" panose="020B0604020202020204" pitchFamily="34" charset="0"/>
              </a:rPr>
              <a:t>*Percentage is 90% or higher but estimate is not displayed as it may pose a disclosure risk</a:t>
            </a:r>
            <a:r>
              <a:rPr lang="en-US" dirty="0" smtClean="0">
                <a:latin typeface="Arial" panose="020B0604020202020204" pitchFamily="34" charset="0"/>
                <a:cs typeface="Arial" panose="020B0604020202020204" pitchFamily="34" charset="0"/>
              </a:rPr>
              <a:t>.</a:t>
            </a:r>
          </a:p>
          <a:p>
            <a:pPr marL="0" indent="0" algn="ctr">
              <a:lnSpc>
                <a:spcPts val="700"/>
              </a:lnSpc>
              <a:buFont typeface="Arial" panose="020B0604020202020204" pitchFamily="34" charset="0"/>
              <a:buNone/>
            </a:pPr>
            <a:r>
              <a:rPr lang="en-US" dirty="0" smtClean="0">
                <a:latin typeface="Arial" panose="020B0604020202020204" pitchFamily="34" charset="0"/>
                <a:cs typeface="Arial" panose="020B0604020202020204" pitchFamily="34" charset="0"/>
              </a:rPr>
              <a:t>Note: The national percentage is  82%. </a:t>
            </a:r>
          </a:p>
          <a:p>
            <a:pPr marL="0" indent="0" algn="ctr">
              <a:lnSpc>
                <a:spcPts val="700"/>
              </a:lnSpc>
              <a:buFont typeface="Arial" panose="020B0604020202020204" pitchFamily="34" charset="0"/>
              <a:buNone/>
            </a:pPr>
            <a:endParaRPr lang="en-US" dirty="0" smtClean="0">
              <a:latin typeface="Arial" panose="020B0604020202020204" pitchFamily="34" charset="0"/>
              <a:cs typeface="Arial" panose="020B0604020202020204" pitchFamily="34" charset="0"/>
            </a:endParaRPr>
          </a:p>
          <a:p>
            <a:pPr marL="0" indent="0" algn="ctr">
              <a:lnSpc>
                <a:spcPts val="700"/>
              </a:lnSpc>
              <a:buFont typeface="Arial" panose="020B0604020202020204" pitchFamily="34" charset="0"/>
              <a:buNone/>
            </a:pPr>
            <a:r>
              <a:rPr lang="en-US" dirty="0" smtClean="0">
                <a:latin typeface="Arial" panose="020B0604020202020204" pitchFamily="34" charset="0"/>
                <a:ea typeface="Calibri" panose="020F0502020204030204" pitchFamily="34" charset="0"/>
                <a:cs typeface="Arial" panose="020B0604020202020204" pitchFamily="34" charset="0"/>
              </a:rPr>
              <a:t>Source: NCHS, National Study of Long-Term Care Providers, 2014</a:t>
            </a:r>
            <a:endParaRPr lang="en-US"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829193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descr="This map shows the percentage of adult day services centers that use electronic health records: United States, 2014&#10;" title="Percentage of adult day services centers that use electronic health records: United States, 2014"/>
          <p:cNvSpPr txBox="1">
            <a:spLocks/>
          </p:cNvSpPr>
          <p:nvPr/>
        </p:nvSpPr>
        <p:spPr>
          <a:xfrm>
            <a:off x="228600" y="76200"/>
            <a:ext cx="8839200" cy="609601"/>
          </a:xfrm>
          <a:prstGeom prst="rect">
            <a:avLst/>
          </a:prstGeom>
        </p:spPr>
        <p:txBody>
          <a:bodyPr/>
          <a:lstStyle>
            <a:lvl1pPr algn="l" rtl="0" eaLnBrk="0" fontAlgn="base" hangingPunct="0">
              <a:spcBef>
                <a:spcPct val="0"/>
              </a:spcBef>
              <a:spcAft>
                <a:spcPct val="0"/>
              </a:spcAft>
              <a:defRPr sz="3600" b="1" kern="1200">
                <a:solidFill>
                  <a:srgbClr val="34418F"/>
                </a:solidFill>
                <a:latin typeface="Calibri" pitchFamily="34" charset="0"/>
                <a:ea typeface="Calibri" pitchFamily="34" charset="0"/>
                <a:cs typeface="Calibri" pitchFamily="34" charset="0"/>
              </a:defRPr>
            </a:lvl1pPr>
            <a:lvl2pPr algn="l" rtl="0" eaLnBrk="0" fontAlgn="base" hangingPunct="0">
              <a:spcBef>
                <a:spcPct val="0"/>
              </a:spcBef>
              <a:spcAft>
                <a:spcPct val="0"/>
              </a:spcAft>
              <a:defRPr sz="3600" b="1">
                <a:solidFill>
                  <a:srgbClr val="34418F"/>
                </a:solidFill>
                <a:latin typeface="Calibri" pitchFamily="34" charset="0"/>
                <a:ea typeface="Calibri" pitchFamily="34" charset="0"/>
                <a:cs typeface="Calibri" pitchFamily="34" charset="0"/>
              </a:defRPr>
            </a:lvl2pPr>
            <a:lvl3pPr algn="l" rtl="0" eaLnBrk="0" fontAlgn="base" hangingPunct="0">
              <a:spcBef>
                <a:spcPct val="0"/>
              </a:spcBef>
              <a:spcAft>
                <a:spcPct val="0"/>
              </a:spcAft>
              <a:defRPr sz="3600" b="1">
                <a:solidFill>
                  <a:srgbClr val="34418F"/>
                </a:solidFill>
                <a:latin typeface="Calibri" pitchFamily="34" charset="0"/>
                <a:ea typeface="Calibri" pitchFamily="34" charset="0"/>
                <a:cs typeface="Calibri" pitchFamily="34" charset="0"/>
              </a:defRPr>
            </a:lvl3pPr>
            <a:lvl4pPr algn="l" rtl="0" eaLnBrk="0" fontAlgn="base" hangingPunct="0">
              <a:spcBef>
                <a:spcPct val="0"/>
              </a:spcBef>
              <a:spcAft>
                <a:spcPct val="0"/>
              </a:spcAft>
              <a:defRPr sz="3600" b="1">
                <a:solidFill>
                  <a:srgbClr val="34418F"/>
                </a:solidFill>
                <a:latin typeface="Calibri" pitchFamily="34" charset="0"/>
                <a:ea typeface="Calibri" pitchFamily="34" charset="0"/>
                <a:cs typeface="Calibri" pitchFamily="34" charset="0"/>
              </a:defRPr>
            </a:lvl4pPr>
            <a:lvl5pPr algn="l" rtl="0" eaLnBrk="0" fontAlgn="base" hangingPunct="0">
              <a:spcBef>
                <a:spcPct val="0"/>
              </a:spcBef>
              <a:spcAft>
                <a:spcPct val="0"/>
              </a:spcAft>
              <a:defRPr sz="3600" b="1">
                <a:solidFill>
                  <a:srgbClr val="34418F"/>
                </a:solidFill>
                <a:latin typeface="Calibri" pitchFamily="34" charset="0"/>
                <a:ea typeface="Calibri" pitchFamily="34" charset="0"/>
                <a:cs typeface="Calibri" pitchFamily="34" charset="0"/>
              </a:defRPr>
            </a:lvl5pPr>
            <a:lvl6pPr marL="457200" algn="l" rtl="0" fontAlgn="base">
              <a:spcBef>
                <a:spcPct val="0"/>
              </a:spcBef>
              <a:spcAft>
                <a:spcPct val="0"/>
              </a:spcAft>
              <a:defRPr sz="3600" b="1">
                <a:solidFill>
                  <a:srgbClr val="34418F"/>
                </a:solidFill>
                <a:latin typeface="Calibri" pitchFamily="34" charset="0"/>
                <a:cs typeface="Calibri" pitchFamily="34" charset="0"/>
              </a:defRPr>
            </a:lvl6pPr>
            <a:lvl7pPr marL="914400" algn="l" rtl="0" fontAlgn="base">
              <a:spcBef>
                <a:spcPct val="0"/>
              </a:spcBef>
              <a:spcAft>
                <a:spcPct val="0"/>
              </a:spcAft>
              <a:defRPr sz="3600" b="1">
                <a:solidFill>
                  <a:srgbClr val="34418F"/>
                </a:solidFill>
                <a:latin typeface="Calibri" pitchFamily="34" charset="0"/>
                <a:cs typeface="Calibri" pitchFamily="34" charset="0"/>
              </a:defRPr>
            </a:lvl7pPr>
            <a:lvl8pPr marL="1371600" algn="l" rtl="0" fontAlgn="base">
              <a:spcBef>
                <a:spcPct val="0"/>
              </a:spcBef>
              <a:spcAft>
                <a:spcPct val="0"/>
              </a:spcAft>
              <a:defRPr sz="3600" b="1">
                <a:solidFill>
                  <a:srgbClr val="34418F"/>
                </a:solidFill>
                <a:latin typeface="Calibri" pitchFamily="34" charset="0"/>
                <a:cs typeface="Calibri" pitchFamily="34" charset="0"/>
              </a:defRPr>
            </a:lvl8pPr>
            <a:lvl9pPr marL="1828800" algn="l" rtl="0" fontAlgn="base">
              <a:spcBef>
                <a:spcPct val="0"/>
              </a:spcBef>
              <a:spcAft>
                <a:spcPct val="0"/>
              </a:spcAft>
              <a:defRPr sz="3600" b="1">
                <a:solidFill>
                  <a:srgbClr val="34418F"/>
                </a:solidFill>
                <a:latin typeface="Calibri" pitchFamily="34" charset="0"/>
                <a:cs typeface="Calibri" pitchFamily="34" charset="0"/>
              </a:defRPr>
            </a:lvl9pPr>
          </a:lstStyle>
          <a:p>
            <a:pPr eaLnBrk="1" hangingPunct="1"/>
            <a:r>
              <a:rPr lang="en-US" altLang="en-US" sz="2000" b="0" dirty="0" smtClean="0">
                <a:solidFill>
                  <a:prstClr val="black"/>
                </a:solidFill>
                <a:latin typeface="Arial" panose="020B0604020202020204" pitchFamily="34" charset="0"/>
                <a:cs typeface="Arial" panose="020B0604020202020204" pitchFamily="34" charset="0"/>
              </a:rPr>
              <a:t>Percentage of adult day services centers that use electronic health records: United States, 2014</a:t>
            </a:r>
          </a:p>
        </p:txBody>
      </p:sp>
      <p:pic>
        <p:nvPicPr>
          <p:cNvPr id="2" name="Picture 1" descr="This map shows the percentage of adult day services centers that use electronic health records: United States, 2014&#10;" title="Percentage of adult day services centers that use electronic health records: United States, 20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765" y="785949"/>
            <a:ext cx="7876903" cy="5251268"/>
          </a:xfrm>
          <a:prstGeom prst="rect">
            <a:avLst/>
          </a:prstGeom>
        </p:spPr>
      </p:pic>
      <p:sp>
        <p:nvSpPr>
          <p:cNvPr id="7" name="Text Placeholder 3"/>
          <p:cNvSpPr txBox="1">
            <a:spLocks/>
          </p:cNvSpPr>
          <p:nvPr/>
        </p:nvSpPr>
        <p:spPr>
          <a:xfrm>
            <a:off x="457198" y="6076709"/>
            <a:ext cx="8058149" cy="5841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700"/>
              </a:lnSpc>
              <a:buFont typeface="Arial" panose="020B0604020202020204" pitchFamily="34" charset="0"/>
              <a:buNone/>
            </a:pPr>
            <a:r>
              <a:rPr lang="en-US" dirty="0" smtClean="0">
                <a:latin typeface="Arial" panose="020B0604020202020204" pitchFamily="34" charset="0"/>
                <a:cs typeface="Arial" panose="020B0604020202020204" pitchFamily="34" charset="0"/>
              </a:rPr>
              <a:t>Statistical significance tested at p&lt;0.05. </a:t>
            </a:r>
          </a:p>
          <a:p>
            <a:pPr marL="0" indent="0" algn="ctr">
              <a:lnSpc>
                <a:spcPts val="700"/>
              </a:lnSpc>
              <a:buFont typeface="Arial" panose="020B0604020202020204" pitchFamily="34" charset="0"/>
              <a:buNone/>
            </a:pPr>
            <a:r>
              <a:rPr lang="en-US" dirty="0" smtClean="0">
                <a:latin typeface="Arial" panose="020B0604020202020204" pitchFamily="34" charset="0"/>
                <a:cs typeface="Arial" panose="020B0604020202020204" pitchFamily="34" charset="0"/>
              </a:rPr>
              <a:t>Note: The national percentage is 23%.</a:t>
            </a:r>
          </a:p>
          <a:p>
            <a:pPr marL="0" indent="0" algn="ctr">
              <a:lnSpc>
                <a:spcPts val="700"/>
              </a:lnSpc>
              <a:buFont typeface="Arial" panose="020B0604020202020204" pitchFamily="34" charset="0"/>
              <a:buNone/>
            </a:pPr>
            <a:endParaRPr lang="en-US" dirty="0" smtClean="0">
              <a:solidFill>
                <a:prstClr val="black"/>
              </a:solidFill>
              <a:latin typeface="Arial" panose="020B0604020202020204" pitchFamily="34" charset="0"/>
              <a:cs typeface="Arial" panose="020B0604020202020204" pitchFamily="34" charset="0"/>
            </a:endParaRPr>
          </a:p>
          <a:p>
            <a:pPr marL="0" indent="0" algn="ctr">
              <a:lnSpc>
                <a:spcPts val="700"/>
              </a:lnSpc>
              <a:buFont typeface="Arial" panose="020B0604020202020204" pitchFamily="34" charset="0"/>
              <a:buNone/>
            </a:pPr>
            <a:r>
              <a:rPr lang="en-US" dirty="0" smtClean="0">
                <a:solidFill>
                  <a:prstClr val="black"/>
                </a:solidFill>
                <a:latin typeface="Arial" panose="020B0604020202020204" pitchFamily="34" charset="0"/>
                <a:ea typeface="Calibri" panose="020F0502020204030204" pitchFamily="34" charset="0"/>
                <a:cs typeface="Arial" panose="020B0604020202020204" pitchFamily="34" charset="0"/>
              </a:rPr>
              <a:t>Source: NCHS, National Study of Long-Term Care Providers, 2014</a:t>
            </a:r>
            <a:endParaRPr lang="en-US"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690504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8600" y="76200"/>
            <a:ext cx="8839200" cy="609601"/>
          </a:xfrm>
          <a:prstGeom prst="rect">
            <a:avLst/>
          </a:prstGeom>
        </p:spPr>
        <p:txBody>
          <a:bodyPr/>
          <a:lstStyle>
            <a:lvl1pPr algn="l" rtl="0" eaLnBrk="0" fontAlgn="base" hangingPunct="0">
              <a:spcBef>
                <a:spcPct val="0"/>
              </a:spcBef>
              <a:spcAft>
                <a:spcPct val="0"/>
              </a:spcAft>
              <a:defRPr sz="3600" b="1" kern="1200">
                <a:solidFill>
                  <a:srgbClr val="34418F"/>
                </a:solidFill>
                <a:latin typeface="Calibri" pitchFamily="34" charset="0"/>
                <a:ea typeface="Calibri" pitchFamily="34" charset="0"/>
                <a:cs typeface="Calibri" pitchFamily="34" charset="0"/>
              </a:defRPr>
            </a:lvl1pPr>
            <a:lvl2pPr algn="l" rtl="0" eaLnBrk="0" fontAlgn="base" hangingPunct="0">
              <a:spcBef>
                <a:spcPct val="0"/>
              </a:spcBef>
              <a:spcAft>
                <a:spcPct val="0"/>
              </a:spcAft>
              <a:defRPr sz="3600" b="1">
                <a:solidFill>
                  <a:srgbClr val="34418F"/>
                </a:solidFill>
                <a:latin typeface="Calibri" pitchFamily="34" charset="0"/>
                <a:ea typeface="Calibri" pitchFamily="34" charset="0"/>
                <a:cs typeface="Calibri" pitchFamily="34" charset="0"/>
              </a:defRPr>
            </a:lvl2pPr>
            <a:lvl3pPr algn="l" rtl="0" eaLnBrk="0" fontAlgn="base" hangingPunct="0">
              <a:spcBef>
                <a:spcPct val="0"/>
              </a:spcBef>
              <a:spcAft>
                <a:spcPct val="0"/>
              </a:spcAft>
              <a:defRPr sz="3600" b="1">
                <a:solidFill>
                  <a:srgbClr val="34418F"/>
                </a:solidFill>
                <a:latin typeface="Calibri" pitchFamily="34" charset="0"/>
                <a:ea typeface="Calibri" pitchFamily="34" charset="0"/>
                <a:cs typeface="Calibri" pitchFamily="34" charset="0"/>
              </a:defRPr>
            </a:lvl3pPr>
            <a:lvl4pPr algn="l" rtl="0" eaLnBrk="0" fontAlgn="base" hangingPunct="0">
              <a:spcBef>
                <a:spcPct val="0"/>
              </a:spcBef>
              <a:spcAft>
                <a:spcPct val="0"/>
              </a:spcAft>
              <a:defRPr sz="3600" b="1">
                <a:solidFill>
                  <a:srgbClr val="34418F"/>
                </a:solidFill>
                <a:latin typeface="Calibri" pitchFamily="34" charset="0"/>
                <a:ea typeface="Calibri" pitchFamily="34" charset="0"/>
                <a:cs typeface="Calibri" pitchFamily="34" charset="0"/>
              </a:defRPr>
            </a:lvl4pPr>
            <a:lvl5pPr algn="l" rtl="0" eaLnBrk="0" fontAlgn="base" hangingPunct="0">
              <a:spcBef>
                <a:spcPct val="0"/>
              </a:spcBef>
              <a:spcAft>
                <a:spcPct val="0"/>
              </a:spcAft>
              <a:defRPr sz="3600" b="1">
                <a:solidFill>
                  <a:srgbClr val="34418F"/>
                </a:solidFill>
                <a:latin typeface="Calibri" pitchFamily="34" charset="0"/>
                <a:ea typeface="Calibri" pitchFamily="34" charset="0"/>
                <a:cs typeface="Calibri" pitchFamily="34" charset="0"/>
              </a:defRPr>
            </a:lvl5pPr>
            <a:lvl6pPr marL="457200" algn="l" rtl="0" fontAlgn="base">
              <a:spcBef>
                <a:spcPct val="0"/>
              </a:spcBef>
              <a:spcAft>
                <a:spcPct val="0"/>
              </a:spcAft>
              <a:defRPr sz="3600" b="1">
                <a:solidFill>
                  <a:srgbClr val="34418F"/>
                </a:solidFill>
                <a:latin typeface="Calibri" pitchFamily="34" charset="0"/>
                <a:cs typeface="Calibri" pitchFamily="34" charset="0"/>
              </a:defRPr>
            </a:lvl6pPr>
            <a:lvl7pPr marL="914400" algn="l" rtl="0" fontAlgn="base">
              <a:spcBef>
                <a:spcPct val="0"/>
              </a:spcBef>
              <a:spcAft>
                <a:spcPct val="0"/>
              </a:spcAft>
              <a:defRPr sz="3600" b="1">
                <a:solidFill>
                  <a:srgbClr val="34418F"/>
                </a:solidFill>
                <a:latin typeface="Calibri" pitchFamily="34" charset="0"/>
                <a:cs typeface="Calibri" pitchFamily="34" charset="0"/>
              </a:defRPr>
            </a:lvl7pPr>
            <a:lvl8pPr marL="1371600" algn="l" rtl="0" fontAlgn="base">
              <a:spcBef>
                <a:spcPct val="0"/>
              </a:spcBef>
              <a:spcAft>
                <a:spcPct val="0"/>
              </a:spcAft>
              <a:defRPr sz="3600" b="1">
                <a:solidFill>
                  <a:srgbClr val="34418F"/>
                </a:solidFill>
                <a:latin typeface="Calibri" pitchFamily="34" charset="0"/>
                <a:cs typeface="Calibri" pitchFamily="34" charset="0"/>
              </a:defRPr>
            </a:lvl8pPr>
            <a:lvl9pPr marL="1828800" algn="l" rtl="0" fontAlgn="base">
              <a:spcBef>
                <a:spcPct val="0"/>
              </a:spcBef>
              <a:spcAft>
                <a:spcPct val="0"/>
              </a:spcAft>
              <a:defRPr sz="3600" b="1">
                <a:solidFill>
                  <a:srgbClr val="34418F"/>
                </a:solidFill>
                <a:latin typeface="Calibri" pitchFamily="34" charset="0"/>
                <a:cs typeface="Calibri" pitchFamily="34" charset="0"/>
              </a:defRPr>
            </a:lvl9pPr>
          </a:lstStyle>
          <a:p>
            <a:pPr eaLnBrk="1" hangingPunct="1"/>
            <a:r>
              <a:rPr lang="en-US" altLang="en-US" sz="2000" b="0" dirty="0" smtClean="0">
                <a:solidFill>
                  <a:prstClr val="black"/>
                </a:solidFill>
                <a:latin typeface="Arial" panose="020B0604020202020204" pitchFamily="34" charset="0"/>
                <a:cs typeface="Arial" panose="020B0604020202020204" pitchFamily="34" charset="0"/>
              </a:rPr>
              <a:t>Percentage of adult day services centers that had computerized support for electronic health information exchange: United States, 2014</a:t>
            </a:r>
          </a:p>
        </p:txBody>
      </p:sp>
      <p:pic>
        <p:nvPicPr>
          <p:cNvPr id="2" name="Picture 1" descr="This map shows the percentage of adult day services centers that had computerized support for electronic health information exchange: United States, 2014&#10;" title="Percentage of adult day services centers that had computerized support for electronic health information exchange: United States, 20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828" y="777239"/>
            <a:ext cx="7837716" cy="5225144"/>
          </a:xfrm>
          <a:prstGeom prst="rect">
            <a:avLst/>
          </a:prstGeom>
        </p:spPr>
      </p:pic>
      <p:sp>
        <p:nvSpPr>
          <p:cNvPr id="7" name="Text Placeholder 3"/>
          <p:cNvSpPr txBox="1">
            <a:spLocks/>
          </p:cNvSpPr>
          <p:nvPr/>
        </p:nvSpPr>
        <p:spPr>
          <a:xfrm>
            <a:off x="457198" y="6061166"/>
            <a:ext cx="8058149" cy="5996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700"/>
              </a:lnSpc>
              <a:buFont typeface="Arial" panose="020B0604020202020204" pitchFamily="34" charset="0"/>
              <a:buNone/>
            </a:pPr>
            <a:r>
              <a:rPr lang="en-US" dirty="0" smtClean="0">
                <a:solidFill>
                  <a:prstClr val="black"/>
                </a:solidFill>
                <a:latin typeface="Arial" panose="020B0604020202020204" pitchFamily="34" charset="0"/>
                <a:cs typeface="Arial" panose="020B0604020202020204" pitchFamily="34" charset="0"/>
              </a:rPr>
              <a:t>Statistical significance tested at p&lt;0.05. </a:t>
            </a:r>
          </a:p>
          <a:p>
            <a:pPr marL="0" indent="0" algn="ctr">
              <a:lnSpc>
                <a:spcPts val="700"/>
              </a:lnSpc>
              <a:buFont typeface="Arial" panose="020B0604020202020204" pitchFamily="34" charset="0"/>
              <a:buNone/>
            </a:pPr>
            <a:r>
              <a:rPr lang="en-US" dirty="0" smtClean="0">
                <a:latin typeface="Arial" panose="020B0604020202020204" pitchFamily="34" charset="0"/>
                <a:cs typeface="Arial" panose="020B0604020202020204" pitchFamily="34" charset="0"/>
              </a:rPr>
              <a:t>Note: The national percentage is 9%.</a:t>
            </a:r>
          </a:p>
          <a:p>
            <a:pPr marL="0" indent="0" algn="ctr">
              <a:lnSpc>
                <a:spcPts val="700"/>
              </a:lnSpc>
              <a:buFont typeface="Arial" panose="020B0604020202020204" pitchFamily="34" charset="0"/>
              <a:buNone/>
            </a:pPr>
            <a:endParaRPr lang="en-US" dirty="0" smtClean="0">
              <a:latin typeface="Arial" panose="020B0604020202020204" pitchFamily="34" charset="0"/>
              <a:cs typeface="Arial" panose="020B0604020202020204" pitchFamily="34" charset="0"/>
            </a:endParaRPr>
          </a:p>
          <a:p>
            <a:pPr marL="0" indent="0" algn="ctr">
              <a:lnSpc>
                <a:spcPts val="700"/>
              </a:lnSpc>
              <a:buFont typeface="Arial" panose="020B0604020202020204" pitchFamily="34" charset="0"/>
              <a:buNone/>
            </a:pPr>
            <a:r>
              <a:rPr lang="en-US" dirty="0" smtClean="0">
                <a:solidFill>
                  <a:prstClr val="black"/>
                </a:solidFill>
                <a:latin typeface="Arial" panose="020B0604020202020204" pitchFamily="34" charset="0"/>
                <a:ea typeface="Calibri" panose="020F0502020204030204" pitchFamily="34" charset="0"/>
                <a:cs typeface="Arial" panose="020B0604020202020204" pitchFamily="34" charset="0"/>
              </a:rPr>
              <a:t>Source: NCHS, National Study of Long-Term Care Providers, 2014</a:t>
            </a:r>
            <a:endParaRPr lang="en-US"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88197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solidFill>
                  <a:schemeClr val="tx1"/>
                </a:solidFill>
              </a:rPr>
              <a:t>MEDICAID</a:t>
            </a:r>
            <a:endParaRPr lang="en-US" dirty="0">
              <a:solidFill>
                <a:schemeClr val="tx1"/>
              </a:solidFill>
            </a:endParaRPr>
          </a:p>
        </p:txBody>
      </p:sp>
      <p:sp>
        <p:nvSpPr>
          <p:cNvPr id="4" name="Text Placeholder 3"/>
          <p:cNvSpPr>
            <a:spLocks noGrp="1"/>
          </p:cNvSpPr>
          <p:nvPr>
            <p:ph type="body" sz="quarter" idx="13"/>
          </p:nvPr>
        </p:nvSpPr>
        <p:spPr/>
        <p:txBody>
          <a:bodyPr>
            <a:normAutofit fontScale="77500" lnSpcReduction="20000"/>
          </a:bodyPr>
          <a:lstStyle/>
          <a:p>
            <a:endParaRPr lang="en-US"/>
          </a:p>
        </p:txBody>
      </p:sp>
      <p:sp>
        <p:nvSpPr>
          <p:cNvPr id="5" name="Text Placeholder 4"/>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4150612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8600" y="76200"/>
            <a:ext cx="8839200" cy="609601"/>
          </a:xfrm>
          <a:prstGeom prst="rect">
            <a:avLst/>
          </a:prstGeom>
        </p:spPr>
        <p:txBody>
          <a:bodyPr/>
          <a:lstStyle>
            <a:lvl1pPr algn="l" rtl="0" eaLnBrk="0" fontAlgn="base" hangingPunct="0">
              <a:spcBef>
                <a:spcPct val="0"/>
              </a:spcBef>
              <a:spcAft>
                <a:spcPct val="0"/>
              </a:spcAft>
              <a:defRPr sz="3600" b="1" kern="1200">
                <a:solidFill>
                  <a:srgbClr val="34418F"/>
                </a:solidFill>
                <a:latin typeface="Calibri" pitchFamily="34" charset="0"/>
                <a:ea typeface="Calibri" pitchFamily="34" charset="0"/>
                <a:cs typeface="Calibri" pitchFamily="34" charset="0"/>
              </a:defRPr>
            </a:lvl1pPr>
            <a:lvl2pPr algn="l" rtl="0" eaLnBrk="0" fontAlgn="base" hangingPunct="0">
              <a:spcBef>
                <a:spcPct val="0"/>
              </a:spcBef>
              <a:spcAft>
                <a:spcPct val="0"/>
              </a:spcAft>
              <a:defRPr sz="3600" b="1">
                <a:solidFill>
                  <a:srgbClr val="34418F"/>
                </a:solidFill>
                <a:latin typeface="Calibri" pitchFamily="34" charset="0"/>
                <a:ea typeface="Calibri" pitchFamily="34" charset="0"/>
                <a:cs typeface="Calibri" pitchFamily="34" charset="0"/>
              </a:defRPr>
            </a:lvl2pPr>
            <a:lvl3pPr algn="l" rtl="0" eaLnBrk="0" fontAlgn="base" hangingPunct="0">
              <a:spcBef>
                <a:spcPct val="0"/>
              </a:spcBef>
              <a:spcAft>
                <a:spcPct val="0"/>
              </a:spcAft>
              <a:defRPr sz="3600" b="1">
                <a:solidFill>
                  <a:srgbClr val="34418F"/>
                </a:solidFill>
                <a:latin typeface="Calibri" pitchFamily="34" charset="0"/>
                <a:ea typeface="Calibri" pitchFamily="34" charset="0"/>
                <a:cs typeface="Calibri" pitchFamily="34" charset="0"/>
              </a:defRPr>
            </a:lvl3pPr>
            <a:lvl4pPr algn="l" rtl="0" eaLnBrk="0" fontAlgn="base" hangingPunct="0">
              <a:spcBef>
                <a:spcPct val="0"/>
              </a:spcBef>
              <a:spcAft>
                <a:spcPct val="0"/>
              </a:spcAft>
              <a:defRPr sz="3600" b="1">
                <a:solidFill>
                  <a:srgbClr val="34418F"/>
                </a:solidFill>
                <a:latin typeface="Calibri" pitchFamily="34" charset="0"/>
                <a:ea typeface="Calibri" pitchFamily="34" charset="0"/>
                <a:cs typeface="Calibri" pitchFamily="34" charset="0"/>
              </a:defRPr>
            </a:lvl4pPr>
            <a:lvl5pPr algn="l" rtl="0" eaLnBrk="0" fontAlgn="base" hangingPunct="0">
              <a:spcBef>
                <a:spcPct val="0"/>
              </a:spcBef>
              <a:spcAft>
                <a:spcPct val="0"/>
              </a:spcAft>
              <a:defRPr sz="3600" b="1">
                <a:solidFill>
                  <a:srgbClr val="34418F"/>
                </a:solidFill>
                <a:latin typeface="Calibri" pitchFamily="34" charset="0"/>
                <a:ea typeface="Calibri" pitchFamily="34" charset="0"/>
                <a:cs typeface="Calibri" pitchFamily="34" charset="0"/>
              </a:defRPr>
            </a:lvl5pPr>
            <a:lvl6pPr marL="457200" algn="l" rtl="0" fontAlgn="base">
              <a:spcBef>
                <a:spcPct val="0"/>
              </a:spcBef>
              <a:spcAft>
                <a:spcPct val="0"/>
              </a:spcAft>
              <a:defRPr sz="3600" b="1">
                <a:solidFill>
                  <a:srgbClr val="34418F"/>
                </a:solidFill>
                <a:latin typeface="Calibri" pitchFamily="34" charset="0"/>
                <a:cs typeface="Calibri" pitchFamily="34" charset="0"/>
              </a:defRPr>
            </a:lvl6pPr>
            <a:lvl7pPr marL="914400" algn="l" rtl="0" fontAlgn="base">
              <a:spcBef>
                <a:spcPct val="0"/>
              </a:spcBef>
              <a:spcAft>
                <a:spcPct val="0"/>
              </a:spcAft>
              <a:defRPr sz="3600" b="1">
                <a:solidFill>
                  <a:srgbClr val="34418F"/>
                </a:solidFill>
                <a:latin typeface="Calibri" pitchFamily="34" charset="0"/>
                <a:cs typeface="Calibri" pitchFamily="34" charset="0"/>
              </a:defRPr>
            </a:lvl7pPr>
            <a:lvl8pPr marL="1371600" algn="l" rtl="0" fontAlgn="base">
              <a:spcBef>
                <a:spcPct val="0"/>
              </a:spcBef>
              <a:spcAft>
                <a:spcPct val="0"/>
              </a:spcAft>
              <a:defRPr sz="3600" b="1">
                <a:solidFill>
                  <a:srgbClr val="34418F"/>
                </a:solidFill>
                <a:latin typeface="Calibri" pitchFamily="34" charset="0"/>
                <a:cs typeface="Calibri" pitchFamily="34" charset="0"/>
              </a:defRPr>
            </a:lvl8pPr>
            <a:lvl9pPr marL="1828800" algn="l" rtl="0" fontAlgn="base">
              <a:spcBef>
                <a:spcPct val="0"/>
              </a:spcBef>
              <a:spcAft>
                <a:spcPct val="0"/>
              </a:spcAft>
              <a:defRPr sz="3600" b="1">
                <a:solidFill>
                  <a:srgbClr val="34418F"/>
                </a:solidFill>
                <a:latin typeface="Calibri" pitchFamily="34" charset="0"/>
                <a:cs typeface="Calibri" pitchFamily="34" charset="0"/>
              </a:defRPr>
            </a:lvl9pPr>
          </a:lstStyle>
          <a:p>
            <a:pPr eaLnBrk="1" hangingPunct="1"/>
            <a:r>
              <a:rPr lang="en-US" altLang="en-US" sz="2000" b="0" dirty="0" smtClean="0">
                <a:solidFill>
                  <a:schemeClr val="tx1"/>
                </a:solidFill>
                <a:latin typeface="Arial" panose="020B0604020202020204" pitchFamily="34" charset="0"/>
                <a:cs typeface="Arial" panose="020B0604020202020204" pitchFamily="34" charset="0"/>
              </a:rPr>
              <a:t>Percentage of adult day participants </a:t>
            </a:r>
            <a:r>
              <a:rPr lang="en-US" altLang="en-US" sz="2000" b="0" dirty="0">
                <a:solidFill>
                  <a:schemeClr val="tx1"/>
                </a:solidFill>
                <a:latin typeface="Arial" panose="020B0604020202020204" pitchFamily="34" charset="0"/>
                <a:cs typeface="Arial" panose="020B0604020202020204" pitchFamily="34" charset="0"/>
              </a:rPr>
              <a:t>who used Medicaid for long-term care </a:t>
            </a:r>
            <a:r>
              <a:rPr lang="en-US" altLang="en-US" sz="2000" b="0" dirty="0" smtClean="0">
                <a:solidFill>
                  <a:schemeClr val="tx1"/>
                </a:solidFill>
                <a:latin typeface="Arial" panose="020B0604020202020204" pitchFamily="34" charset="0"/>
                <a:cs typeface="Arial" panose="020B0604020202020204" pitchFamily="34" charset="0"/>
              </a:rPr>
              <a:t>services in the past 30 days: </a:t>
            </a:r>
            <a:r>
              <a:rPr lang="en-US" altLang="en-US" sz="2000" b="0" dirty="0">
                <a:solidFill>
                  <a:schemeClr val="tx1"/>
                </a:solidFill>
                <a:latin typeface="Arial" panose="020B0604020202020204" pitchFamily="34" charset="0"/>
                <a:cs typeface="Arial" panose="020B0604020202020204" pitchFamily="34" charset="0"/>
              </a:rPr>
              <a:t>United </a:t>
            </a:r>
            <a:r>
              <a:rPr lang="en-US" altLang="en-US" sz="2000" b="0" dirty="0" smtClean="0">
                <a:solidFill>
                  <a:schemeClr val="tx1"/>
                </a:solidFill>
                <a:latin typeface="Arial" panose="020B0604020202020204" pitchFamily="34" charset="0"/>
                <a:cs typeface="Arial" panose="020B0604020202020204" pitchFamily="34" charset="0"/>
              </a:rPr>
              <a:t>States, 2014</a:t>
            </a:r>
          </a:p>
        </p:txBody>
      </p:sp>
      <p:pic>
        <p:nvPicPr>
          <p:cNvPr id="5" name="Picture 4" descr="This map shows the percentage of adult day participants who used Medicaid for long-term care services in the past 30 days: United States, 2014&#10;" title="Percentage of adult day participants who used Medicaid for long-term care services in the past 30 days: United States, 20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975" y="884077"/>
            <a:ext cx="7578009" cy="5052005"/>
          </a:xfrm>
          <a:prstGeom prst="rect">
            <a:avLst/>
          </a:prstGeom>
        </p:spPr>
      </p:pic>
      <p:sp>
        <p:nvSpPr>
          <p:cNvPr id="7" name="Text Placeholder 3"/>
          <p:cNvSpPr txBox="1">
            <a:spLocks/>
          </p:cNvSpPr>
          <p:nvPr/>
        </p:nvSpPr>
        <p:spPr>
          <a:xfrm>
            <a:off x="445835" y="5997193"/>
            <a:ext cx="8058149" cy="81637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700"/>
              </a:lnSpc>
              <a:buFont typeface="Arial" panose="020B0604020202020204" pitchFamily="34" charset="0"/>
              <a:buNone/>
            </a:pPr>
            <a:r>
              <a:rPr lang="en-US" dirty="0" smtClean="0">
                <a:latin typeface="Arial" panose="020B0604020202020204" pitchFamily="34" charset="0"/>
                <a:cs typeface="Arial" panose="020B0604020202020204" pitchFamily="34" charset="0"/>
              </a:rPr>
              <a:t>Statistical significance tested at p&lt;0.05. </a:t>
            </a:r>
          </a:p>
          <a:p>
            <a:pPr marL="0" indent="0" algn="ctr">
              <a:lnSpc>
                <a:spcPts val="700"/>
              </a:lnSpc>
              <a:buFont typeface="Arial" panose="020B0604020202020204" pitchFamily="34" charset="0"/>
              <a:buNone/>
            </a:pPr>
            <a:r>
              <a:rPr lang="en-US" dirty="0" smtClean="0">
                <a:latin typeface="Arial" panose="020B0604020202020204" pitchFamily="34" charset="0"/>
                <a:cs typeface="Arial" panose="020B0604020202020204" pitchFamily="34" charset="0"/>
              </a:rPr>
              <a:t>Note: The national percentage is 54%. </a:t>
            </a:r>
          </a:p>
          <a:p>
            <a:pPr marL="0" indent="0" algn="ctr">
              <a:lnSpc>
                <a:spcPts val="700"/>
              </a:lnSpc>
              <a:buFont typeface="Arial" panose="020B0604020202020204" pitchFamily="34" charset="0"/>
              <a:buNone/>
            </a:pPr>
            <a:endParaRPr lang="en-US" dirty="0" smtClean="0">
              <a:latin typeface="Arial" panose="020B0604020202020204" pitchFamily="34" charset="0"/>
              <a:cs typeface="Arial" panose="020B0604020202020204" pitchFamily="34" charset="0"/>
            </a:endParaRPr>
          </a:p>
          <a:p>
            <a:pPr marL="0" indent="0" algn="ctr">
              <a:lnSpc>
                <a:spcPts val="700"/>
              </a:lnSpc>
              <a:buFont typeface="Arial" panose="020B0604020202020204" pitchFamily="34" charset="0"/>
              <a:buNone/>
            </a:pPr>
            <a:r>
              <a:rPr lang="en-US" dirty="0" smtClean="0">
                <a:latin typeface="Arial" panose="020B0604020202020204" pitchFamily="34" charset="0"/>
                <a:ea typeface="Calibri" panose="020F0502020204030204" pitchFamily="34" charset="0"/>
                <a:cs typeface="Arial" panose="020B0604020202020204" pitchFamily="34" charset="0"/>
              </a:rPr>
              <a:t>Source: CDC/NCHS, National Study of Long-Term Care Providers, 2014</a:t>
            </a:r>
            <a:endParaRPr lang="en-US"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909897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16" y="0"/>
            <a:ext cx="7886700" cy="1325563"/>
          </a:xfrm>
        </p:spPr>
        <p:txBody>
          <a:bodyPr>
            <a:noAutofit/>
          </a:bodyPr>
          <a:lstStyle/>
          <a:p>
            <a:r>
              <a:rPr lang="en-US" sz="2000" dirty="0">
                <a:latin typeface="Arial" panose="020B0604020202020204" pitchFamily="34" charset="0"/>
                <a:cs typeface="Arial" panose="020B0604020202020204" pitchFamily="34" charset="0"/>
              </a:rPr>
              <a:t>Medicaid as a percentage of adult day services centers’ revenue from paid participant fees: United States, 2014</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pic>
        <p:nvPicPr>
          <p:cNvPr id="3" name="Picture 2" descr="This map shows Medicaid as a percentage of adult day services centers’ revenue from paid participant fees: United States, 2014" title="Medicaid as a percentage of adult day services centers’ revenue from paid participant fees: United States, 20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0394" y="855436"/>
            <a:ext cx="7432222" cy="4954814"/>
          </a:xfrm>
          <a:prstGeom prst="rect">
            <a:avLst/>
          </a:prstGeom>
        </p:spPr>
      </p:pic>
      <p:sp>
        <p:nvSpPr>
          <p:cNvPr id="7" name="Text Placeholder 3"/>
          <p:cNvSpPr txBox="1">
            <a:spLocks noGrp="1"/>
          </p:cNvSpPr>
          <p:nvPr>
            <p:ph type="body" sz="quarter" idx="14"/>
          </p:nvPr>
        </p:nvSpPr>
        <p:spPr>
          <a:xfrm>
            <a:off x="457200" y="5981699"/>
            <a:ext cx="8229600" cy="7195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700"/>
              </a:lnSpc>
              <a:buFont typeface="Arial" panose="020B0604020202020204" pitchFamily="34" charset="0"/>
              <a:buNone/>
            </a:pPr>
            <a:r>
              <a:rPr lang="en-US" dirty="0" smtClean="0">
                <a:latin typeface="Arial" panose="020B0604020202020204" pitchFamily="34" charset="0"/>
                <a:cs typeface="Arial" panose="020B0604020202020204" pitchFamily="34" charset="0"/>
              </a:rPr>
              <a:t>Statistical significance tested at p&lt;0.05. </a:t>
            </a:r>
          </a:p>
          <a:p>
            <a:pPr marL="0" indent="0" algn="ctr">
              <a:lnSpc>
                <a:spcPts val="700"/>
              </a:lnSpc>
              <a:buFont typeface="Arial" panose="020B0604020202020204" pitchFamily="34" charset="0"/>
              <a:buNone/>
            </a:pPr>
            <a:r>
              <a:rPr lang="en-US" dirty="0" smtClean="0">
                <a:latin typeface="Arial" panose="020B0604020202020204" pitchFamily="34" charset="0"/>
                <a:cs typeface="Arial" panose="020B0604020202020204" pitchFamily="34" charset="0"/>
              </a:rPr>
              <a:t>Note: The national percentage is  54%. </a:t>
            </a:r>
          </a:p>
          <a:p>
            <a:pPr marL="0" indent="0" algn="ctr">
              <a:lnSpc>
                <a:spcPts val="700"/>
              </a:lnSpc>
              <a:buFont typeface="Arial" panose="020B0604020202020204" pitchFamily="34" charset="0"/>
              <a:buNone/>
            </a:pPr>
            <a:endParaRPr lang="en-US" dirty="0" smtClean="0">
              <a:latin typeface="Arial" panose="020B0604020202020204" pitchFamily="34" charset="0"/>
              <a:cs typeface="Arial" panose="020B0604020202020204" pitchFamily="34" charset="0"/>
            </a:endParaRPr>
          </a:p>
          <a:p>
            <a:pPr marL="0" indent="0" algn="ctr">
              <a:lnSpc>
                <a:spcPts val="700"/>
              </a:lnSpc>
              <a:buFont typeface="Arial" panose="020B0604020202020204" pitchFamily="34" charset="0"/>
              <a:buNone/>
            </a:pPr>
            <a:r>
              <a:rPr lang="en-US" dirty="0" smtClean="0">
                <a:latin typeface="Arial" panose="020B0604020202020204" pitchFamily="34" charset="0"/>
                <a:ea typeface="Calibri" panose="020F0502020204030204" pitchFamily="34" charset="0"/>
                <a:cs typeface="Arial" panose="020B0604020202020204" pitchFamily="34" charset="0"/>
              </a:rPr>
              <a:t>Source: CDC/NCHS, National Study of Long-Term Care Providers, 2014</a:t>
            </a:r>
            <a:endParaRPr lang="en-US"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59011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9047" y="255850"/>
            <a:ext cx="7996484" cy="236472"/>
          </a:xfrm>
        </p:spPr>
        <p:txBody>
          <a:bodyPr>
            <a:noAutofit/>
          </a:bodyPr>
          <a:lstStyle/>
          <a:p>
            <a:r>
              <a:rPr lang="en-US" sz="2800" dirty="0" smtClean="0">
                <a:solidFill>
                  <a:schemeClr val="tx1"/>
                </a:solidFill>
              </a:rPr>
              <a:t>NSLTCP 2014 Adult Day Services Center Maps Overview</a:t>
            </a:r>
            <a:endParaRPr lang="en-US" sz="2800" dirty="0">
              <a:solidFill>
                <a:schemeClr val="tx1"/>
              </a:solidFill>
            </a:endParaRPr>
          </a:p>
        </p:txBody>
      </p:sp>
      <p:sp>
        <p:nvSpPr>
          <p:cNvPr id="3" name="Subtitle 2"/>
          <p:cNvSpPr>
            <a:spLocks noGrp="1"/>
          </p:cNvSpPr>
          <p:nvPr>
            <p:ph type="subTitle" idx="1"/>
          </p:nvPr>
        </p:nvSpPr>
        <p:spPr>
          <a:xfrm>
            <a:off x="439047" y="575734"/>
            <a:ext cx="8262502" cy="4866421"/>
          </a:xfrm>
        </p:spPr>
        <p:txBody>
          <a:bodyPr>
            <a:noAutofit/>
          </a:bodyPr>
          <a:lstStyle/>
          <a:p>
            <a:pPr algn="l"/>
            <a:r>
              <a:rPr lang="en-US" sz="1600" dirty="0" smtClean="0">
                <a:solidFill>
                  <a:schemeClr val="tx1"/>
                </a:solidFill>
              </a:rPr>
              <a:t>This slide presentation (and accompanying presentation for residential care community sector) includes US maps for selected characteristics of </a:t>
            </a:r>
            <a:r>
              <a:rPr lang="en-US" sz="1600" b="1" dirty="0" smtClean="0">
                <a:solidFill>
                  <a:schemeClr val="tx1"/>
                </a:solidFill>
              </a:rPr>
              <a:t>adult day services centers and participants</a:t>
            </a:r>
            <a:r>
              <a:rPr lang="en-US" sz="1600" dirty="0" smtClean="0">
                <a:solidFill>
                  <a:schemeClr val="tx1"/>
                </a:solidFill>
              </a:rPr>
              <a:t>. </a:t>
            </a:r>
            <a:r>
              <a:rPr lang="en-US" sz="1600" dirty="0">
                <a:solidFill>
                  <a:schemeClr val="tx1"/>
                </a:solidFill>
              </a:rPr>
              <a:t>Characteristics include center ownership and chain status, disease specific programming</a:t>
            </a:r>
            <a:r>
              <a:rPr lang="en-US" sz="1600" dirty="0" smtClean="0">
                <a:solidFill>
                  <a:schemeClr val="tx1"/>
                </a:solidFill>
              </a:rPr>
              <a:t>, center practices, </a:t>
            </a:r>
            <a:r>
              <a:rPr lang="en-US" sz="1600" dirty="0">
                <a:solidFill>
                  <a:schemeClr val="tx1"/>
                </a:solidFill>
              </a:rPr>
              <a:t>and </a:t>
            </a:r>
            <a:r>
              <a:rPr lang="en-US" sz="1600" dirty="0" smtClean="0">
                <a:solidFill>
                  <a:schemeClr val="tx1"/>
                </a:solidFill>
              </a:rPr>
              <a:t>Medicaid utilization; </a:t>
            </a:r>
            <a:r>
              <a:rPr lang="en-US" sz="1600" dirty="0">
                <a:solidFill>
                  <a:schemeClr val="tx1"/>
                </a:solidFill>
              </a:rPr>
              <a:t>and participant functioning, health conditions, and adverse events. </a:t>
            </a:r>
            <a:r>
              <a:rPr lang="en-US" sz="1600" dirty="0" smtClean="0">
                <a:solidFill>
                  <a:schemeClr val="tx1"/>
                </a:solidFill>
              </a:rPr>
              <a:t> </a:t>
            </a:r>
          </a:p>
          <a:p>
            <a:pPr algn="l"/>
            <a:r>
              <a:rPr lang="en-US" sz="1600" dirty="0">
                <a:solidFill>
                  <a:schemeClr val="tx1"/>
                </a:solidFill>
              </a:rPr>
              <a:t>The data are from </a:t>
            </a:r>
            <a:r>
              <a:rPr lang="en-US" sz="1600" dirty="0" smtClean="0">
                <a:solidFill>
                  <a:schemeClr val="tx1"/>
                </a:solidFill>
              </a:rPr>
              <a:t>the National Center for Health Statistics’ (NCHS) </a:t>
            </a:r>
            <a:r>
              <a:rPr lang="en-US" sz="1600" dirty="0">
                <a:solidFill>
                  <a:schemeClr val="tx1"/>
                </a:solidFill>
              </a:rPr>
              <a:t>2013-2014 National Study of Long-Term Care Providers. </a:t>
            </a:r>
            <a:r>
              <a:rPr lang="en-US" sz="1600" dirty="0" smtClean="0">
                <a:solidFill>
                  <a:schemeClr val="tx1"/>
                </a:solidFill>
              </a:rPr>
              <a:t>Cases with missing data were excluded from the analyses on a variable by variable basis. Please </a:t>
            </a:r>
            <a:r>
              <a:rPr lang="en-US" sz="1600" dirty="0">
                <a:solidFill>
                  <a:schemeClr val="tx1"/>
                </a:solidFill>
              </a:rPr>
              <a:t>visit the NSLTCP </a:t>
            </a:r>
            <a:r>
              <a:rPr lang="en-US" sz="1600" u="sng" dirty="0">
                <a:solidFill>
                  <a:schemeClr val="tx1"/>
                </a:solidFill>
                <a:hlinkClick r:id="rId3"/>
              </a:rPr>
              <a:t>website</a:t>
            </a:r>
            <a:r>
              <a:rPr lang="en-US" sz="1600" dirty="0">
                <a:solidFill>
                  <a:schemeClr val="tx1"/>
                </a:solidFill>
              </a:rPr>
              <a:t>  </a:t>
            </a:r>
            <a:r>
              <a:rPr lang="en-US" sz="1600" dirty="0" smtClean="0">
                <a:solidFill>
                  <a:schemeClr val="tx1"/>
                </a:solidFill>
              </a:rPr>
              <a:t>to access published </a:t>
            </a:r>
            <a:r>
              <a:rPr lang="en-US" sz="1600" u="sng" dirty="0" smtClean="0">
                <a:solidFill>
                  <a:schemeClr val="tx1"/>
                </a:solidFill>
                <a:hlinkClick r:id="rId4"/>
              </a:rPr>
              <a:t>reports</a:t>
            </a:r>
            <a:r>
              <a:rPr lang="en-US" sz="1600" dirty="0" smtClean="0">
                <a:solidFill>
                  <a:schemeClr val="tx1"/>
                </a:solidFill>
              </a:rPr>
              <a:t> and </a:t>
            </a:r>
            <a:r>
              <a:rPr lang="en-US" sz="1600" u="sng" dirty="0" smtClean="0">
                <a:solidFill>
                  <a:schemeClr val="tx1"/>
                </a:solidFill>
                <a:hlinkClick r:id="rId5"/>
              </a:rPr>
              <a:t>state </a:t>
            </a:r>
            <a:r>
              <a:rPr lang="en-US" sz="1600" u="sng" dirty="0">
                <a:solidFill>
                  <a:schemeClr val="tx1"/>
                </a:solidFill>
                <a:hlinkClick r:id="rId5"/>
              </a:rPr>
              <a:t>estimate tables and supplements</a:t>
            </a:r>
            <a:r>
              <a:rPr lang="en-US" sz="1600" dirty="0">
                <a:solidFill>
                  <a:schemeClr val="tx1"/>
                </a:solidFill>
              </a:rPr>
              <a:t>, </a:t>
            </a:r>
            <a:r>
              <a:rPr lang="en-US" sz="1600" dirty="0" smtClean="0">
                <a:solidFill>
                  <a:schemeClr val="tx1"/>
                </a:solidFill>
              </a:rPr>
              <a:t>and to review the study’s </a:t>
            </a:r>
            <a:r>
              <a:rPr lang="en-US" sz="1600" u="sng" dirty="0" smtClean="0">
                <a:solidFill>
                  <a:schemeClr val="tx1"/>
                </a:solidFill>
                <a:hlinkClick r:id="rId6"/>
              </a:rPr>
              <a:t>methodology </a:t>
            </a:r>
            <a:r>
              <a:rPr lang="en-US" sz="1600" u="sng" dirty="0">
                <a:solidFill>
                  <a:schemeClr val="tx1"/>
                </a:solidFill>
                <a:hlinkClick r:id="rId6"/>
              </a:rPr>
              <a:t>and documentation</a:t>
            </a:r>
            <a:r>
              <a:rPr lang="en-US" sz="1600" dirty="0">
                <a:solidFill>
                  <a:schemeClr val="tx1"/>
                </a:solidFill>
              </a:rPr>
              <a:t>. All reports and products </a:t>
            </a:r>
            <a:r>
              <a:rPr lang="en-US" sz="1600" dirty="0" smtClean="0">
                <a:solidFill>
                  <a:schemeClr val="tx1"/>
                </a:solidFill>
              </a:rPr>
              <a:t>are easily </a:t>
            </a:r>
            <a:r>
              <a:rPr lang="en-US" sz="1600" dirty="0">
                <a:solidFill>
                  <a:schemeClr val="tx1"/>
                </a:solidFill>
              </a:rPr>
              <a:t>accessible and can be downloaded at no cost. </a:t>
            </a:r>
          </a:p>
          <a:p>
            <a:pPr algn="l"/>
            <a:r>
              <a:rPr lang="en-US" sz="1600" dirty="0" smtClean="0">
                <a:solidFill>
                  <a:schemeClr val="tx1"/>
                </a:solidFill>
              </a:rPr>
              <a:t>Each map includes a title, legend, footnotes, and suggested talking points in the notes section. This presentation is available in PDF and PowerPoint versions. The maps show states that are not statistically significantly different from the national estimate (white color), states that are statistically significantly lower than the national estimate (light gray blue), and states that are </a:t>
            </a:r>
            <a:r>
              <a:rPr lang="en-US" sz="1600" dirty="0">
                <a:solidFill>
                  <a:schemeClr val="tx1"/>
                </a:solidFill>
              </a:rPr>
              <a:t>statistically significantly higher </a:t>
            </a:r>
            <a:r>
              <a:rPr lang="en-US" sz="1600" dirty="0" smtClean="0">
                <a:solidFill>
                  <a:schemeClr val="tx1"/>
                </a:solidFill>
              </a:rPr>
              <a:t>than the national estimate (bright blue). States where estimates cannot be reported are shaded with hash marks. </a:t>
            </a:r>
          </a:p>
          <a:p>
            <a:pPr algn="l"/>
            <a:r>
              <a:rPr lang="en-US" sz="1600" dirty="0">
                <a:solidFill>
                  <a:schemeClr val="tx1"/>
                </a:solidFill>
              </a:rPr>
              <a:t>All material appearing in this </a:t>
            </a:r>
            <a:r>
              <a:rPr lang="en-US" sz="1600" dirty="0" smtClean="0">
                <a:solidFill>
                  <a:schemeClr val="tx1"/>
                </a:solidFill>
              </a:rPr>
              <a:t>presentation </a:t>
            </a:r>
            <a:r>
              <a:rPr lang="en-US" sz="1600" dirty="0">
                <a:solidFill>
                  <a:schemeClr val="tx1"/>
                </a:solidFill>
              </a:rPr>
              <a:t>is in the public domain and may </a:t>
            </a:r>
            <a:r>
              <a:rPr lang="en-US" sz="1600" dirty="0" smtClean="0">
                <a:solidFill>
                  <a:schemeClr val="tx1"/>
                </a:solidFill>
              </a:rPr>
              <a:t>be reproduced </a:t>
            </a:r>
            <a:r>
              <a:rPr lang="en-US" sz="1600" dirty="0">
                <a:solidFill>
                  <a:schemeClr val="tx1"/>
                </a:solidFill>
              </a:rPr>
              <a:t>or copied without permission; citation as to source, however, </a:t>
            </a:r>
            <a:r>
              <a:rPr lang="en-US" sz="1600" dirty="0" smtClean="0">
                <a:solidFill>
                  <a:schemeClr val="tx1"/>
                </a:solidFill>
              </a:rPr>
              <a:t>is appreciated</a:t>
            </a:r>
            <a:r>
              <a:rPr lang="en-US" sz="1600" dirty="0">
                <a:solidFill>
                  <a:schemeClr val="tx1"/>
                </a:solidFill>
              </a:rPr>
              <a:t>.</a:t>
            </a:r>
          </a:p>
          <a:p>
            <a:pPr algn="l"/>
            <a:r>
              <a:rPr lang="en-US" sz="1600" b="1" dirty="0">
                <a:solidFill>
                  <a:schemeClr val="tx1"/>
                </a:solidFill>
              </a:rPr>
              <a:t>Suggested citation</a:t>
            </a:r>
            <a:endParaRPr lang="en-US" sz="1600" dirty="0">
              <a:solidFill>
                <a:schemeClr val="tx1"/>
              </a:solidFill>
            </a:endParaRPr>
          </a:p>
          <a:p>
            <a:pPr algn="l"/>
            <a:r>
              <a:rPr lang="en-US" sz="1600" dirty="0">
                <a:solidFill>
                  <a:schemeClr val="tx1"/>
                </a:solidFill>
              </a:rPr>
              <a:t>Rome, V, Lendon, JP, and Sengupta, M. M</a:t>
            </a:r>
            <a:r>
              <a:rPr lang="en-US" sz="1600" dirty="0" smtClean="0">
                <a:solidFill>
                  <a:schemeClr val="tx1"/>
                </a:solidFill>
              </a:rPr>
              <a:t>aps </a:t>
            </a:r>
            <a:r>
              <a:rPr lang="en-US" sz="1600" dirty="0">
                <a:solidFill>
                  <a:schemeClr val="tx1"/>
                </a:solidFill>
              </a:rPr>
              <a:t>of selected characteristics of adult day services centers and participants in the United States: Data from the National Study of Long-Term Care Providers, 2013–2014. National Center for Health Statistics. </a:t>
            </a:r>
            <a:r>
              <a:rPr lang="en-US" sz="1600" dirty="0" smtClean="0">
                <a:solidFill>
                  <a:schemeClr val="tx1"/>
                </a:solidFill>
              </a:rPr>
              <a:t>2017.</a:t>
            </a:r>
            <a:endParaRPr lang="en-US" sz="1600" dirty="0">
              <a:solidFill>
                <a:schemeClr val="tx1"/>
              </a:solidFill>
            </a:endParaRPr>
          </a:p>
        </p:txBody>
      </p:sp>
      <p:sp>
        <p:nvSpPr>
          <p:cNvPr id="4" name="Text Placeholder 3"/>
          <p:cNvSpPr>
            <a:spLocks noGrp="1"/>
          </p:cNvSpPr>
          <p:nvPr>
            <p:ph type="body" sz="quarter" idx="13"/>
          </p:nvPr>
        </p:nvSpPr>
        <p:spPr>
          <a:xfrm>
            <a:off x="2286000" y="6307750"/>
            <a:ext cx="5105400" cy="182880"/>
          </a:xfrm>
        </p:spPr>
        <p:txBody>
          <a:bodyPr>
            <a:normAutofit fontScale="77500" lnSpcReduction="20000"/>
          </a:bodyPr>
          <a:lstStyle/>
          <a:p>
            <a:endParaRPr lang="en-US" dirty="0"/>
          </a:p>
        </p:txBody>
      </p:sp>
      <p:sp>
        <p:nvSpPr>
          <p:cNvPr id="5" name="Text Placeholder 4"/>
          <p:cNvSpPr>
            <a:spLocks noGrp="1"/>
          </p:cNvSpPr>
          <p:nvPr>
            <p:ph type="body" sz="quarter" idx="14"/>
          </p:nvPr>
        </p:nvSpPr>
        <p:spPr/>
        <p:txBody>
          <a:bodyPr/>
          <a:lstStyle/>
          <a:p>
            <a:r>
              <a:rPr lang="en-US" dirty="0" smtClean="0"/>
              <a:t>Division of Health Care Statistics</a:t>
            </a:r>
            <a:endParaRPr lang="en-US" dirty="0"/>
          </a:p>
        </p:txBody>
      </p:sp>
    </p:spTree>
    <p:extLst>
      <p:ext uri="{BB962C8B-B14F-4D97-AF65-F5344CB8AC3E}">
        <p14:creationId xmlns:p14="http://schemas.microsoft.com/office/powerpoint/2010/main" val="32609085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solidFill>
                  <a:schemeClr val="tx1"/>
                </a:solidFill>
              </a:rPr>
              <a:t>ACTIVITIES OF DAILY LIVING</a:t>
            </a:r>
            <a:endParaRPr lang="en-US" dirty="0">
              <a:solidFill>
                <a:schemeClr val="tx1"/>
              </a:solidFill>
            </a:endParaRPr>
          </a:p>
        </p:txBody>
      </p:sp>
      <p:sp>
        <p:nvSpPr>
          <p:cNvPr id="4" name="Text Placeholder 3"/>
          <p:cNvSpPr>
            <a:spLocks noGrp="1"/>
          </p:cNvSpPr>
          <p:nvPr>
            <p:ph type="body" sz="quarter" idx="13"/>
          </p:nvPr>
        </p:nvSpPr>
        <p:spPr/>
        <p:txBody>
          <a:bodyPr>
            <a:normAutofit fontScale="77500" lnSpcReduction="20000"/>
          </a:bodyPr>
          <a:lstStyle/>
          <a:p>
            <a:endParaRPr lang="en-US"/>
          </a:p>
        </p:txBody>
      </p:sp>
      <p:sp>
        <p:nvSpPr>
          <p:cNvPr id="5" name="Text Placeholder 4"/>
          <p:cNvSpPr>
            <a:spLocks noGrp="1"/>
          </p:cNvSpPr>
          <p:nvPr>
            <p:ph type="body" sz="quarter" idx="14"/>
          </p:nvPr>
        </p:nvSpPr>
        <p:spPr/>
        <p:txBody>
          <a:bodyPr/>
          <a:lstStyle/>
          <a:p>
            <a:r>
              <a:rPr lang="en-US" dirty="0"/>
              <a:t>Division of Health Care Statistics</a:t>
            </a:r>
          </a:p>
        </p:txBody>
      </p:sp>
    </p:spTree>
    <p:extLst>
      <p:ext uri="{BB962C8B-B14F-4D97-AF65-F5344CB8AC3E}">
        <p14:creationId xmlns:p14="http://schemas.microsoft.com/office/powerpoint/2010/main" val="17570582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424" y="163420"/>
            <a:ext cx="7886700" cy="1325563"/>
          </a:xfrm>
        </p:spPr>
        <p:txBody>
          <a:bodyPr anchor="t">
            <a:noAutofit/>
          </a:bodyPr>
          <a:lstStyle/>
          <a:p>
            <a:r>
              <a:rPr lang="en-US" sz="2000" dirty="0">
                <a:latin typeface="Arial" panose="020B0604020202020204" pitchFamily="34" charset="0"/>
                <a:cs typeface="Arial" panose="020B0604020202020204" pitchFamily="34" charset="0"/>
              </a:rPr>
              <a:t>Percentage of </a:t>
            </a:r>
            <a:r>
              <a:rPr lang="en-US" sz="2000" dirty="0" smtClean="0">
                <a:latin typeface="Arial" panose="020B0604020202020204" pitchFamily="34" charset="0"/>
                <a:cs typeface="Arial" panose="020B0604020202020204" pitchFamily="34" charset="0"/>
              </a:rPr>
              <a:t>adult day services center participants that need assistance with eating: </a:t>
            </a:r>
            <a:r>
              <a:rPr lang="en-US" sz="2000" dirty="0">
                <a:latin typeface="Arial" panose="020B0604020202020204" pitchFamily="34" charset="0"/>
                <a:cs typeface="Arial" panose="020B0604020202020204" pitchFamily="34" charset="0"/>
              </a:rPr>
              <a:t>United States, 2014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pic>
        <p:nvPicPr>
          <p:cNvPr id="4" name="Picture 3" descr="This map shows the percentage of adult day services center participants that need assistance with eating: United States, 2014 " title="Percentage of adult day services center participants that need assistance with eating: United States, 2014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424" y="826201"/>
            <a:ext cx="7393259" cy="4928839"/>
          </a:xfrm>
          <a:prstGeom prst="rect">
            <a:avLst/>
          </a:prstGeom>
        </p:spPr>
      </p:pic>
      <p:sp>
        <p:nvSpPr>
          <p:cNvPr id="9" name="Text Placeholder 3"/>
          <p:cNvSpPr txBox="1">
            <a:spLocks/>
          </p:cNvSpPr>
          <p:nvPr/>
        </p:nvSpPr>
        <p:spPr>
          <a:xfrm>
            <a:off x="497424" y="5934941"/>
            <a:ext cx="8058149" cy="8207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700"/>
              </a:lnSpc>
              <a:buFont typeface="Arial" panose="020B0604020202020204" pitchFamily="34" charset="0"/>
              <a:buNone/>
            </a:pPr>
            <a:r>
              <a:rPr lang="en-US" dirty="0" smtClean="0">
                <a:latin typeface="Arial" panose="020B0604020202020204" pitchFamily="34" charset="0"/>
                <a:cs typeface="Arial" panose="020B0604020202020204" pitchFamily="34" charset="0"/>
              </a:rPr>
              <a:t>Statistical significance tested at p&lt;0.05. </a:t>
            </a:r>
          </a:p>
          <a:p>
            <a:pPr marL="0" indent="0" algn="ctr">
              <a:lnSpc>
                <a:spcPts val="700"/>
              </a:lnSpc>
              <a:buFont typeface="Arial" panose="020B0604020202020204" pitchFamily="34" charset="0"/>
              <a:buNone/>
            </a:pPr>
            <a:r>
              <a:rPr lang="en-US" dirty="0" smtClean="0">
                <a:latin typeface="Arial" panose="020B0604020202020204" pitchFamily="34" charset="0"/>
                <a:cs typeface="Arial" panose="020B0604020202020204" pitchFamily="34" charset="0"/>
              </a:rPr>
              <a:t>Note: The national percentage is 24%.</a:t>
            </a:r>
          </a:p>
          <a:p>
            <a:pPr marL="0" indent="0" algn="ctr">
              <a:lnSpc>
                <a:spcPts val="700"/>
              </a:lnSpc>
              <a:buFont typeface="Arial" panose="020B0604020202020204" pitchFamily="34" charset="0"/>
              <a:buNone/>
            </a:pPr>
            <a:endParaRPr lang="en-US" dirty="0" smtClean="0">
              <a:latin typeface="Arial" panose="020B0604020202020204" pitchFamily="34" charset="0"/>
              <a:cs typeface="Arial" panose="020B0604020202020204" pitchFamily="34" charset="0"/>
            </a:endParaRPr>
          </a:p>
          <a:p>
            <a:pPr marL="0" indent="0" algn="ctr">
              <a:lnSpc>
                <a:spcPts val="700"/>
              </a:lnSpc>
              <a:buFont typeface="Arial" panose="020B0604020202020204" pitchFamily="34" charset="0"/>
              <a:buNone/>
            </a:pPr>
            <a:r>
              <a:rPr lang="en-US" dirty="0" smtClean="0">
                <a:latin typeface="Arial" panose="020B0604020202020204" pitchFamily="34" charset="0"/>
                <a:ea typeface="Calibri" panose="020F0502020204030204" pitchFamily="34" charset="0"/>
                <a:cs typeface="Arial" panose="020B0604020202020204" pitchFamily="34" charset="0"/>
              </a:rPr>
              <a:t>Source: NCHS, National Study of Long-Term Care Providers, 2014</a:t>
            </a:r>
            <a:endParaRPr lang="en-US"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68768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424" y="163420"/>
            <a:ext cx="7886700" cy="1325563"/>
          </a:xfrm>
        </p:spPr>
        <p:txBody>
          <a:bodyPr anchor="t">
            <a:noAutofit/>
          </a:bodyPr>
          <a:lstStyle/>
          <a:p>
            <a:r>
              <a:rPr lang="en-US" sz="2000" dirty="0">
                <a:latin typeface="Arial" panose="020B0604020202020204" pitchFamily="34" charset="0"/>
                <a:cs typeface="Arial" panose="020B0604020202020204" pitchFamily="34" charset="0"/>
              </a:rPr>
              <a:t>Percentage of </a:t>
            </a:r>
            <a:r>
              <a:rPr lang="en-US" sz="2000" dirty="0" smtClean="0">
                <a:latin typeface="Arial" panose="020B0604020202020204" pitchFamily="34" charset="0"/>
                <a:cs typeface="Arial" panose="020B0604020202020204" pitchFamily="34" charset="0"/>
              </a:rPr>
              <a:t>adult day services center participants that need assistance with bathing: </a:t>
            </a:r>
            <a:r>
              <a:rPr lang="en-US" sz="2000" dirty="0">
                <a:latin typeface="Arial" panose="020B0604020202020204" pitchFamily="34" charset="0"/>
                <a:cs typeface="Arial" panose="020B0604020202020204" pitchFamily="34" charset="0"/>
              </a:rPr>
              <a:t>United States, 2014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pic>
        <p:nvPicPr>
          <p:cNvPr id="4" name="Picture 3" descr="This map shows the percentage of adult day services center participants that need assistance with bathing: United States, 2014 " title="Percentage of adult day services center participants that need assistance with bathing: United States, 2014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317" y="852080"/>
            <a:ext cx="7420861" cy="4947240"/>
          </a:xfrm>
          <a:prstGeom prst="rect">
            <a:avLst/>
          </a:prstGeom>
        </p:spPr>
      </p:pic>
      <p:sp>
        <p:nvSpPr>
          <p:cNvPr id="9" name="Text Placeholder 3"/>
          <p:cNvSpPr txBox="1">
            <a:spLocks/>
          </p:cNvSpPr>
          <p:nvPr/>
        </p:nvSpPr>
        <p:spPr>
          <a:xfrm>
            <a:off x="907444" y="5893175"/>
            <a:ext cx="8058149" cy="7700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700"/>
              </a:lnSpc>
              <a:buFont typeface="Arial" panose="020B0604020202020204" pitchFamily="34" charset="0"/>
              <a:buNone/>
            </a:pPr>
            <a:r>
              <a:rPr lang="en-US" dirty="0" smtClean="0">
                <a:latin typeface="Arial" panose="020B0604020202020204" pitchFamily="34" charset="0"/>
                <a:cs typeface="Arial" panose="020B0604020202020204" pitchFamily="34" charset="0"/>
              </a:rPr>
              <a:t>Statistical significance tested at p&lt;0.05. </a:t>
            </a:r>
          </a:p>
          <a:p>
            <a:pPr marL="0" indent="0" algn="ctr">
              <a:lnSpc>
                <a:spcPts val="700"/>
              </a:lnSpc>
              <a:buFont typeface="Arial" panose="020B0604020202020204" pitchFamily="34" charset="0"/>
              <a:buNone/>
            </a:pPr>
            <a:r>
              <a:rPr lang="en-US" dirty="0" smtClean="0">
                <a:latin typeface="Arial" panose="020B0604020202020204" pitchFamily="34" charset="0"/>
                <a:cs typeface="Arial" panose="020B0604020202020204" pitchFamily="34" charset="0"/>
              </a:rPr>
              <a:t>Note: The national percentage is 41%. </a:t>
            </a:r>
          </a:p>
          <a:p>
            <a:pPr marL="0" indent="0" algn="ctr">
              <a:lnSpc>
                <a:spcPts val="700"/>
              </a:lnSpc>
              <a:buFont typeface="Arial" panose="020B0604020202020204" pitchFamily="34" charset="0"/>
              <a:buNone/>
            </a:pPr>
            <a:endParaRPr lang="en-US" dirty="0" smtClean="0">
              <a:latin typeface="Arial" panose="020B0604020202020204" pitchFamily="34" charset="0"/>
              <a:cs typeface="Arial" panose="020B0604020202020204" pitchFamily="34" charset="0"/>
            </a:endParaRPr>
          </a:p>
          <a:p>
            <a:pPr marL="0" indent="0" algn="ctr">
              <a:lnSpc>
                <a:spcPts val="700"/>
              </a:lnSpc>
              <a:buFont typeface="Arial" panose="020B0604020202020204" pitchFamily="34" charset="0"/>
              <a:buNone/>
            </a:pPr>
            <a:r>
              <a:rPr lang="en-US" dirty="0" smtClean="0">
                <a:latin typeface="Arial" panose="020B0604020202020204" pitchFamily="34" charset="0"/>
                <a:ea typeface="Calibri" panose="020F0502020204030204" pitchFamily="34" charset="0"/>
                <a:cs typeface="Arial" panose="020B0604020202020204" pitchFamily="34" charset="0"/>
              </a:rPr>
              <a:t>Source: NCHS, National Study of Long-Term Care Providers, 2014</a:t>
            </a:r>
            <a:endParaRPr lang="en-US"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033246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solidFill>
                  <a:schemeClr val="tx1"/>
                </a:solidFill>
              </a:rPr>
              <a:t>MEDICATION USE</a:t>
            </a:r>
            <a:endParaRPr lang="en-US" dirty="0">
              <a:solidFill>
                <a:schemeClr val="tx1"/>
              </a:solidFill>
            </a:endParaRPr>
          </a:p>
        </p:txBody>
      </p:sp>
      <p:sp>
        <p:nvSpPr>
          <p:cNvPr id="4" name="Text Placeholder 3"/>
          <p:cNvSpPr>
            <a:spLocks noGrp="1"/>
          </p:cNvSpPr>
          <p:nvPr>
            <p:ph type="body" sz="quarter" idx="13"/>
          </p:nvPr>
        </p:nvSpPr>
        <p:spPr/>
        <p:txBody>
          <a:bodyPr>
            <a:normAutofit fontScale="77500" lnSpcReduction="20000"/>
          </a:bodyPr>
          <a:lstStyle/>
          <a:p>
            <a:endParaRPr lang="en-US"/>
          </a:p>
        </p:txBody>
      </p:sp>
      <p:sp>
        <p:nvSpPr>
          <p:cNvPr id="5" name="Text Placeholder 4"/>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8962122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title="Percentage of adult day participants who received assistance with medication use: United States 2014"/>
          <p:cNvSpPr txBox="1">
            <a:spLocks/>
          </p:cNvSpPr>
          <p:nvPr/>
        </p:nvSpPr>
        <p:spPr>
          <a:xfrm>
            <a:off x="228600" y="76200"/>
            <a:ext cx="8839200" cy="609601"/>
          </a:xfrm>
          <a:prstGeom prst="rect">
            <a:avLst/>
          </a:prstGeom>
        </p:spPr>
        <p:txBody>
          <a:bodyPr/>
          <a:lstStyle>
            <a:lvl1pPr algn="l" rtl="0" eaLnBrk="0" fontAlgn="base" hangingPunct="0">
              <a:spcBef>
                <a:spcPct val="0"/>
              </a:spcBef>
              <a:spcAft>
                <a:spcPct val="0"/>
              </a:spcAft>
              <a:defRPr sz="3600" b="1" kern="1200">
                <a:solidFill>
                  <a:srgbClr val="34418F"/>
                </a:solidFill>
                <a:latin typeface="Calibri" pitchFamily="34" charset="0"/>
                <a:ea typeface="Calibri" pitchFamily="34" charset="0"/>
                <a:cs typeface="Calibri" pitchFamily="34" charset="0"/>
              </a:defRPr>
            </a:lvl1pPr>
            <a:lvl2pPr algn="l" rtl="0" eaLnBrk="0" fontAlgn="base" hangingPunct="0">
              <a:spcBef>
                <a:spcPct val="0"/>
              </a:spcBef>
              <a:spcAft>
                <a:spcPct val="0"/>
              </a:spcAft>
              <a:defRPr sz="3600" b="1">
                <a:solidFill>
                  <a:srgbClr val="34418F"/>
                </a:solidFill>
                <a:latin typeface="Calibri" pitchFamily="34" charset="0"/>
                <a:ea typeface="Calibri" pitchFamily="34" charset="0"/>
                <a:cs typeface="Calibri" pitchFamily="34" charset="0"/>
              </a:defRPr>
            </a:lvl2pPr>
            <a:lvl3pPr algn="l" rtl="0" eaLnBrk="0" fontAlgn="base" hangingPunct="0">
              <a:spcBef>
                <a:spcPct val="0"/>
              </a:spcBef>
              <a:spcAft>
                <a:spcPct val="0"/>
              </a:spcAft>
              <a:defRPr sz="3600" b="1">
                <a:solidFill>
                  <a:srgbClr val="34418F"/>
                </a:solidFill>
                <a:latin typeface="Calibri" pitchFamily="34" charset="0"/>
                <a:ea typeface="Calibri" pitchFamily="34" charset="0"/>
                <a:cs typeface="Calibri" pitchFamily="34" charset="0"/>
              </a:defRPr>
            </a:lvl3pPr>
            <a:lvl4pPr algn="l" rtl="0" eaLnBrk="0" fontAlgn="base" hangingPunct="0">
              <a:spcBef>
                <a:spcPct val="0"/>
              </a:spcBef>
              <a:spcAft>
                <a:spcPct val="0"/>
              </a:spcAft>
              <a:defRPr sz="3600" b="1">
                <a:solidFill>
                  <a:srgbClr val="34418F"/>
                </a:solidFill>
                <a:latin typeface="Calibri" pitchFamily="34" charset="0"/>
                <a:ea typeface="Calibri" pitchFamily="34" charset="0"/>
                <a:cs typeface="Calibri" pitchFamily="34" charset="0"/>
              </a:defRPr>
            </a:lvl4pPr>
            <a:lvl5pPr algn="l" rtl="0" eaLnBrk="0" fontAlgn="base" hangingPunct="0">
              <a:spcBef>
                <a:spcPct val="0"/>
              </a:spcBef>
              <a:spcAft>
                <a:spcPct val="0"/>
              </a:spcAft>
              <a:defRPr sz="3600" b="1">
                <a:solidFill>
                  <a:srgbClr val="34418F"/>
                </a:solidFill>
                <a:latin typeface="Calibri" pitchFamily="34" charset="0"/>
                <a:ea typeface="Calibri" pitchFamily="34" charset="0"/>
                <a:cs typeface="Calibri" pitchFamily="34" charset="0"/>
              </a:defRPr>
            </a:lvl5pPr>
            <a:lvl6pPr marL="457200" algn="l" rtl="0" fontAlgn="base">
              <a:spcBef>
                <a:spcPct val="0"/>
              </a:spcBef>
              <a:spcAft>
                <a:spcPct val="0"/>
              </a:spcAft>
              <a:defRPr sz="3600" b="1">
                <a:solidFill>
                  <a:srgbClr val="34418F"/>
                </a:solidFill>
                <a:latin typeface="Calibri" pitchFamily="34" charset="0"/>
                <a:cs typeface="Calibri" pitchFamily="34" charset="0"/>
              </a:defRPr>
            </a:lvl6pPr>
            <a:lvl7pPr marL="914400" algn="l" rtl="0" fontAlgn="base">
              <a:spcBef>
                <a:spcPct val="0"/>
              </a:spcBef>
              <a:spcAft>
                <a:spcPct val="0"/>
              </a:spcAft>
              <a:defRPr sz="3600" b="1">
                <a:solidFill>
                  <a:srgbClr val="34418F"/>
                </a:solidFill>
                <a:latin typeface="Calibri" pitchFamily="34" charset="0"/>
                <a:cs typeface="Calibri" pitchFamily="34" charset="0"/>
              </a:defRPr>
            </a:lvl7pPr>
            <a:lvl8pPr marL="1371600" algn="l" rtl="0" fontAlgn="base">
              <a:spcBef>
                <a:spcPct val="0"/>
              </a:spcBef>
              <a:spcAft>
                <a:spcPct val="0"/>
              </a:spcAft>
              <a:defRPr sz="3600" b="1">
                <a:solidFill>
                  <a:srgbClr val="34418F"/>
                </a:solidFill>
                <a:latin typeface="Calibri" pitchFamily="34" charset="0"/>
                <a:cs typeface="Calibri" pitchFamily="34" charset="0"/>
              </a:defRPr>
            </a:lvl8pPr>
            <a:lvl9pPr marL="1828800" algn="l" rtl="0" fontAlgn="base">
              <a:spcBef>
                <a:spcPct val="0"/>
              </a:spcBef>
              <a:spcAft>
                <a:spcPct val="0"/>
              </a:spcAft>
              <a:defRPr sz="3600" b="1">
                <a:solidFill>
                  <a:srgbClr val="34418F"/>
                </a:solidFill>
                <a:latin typeface="Calibri" pitchFamily="34" charset="0"/>
                <a:cs typeface="Calibri" pitchFamily="34" charset="0"/>
              </a:defRPr>
            </a:lvl9pPr>
          </a:lstStyle>
          <a:p>
            <a:pPr eaLnBrk="1" hangingPunct="1"/>
            <a:r>
              <a:rPr lang="en-US" altLang="en-US" sz="2000" b="0" dirty="0" smtClean="0">
                <a:solidFill>
                  <a:schemeClr val="tx1"/>
                </a:solidFill>
                <a:latin typeface="Arial" panose="020B0604020202020204" pitchFamily="34" charset="0"/>
                <a:cs typeface="Arial" panose="020B0604020202020204" pitchFamily="34" charset="0"/>
              </a:rPr>
              <a:t>Percentage of adult day participants who received assistance with medication use: United States 2014</a:t>
            </a:r>
          </a:p>
        </p:txBody>
      </p:sp>
      <p:pic>
        <p:nvPicPr>
          <p:cNvPr id="2" name="Picture 1" descr="This map shows the percentage of adult day participants who received assistance with medication use: United States 2014&#10;" title="Percentage of adult day participants who received assistance with medication use: United States 20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227" y="815664"/>
            <a:ext cx="7621775" cy="5081184"/>
          </a:xfrm>
          <a:prstGeom prst="rect">
            <a:avLst/>
          </a:prstGeom>
        </p:spPr>
      </p:pic>
      <p:sp>
        <p:nvSpPr>
          <p:cNvPr id="7" name="Text Placeholder 3"/>
          <p:cNvSpPr txBox="1">
            <a:spLocks/>
          </p:cNvSpPr>
          <p:nvPr/>
        </p:nvSpPr>
        <p:spPr>
          <a:xfrm>
            <a:off x="400836" y="5952044"/>
            <a:ext cx="8058149" cy="7700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700"/>
              </a:lnSpc>
              <a:buFont typeface="Arial" panose="020B0604020202020204" pitchFamily="34" charset="0"/>
              <a:buNone/>
            </a:pPr>
            <a:r>
              <a:rPr lang="en-US" dirty="0" smtClean="0">
                <a:latin typeface="Arial" panose="020B0604020202020204" pitchFamily="34" charset="0"/>
                <a:cs typeface="Arial" panose="020B0604020202020204" pitchFamily="34" charset="0"/>
              </a:rPr>
              <a:t>Statistical significance tested at p&lt;0.05. </a:t>
            </a:r>
          </a:p>
          <a:p>
            <a:pPr marL="0" indent="0" algn="ctr">
              <a:lnSpc>
                <a:spcPts val="700"/>
              </a:lnSpc>
              <a:buFont typeface="Arial" panose="020B0604020202020204" pitchFamily="34" charset="0"/>
              <a:buNone/>
            </a:pPr>
            <a:r>
              <a:rPr lang="en-US" dirty="0" smtClean="0">
                <a:latin typeface="Arial" panose="020B0604020202020204" pitchFamily="34" charset="0"/>
                <a:cs typeface="Arial" panose="020B0604020202020204" pitchFamily="34" charset="0"/>
              </a:rPr>
              <a:t>Note: The national percentage is 29%.</a:t>
            </a:r>
          </a:p>
          <a:p>
            <a:pPr marL="0" indent="0" algn="ctr">
              <a:lnSpc>
                <a:spcPts val="700"/>
              </a:lnSpc>
              <a:buFont typeface="Arial" panose="020B0604020202020204" pitchFamily="34" charset="0"/>
              <a:buNone/>
            </a:pPr>
            <a:endParaRPr lang="en-US" dirty="0" smtClean="0">
              <a:latin typeface="Arial" panose="020B0604020202020204" pitchFamily="34" charset="0"/>
              <a:cs typeface="Arial" panose="020B0604020202020204" pitchFamily="34" charset="0"/>
            </a:endParaRPr>
          </a:p>
          <a:p>
            <a:pPr marL="0" indent="0" algn="ctr">
              <a:lnSpc>
                <a:spcPts val="700"/>
              </a:lnSpc>
              <a:buFont typeface="Arial" panose="020B0604020202020204" pitchFamily="34" charset="0"/>
              <a:buNone/>
            </a:pPr>
            <a:r>
              <a:rPr lang="en-US" dirty="0" smtClean="0">
                <a:latin typeface="Arial" panose="020B0604020202020204" pitchFamily="34" charset="0"/>
                <a:ea typeface="Calibri" panose="020F0502020204030204" pitchFamily="34" charset="0"/>
                <a:cs typeface="Arial" panose="020B0604020202020204" pitchFamily="34" charset="0"/>
              </a:rPr>
              <a:t>Source: NCHS, National Study of Long-Term Care Providers, 2014</a:t>
            </a:r>
            <a:endParaRPr lang="en-US"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207460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solidFill>
                  <a:schemeClr val="tx1"/>
                </a:solidFill>
              </a:rPr>
              <a:t>HEALTH CONDITIONS</a:t>
            </a:r>
            <a:endParaRPr lang="en-US" dirty="0">
              <a:solidFill>
                <a:schemeClr val="tx1"/>
              </a:solidFill>
            </a:endParaRPr>
          </a:p>
        </p:txBody>
      </p:sp>
      <p:sp>
        <p:nvSpPr>
          <p:cNvPr id="4" name="Text Placeholder 3"/>
          <p:cNvSpPr>
            <a:spLocks noGrp="1"/>
          </p:cNvSpPr>
          <p:nvPr>
            <p:ph type="body" sz="quarter" idx="13"/>
          </p:nvPr>
        </p:nvSpPr>
        <p:spPr/>
        <p:txBody>
          <a:bodyPr>
            <a:normAutofit fontScale="77500" lnSpcReduction="20000"/>
          </a:bodyPr>
          <a:lstStyle/>
          <a:p>
            <a:endParaRPr lang="en-US"/>
          </a:p>
        </p:txBody>
      </p:sp>
      <p:sp>
        <p:nvSpPr>
          <p:cNvPr id="5" name="Text Placeholder 4"/>
          <p:cNvSpPr>
            <a:spLocks noGrp="1"/>
          </p:cNvSpPr>
          <p:nvPr>
            <p:ph type="body" sz="quarter" idx="14"/>
          </p:nvPr>
        </p:nvSpPr>
        <p:spPr/>
        <p:txBody>
          <a:bodyPr/>
          <a:lstStyle/>
          <a:p>
            <a:r>
              <a:rPr lang="en-US" dirty="0"/>
              <a:t>Division of Health Care Statistics</a:t>
            </a:r>
          </a:p>
          <a:p>
            <a:endParaRPr lang="en-US" dirty="0"/>
          </a:p>
        </p:txBody>
      </p:sp>
    </p:spTree>
    <p:extLst>
      <p:ext uri="{BB962C8B-B14F-4D97-AF65-F5344CB8AC3E}">
        <p14:creationId xmlns:p14="http://schemas.microsoft.com/office/powerpoint/2010/main" val="11752820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2731"/>
            <a:ext cx="7886700" cy="1325563"/>
          </a:xfrm>
        </p:spPr>
        <p:txBody>
          <a:bodyPr>
            <a:noAutofit/>
          </a:bodyPr>
          <a:lstStyle/>
          <a:p>
            <a:r>
              <a:rPr lang="en-US" sz="2000" dirty="0">
                <a:latin typeface="Arial" panose="020B0604020202020204" pitchFamily="34" charset="0"/>
                <a:cs typeface="Arial" panose="020B0604020202020204" pitchFamily="34" charset="0"/>
              </a:rPr>
              <a:t>Percentage of adult day services center participants diagnosed with Alzheimer’s disease or other dementias: United States, 2014</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pic>
        <p:nvPicPr>
          <p:cNvPr id="4" name="Picture 3" descr="This map shows the percentage of adult day services center participants diagnosed with Alzheimer’s disease or other dementias: United States, 2014" title="Percentage of adult day services center participants diagnosed with Alzheimer’s disease or other dementias: United States, 20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525" y="857250"/>
            <a:ext cx="7600950" cy="5067300"/>
          </a:xfrm>
          <a:prstGeom prst="rect">
            <a:avLst/>
          </a:prstGeom>
        </p:spPr>
      </p:pic>
      <p:sp>
        <p:nvSpPr>
          <p:cNvPr id="7" name="Text Placeholder 3"/>
          <p:cNvSpPr txBox="1">
            <a:spLocks noGrp="1"/>
          </p:cNvSpPr>
          <p:nvPr>
            <p:ph type="body" sz="quarter" idx="14"/>
          </p:nvPr>
        </p:nvSpPr>
        <p:spPr>
          <a:xfrm>
            <a:off x="457200" y="5819775"/>
            <a:ext cx="8229600" cy="73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700"/>
              </a:lnSpc>
              <a:buFont typeface="Arial" panose="020B0604020202020204" pitchFamily="34" charset="0"/>
              <a:buNone/>
            </a:pPr>
            <a:endParaRPr lang="en-US" dirty="0" smtClean="0">
              <a:latin typeface="Arial" panose="020B0604020202020204" pitchFamily="34" charset="0"/>
              <a:cs typeface="Arial" panose="020B0604020202020204" pitchFamily="34" charset="0"/>
            </a:endParaRPr>
          </a:p>
          <a:p>
            <a:pPr marL="0" indent="0" algn="ctr">
              <a:lnSpc>
                <a:spcPts val="700"/>
              </a:lnSpc>
              <a:buFont typeface="Arial" panose="020B0604020202020204" pitchFamily="34" charset="0"/>
              <a:buNone/>
            </a:pPr>
            <a:r>
              <a:rPr lang="en-US" dirty="0" smtClean="0">
                <a:latin typeface="Arial" panose="020B0604020202020204" pitchFamily="34" charset="0"/>
                <a:cs typeface="Arial" panose="020B0604020202020204" pitchFamily="34" charset="0"/>
              </a:rPr>
              <a:t>Statistical significance tested at p&lt;0.05. </a:t>
            </a:r>
          </a:p>
          <a:p>
            <a:pPr marL="0" indent="0" algn="ctr">
              <a:lnSpc>
                <a:spcPts val="700"/>
              </a:lnSpc>
              <a:buFont typeface="Arial" panose="020B0604020202020204" pitchFamily="34" charset="0"/>
              <a:buNone/>
            </a:pPr>
            <a:r>
              <a:rPr lang="en-US" dirty="0" smtClean="0">
                <a:latin typeface="Arial" panose="020B0604020202020204" pitchFamily="34" charset="0"/>
                <a:cs typeface="Arial" panose="020B0604020202020204" pitchFamily="34" charset="0"/>
              </a:rPr>
              <a:t>Note: The national percentage is 30%. </a:t>
            </a:r>
          </a:p>
          <a:p>
            <a:pPr marL="0" indent="0" algn="ctr">
              <a:lnSpc>
                <a:spcPts val="700"/>
              </a:lnSpc>
              <a:buFont typeface="Arial" panose="020B0604020202020204" pitchFamily="34" charset="0"/>
              <a:buNone/>
            </a:pPr>
            <a:endParaRPr lang="en-US" dirty="0" smtClean="0">
              <a:latin typeface="Arial" panose="020B0604020202020204" pitchFamily="34" charset="0"/>
              <a:cs typeface="Arial" panose="020B0604020202020204" pitchFamily="34" charset="0"/>
            </a:endParaRPr>
          </a:p>
          <a:p>
            <a:pPr marL="0" indent="0" algn="ctr">
              <a:lnSpc>
                <a:spcPts val="700"/>
              </a:lnSpc>
              <a:buFont typeface="Arial" panose="020B0604020202020204" pitchFamily="34" charset="0"/>
              <a:buNone/>
            </a:pPr>
            <a:r>
              <a:rPr lang="en-US" dirty="0" smtClean="0">
                <a:latin typeface="Arial" panose="020B0604020202020204" pitchFamily="34" charset="0"/>
                <a:ea typeface="Calibri" panose="020F0502020204030204" pitchFamily="34" charset="0"/>
                <a:cs typeface="Arial" panose="020B0604020202020204" pitchFamily="34" charset="0"/>
              </a:rPr>
              <a:t>Source: CDC/NCHS, National Study of Long-Term Care Providers, 2014</a:t>
            </a:r>
            <a:endParaRPr lang="en-US"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475947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925" y="193676"/>
            <a:ext cx="7886700" cy="1325563"/>
          </a:xfrm>
        </p:spPr>
        <p:txBody>
          <a:bodyPr>
            <a:noAutofit/>
          </a:bodyPr>
          <a:lstStyle/>
          <a:p>
            <a:r>
              <a:rPr lang="en-US" sz="2000" dirty="0">
                <a:latin typeface="Arial" panose="020B0604020202020204" pitchFamily="34" charset="0"/>
                <a:cs typeface="Arial" panose="020B0604020202020204" pitchFamily="34" charset="0"/>
              </a:rPr>
              <a:t>Percentage of </a:t>
            </a:r>
            <a:r>
              <a:rPr lang="en-US" sz="2000" dirty="0" smtClean="0">
                <a:latin typeface="Arial" panose="020B0604020202020204" pitchFamily="34" charset="0"/>
                <a:cs typeface="Arial" panose="020B0604020202020204" pitchFamily="34" charset="0"/>
              </a:rPr>
              <a:t>adult day services center participants diagnosed </a:t>
            </a:r>
            <a:r>
              <a:rPr lang="en-US" sz="2000" dirty="0">
                <a:latin typeface="Arial" panose="020B0604020202020204" pitchFamily="34" charset="0"/>
                <a:cs typeface="Arial" panose="020B0604020202020204" pitchFamily="34" charset="0"/>
              </a:rPr>
              <a:t>with </a:t>
            </a:r>
            <a:r>
              <a:rPr lang="en-US" sz="2000" dirty="0" smtClean="0">
                <a:latin typeface="Arial" panose="020B0604020202020204" pitchFamily="34" charset="0"/>
                <a:cs typeface="Arial" panose="020B0604020202020204" pitchFamily="34" charset="0"/>
              </a:rPr>
              <a:t>depression: </a:t>
            </a:r>
            <a:r>
              <a:rPr lang="en-US" sz="2000" dirty="0">
                <a:latin typeface="Arial" panose="020B0604020202020204" pitchFamily="34" charset="0"/>
                <a:cs typeface="Arial" panose="020B0604020202020204" pitchFamily="34" charset="0"/>
              </a:rPr>
              <a:t>United States, 2014</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pic>
        <p:nvPicPr>
          <p:cNvPr id="3" name="Picture 2" descr="This map shows the percentage of adult day services center participants diagnosed with depression: United States, 2014" title="Percentage of adult day services center participants diagnosed with depression: United States, 20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121" y="895350"/>
            <a:ext cx="7520229" cy="5013486"/>
          </a:xfrm>
          <a:prstGeom prst="rect">
            <a:avLst/>
          </a:prstGeom>
        </p:spPr>
      </p:pic>
      <p:sp>
        <p:nvSpPr>
          <p:cNvPr id="7" name="Text Placeholder 3"/>
          <p:cNvSpPr txBox="1">
            <a:spLocks noGrp="1"/>
          </p:cNvSpPr>
          <p:nvPr>
            <p:ph type="body" sz="quarter" idx="14"/>
          </p:nvPr>
        </p:nvSpPr>
        <p:spPr>
          <a:xfrm>
            <a:off x="457200" y="5829301"/>
            <a:ext cx="8229600" cy="7218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700"/>
              </a:lnSpc>
              <a:buFont typeface="Arial" panose="020B0604020202020204" pitchFamily="34" charset="0"/>
              <a:buNone/>
            </a:pPr>
            <a:endParaRPr lang="en-US" dirty="0" smtClean="0">
              <a:latin typeface="Arial" panose="020B0604020202020204" pitchFamily="34" charset="0"/>
              <a:cs typeface="Arial" panose="020B0604020202020204" pitchFamily="34" charset="0"/>
            </a:endParaRPr>
          </a:p>
          <a:p>
            <a:pPr marL="0" indent="0" algn="ctr">
              <a:lnSpc>
                <a:spcPts val="700"/>
              </a:lnSpc>
              <a:buFont typeface="Arial" panose="020B0604020202020204" pitchFamily="34" charset="0"/>
              <a:buNone/>
            </a:pPr>
            <a:r>
              <a:rPr lang="en-US" dirty="0" smtClean="0">
                <a:latin typeface="Arial" panose="020B0604020202020204" pitchFamily="34" charset="0"/>
                <a:cs typeface="Arial" panose="020B0604020202020204" pitchFamily="34" charset="0"/>
              </a:rPr>
              <a:t>Statistical significance tested at p&lt;0.05. </a:t>
            </a:r>
          </a:p>
          <a:p>
            <a:pPr marL="0" indent="0" algn="ctr">
              <a:lnSpc>
                <a:spcPts val="700"/>
              </a:lnSpc>
              <a:buFont typeface="Arial" panose="020B0604020202020204" pitchFamily="34" charset="0"/>
              <a:buNone/>
            </a:pPr>
            <a:r>
              <a:rPr lang="en-US" dirty="0" smtClean="0">
                <a:latin typeface="Arial" panose="020B0604020202020204" pitchFamily="34" charset="0"/>
                <a:cs typeface="Arial" panose="020B0604020202020204" pitchFamily="34" charset="0"/>
              </a:rPr>
              <a:t>Note: The national percentage is 25%. </a:t>
            </a:r>
          </a:p>
          <a:p>
            <a:pPr marL="0" indent="0" algn="ctr">
              <a:lnSpc>
                <a:spcPts val="700"/>
              </a:lnSpc>
              <a:buFont typeface="Arial" panose="020B0604020202020204" pitchFamily="34" charset="0"/>
              <a:buNone/>
            </a:pPr>
            <a:endParaRPr lang="en-US" dirty="0" smtClean="0">
              <a:latin typeface="Arial" panose="020B0604020202020204" pitchFamily="34" charset="0"/>
              <a:cs typeface="Arial" panose="020B0604020202020204" pitchFamily="34" charset="0"/>
            </a:endParaRPr>
          </a:p>
          <a:p>
            <a:pPr marL="0" indent="0" algn="ctr">
              <a:lnSpc>
                <a:spcPts val="700"/>
              </a:lnSpc>
              <a:buFont typeface="Arial" panose="020B0604020202020204" pitchFamily="34" charset="0"/>
              <a:buNone/>
            </a:pPr>
            <a:r>
              <a:rPr lang="en-US" dirty="0" smtClean="0">
                <a:latin typeface="Arial" panose="020B0604020202020204" pitchFamily="34" charset="0"/>
                <a:ea typeface="Calibri" panose="020F0502020204030204" pitchFamily="34" charset="0"/>
                <a:cs typeface="Arial" panose="020B0604020202020204" pitchFamily="34" charset="0"/>
              </a:rPr>
              <a:t>Source: NCHS, National Study of Long-Term Care Providers, 2014</a:t>
            </a:r>
            <a:endParaRPr lang="en-US"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105215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12726"/>
            <a:ext cx="7886700" cy="1325563"/>
          </a:xfrm>
        </p:spPr>
        <p:txBody>
          <a:bodyPr>
            <a:noAutofit/>
          </a:bodyPr>
          <a:lstStyle/>
          <a:p>
            <a:r>
              <a:rPr lang="en-US" sz="2000" dirty="0">
                <a:latin typeface="Arial" panose="020B0604020202020204" pitchFamily="34" charset="0"/>
                <a:cs typeface="Arial" panose="020B0604020202020204" pitchFamily="34" charset="0"/>
              </a:rPr>
              <a:t>Percentage of adult day services center participants diagnosed with cardiovascular disease: United States, 2014</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pic>
        <p:nvPicPr>
          <p:cNvPr id="5" name="Picture 4" descr="This map shows the percentage of adult day services center participants diagnosed with cardiovascular disease: United States, 2014" title="Percentage of adult day services center participants diagnosed with cardiovascular disease: United States, 20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374" y="943941"/>
            <a:ext cx="7565251" cy="5043500"/>
          </a:xfrm>
          <a:prstGeom prst="rect">
            <a:avLst/>
          </a:prstGeom>
        </p:spPr>
      </p:pic>
      <p:sp>
        <p:nvSpPr>
          <p:cNvPr id="7" name="Text Placeholder 3"/>
          <p:cNvSpPr txBox="1">
            <a:spLocks noGrp="1"/>
          </p:cNvSpPr>
          <p:nvPr>
            <p:ph type="body" sz="quarter" idx="14"/>
          </p:nvPr>
        </p:nvSpPr>
        <p:spPr>
          <a:xfrm>
            <a:off x="457200" y="5810251"/>
            <a:ext cx="8229600" cy="7408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700"/>
              </a:lnSpc>
              <a:buFont typeface="Arial" panose="020B0604020202020204" pitchFamily="34" charset="0"/>
              <a:buNone/>
            </a:pPr>
            <a:endParaRPr lang="en-US" dirty="0" smtClean="0">
              <a:latin typeface="Arial" panose="020B0604020202020204" pitchFamily="34" charset="0"/>
              <a:cs typeface="Arial" panose="020B0604020202020204" pitchFamily="34" charset="0"/>
            </a:endParaRPr>
          </a:p>
          <a:p>
            <a:pPr marL="0" indent="0" algn="ctr">
              <a:lnSpc>
                <a:spcPts val="700"/>
              </a:lnSpc>
              <a:buFont typeface="Arial" panose="020B0604020202020204" pitchFamily="34" charset="0"/>
              <a:buNone/>
            </a:pPr>
            <a:r>
              <a:rPr lang="en-US" dirty="0" smtClean="0">
                <a:latin typeface="Arial" panose="020B0604020202020204" pitchFamily="34" charset="0"/>
                <a:cs typeface="Arial" panose="020B0604020202020204" pitchFamily="34" charset="0"/>
              </a:rPr>
              <a:t>Statistical significance tested at p&lt;0.05. </a:t>
            </a:r>
          </a:p>
          <a:p>
            <a:pPr marL="0" indent="0" algn="ctr">
              <a:lnSpc>
                <a:spcPts val="700"/>
              </a:lnSpc>
              <a:buFont typeface="Arial" panose="020B0604020202020204" pitchFamily="34" charset="0"/>
              <a:buNone/>
            </a:pPr>
            <a:r>
              <a:rPr lang="en-US" dirty="0" smtClean="0">
                <a:latin typeface="Arial" panose="020B0604020202020204" pitchFamily="34" charset="0"/>
                <a:cs typeface="Arial" panose="020B0604020202020204" pitchFamily="34" charset="0"/>
              </a:rPr>
              <a:t>Note: The national percentage is 44%. </a:t>
            </a:r>
          </a:p>
          <a:p>
            <a:pPr marL="0" indent="0" algn="ctr">
              <a:lnSpc>
                <a:spcPts val="700"/>
              </a:lnSpc>
              <a:buFont typeface="Arial" panose="020B0604020202020204" pitchFamily="34" charset="0"/>
              <a:buNone/>
            </a:pPr>
            <a:endParaRPr lang="en-US" dirty="0" smtClean="0">
              <a:latin typeface="Arial" panose="020B0604020202020204" pitchFamily="34" charset="0"/>
              <a:cs typeface="Arial" panose="020B0604020202020204" pitchFamily="34" charset="0"/>
            </a:endParaRPr>
          </a:p>
          <a:p>
            <a:pPr marL="0" indent="0" algn="ctr">
              <a:lnSpc>
                <a:spcPts val="700"/>
              </a:lnSpc>
              <a:buFont typeface="Arial" panose="020B0604020202020204" pitchFamily="34" charset="0"/>
              <a:buNone/>
            </a:pPr>
            <a:r>
              <a:rPr lang="en-US" dirty="0" smtClean="0">
                <a:latin typeface="Arial" panose="020B0604020202020204" pitchFamily="34" charset="0"/>
                <a:ea typeface="Calibri" panose="020F0502020204030204" pitchFamily="34" charset="0"/>
                <a:cs typeface="Arial" panose="020B0604020202020204" pitchFamily="34" charset="0"/>
              </a:rPr>
              <a:t>Source: NCHS, National Study of Long-Term Care Providers, 2014</a:t>
            </a:r>
            <a:endParaRPr lang="en-US"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975738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5207"/>
            <a:ext cx="7886700" cy="1325563"/>
          </a:xfrm>
        </p:spPr>
        <p:txBody>
          <a:bodyPr>
            <a:noAutofit/>
          </a:bodyPr>
          <a:lstStyle/>
          <a:p>
            <a:r>
              <a:rPr lang="en-US" sz="2000" dirty="0">
                <a:latin typeface="Arial" panose="020B0604020202020204" pitchFamily="34" charset="0"/>
                <a:cs typeface="Arial" panose="020B0604020202020204" pitchFamily="34" charset="0"/>
              </a:rPr>
              <a:t>Percentage of </a:t>
            </a:r>
            <a:r>
              <a:rPr lang="en-US" sz="2000" dirty="0" smtClean="0">
                <a:latin typeface="Arial" panose="020B0604020202020204" pitchFamily="34" charset="0"/>
                <a:cs typeface="Arial" panose="020B0604020202020204" pitchFamily="34" charset="0"/>
              </a:rPr>
              <a:t>adult day services center participants diagnosed </a:t>
            </a:r>
            <a:r>
              <a:rPr lang="en-US" sz="2000" dirty="0">
                <a:latin typeface="Arial" panose="020B0604020202020204" pitchFamily="34" charset="0"/>
                <a:cs typeface="Arial" panose="020B0604020202020204" pitchFamily="34" charset="0"/>
              </a:rPr>
              <a:t>with diabetes: United States, 2014</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pic>
        <p:nvPicPr>
          <p:cNvPr id="4" name="Picture 3" descr="This map shows the percentage of adult day services center participants diagnosed with diabetes: United States, 2014" title="Percentage of adult day services center participants diagnosed with diabetes: United States, 20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8323" y="882620"/>
            <a:ext cx="7327353" cy="4884902"/>
          </a:xfrm>
          <a:prstGeom prst="rect">
            <a:avLst/>
          </a:prstGeom>
        </p:spPr>
      </p:pic>
      <p:sp>
        <p:nvSpPr>
          <p:cNvPr id="7" name="Text Placeholder 3"/>
          <p:cNvSpPr txBox="1">
            <a:spLocks noGrp="1"/>
          </p:cNvSpPr>
          <p:nvPr>
            <p:ph type="body" sz="quarter" idx="14"/>
          </p:nvPr>
        </p:nvSpPr>
        <p:spPr>
          <a:xfrm>
            <a:off x="457200" y="5767522"/>
            <a:ext cx="8229600" cy="7835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700"/>
              </a:lnSpc>
              <a:buFont typeface="Arial" panose="020B0604020202020204" pitchFamily="34" charset="0"/>
              <a:buNone/>
            </a:pPr>
            <a:endParaRPr lang="en-US" dirty="0" smtClean="0">
              <a:latin typeface="Arial" panose="020B0604020202020204" pitchFamily="34" charset="0"/>
              <a:cs typeface="Arial" panose="020B0604020202020204" pitchFamily="34" charset="0"/>
            </a:endParaRPr>
          </a:p>
          <a:p>
            <a:pPr marL="0" indent="0" algn="ctr">
              <a:lnSpc>
                <a:spcPts val="700"/>
              </a:lnSpc>
              <a:buFont typeface="Arial" panose="020B0604020202020204" pitchFamily="34" charset="0"/>
              <a:buNone/>
            </a:pPr>
            <a:r>
              <a:rPr lang="en-US" dirty="0" smtClean="0">
                <a:latin typeface="Arial" panose="020B0604020202020204" pitchFamily="34" charset="0"/>
                <a:cs typeface="Arial" panose="020B0604020202020204" pitchFamily="34" charset="0"/>
              </a:rPr>
              <a:t>Statistical significance tested at p&lt;0.05. </a:t>
            </a:r>
          </a:p>
          <a:p>
            <a:pPr marL="0" indent="0" algn="ctr">
              <a:lnSpc>
                <a:spcPts val="700"/>
              </a:lnSpc>
              <a:buFont typeface="Arial" panose="020B0604020202020204" pitchFamily="34" charset="0"/>
              <a:buNone/>
            </a:pPr>
            <a:r>
              <a:rPr lang="en-US" dirty="0" smtClean="0">
                <a:latin typeface="Arial" panose="020B0604020202020204" pitchFamily="34" charset="0"/>
                <a:cs typeface="Arial" panose="020B0604020202020204" pitchFamily="34" charset="0"/>
              </a:rPr>
              <a:t>Note: The national percentage is 30%. </a:t>
            </a:r>
          </a:p>
          <a:p>
            <a:pPr marL="0" indent="0" algn="ctr">
              <a:lnSpc>
                <a:spcPts val="700"/>
              </a:lnSpc>
              <a:buFont typeface="Arial" panose="020B0604020202020204" pitchFamily="34" charset="0"/>
              <a:buNone/>
            </a:pPr>
            <a:endParaRPr lang="en-US" dirty="0" smtClean="0">
              <a:latin typeface="Arial" panose="020B0604020202020204" pitchFamily="34" charset="0"/>
              <a:cs typeface="Arial" panose="020B0604020202020204" pitchFamily="34" charset="0"/>
            </a:endParaRPr>
          </a:p>
          <a:p>
            <a:pPr marL="0" indent="0" algn="ctr">
              <a:lnSpc>
                <a:spcPts val="700"/>
              </a:lnSpc>
              <a:buFont typeface="Arial" panose="020B0604020202020204" pitchFamily="34" charset="0"/>
              <a:buNone/>
            </a:pPr>
            <a:r>
              <a:rPr lang="en-US" dirty="0" smtClean="0">
                <a:latin typeface="Arial" panose="020B0604020202020204" pitchFamily="34" charset="0"/>
                <a:ea typeface="Calibri" panose="020F0502020204030204" pitchFamily="34" charset="0"/>
                <a:cs typeface="Arial" panose="020B0604020202020204" pitchFamily="34" charset="0"/>
              </a:rPr>
              <a:t>Source: /NCHS, National Study of Long-Term Care Providers, 2014</a:t>
            </a:r>
            <a:endParaRPr lang="en-US"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158078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9382" y="1205346"/>
            <a:ext cx="8401049" cy="4894118"/>
          </a:xfrm>
        </p:spPr>
        <p:txBody>
          <a:bodyPr>
            <a:normAutofit fontScale="70000" lnSpcReduction="20000"/>
          </a:bodyPr>
          <a:lstStyle/>
          <a:p>
            <a:pPr algn="l"/>
            <a:r>
              <a:rPr lang="en-US" b="1" dirty="0">
                <a:solidFill>
                  <a:schemeClr val="tx1"/>
                </a:solidFill>
              </a:rPr>
              <a:t>Revisions were made to the </a:t>
            </a:r>
            <a:r>
              <a:rPr lang="en-US" b="1" dirty="0" smtClean="0">
                <a:solidFill>
                  <a:schemeClr val="tx1"/>
                </a:solidFill>
              </a:rPr>
              <a:t>notes of the following maps on 2/23/2017. </a:t>
            </a:r>
            <a:endParaRPr lang="en-US" dirty="0">
              <a:solidFill>
                <a:schemeClr val="tx1"/>
              </a:solidFill>
            </a:endParaRPr>
          </a:p>
          <a:p>
            <a:pPr marL="457200" indent="-457200" algn="l">
              <a:buFont typeface="Arial" panose="020B0604020202020204" pitchFamily="34" charset="0"/>
              <a:buChar char="•"/>
            </a:pPr>
            <a:r>
              <a:rPr lang="en-US" dirty="0" smtClean="0">
                <a:solidFill>
                  <a:schemeClr val="tx1"/>
                </a:solidFill>
              </a:rPr>
              <a:t>On </a:t>
            </a:r>
            <a:r>
              <a:rPr lang="en-US" dirty="0">
                <a:solidFill>
                  <a:schemeClr val="tx1"/>
                </a:solidFill>
              </a:rPr>
              <a:t>slide 9, </a:t>
            </a:r>
            <a:r>
              <a:rPr lang="en-US" i="1" dirty="0">
                <a:solidFill>
                  <a:schemeClr val="tx1"/>
                </a:solidFill>
                <a:cs typeface="Arial" panose="020B0604020202020204" pitchFamily="34" charset="0"/>
              </a:rPr>
              <a:t>Percentage of adult day services centers that offer disease-specific programs for Alzheimer’s disease: United States, 2014</a:t>
            </a:r>
            <a:r>
              <a:rPr lang="en-US" dirty="0">
                <a:solidFill>
                  <a:schemeClr val="tx1"/>
                </a:solidFill>
                <a:cs typeface="Arial" panose="020B0604020202020204" pitchFamily="34" charset="0"/>
              </a:rPr>
              <a:t>, the second bullet was revised to “</a:t>
            </a:r>
            <a:r>
              <a:rPr lang="en-US" dirty="0">
                <a:solidFill>
                  <a:schemeClr val="tx1"/>
                </a:solidFill>
              </a:rPr>
              <a:t>The percentages ranged from 47% in Nebraska to 100% in Delaware and Oregon. “</a:t>
            </a:r>
          </a:p>
          <a:p>
            <a:pPr marL="457200" indent="-457200" algn="l">
              <a:buFont typeface="Arial" panose="020B0604020202020204" pitchFamily="34" charset="0"/>
              <a:buChar char="•"/>
            </a:pPr>
            <a:r>
              <a:rPr lang="en-US" dirty="0" smtClean="0">
                <a:solidFill>
                  <a:schemeClr val="tx1"/>
                </a:solidFill>
              </a:rPr>
              <a:t>On </a:t>
            </a:r>
            <a:r>
              <a:rPr lang="en-US" dirty="0">
                <a:solidFill>
                  <a:schemeClr val="tx1"/>
                </a:solidFill>
              </a:rPr>
              <a:t>slide 14, </a:t>
            </a:r>
            <a:r>
              <a:rPr lang="en-US" i="1" dirty="0">
                <a:solidFill>
                  <a:schemeClr val="tx1"/>
                </a:solidFill>
                <a:cs typeface="Arial" panose="020B0604020202020204" pitchFamily="34" charset="0"/>
              </a:rPr>
              <a:t>Percentage of adult day services centers </a:t>
            </a:r>
            <a:r>
              <a:rPr lang="en-US" altLang="en-US" i="1" dirty="0">
                <a:solidFill>
                  <a:schemeClr val="tx1"/>
                </a:solidFill>
                <a:cs typeface="Arial" panose="020B0604020202020204" pitchFamily="34" charset="0"/>
              </a:rPr>
              <a:t>that screen for depression: United States, 2014</a:t>
            </a:r>
            <a:r>
              <a:rPr lang="en-US" altLang="en-US" dirty="0">
                <a:solidFill>
                  <a:schemeClr val="tx1"/>
                </a:solidFill>
                <a:cs typeface="Arial" panose="020B0604020202020204" pitchFamily="34" charset="0"/>
              </a:rPr>
              <a:t>, the first bullet was revised to “</a:t>
            </a:r>
            <a:r>
              <a:rPr lang="en-US" dirty="0">
                <a:solidFill>
                  <a:schemeClr val="tx1"/>
                </a:solidFill>
              </a:rPr>
              <a:t>In 2014, the national percentage of adult day services centers that screened for depression was 82%.” The following bullets were dropped from the slide as they did not pertain to it: (1) “The location of states statistically significantly higher than the national percentage was varied across the United States.” (2) “States with a statistically significantly lower percentage of for-profit adult day services centers were located in the Midwest and Northeast regions.”</a:t>
            </a:r>
          </a:p>
          <a:p>
            <a:pPr marL="457200" indent="-457200" algn="l">
              <a:buFont typeface="Arial" panose="020B0604020202020204" pitchFamily="34" charset="0"/>
              <a:buChar char="•"/>
            </a:pPr>
            <a:r>
              <a:rPr lang="en-US" dirty="0" smtClean="0">
                <a:solidFill>
                  <a:schemeClr val="tx1"/>
                </a:solidFill>
              </a:rPr>
              <a:t>On </a:t>
            </a:r>
            <a:r>
              <a:rPr lang="en-US" dirty="0">
                <a:solidFill>
                  <a:schemeClr val="tx1"/>
                </a:solidFill>
              </a:rPr>
              <a:t>slide 19, </a:t>
            </a:r>
            <a:r>
              <a:rPr lang="en-US" i="1" dirty="0">
                <a:solidFill>
                  <a:schemeClr val="tx1"/>
                </a:solidFill>
                <a:cs typeface="Arial" panose="020B0604020202020204" pitchFamily="34" charset="0"/>
              </a:rPr>
              <a:t>Medicaid as a percentage of adult day services centers’ revenue from paid participant fees: United States, 2014</a:t>
            </a:r>
            <a:r>
              <a:rPr lang="en-US" dirty="0">
                <a:solidFill>
                  <a:schemeClr val="tx1"/>
                </a:solidFill>
                <a:cs typeface="Arial" panose="020B0604020202020204" pitchFamily="34" charset="0"/>
              </a:rPr>
              <a:t>, the second bullet was revised to “</a:t>
            </a:r>
            <a:r>
              <a:rPr lang="en-US" dirty="0">
                <a:solidFill>
                  <a:schemeClr val="tx1"/>
                </a:solidFill>
              </a:rPr>
              <a:t>The percentages ranged from 15% in Hawaii to 82% in Texas” and the last bullet was dropped “The location of states statistically significantly higher than the national percentage was spread throughout the Midwest, Northeast, and Southeastern </a:t>
            </a:r>
            <a:r>
              <a:rPr lang="en-US" dirty="0" smtClean="0">
                <a:solidFill>
                  <a:schemeClr val="tx1"/>
                </a:solidFill>
              </a:rPr>
              <a:t>regions.”</a:t>
            </a:r>
            <a:endParaRPr lang="en-US" dirty="0">
              <a:solidFill>
                <a:schemeClr val="tx1"/>
              </a:solidFill>
            </a:endParaRPr>
          </a:p>
          <a:p>
            <a:pPr algn="l"/>
            <a:endParaRPr lang="en-US" dirty="0"/>
          </a:p>
        </p:txBody>
      </p:sp>
      <p:sp>
        <p:nvSpPr>
          <p:cNvPr id="4" name="Text Placeholder 3"/>
          <p:cNvSpPr>
            <a:spLocks noGrp="1"/>
          </p:cNvSpPr>
          <p:nvPr>
            <p:ph type="body" sz="quarter" idx="13"/>
          </p:nvPr>
        </p:nvSpPr>
        <p:spPr/>
        <p:txBody>
          <a:bodyPr>
            <a:normAutofit fontScale="77500" lnSpcReduction="20000"/>
          </a:bodyPr>
          <a:lstStyle/>
          <a:p>
            <a:endParaRPr lang="en-US"/>
          </a:p>
        </p:txBody>
      </p:sp>
      <p:sp>
        <p:nvSpPr>
          <p:cNvPr id="5" name="Text Placeholder 4"/>
          <p:cNvSpPr>
            <a:spLocks noGrp="1"/>
          </p:cNvSpPr>
          <p:nvPr>
            <p:ph type="body" sz="quarter" idx="14"/>
          </p:nvPr>
        </p:nvSpPr>
        <p:spPr/>
        <p:txBody>
          <a:bodyPr/>
          <a:lstStyle/>
          <a:p>
            <a:endParaRPr lang="en-US"/>
          </a:p>
        </p:txBody>
      </p:sp>
      <p:sp>
        <p:nvSpPr>
          <p:cNvPr id="6" name="Title 1"/>
          <p:cNvSpPr txBox="1">
            <a:spLocks/>
          </p:cNvSpPr>
          <p:nvPr/>
        </p:nvSpPr>
        <p:spPr>
          <a:xfrm>
            <a:off x="628649" y="0"/>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ctr"/>
            <a:r>
              <a:rPr lang="en-US" sz="3000" dirty="0" smtClean="0"/>
              <a:t>Errata: State Maps Adult Day Services Centers</a:t>
            </a:r>
            <a:endParaRPr lang="en-US" sz="3000" dirty="0"/>
          </a:p>
        </p:txBody>
      </p:sp>
    </p:spTree>
    <p:extLst>
      <p:ext uri="{BB962C8B-B14F-4D97-AF65-F5344CB8AC3E}">
        <p14:creationId xmlns:p14="http://schemas.microsoft.com/office/powerpoint/2010/main" val="3061278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solidFill>
                  <a:schemeClr val="tx1"/>
                </a:solidFill>
              </a:rPr>
              <a:t>ADVERSE EVENTS</a:t>
            </a:r>
            <a:endParaRPr lang="en-US" dirty="0">
              <a:solidFill>
                <a:schemeClr val="tx1"/>
              </a:solidFill>
            </a:endParaRPr>
          </a:p>
        </p:txBody>
      </p:sp>
      <p:sp>
        <p:nvSpPr>
          <p:cNvPr id="4" name="Text Placeholder 3"/>
          <p:cNvSpPr>
            <a:spLocks noGrp="1"/>
          </p:cNvSpPr>
          <p:nvPr>
            <p:ph type="body" sz="quarter" idx="13"/>
          </p:nvPr>
        </p:nvSpPr>
        <p:spPr/>
        <p:txBody>
          <a:bodyPr>
            <a:normAutofit fontScale="77500" lnSpcReduction="20000"/>
          </a:bodyPr>
          <a:lstStyle/>
          <a:p>
            <a:endParaRPr lang="en-US"/>
          </a:p>
        </p:txBody>
      </p:sp>
      <p:sp>
        <p:nvSpPr>
          <p:cNvPr id="5" name="Text Placeholder 4"/>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40899908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is map shows the percentage of adult day services center participants that had falls in the last 90 days: United States, 2014 " title="Percentage of adult day services center participants that had falls in the last 90 days: United States, 2014 "/>
          <p:cNvSpPr>
            <a:spLocks noGrp="1"/>
          </p:cNvSpPr>
          <p:nvPr>
            <p:ph type="title"/>
          </p:nvPr>
        </p:nvSpPr>
        <p:spPr>
          <a:xfrm>
            <a:off x="618490" y="222886"/>
            <a:ext cx="7886700" cy="1325563"/>
          </a:xfrm>
        </p:spPr>
        <p:txBody>
          <a:bodyPr>
            <a:noAutofit/>
          </a:bodyPr>
          <a:lstStyle/>
          <a:p>
            <a:r>
              <a:rPr lang="en-US" sz="2000" dirty="0">
                <a:latin typeface="Arial" panose="020B0604020202020204" pitchFamily="34" charset="0"/>
                <a:cs typeface="Arial" panose="020B0604020202020204" pitchFamily="34" charset="0"/>
              </a:rPr>
              <a:t>Percentage of </a:t>
            </a:r>
            <a:r>
              <a:rPr lang="en-US" sz="2000" dirty="0" smtClean="0">
                <a:latin typeface="Arial" panose="020B0604020202020204" pitchFamily="34" charset="0"/>
                <a:cs typeface="Arial" panose="020B0604020202020204" pitchFamily="34" charset="0"/>
              </a:rPr>
              <a:t>adult day services center participants </a:t>
            </a:r>
            <a:r>
              <a:rPr lang="en-US" sz="2000" dirty="0">
                <a:latin typeface="Arial" panose="020B0604020202020204" pitchFamily="34" charset="0"/>
                <a:cs typeface="Arial" panose="020B0604020202020204" pitchFamily="34" charset="0"/>
              </a:rPr>
              <a:t>that had </a:t>
            </a:r>
            <a:r>
              <a:rPr lang="en-US" sz="2000" dirty="0" smtClean="0">
                <a:latin typeface="Arial" panose="020B0604020202020204" pitchFamily="34" charset="0"/>
                <a:cs typeface="Arial" panose="020B0604020202020204" pitchFamily="34" charset="0"/>
              </a:rPr>
              <a:t>falls in the last 90 days: </a:t>
            </a:r>
            <a:r>
              <a:rPr lang="en-US" sz="2000" dirty="0">
                <a:latin typeface="Arial" panose="020B0604020202020204" pitchFamily="34" charset="0"/>
                <a:cs typeface="Arial" panose="020B0604020202020204" pitchFamily="34" charset="0"/>
              </a:rPr>
              <a:t>United States, 2014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pic>
        <p:nvPicPr>
          <p:cNvPr id="4" name="Picture 3" descr="This map shows the percentage of adult day services center participants that had falls in the last 90 days: United States, 2014 " title="Percentage of adult day services center participants that had falls in the last 90 days: United States, 2014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062" y="1027907"/>
            <a:ext cx="7219697" cy="4813131"/>
          </a:xfrm>
          <a:prstGeom prst="rect">
            <a:avLst/>
          </a:prstGeom>
        </p:spPr>
      </p:pic>
      <p:sp>
        <p:nvSpPr>
          <p:cNvPr id="7" name="Text Placeholder 3"/>
          <p:cNvSpPr txBox="1">
            <a:spLocks noGrp="1"/>
          </p:cNvSpPr>
          <p:nvPr>
            <p:ph type="body" sz="quarter" idx="14"/>
          </p:nvPr>
        </p:nvSpPr>
        <p:spPr>
          <a:xfrm>
            <a:off x="457200" y="5947551"/>
            <a:ext cx="8229600" cy="3841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700"/>
              </a:lnSpc>
              <a:buFont typeface="Arial" panose="020B0604020202020204" pitchFamily="34" charset="0"/>
              <a:buNone/>
            </a:pPr>
            <a:r>
              <a:rPr lang="en-US" dirty="0" smtClean="0">
                <a:latin typeface="Arial" panose="020B0604020202020204" pitchFamily="34" charset="0"/>
                <a:cs typeface="Arial" panose="020B0604020202020204" pitchFamily="34" charset="0"/>
              </a:rPr>
              <a:t>Statistical significance tested at p&lt;0.05. </a:t>
            </a:r>
          </a:p>
          <a:p>
            <a:pPr marL="0" indent="0" algn="ctr">
              <a:lnSpc>
                <a:spcPts val="700"/>
              </a:lnSpc>
              <a:buFont typeface="Arial" panose="020B0604020202020204" pitchFamily="34" charset="0"/>
              <a:buNone/>
            </a:pPr>
            <a:r>
              <a:rPr lang="en-US" dirty="0" smtClean="0">
                <a:latin typeface="Arial" panose="020B0604020202020204" pitchFamily="34" charset="0"/>
                <a:cs typeface="Arial" panose="020B0604020202020204" pitchFamily="34" charset="0"/>
              </a:rPr>
              <a:t>Note: The national percentage is 8%. </a:t>
            </a:r>
          </a:p>
          <a:p>
            <a:pPr marL="0" indent="0" algn="ctr">
              <a:lnSpc>
                <a:spcPts val="700"/>
              </a:lnSpc>
              <a:buFont typeface="Arial" panose="020B0604020202020204" pitchFamily="34" charset="0"/>
              <a:buNone/>
            </a:pPr>
            <a:endParaRPr lang="en-US" dirty="0" smtClean="0">
              <a:latin typeface="Arial" panose="020B0604020202020204" pitchFamily="34" charset="0"/>
              <a:cs typeface="Arial" panose="020B0604020202020204" pitchFamily="34" charset="0"/>
            </a:endParaRPr>
          </a:p>
          <a:p>
            <a:pPr marL="0" indent="0" algn="ctr">
              <a:lnSpc>
                <a:spcPts val="700"/>
              </a:lnSpc>
              <a:buFont typeface="Arial" panose="020B0604020202020204" pitchFamily="34" charset="0"/>
              <a:buNone/>
            </a:pPr>
            <a:r>
              <a:rPr lang="en-US" dirty="0" smtClean="0">
                <a:latin typeface="Arial" panose="020B0604020202020204" pitchFamily="34" charset="0"/>
                <a:ea typeface="Calibri" panose="020F0502020204030204" pitchFamily="34" charset="0"/>
                <a:cs typeface="Arial" panose="020B0604020202020204" pitchFamily="34" charset="0"/>
              </a:rPr>
              <a:t>Source: NCHS, National Study of Long-Term Care Providers, 2014</a:t>
            </a:r>
            <a:endParaRPr lang="en-US"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999828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is map shows the percentage of adult day services center participants that had overnight hospitalizations in the last 90 days: United States, 2014 " title="Percentage of adult day services center participants that had overnight hospitalizations in the last 90 days: United States, 2014 "/>
          <p:cNvSpPr>
            <a:spLocks noGrp="1"/>
          </p:cNvSpPr>
          <p:nvPr>
            <p:ph type="title"/>
          </p:nvPr>
        </p:nvSpPr>
        <p:spPr>
          <a:xfrm>
            <a:off x="628650" y="110483"/>
            <a:ext cx="7825539" cy="1325563"/>
          </a:xfrm>
        </p:spPr>
        <p:txBody>
          <a:bodyPr>
            <a:noAutofit/>
          </a:bodyPr>
          <a:lstStyle/>
          <a:p>
            <a:r>
              <a:rPr lang="en-US" sz="2000" dirty="0">
                <a:latin typeface="Arial" panose="020B0604020202020204" pitchFamily="34" charset="0"/>
                <a:cs typeface="Arial" panose="020B0604020202020204" pitchFamily="34" charset="0"/>
              </a:rPr>
              <a:t>Percentage of </a:t>
            </a:r>
            <a:r>
              <a:rPr lang="en-US" sz="2000" dirty="0" smtClean="0">
                <a:latin typeface="Arial" panose="020B0604020202020204" pitchFamily="34" charset="0"/>
                <a:cs typeface="Arial" panose="020B0604020202020204" pitchFamily="34" charset="0"/>
              </a:rPr>
              <a:t>adult day services center participants that </a:t>
            </a:r>
            <a:r>
              <a:rPr lang="en-US" sz="2000" dirty="0">
                <a:latin typeface="Arial" panose="020B0604020202020204" pitchFamily="34" charset="0"/>
                <a:cs typeface="Arial" panose="020B0604020202020204" pitchFamily="34" charset="0"/>
              </a:rPr>
              <a:t>had </a:t>
            </a:r>
            <a:r>
              <a:rPr lang="en-US" sz="2000" dirty="0" smtClean="0">
                <a:latin typeface="Arial" panose="020B0604020202020204" pitchFamily="34" charset="0"/>
                <a:cs typeface="Arial" panose="020B0604020202020204" pitchFamily="34" charset="0"/>
              </a:rPr>
              <a:t>overnight hospitalizations in the last 90 days: </a:t>
            </a:r>
            <a:r>
              <a:rPr lang="en-US" sz="2000" dirty="0">
                <a:latin typeface="Arial" panose="020B0604020202020204" pitchFamily="34" charset="0"/>
                <a:cs typeface="Arial" panose="020B0604020202020204" pitchFamily="34" charset="0"/>
              </a:rPr>
              <a:t>United States, 2014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pic>
        <p:nvPicPr>
          <p:cNvPr id="4" name="Picture 3" descr="This map shows the percentage of adult day services center participants that had overnight hospitalizations in the last 90 days: United States, 2014 " title="Percentage of adult day services center participants that had overnight hospitalizations in the last 90 days: United States, 2014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011" y="773264"/>
            <a:ext cx="7559178" cy="5039451"/>
          </a:xfrm>
          <a:prstGeom prst="rect">
            <a:avLst/>
          </a:prstGeom>
        </p:spPr>
      </p:pic>
      <p:sp>
        <p:nvSpPr>
          <p:cNvPr id="7" name="Text Placeholder 3"/>
          <p:cNvSpPr txBox="1">
            <a:spLocks/>
          </p:cNvSpPr>
          <p:nvPr/>
        </p:nvSpPr>
        <p:spPr>
          <a:xfrm>
            <a:off x="840127" y="6018834"/>
            <a:ext cx="8058149" cy="7407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700"/>
              </a:lnSpc>
              <a:buFont typeface="Arial" panose="020B0604020202020204" pitchFamily="34" charset="0"/>
              <a:buNone/>
            </a:pPr>
            <a:r>
              <a:rPr lang="en-US" dirty="0" smtClean="0">
                <a:latin typeface="Arial" panose="020B0604020202020204" pitchFamily="34" charset="0"/>
                <a:cs typeface="Arial" panose="020B0604020202020204" pitchFamily="34" charset="0"/>
              </a:rPr>
              <a:t>Statistical significance tested at p&lt;0.05. </a:t>
            </a:r>
          </a:p>
          <a:p>
            <a:pPr marL="0" indent="0" algn="ctr">
              <a:lnSpc>
                <a:spcPts val="700"/>
              </a:lnSpc>
              <a:buFont typeface="Arial" panose="020B0604020202020204" pitchFamily="34" charset="0"/>
              <a:buNone/>
            </a:pPr>
            <a:r>
              <a:rPr lang="en-US" dirty="0" smtClean="0">
                <a:latin typeface="Arial" panose="020B0604020202020204" pitchFamily="34" charset="0"/>
                <a:cs typeface="Arial" panose="020B0604020202020204" pitchFamily="34" charset="0"/>
              </a:rPr>
              <a:t>Note: The national percentage is 6%. </a:t>
            </a:r>
          </a:p>
          <a:p>
            <a:pPr marL="0" indent="0" algn="ctr">
              <a:lnSpc>
                <a:spcPts val="700"/>
              </a:lnSpc>
              <a:buFont typeface="Arial" panose="020B0604020202020204" pitchFamily="34" charset="0"/>
              <a:buNone/>
            </a:pPr>
            <a:endParaRPr lang="en-US" dirty="0" smtClean="0">
              <a:latin typeface="Arial" panose="020B0604020202020204" pitchFamily="34" charset="0"/>
              <a:cs typeface="Arial" panose="020B0604020202020204" pitchFamily="34" charset="0"/>
            </a:endParaRPr>
          </a:p>
          <a:p>
            <a:pPr marL="0" indent="0" algn="ctr">
              <a:lnSpc>
                <a:spcPts val="700"/>
              </a:lnSpc>
              <a:buFont typeface="Arial" panose="020B0604020202020204" pitchFamily="34" charset="0"/>
              <a:buNone/>
            </a:pPr>
            <a:r>
              <a:rPr lang="en-US" dirty="0" smtClean="0">
                <a:latin typeface="Arial" panose="020B0604020202020204" pitchFamily="34" charset="0"/>
                <a:ea typeface="Calibri" panose="020F0502020204030204" pitchFamily="34" charset="0"/>
                <a:cs typeface="Arial" panose="020B0604020202020204" pitchFamily="34" charset="0"/>
              </a:rPr>
              <a:t>Source: NCHS, National Study of Long-Term Care Providers, 2014</a:t>
            </a:r>
            <a:endParaRPr lang="en-US"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165738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is map shows the percentage of adult day services center participants that had emergency room visits in the last 90 days: United States, 2014 " title="Percentage of adult day services center participants that had emergency room visits in the last 90 days: United States, 2014 "/>
          <p:cNvSpPr>
            <a:spLocks noGrp="1"/>
          </p:cNvSpPr>
          <p:nvPr>
            <p:ph type="title"/>
          </p:nvPr>
        </p:nvSpPr>
        <p:spPr>
          <a:xfrm>
            <a:off x="689811" y="104173"/>
            <a:ext cx="7825539" cy="1098986"/>
          </a:xfrm>
        </p:spPr>
        <p:txBody>
          <a:bodyPr>
            <a:noAutofit/>
          </a:bodyPr>
          <a:lstStyle/>
          <a:p>
            <a:r>
              <a:rPr lang="en-US" sz="2000" dirty="0">
                <a:latin typeface="Arial" panose="020B0604020202020204" pitchFamily="34" charset="0"/>
                <a:cs typeface="Arial" panose="020B0604020202020204" pitchFamily="34" charset="0"/>
              </a:rPr>
              <a:t>Percentage of </a:t>
            </a:r>
            <a:r>
              <a:rPr lang="en-US" sz="2000" dirty="0" smtClean="0">
                <a:latin typeface="Arial" panose="020B0604020202020204" pitchFamily="34" charset="0"/>
                <a:cs typeface="Arial" panose="020B0604020202020204" pitchFamily="34" charset="0"/>
              </a:rPr>
              <a:t>adult day services center participants that </a:t>
            </a:r>
            <a:r>
              <a:rPr lang="en-US" sz="2000" dirty="0">
                <a:latin typeface="Arial" panose="020B0604020202020204" pitchFamily="34" charset="0"/>
                <a:cs typeface="Arial" panose="020B0604020202020204" pitchFamily="34" charset="0"/>
              </a:rPr>
              <a:t>had emergency room </a:t>
            </a:r>
            <a:r>
              <a:rPr lang="en-US" sz="2000" dirty="0" smtClean="0">
                <a:latin typeface="Arial" panose="020B0604020202020204" pitchFamily="34" charset="0"/>
                <a:cs typeface="Arial" panose="020B0604020202020204" pitchFamily="34" charset="0"/>
              </a:rPr>
              <a:t>visits in the last 90 days: </a:t>
            </a:r>
            <a:r>
              <a:rPr lang="en-US" sz="2000" dirty="0">
                <a:latin typeface="Arial" panose="020B0604020202020204" pitchFamily="34" charset="0"/>
                <a:cs typeface="Arial" panose="020B0604020202020204" pitchFamily="34" charset="0"/>
              </a:rPr>
              <a:t>United States, 2014 </a:t>
            </a:r>
            <a:br>
              <a:rPr lang="en-US" sz="2000" dirty="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pic>
        <p:nvPicPr>
          <p:cNvPr id="4" name="Picture 3" descr="This map shows the percentage of adult day services center participants that had emergency room visits in the last 90 days: United States, 2014 " title="Percentage of adult day services center participants that had emergency room visits in the last 90 days: United States, 2014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690" y="662293"/>
            <a:ext cx="7840212" cy="5226808"/>
          </a:xfrm>
          <a:prstGeom prst="rect">
            <a:avLst/>
          </a:prstGeom>
        </p:spPr>
      </p:pic>
      <p:sp>
        <p:nvSpPr>
          <p:cNvPr id="7" name="Text Placeholder 3"/>
          <p:cNvSpPr txBox="1">
            <a:spLocks/>
          </p:cNvSpPr>
          <p:nvPr/>
        </p:nvSpPr>
        <p:spPr>
          <a:xfrm>
            <a:off x="689811" y="6000984"/>
            <a:ext cx="8058149" cy="7700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700"/>
              </a:lnSpc>
              <a:buFont typeface="Arial" panose="020B0604020202020204" pitchFamily="34" charset="0"/>
              <a:buNone/>
            </a:pPr>
            <a:r>
              <a:rPr lang="en-US" dirty="0" smtClean="0">
                <a:latin typeface="Arial" panose="020B0604020202020204" pitchFamily="34" charset="0"/>
                <a:cs typeface="Arial" panose="020B0604020202020204" pitchFamily="34" charset="0"/>
              </a:rPr>
              <a:t>Statistical significance tested at p&lt;0.05. </a:t>
            </a:r>
          </a:p>
          <a:p>
            <a:pPr marL="0" indent="0" algn="ctr">
              <a:lnSpc>
                <a:spcPts val="700"/>
              </a:lnSpc>
              <a:buFont typeface="Arial" panose="020B0604020202020204" pitchFamily="34" charset="0"/>
              <a:buNone/>
            </a:pPr>
            <a:r>
              <a:rPr lang="en-US" dirty="0" smtClean="0">
                <a:latin typeface="Arial" panose="020B0604020202020204" pitchFamily="34" charset="0"/>
                <a:cs typeface="Arial" panose="020B0604020202020204" pitchFamily="34" charset="0"/>
              </a:rPr>
              <a:t>Note: The national percentage is 7%. </a:t>
            </a:r>
          </a:p>
          <a:p>
            <a:pPr marL="0" indent="0" algn="ctr">
              <a:lnSpc>
                <a:spcPts val="700"/>
              </a:lnSpc>
              <a:buFont typeface="Arial" panose="020B0604020202020204" pitchFamily="34" charset="0"/>
              <a:buNone/>
            </a:pPr>
            <a:endParaRPr lang="en-US" dirty="0" smtClean="0">
              <a:latin typeface="Arial" panose="020B0604020202020204" pitchFamily="34" charset="0"/>
              <a:cs typeface="Arial" panose="020B0604020202020204" pitchFamily="34" charset="0"/>
            </a:endParaRPr>
          </a:p>
          <a:p>
            <a:pPr marL="0" indent="0" algn="ctr">
              <a:lnSpc>
                <a:spcPts val="700"/>
              </a:lnSpc>
              <a:buFont typeface="Arial" panose="020B0604020202020204" pitchFamily="34" charset="0"/>
              <a:buNone/>
            </a:pPr>
            <a:r>
              <a:rPr lang="en-US" dirty="0" smtClean="0">
                <a:latin typeface="Arial" panose="020B0604020202020204" pitchFamily="34" charset="0"/>
                <a:ea typeface="Calibri" panose="020F0502020204030204" pitchFamily="34" charset="0"/>
                <a:cs typeface="Arial" panose="020B0604020202020204" pitchFamily="34" charset="0"/>
              </a:rPr>
              <a:t>Source: NCHS, National Study of Long-Term Care Providers, 2014</a:t>
            </a:r>
            <a:endParaRPr lang="en-US"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269219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2780" y="486017"/>
            <a:ext cx="8448040" cy="387743"/>
          </a:xfrm>
        </p:spPr>
        <p:txBody>
          <a:bodyPr>
            <a:noAutofit/>
          </a:bodyPr>
          <a:lstStyle/>
          <a:p>
            <a:r>
              <a:rPr lang="en-US" sz="2900" dirty="0" smtClean="0">
                <a:solidFill>
                  <a:schemeClr val="tx1"/>
                </a:solidFill>
              </a:rPr>
              <a:t>Links to NSLTCP Publications and Documentation</a:t>
            </a:r>
            <a:endParaRPr lang="en-US" sz="2900" dirty="0">
              <a:solidFill>
                <a:schemeClr val="tx1"/>
              </a:solidFill>
            </a:endParaRPr>
          </a:p>
        </p:txBody>
      </p:sp>
      <p:sp>
        <p:nvSpPr>
          <p:cNvPr id="3" name="Subtitle 2"/>
          <p:cNvSpPr>
            <a:spLocks noGrp="1"/>
          </p:cNvSpPr>
          <p:nvPr>
            <p:ph type="subTitle" idx="1"/>
          </p:nvPr>
        </p:nvSpPr>
        <p:spPr>
          <a:xfrm>
            <a:off x="793955" y="848361"/>
            <a:ext cx="7856034" cy="4873120"/>
          </a:xfrm>
        </p:spPr>
        <p:txBody>
          <a:bodyPr>
            <a:noAutofit/>
          </a:bodyPr>
          <a:lstStyle/>
          <a:p>
            <a:pPr marL="285750" indent="-285750" algn="l">
              <a:buFont typeface="Arial" panose="020B0604020202020204" pitchFamily="34" charset="0"/>
              <a:buChar char="•"/>
            </a:pPr>
            <a:endParaRPr lang="en-US" sz="3000" dirty="0" smtClean="0">
              <a:solidFill>
                <a:schemeClr val="tx1"/>
              </a:solidFill>
            </a:endParaRPr>
          </a:p>
          <a:p>
            <a:pPr marL="285750" indent="-285750" algn="l">
              <a:buFont typeface="Arial" panose="020B0604020202020204" pitchFamily="34" charset="0"/>
              <a:buChar char="•"/>
            </a:pPr>
            <a:r>
              <a:rPr lang="en-US" dirty="0" smtClean="0">
                <a:solidFill>
                  <a:schemeClr val="tx1"/>
                </a:solidFill>
              </a:rPr>
              <a:t>Study results </a:t>
            </a:r>
            <a:r>
              <a:rPr lang="en-US" dirty="0">
                <a:solidFill>
                  <a:schemeClr val="tx1"/>
                </a:solidFill>
              </a:rPr>
              <a:t>and </a:t>
            </a:r>
            <a:r>
              <a:rPr lang="en-US" dirty="0" smtClean="0">
                <a:solidFill>
                  <a:schemeClr val="tx1"/>
                </a:solidFill>
              </a:rPr>
              <a:t>publications</a:t>
            </a:r>
            <a:r>
              <a:rPr lang="en-US" dirty="0">
                <a:solidFill>
                  <a:schemeClr val="tx1"/>
                </a:solidFill>
              </a:rPr>
              <a:t>: </a:t>
            </a:r>
            <a:r>
              <a:rPr lang="en-US" dirty="0">
                <a:solidFill>
                  <a:schemeClr val="tx1"/>
                </a:solidFill>
                <a:hlinkClick r:id="rId3"/>
              </a:rPr>
              <a:t>https://</a:t>
            </a:r>
            <a:r>
              <a:rPr lang="en-US" dirty="0" smtClean="0">
                <a:solidFill>
                  <a:schemeClr val="tx1"/>
                </a:solidFill>
                <a:hlinkClick r:id="rId3"/>
              </a:rPr>
              <a:t>www.cdc.gov/nchs/nsltcp/nsltcp_products.htm</a:t>
            </a:r>
            <a:r>
              <a:rPr lang="en-US" dirty="0" smtClean="0">
                <a:solidFill>
                  <a:schemeClr val="tx1"/>
                </a:solidFill>
              </a:rPr>
              <a:t> </a:t>
            </a:r>
          </a:p>
          <a:p>
            <a:pPr algn="l"/>
            <a:endParaRPr lang="en-US" sz="3000" dirty="0" smtClean="0">
              <a:solidFill>
                <a:schemeClr val="tx1"/>
              </a:solidFill>
            </a:endParaRPr>
          </a:p>
          <a:p>
            <a:pPr marL="285750" indent="-285750" algn="l">
              <a:buFont typeface="Arial" panose="020B0604020202020204" pitchFamily="34" charset="0"/>
              <a:buChar char="•"/>
            </a:pPr>
            <a:r>
              <a:rPr lang="en-US" dirty="0" smtClean="0">
                <a:solidFill>
                  <a:schemeClr val="tx1"/>
                </a:solidFill>
              </a:rPr>
              <a:t>Questionnaires, survey methodology, and </a:t>
            </a:r>
            <a:r>
              <a:rPr lang="en-US" dirty="0">
                <a:solidFill>
                  <a:schemeClr val="tx1"/>
                </a:solidFill>
              </a:rPr>
              <a:t>related documentation: </a:t>
            </a:r>
            <a:r>
              <a:rPr lang="en-US" dirty="0">
                <a:solidFill>
                  <a:schemeClr val="tx1"/>
                </a:solidFill>
                <a:hlinkClick r:id="rId4"/>
              </a:rPr>
              <a:t>https://</a:t>
            </a:r>
            <a:r>
              <a:rPr lang="en-US" dirty="0" smtClean="0">
                <a:solidFill>
                  <a:schemeClr val="tx1"/>
                </a:solidFill>
                <a:hlinkClick r:id="rId4"/>
              </a:rPr>
              <a:t>www.cdc.gov/nchs/nsltcp/nsltcp_questionnaires.htm</a:t>
            </a:r>
            <a:r>
              <a:rPr lang="en-US" dirty="0" smtClean="0">
                <a:solidFill>
                  <a:schemeClr val="tx1"/>
                </a:solidFill>
              </a:rPr>
              <a:t> </a:t>
            </a:r>
            <a:endParaRPr lang="en-US" dirty="0">
              <a:solidFill>
                <a:schemeClr val="tx1"/>
              </a:solidFill>
            </a:endParaRPr>
          </a:p>
        </p:txBody>
      </p:sp>
      <p:sp>
        <p:nvSpPr>
          <p:cNvPr id="4" name="Text Placeholder 3"/>
          <p:cNvSpPr>
            <a:spLocks noGrp="1"/>
          </p:cNvSpPr>
          <p:nvPr>
            <p:ph type="body" sz="quarter" idx="13"/>
          </p:nvPr>
        </p:nvSpPr>
        <p:spPr>
          <a:xfrm>
            <a:off x="2286000" y="6307750"/>
            <a:ext cx="5105400" cy="182880"/>
          </a:xfrm>
        </p:spPr>
        <p:txBody>
          <a:bodyPr>
            <a:normAutofit fontScale="77500" lnSpcReduction="20000"/>
          </a:bodyPr>
          <a:lstStyle/>
          <a:p>
            <a:endParaRPr lang="en-US" dirty="0"/>
          </a:p>
        </p:txBody>
      </p:sp>
      <p:sp>
        <p:nvSpPr>
          <p:cNvPr id="5" name="Text Placeholder 4"/>
          <p:cNvSpPr>
            <a:spLocks noGrp="1"/>
          </p:cNvSpPr>
          <p:nvPr>
            <p:ph type="body" sz="quarter" idx="14"/>
          </p:nvPr>
        </p:nvSpPr>
        <p:spPr/>
        <p:txBody>
          <a:bodyPr/>
          <a:lstStyle/>
          <a:p>
            <a:r>
              <a:rPr lang="en-US" dirty="0" smtClean="0"/>
              <a:t>Division of Health Care Statistics</a:t>
            </a:r>
            <a:endParaRPr lang="en-US" dirty="0"/>
          </a:p>
        </p:txBody>
      </p:sp>
    </p:spTree>
    <p:extLst>
      <p:ext uri="{BB962C8B-B14F-4D97-AF65-F5344CB8AC3E}">
        <p14:creationId xmlns:p14="http://schemas.microsoft.com/office/powerpoint/2010/main" val="35361995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solidFill>
                  <a:schemeClr val="tx1"/>
                </a:solidFill>
              </a:rPr>
              <a:t>OWNERSHIP AND CHAIN STATUS</a:t>
            </a:r>
            <a:endParaRPr lang="en-US" dirty="0">
              <a:solidFill>
                <a:schemeClr val="tx1"/>
              </a:solidFill>
            </a:endParaRPr>
          </a:p>
        </p:txBody>
      </p:sp>
      <p:sp>
        <p:nvSpPr>
          <p:cNvPr id="4" name="Text Placeholder 3"/>
          <p:cNvSpPr>
            <a:spLocks noGrp="1"/>
          </p:cNvSpPr>
          <p:nvPr>
            <p:ph type="body" sz="quarter" idx="13"/>
          </p:nvPr>
        </p:nvSpPr>
        <p:spPr/>
        <p:txBody>
          <a:bodyPr>
            <a:normAutofit fontScale="77500" lnSpcReduction="20000"/>
          </a:bodyPr>
          <a:lstStyle/>
          <a:p>
            <a:endParaRPr lang="en-US"/>
          </a:p>
        </p:txBody>
      </p:sp>
      <p:sp>
        <p:nvSpPr>
          <p:cNvPr id="5" name="Text Placeholder 4"/>
          <p:cNvSpPr>
            <a:spLocks noGrp="1"/>
          </p:cNvSpPr>
          <p:nvPr>
            <p:ph type="body" sz="quarter" idx="14"/>
          </p:nvPr>
        </p:nvSpPr>
        <p:spPr/>
        <p:txBody>
          <a:bodyPr/>
          <a:lstStyle/>
          <a:p>
            <a:r>
              <a:rPr lang="en-US" dirty="0"/>
              <a:t>Division of Health Care Statistics</a:t>
            </a:r>
          </a:p>
          <a:p>
            <a:endParaRPr lang="en-US" dirty="0"/>
          </a:p>
        </p:txBody>
      </p:sp>
    </p:spTree>
    <p:extLst>
      <p:ext uri="{BB962C8B-B14F-4D97-AF65-F5344CB8AC3E}">
        <p14:creationId xmlns:p14="http://schemas.microsoft.com/office/powerpoint/2010/main" val="20504171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is map shows the Percentage of adult day services centers that are for-profit: United States, 2014 " title="Percentage of adult day services centers that are for-profit: United States, 2014 "/>
          <p:cNvSpPr>
            <a:spLocks noGrp="1"/>
          </p:cNvSpPr>
          <p:nvPr>
            <p:ph type="title"/>
          </p:nvPr>
        </p:nvSpPr>
        <p:spPr>
          <a:xfrm>
            <a:off x="550273" y="0"/>
            <a:ext cx="7886700" cy="1325563"/>
          </a:xfrm>
        </p:spPr>
        <p:txBody>
          <a:bodyPr>
            <a:noAutofit/>
          </a:bodyPr>
          <a:lstStyle/>
          <a:p>
            <a:r>
              <a:rPr lang="en-US" sz="2000" dirty="0">
                <a:latin typeface="Arial" panose="020B0604020202020204" pitchFamily="34" charset="0"/>
                <a:cs typeface="Arial" panose="020B0604020202020204" pitchFamily="34" charset="0"/>
              </a:rPr>
              <a:t>Percentage of </a:t>
            </a:r>
            <a:r>
              <a:rPr lang="en-US" sz="2000" dirty="0" smtClean="0">
                <a:latin typeface="Arial" panose="020B0604020202020204" pitchFamily="34" charset="0"/>
                <a:cs typeface="Arial" panose="020B0604020202020204" pitchFamily="34" charset="0"/>
              </a:rPr>
              <a:t>adult day services </a:t>
            </a:r>
            <a:r>
              <a:rPr lang="en-US" sz="2000" dirty="0">
                <a:latin typeface="Arial" panose="020B0604020202020204" pitchFamily="34" charset="0"/>
                <a:cs typeface="Arial" panose="020B0604020202020204" pitchFamily="34" charset="0"/>
              </a:rPr>
              <a:t>centers that are </a:t>
            </a:r>
            <a:r>
              <a:rPr lang="en-US" sz="2000" dirty="0" smtClean="0">
                <a:latin typeface="Arial" panose="020B0604020202020204" pitchFamily="34" charset="0"/>
                <a:cs typeface="Arial" panose="020B0604020202020204" pitchFamily="34" charset="0"/>
              </a:rPr>
              <a:t>for-profit: </a:t>
            </a:r>
            <a:r>
              <a:rPr lang="en-US" sz="2000" dirty="0">
                <a:latin typeface="Arial" panose="020B0604020202020204" pitchFamily="34" charset="0"/>
                <a:cs typeface="Arial" panose="020B0604020202020204" pitchFamily="34" charset="0"/>
              </a:rPr>
              <a:t>United States, 2014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pic>
        <p:nvPicPr>
          <p:cNvPr id="4" name="Picture 3" descr="This map shows the percentage of adult day services centers that are for-profit: United States, 2014 " title="Percentage of adult day services centers that are for-profit: United States, 2014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562" y="662781"/>
            <a:ext cx="7906941" cy="5271294"/>
          </a:xfrm>
          <a:prstGeom prst="rect">
            <a:avLst/>
          </a:prstGeom>
        </p:spPr>
      </p:pic>
      <p:sp>
        <p:nvSpPr>
          <p:cNvPr id="7" name="Text Placeholder 3"/>
          <p:cNvSpPr txBox="1">
            <a:spLocks noGrp="1"/>
          </p:cNvSpPr>
          <p:nvPr>
            <p:ph type="body" sz="quarter" idx="14"/>
          </p:nvPr>
        </p:nvSpPr>
        <p:spPr>
          <a:xfrm>
            <a:off x="457200" y="6019799"/>
            <a:ext cx="8229600" cy="8381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700"/>
              </a:lnSpc>
              <a:buFont typeface="Arial" panose="020B0604020202020204" pitchFamily="34" charset="0"/>
              <a:buNone/>
            </a:pPr>
            <a:r>
              <a:rPr lang="en-US" dirty="0" smtClean="0">
                <a:latin typeface="Arial" panose="020B0604020202020204" pitchFamily="34" charset="0"/>
                <a:cs typeface="Arial" panose="020B0604020202020204" pitchFamily="34" charset="0"/>
              </a:rPr>
              <a:t>Statistical significance tested at p&lt;0.05. </a:t>
            </a:r>
          </a:p>
          <a:p>
            <a:pPr marL="0" indent="0" algn="ctr">
              <a:lnSpc>
                <a:spcPts val="700"/>
              </a:lnSpc>
              <a:buFont typeface="Arial" panose="020B0604020202020204" pitchFamily="34" charset="0"/>
              <a:buNone/>
            </a:pPr>
            <a:r>
              <a:rPr lang="en-US" dirty="0" smtClean="0">
                <a:latin typeface="Arial" panose="020B0604020202020204" pitchFamily="34" charset="0"/>
                <a:cs typeface="Arial" panose="020B0604020202020204" pitchFamily="34" charset="0"/>
              </a:rPr>
              <a:t>Note: The national percentage is  44%. </a:t>
            </a:r>
          </a:p>
          <a:p>
            <a:pPr marL="0" indent="0" algn="ctr">
              <a:lnSpc>
                <a:spcPts val="700"/>
              </a:lnSpc>
              <a:buFont typeface="Arial" panose="020B0604020202020204" pitchFamily="34" charset="0"/>
              <a:buNone/>
            </a:pPr>
            <a:endParaRPr lang="en-US" dirty="0" smtClean="0">
              <a:latin typeface="Arial" panose="020B0604020202020204" pitchFamily="34" charset="0"/>
              <a:cs typeface="Arial" panose="020B0604020202020204" pitchFamily="34" charset="0"/>
            </a:endParaRPr>
          </a:p>
          <a:p>
            <a:pPr marL="0" indent="0" algn="ctr">
              <a:lnSpc>
                <a:spcPts val="700"/>
              </a:lnSpc>
              <a:buFont typeface="Arial" panose="020B0604020202020204" pitchFamily="34" charset="0"/>
              <a:buNone/>
            </a:pPr>
            <a:r>
              <a:rPr lang="en-US" dirty="0" smtClean="0">
                <a:latin typeface="Arial" panose="020B0604020202020204" pitchFamily="34" charset="0"/>
                <a:ea typeface="Calibri" panose="020F0502020204030204" pitchFamily="34" charset="0"/>
                <a:cs typeface="Arial" panose="020B0604020202020204" pitchFamily="34" charset="0"/>
              </a:rPr>
              <a:t>Source: NCHS, National Study of Long-Term Care Providers, 2014</a:t>
            </a:r>
            <a:endParaRPr lang="en-US"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676481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524" y="143058"/>
            <a:ext cx="7886700" cy="1325563"/>
          </a:xfrm>
        </p:spPr>
        <p:txBody>
          <a:bodyPr>
            <a:noAutofit/>
          </a:bodyPr>
          <a:lstStyle/>
          <a:p>
            <a:r>
              <a:rPr lang="en-US" sz="2000" dirty="0">
                <a:latin typeface="Arial" panose="020B0604020202020204" pitchFamily="34" charset="0"/>
                <a:cs typeface="Arial" panose="020B0604020202020204" pitchFamily="34" charset="0"/>
              </a:rPr>
              <a:t>Percentage of </a:t>
            </a:r>
            <a:r>
              <a:rPr lang="en-US" sz="2000" dirty="0" smtClean="0">
                <a:latin typeface="Arial" panose="020B0604020202020204" pitchFamily="34" charset="0"/>
                <a:cs typeface="Arial" panose="020B0604020202020204" pitchFamily="34" charset="0"/>
              </a:rPr>
              <a:t>adult day services centers that are chain-affiliated: </a:t>
            </a:r>
            <a:r>
              <a:rPr lang="en-US" sz="2000" dirty="0">
                <a:latin typeface="Arial" panose="020B0604020202020204" pitchFamily="34" charset="0"/>
                <a:cs typeface="Arial" panose="020B0604020202020204" pitchFamily="34" charset="0"/>
              </a:rPr>
              <a:t>United States, 2014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pic>
        <p:nvPicPr>
          <p:cNvPr id="4" name="Picture 3" descr="This map shows the percentage of adult day services centers that are chain-affiliated: United States, 2014 " title="Percentage of adult day services centers that are chain-affiliated: United States, 2014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524" y="901374"/>
            <a:ext cx="7558837" cy="5039225"/>
          </a:xfrm>
          <a:prstGeom prst="rect">
            <a:avLst/>
          </a:prstGeom>
        </p:spPr>
      </p:pic>
      <p:sp>
        <p:nvSpPr>
          <p:cNvPr id="7" name="Text Placeholder 3"/>
          <p:cNvSpPr txBox="1">
            <a:spLocks noGrp="1"/>
          </p:cNvSpPr>
          <p:nvPr>
            <p:ph type="body" sz="quarter" idx="14"/>
          </p:nvPr>
        </p:nvSpPr>
        <p:spPr>
          <a:xfrm>
            <a:off x="457200" y="6048375"/>
            <a:ext cx="8229600" cy="8096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700"/>
              </a:lnSpc>
              <a:buFont typeface="Arial" panose="020B0604020202020204" pitchFamily="34" charset="0"/>
              <a:buNone/>
            </a:pPr>
            <a:r>
              <a:rPr lang="en-US" dirty="0" smtClean="0">
                <a:latin typeface="Arial" panose="020B0604020202020204" pitchFamily="34" charset="0"/>
                <a:cs typeface="Arial" panose="020B0604020202020204" pitchFamily="34" charset="0"/>
              </a:rPr>
              <a:t>Statistical significance tested at p&lt;0.05. </a:t>
            </a:r>
          </a:p>
          <a:p>
            <a:pPr marL="0" indent="0" algn="ctr">
              <a:lnSpc>
                <a:spcPts val="700"/>
              </a:lnSpc>
              <a:buFont typeface="Arial" panose="020B0604020202020204" pitchFamily="34" charset="0"/>
              <a:buNone/>
            </a:pPr>
            <a:r>
              <a:rPr lang="en-US" dirty="0" smtClean="0">
                <a:latin typeface="Arial" panose="020B0604020202020204" pitchFamily="34" charset="0"/>
                <a:cs typeface="Arial" panose="020B0604020202020204" pitchFamily="34" charset="0"/>
              </a:rPr>
              <a:t>Note: The national percentage is 42%. </a:t>
            </a:r>
          </a:p>
          <a:p>
            <a:pPr marL="0" indent="0" algn="ctr">
              <a:lnSpc>
                <a:spcPts val="700"/>
              </a:lnSpc>
              <a:buFont typeface="Arial" panose="020B0604020202020204" pitchFamily="34" charset="0"/>
              <a:buNone/>
            </a:pPr>
            <a:endParaRPr lang="en-US" dirty="0" smtClean="0">
              <a:latin typeface="Arial" panose="020B0604020202020204" pitchFamily="34" charset="0"/>
              <a:cs typeface="Arial" panose="020B0604020202020204" pitchFamily="34" charset="0"/>
            </a:endParaRPr>
          </a:p>
          <a:p>
            <a:pPr marL="0" indent="0">
              <a:lnSpc>
                <a:spcPts val="700"/>
              </a:lnSpc>
              <a:buFont typeface="Arial" panose="020B0604020202020204" pitchFamily="34" charset="0"/>
              <a:buNone/>
            </a:pPr>
            <a:r>
              <a:rPr lang="en-US" dirty="0" smtClean="0">
                <a:latin typeface="Arial" panose="020B0604020202020204" pitchFamily="34" charset="0"/>
                <a:ea typeface="Calibri" panose="020F0502020204030204" pitchFamily="34" charset="0"/>
                <a:cs typeface="Arial" panose="020B0604020202020204" pitchFamily="34" charset="0"/>
              </a:rPr>
              <a:t>		Source: NCHS, National Study of Long-Term Care Providers, 2014</a:t>
            </a:r>
            <a:endParaRPr lang="en-US"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747213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solidFill>
                  <a:schemeClr val="tx1"/>
                </a:solidFill>
              </a:rPr>
              <a:t>DISEASE-SPECIFIC PROGRAMS</a:t>
            </a:r>
            <a:endParaRPr lang="en-US" dirty="0">
              <a:solidFill>
                <a:schemeClr val="tx1"/>
              </a:solidFill>
            </a:endParaRPr>
          </a:p>
        </p:txBody>
      </p:sp>
      <p:sp>
        <p:nvSpPr>
          <p:cNvPr id="4" name="Text Placeholder 3"/>
          <p:cNvSpPr>
            <a:spLocks noGrp="1"/>
          </p:cNvSpPr>
          <p:nvPr>
            <p:ph type="body" sz="quarter" idx="13"/>
          </p:nvPr>
        </p:nvSpPr>
        <p:spPr/>
        <p:txBody>
          <a:bodyPr>
            <a:normAutofit fontScale="77500" lnSpcReduction="20000"/>
          </a:bodyPr>
          <a:lstStyle/>
          <a:p>
            <a:endParaRPr lang="en-US"/>
          </a:p>
        </p:txBody>
      </p:sp>
      <p:sp>
        <p:nvSpPr>
          <p:cNvPr id="5" name="Text Placeholder 4"/>
          <p:cNvSpPr>
            <a:spLocks noGrp="1"/>
          </p:cNvSpPr>
          <p:nvPr>
            <p:ph type="body" sz="quarter" idx="14"/>
          </p:nvPr>
        </p:nvSpPr>
        <p:spPr/>
        <p:txBody>
          <a:bodyPr/>
          <a:lstStyle/>
          <a:p>
            <a:r>
              <a:rPr lang="en-US" dirty="0"/>
              <a:t>Division of Health Care Statistics</a:t>
            </a:r>
          </a:p>
          <a:p>
            <a:endParaRPr lang="en-US" dirty="0"/>
          </a:p>
        </p:txBody>
      </p:sp>
    </p:spTree>
    <p:extLst>
      <p:ext uri="{BB962C8B-B14F-4D97-AF65-F5344CB8AC3E}">
        <p14:creationId xmlns:p14="http://schemas.microsoft.com/office/powerpoint/2010/main" val="9458311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424" y="163420"/>
            <a:ext cx="7886700" cy="1325563"/>
          </a:xfrm>
        </p:spPr>
        <p:txBody>
          <a:bodyPr anchor="t">
            <a:noAutofit/>
          </a:bodyPr>
          <a:lstStyle/>
          <a:p>
            <a:r>
              <a:rPr lang="en-US" sz="2000" dirty="0">
                <a:latin typeface="Arial" panose="020B0604020202020204" pitchFamily="34" charset="0"/>
                <a:cs typeface="Arial" panose="020B0604020202020204" pitchFamily="34" charset="0"/>
              </a:rPr>
              <a:t>Percentage of </a:t>
            </a:r>
            <a:r>
              <a:rPr lang="en-US" sz="2000" dirty="0" smtClean="0">
                <a:latin typeface="Arial" panose="020B0604020202020204" pitchFamily="34" charset="0"/>
                <a:cs typeface="Arial" panose="020B0604020202020204" pitchFamily="34" charset="0"/>
              </a:rPr>
              <a:t>adult day services centers that offer disease-specific programs for Alzheimer’s disease: </a:t>
            </a:r>
            <a:r>
              <a:rPr lang="en-US" sz="2000" dirty="0">
                <a:latin typeface="Arial" panose="020B0604020202020204" pitchFamily="34" charset="0"/>
                <a:cs typeface="Arial" panose="020B0604020202020204" pitchFamily="34" charset="0"/>
              </a:rPr>
              <a:t>United States, 2014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pic>
        <p:nvPicPr>
          <p:cNvPr id="3" name="Picture 2" descr="This map shows the Percentage of adult day services centers that offer disease-specific programs for Alzheimer’s disease: United States, 2014 " title="Percentage of adult day services centers that offer disease-specific programs for Alzheimer’s disease: United States, 2014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253" y="816896"/>
            <a:ext cx="7452852" cy="4968568"/>
          </a:xfrm>
          <a:prstGeom prst="rect">
            <a:avLst/>
          </a:prstGeom>
        </p:spPr>
      </p:pic>
      <p:sp>
        <p:nvSpPr>
          <p:cNvPr id="9" name="Text Placeholder 3"/>
          <p:cNvSpPr txBox="1">
            <a:spLocks/>
          </p:cNvSpPr>
          <p:nvPr/>
        </p:nvSpPr>
        <p:spPr>
          <a:xfrm>
            <a:off x="740295" y="5850353"/>
            <a:ext cx="8058149" cy="10076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700"/>
              </a:lnSpc>
              <a:buFont typeface="Arial" panose="020B0604020202020204" pitchFamily="34" charset="0"/>
              <a:buNone/>
            </a:pPr>
            <a:r>
              <a:rPr lang="en-US" dirty="0" smtClean="0">
                <a:latin typeface="Arial" panose="020B0604020202020204" pitchFamily="34" charset="0"/>
                <a:cs typeface="Arial" panose="020B0604020202020204" pitchFamily="34" charset="0"/>
              </a:rPr>
              <a:t>Statistical significance tested at p&lt;0.05. </a:t>
            </a:r>
          </a:p>
          <a:p>
            <a:pPr marL="0" indent="0" algn="ctr">
              <a:lnSpc>
                <a:spcPts val="700"/>
              </a:lnSpc>
              <a:buFont typeface="Arial" panose="020B0604020202020204" pitchFamily="34" charset="0"/>
              <a:buNone/>
            </a:pPr>
            <a:r>
              <a:rPr lang="en-US" dirty="0" smtClean="0">
                <a:latin typeface="Arial" panose="020B0604020202020204" pitchFamily="34" charset="0"/>
                <a:cs typeface="Arial" panose="020B0604020202020204" pitchFamily="34" charset="0"/>
              </a:rPr>
              <a:t>*Percentage is 90% or higher but estimate is not displayed as it may pose a disclosure risk.</a:t>
            </a:r>
          </a:p>
          <a:p>
            <a:pPr marL="0" indent="0" algn="ctr">
              <a:lnSpc>
                <a:spcPts val="700"/>
              </a:lnSpc>
              <a:buFont typeface="Arial" panose="020B0604020202020204" pitchFamily="34" charset="0"/>
              <a:buNone/>
            </a:pPr>
            <a:r>
              <a:rPr lang="en-US" dirty="0" smtClean="0">
                <a:latin typeface="Arial" panose="020B0604020202020204" pitchFamily="34" charset="0"/>
                <a:cs typeface="Arial" panose="020B0604020202020204" pitchFamily="34" charset="0"/>
              </a:rPr>
              <a:t>Note: The national percentage is 69%. </a:t>
            </a:r>
          </a:p>
          <a:p>
            <a:pPr marL="0" indent="0" algn="ctr">
              <a:lnSpc>
                <a:spcPts val="700"/>
              </a:lnSpc>
              <a:buFont typeface="Arial" panose="020B0604020202020204" pitchFamily="34" charset="0"/>
              <a:buNone/>
            </a:pPr>
            <a:endParaRPr lang="en-US" dirty="0" smtClean="0">
              <a:latin typeface="Arial" panose="020B0604020202020204" pitchFamily="34" charset="0"/>
              <a:cs typeface="Arial" panose="020B0604020202020204" pitchFamily="34" charset="0"/>
            </a:endParaRPr>
          </a:p>
          <a:p>
            <a:pPr marL="0" indent="0" algn="ctr">
              <a:lnSpc>
                <a:spcPts val="700"/>
              </a:lnSpc>
              <a:buFont typeface="Arial" panose="020B0604020202020204" pitchFamily="34" charset="0"/>
              <a:buNone/>
            </a:pPr>
            <a:r>
              <a:rPr lang="en-US" dirty="0" smtClean="0">
                <a:latin typeface="Arial" panose="020B0604020202020204" pitchFamily="34" charset="0"/>
                <a:ea typeface="Calibri" panose="020F0502020204030204" pitchFamily="34" charset="0"/>
                <a:cs typeface="Arial" panose="020B0604020202020204" pitchFamily="34" charset="0"/>
              </a:rPr>
              <a:t>Source: NCHS, National Study of Long-Term Care Providers, 2014</a:t>
            </a:r>
            <a:endParaRPr lang="en-US"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69181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6893</TotalTime>
  <Words>3040</Words>
  <Application>Microsoft Office PowerPoint</Application>
  <PresentationFormat>On-screen Show (4:3)</PresentationFormat>
  <Paragraphs>259</Paragraphs>
  <Slides>33</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Calibri Light</vt:lpstr>
      <vt:lpstr>Swis721 BT</vt:lpstr>
      <vt:lpstr>Office Theme</vt:lpstr>
      <vt:lpstr>National Study of Long-Term Care Providers 2014 </vt:lpstr>
      <vt:lpstr>NSLTCP 2014 Adult Day Services Center Maps Overview</vt:lpstr>
      <vt:lpstr>PowerPoint Presentation</vt:lpstr>
      <vt:lpstr>Links to NSLTCP Publications and Documentation</vt:lpstr>
      <vt:lpstr>OWNERSHIP AND CHAIN STATUS</vt:lpstr>
      <vt:lpstr>Percentage of adult day services centers that are for-profit: United States, 2014   </vt:lpstr>
      <vt:lpstr>Percentage of adult day services centers that are chain-affiliated: United States, 2014   </vt:lpstr>
      <vt:lpstr>DISEASE-SPECIFIC PROGRAMS</vt:lpstr>
      <vt:lpstr>Percentage of adult day services centers that offer disease-specific programs for Alzheimer’s disease: United States, 2014    </vt:lpstr>
      <vt:lpstr>Percentage of adult day services centers that offer disease-specific programs for cardiovascular disease: United States, 2014    </vt:lpstr>
      <vt:lpstr>Percentage of adult day services centers that offer disease-specific programs for depression: United States, 2014    </vt:lpstr>
      <vt:lpstr>Percentage of adult day services centers that offer disease-specific programs for diabetes: United States, 2014    </vt:lpstr>
      <vt:lpstr>PRACTICES</vt:lpstr>
      <vt:lpstr>Percentage of adult day services centers that screen for depression: United States, 2014</vt:lpstr>
      <vt:lpstr>PowerPoint Presentation</vt:lpstr>
      <vt:lpstr>PowerPoint Presentation</vt:lpstr>
      <vt:lpstr>MEDICAID</vt:lpstr>
      <vt:lpstr>PowerPoint Presentation</vt:lpstr>
      <vt:lpstr>Medicaid as a percentage of adult day services centers’ revenue from paid participant fees: United States, 2014 </vt:lpstr>
      <vt:lpstr>ACTIVITIES OF DAILY LIVING</vt:lpstr>
      <vt:lpstr>Percentage of adult day services center participants that need assistance with eating: United States, 2014    </vt:lpstr>
      <vt:lpstr>Percentage of adult day services center participants that need assistance with bathing: United States, 2014    </vt:lpstr>
      <vt:lpstr>MEDICATION USE</vt:lpstr>
      <vt:lpstr>PowerPoint Presentation</vt:lpstr>
      <vt:lpstr>HEALTH CONDITIONS</vt:lpstr>
      <vt:lpstr>Percentage of adult day services center participants diagnosed with Alzheimer’s disease or other dementias: United States, 2014  </vt:lpstr>
      <vt:lpstr>Percentage of adult day services center participants diagnosed with depression: United States, 2014  </vt:lpstr>
      <vt:lpstr>Percentage of adult day services center participants diagnosed with cardiovascular disease: United States, 2014  </vt:lpstr>
      <vt:lpstr>Percentage of adult day services center participants diagnosed with diabetes: United States, 2014  </vt:lpstr>
      <vt:lpstr>ADVERSE EVENTS</vt:lpstr>
      <vt:lpstr>Percentage of adult day services center participants that had falls in the last 90 days: United States, 2014   </vt:lpstr>
      <vt:lpstr>Percentage of adult day services center participants that had overnight hospitalizations in the last 90 days: United States, 2014    </vt:lpstr>
      <vt:lpstr>Percentage of adult day services center participants that had emergency room visits in the last 90 days: United States, 2014   </vt:lpstr>
    </vt:vector>
  </TitlesOfParts>
  <Company>CDC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NSLTCP National Figures 2012 Slide Deck</dc:title>
  <dc:subject>National Figures 2012 Slide Deck</dc:subject>
  <dc:creator>kon1@cdc.gov</dc:creator>
  <cp:keywords/>
  <dc:description/>
  <cp:lastModifiedBy>Quintana, Anthony R. (CDC/OPHSS/NCHS)</cp:lastModifiedBy>
  <cp:revision>685</cp:revision>
  <dcterms:created xsi:type="dcterms:W3CDTF">2010-07-23T19:51:19Z</dcterms:created>
  <dcterms:modified xsi:type="dcterms:W3CDTF">2017-02-23T20:13:55Z</dcterms:modified>
</cp:coreProperties>
</file>