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63" r:id="rId2"/>
    <p:sldId id="265" r:id="rId3"/>
    <p:sldId id="266" r:id="rId4"/>
    <p:sldId id="257" r:id="rId5"/>
    <p:sldId id="267" r:id="rId6"/>
    <p:sldId id="268" r:id="rId7"/>
    <p:sldId id="261" r:id="rId8"/>
    <p:sldId id="270" r:id="rId9"/>
    <p:sldId id="269" r:id="rId10"/>
    <p:sldId id="260" r:id="rId11"/>
    <p:sldId id="262" r:id="rId12"/>
    <p:sldId id="271" r:id="rId13"/>
    <p:sldId id="272" r:id="rId14"/>
    <p:sldId id="274" r:id="rId1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3366FF"/>
    <a:srgbClr val="0060A8"/>
    <a:srgbClr val="5AF70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516" y="-6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230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Office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9.3425605536332362E-2"/>
          <c:y val="6.8522483940042955E-2"/>
          <c:w val="0.89619377162629765"/>
          <c:h val="0.78586723768736622"/>
        </c:manualLayout>
      </c:layout>
      <c:barChart>
        <c:barDir val="col"/>
        <c:grouping val="clustered"/>
        <c:ser>
          <c:idx val="0"/>
          <c:order val="0"/>
          <c:tx>
            <c:strRef>
              <c:f>Sheet1!$A$2</c:f>
              <c:strCache>
                <c:ptCount val="1"/>
              </c:strCache>
            </c:strRef>
          </c:tx>
          <c:spPr>
            <a:solidFill>
              <a:srgbClr val="0070C0"/>
            </a:solidFill>
            <a:ln w="35414">
              <a:solidFill>
                <a:srgbClr val="000000"/>
              </a:solidFill>
              <a:prstDash val="solid"/>
            </a:ln>
          </c:spPr>
          <c:dPt>
            <c:idx val="1"/>
            <c:spPr>
              <a:solidFill>
                <a:srgbClr val="0070C0"/>
              </a:solidFill>
              <a:ln w="35414">
                <a:solidFill>
                  <a:srgbClr val="000000"/>
                </a:solidFill>
                <a:prstDash val="solid"/>
              </a:ln>
            </c:spPr>
          </c:dPt>
          <c:dPt>
            <c:idx val="2"/>
            <c:spPr>
              <a:solidFill>
                <a:srgbClr val="0070C0"/>
              </a:solidFill>
              <a:ln w="35414">
                <a:solidFill>
                  <a:srgbClr val="000000"/>
                </a:solidFill>
                <a:prstDash val="solid"/>
              </a:ln>
            </c:spPr>
          </c:dPt>
          <c:dPt>
            <c:idx val="3"/>
            <c:spPr>
              <a:solidFill>
                <a:srgbClr val="0070C0"/>
              </a:solidFill>
              <a:ln w="35414">
                <a:solidFill>
                  <a:srgbClr val="000000"/>
                </a:solidFill>
                <a:prstDash val="solid"/>
              </a:ln>
            </c:spPr>
          </c:dPt>
          <c:dPt>
            <c:idx val="4"/>
            <c:spPr>
              <a:solidFill>
                <a:srgbClr val="0070C0"/>
              </a:solidFill>
              <a:ln w="35414">
                <a:solidFill>
                  <a:srgbClr val="000000"/>
                </a:solidFill>
                <a:prstDash val="solid"/>
              </a:ln>
            </c:spPr>
          </c:dPt>
          <c:dPt>
            <c:idx val="5"/>
            <c:spPr>
              <a:solidFill>
                <a:srgbClr val="0070C0"/>
              </a:solidFill>
              <a:ln w="35414">
                <a:solidFill>
                  <a:srgbClr val="000000"/>
                </a:solidFill>
                <a:prstDash val="solid"/>
              </a:ln>
            </c:spPr>
          </c:dPt>
          <c:dPt>
            <c:idx val="6"/>
            <c:spPr>
              <a:solidFill>
                <a:srgbClr val="0070C0"/>
              </a:solidFill>
              <a:ln w="35414">
                <a:solidFill>
                  <a:srgbClr val="000000"/>
                </a:solidFill>
                <a:prstDash val="solid"/>
              </a:ln>
            </c:spPr>
          </c:dPt>
          <c:dLbls>
            <c:dLbl>
              <c:idx val="0"/>
              <c:layout>
                <c:manualLayout>
                  <c:x val="2.1277965046435118E-3"/>
                  <c:y val="-3.30004198080514E-2"/>
                </c:manualLayout>
              </c:layout>
              <c:dLblPos val="outEnd"/>
              <c:showVal val="1"/>
            </c:dLbl>
            <c:dLbl>
              <c:idx val="1"/>
              <c:layout>
                <c:manualLayout>
                  <c:x val="-1.2866411080804965E-2"/>
                  <c:y val="-1.435739117788166E-2"/>
                </c:manualLayout>
              </c:layout>
              <c:dLblPos val="outEnd"/>
              <c:showVal val="1"/>
            </c:dLbl>
            <c:dLbl>
              <c:idx val="3"/>
              <c:layout>
                <c:manualLayout>
                  <c:x val="2.1278727102359975E-3"/>
                  <c:y val="-3.3629339786018737E-2"/>
                </c:manualLayout>
              </c:layout>
              <c:dLblPos val="outEnd"/>
              <c:showVal val="1"/>
            </c:dLbl>
            <c:dLbl>
              <c:idx val="4"/>
              <c:layout>
                <c:manualLayout>
                  <c:x val="-7.0993221877848371E-3"/>
                  <c:y val="-1.596887884290946E-2"/>
                </c:manualLayout>
              </c:layout>
              <c:dLblPos val="outEnd"/>
              <c:showVal val="1"/>
            </c:dLbl>
            <c:dLbl>
              <c:idx val="6"/>
              <c:layout>
                <c:manualLayout>
                  <c:x val="2.1278201239206267E-3"/>
                  <c:y val="-3.7834461732773966E-2"/>
                </c:manualLayout>
              </c:layout>
              <c:dLblPos val="outEnd"/>
              <c:showVal val="1"/>
            </c:dLbl>
            <c:dLbl>
              <c:idx val="7"/>
              <c:layout/>
              <c:tx>
                <c:rich>
                  <a:bodyPr/>
                  <a:lstStyle/>
                  <a:p>
                    <a:r>
                      <a:rPr lang="en-US" smtClean="0"/>
                      <a:t>6.75</a:t>
                    </a:r>
                    <a:endParaRPr lang="en-US"/>
                  </a:p>
                </c:rich>
              </c:tx>
              <c:showVal val="1"/>
            </c:dLbl>
            <c:spPr>
              <a:noFill/>
              <a:ln w="23609">
                <a:noFill/>
              </a:ln>
            </c:spPr>
            <c:txPr>
              <a:bodyPr/>
              <a:lstStyle/>
              <a:p>
                <a:pPr>
                  <a:defRPr sz="1673" b="1" i="0" u="none" strike="noStrike" baseline="0">
                    <a:solidFill>
                      <a:schemeClr val="tx1"/>
                    </a:solidFill>
                    <a:latin typeface="Arial"/>
                    <a:ea typeface="Arial"/>
                    <a:cs typeface="Arial"/>
                  </a:defRPr>
                </a:pPr>
                <a:endParaRPr lang="en-US"/>
              </a:p>
            </c:txPr>
            <c:showVal val="1"/>
          </c:dLbls>
          <c:cat>
            <c:numRef>
              <c:f>Sheet1!$B$1:$I$1</c:f>
              <c:numCache>
                <c:formatCode>General</c:formatCode>
                <c:ptCount val="8"/>
                <c:pt idx="0">
                  <c:v>2000</c:v>
                </c:pt>
                <c:pt idx="1">
                  <c:v>2001</c:v>
                </c:pt>
                <c:pt idx="2">
                  <c:v>2002</c:v>
                </c:pt>
                <c:pt idx="3">
                  <c:v>2003</c:v>
                </c:pt>
                <c:pt idx="4">
                  <c:v>2004</c:v>
                </c:pt>
                <c:pt idx="5">
                  <c:v>2005</c:v>
                </c:pt>
                <c:pt idx="6">
                  <c:v>2006</c:v>
                </c:pt>
                <c:pt idx="7">
                  <c:v>2007</c:v>
                </c:pt>
              </c:numCache>
            </c:numRef>
          </c:cat>
          <c:val>
            <c:numRef>
              <c:f>Sheet1!$B$2:$I$2</c:f>
              <c:numCache>
                <c:formatCode>General</c:formatCode>
                <c:ptCount val="8"/>
                <c:pt idx="0">
                  <c:v>6.89</c:v>
                </c:pt>
                <c:pt idx="1">
                  <c:v>6.84</c:v>
                </c:pt>
                <c:pt idx="2">
                  <c:v>6.95</c:v>
                </c:pt>
                <c:pt idx="3">
                  <c:v>6.84</c:v>
                </c:pt>
                <c:pt idx="4">
                  <c:v>6.78</c:v>
                </c:pt>
                <c:pt idx="5">
                  <c:v>6.8599999999999985</c:v>
                </c:pt>
                <c:pt idx="6">
                  <c:v>6.68</c:v>
                </c:pt>
                <c:pt idx="7">
                  <c:v>6.7700000000000014</c:v>
                </c:pt>
              </c:numCache>
            </c:numRef>
          </c:val>
        </c:ser>
        <c:dLbls>
          <c:showVal val="1"/>
        </c:dLbls>
        <c:gapWidth val="90"/>
        <c:axId val="68257664"/>
        <c:axId val="68259200"/>
      </c:barChart>
      <c:catAx>
        <c:axId val="68257664"/>
        <c:scaling>
          <c:orientation val="minMax"/>
        </c:scaling>
        <c:axPos val="b"/>
        <c:numFmt formatCode="General" sourceLinked="1"/>
        <c:tickLblPos val="nextTo"/>
        <c:spPr>
          <a:ln w="2951">
            <a:solidFill>
              <a:schemeClr val="tx1"/>
            </a:solidFill>
            <a:prstDash val="solid"/>
          </a:ln>
        </c:spPr>
        <c:txPr>
          <a:bodyPr rot="0" vert="horz"/>
          <a:lstStyle/>
          <a:p>
            <a:pPr>
              <a:defRPr sz="1673" b="1" i="0" u="none" strike="noStrike" baseline="0">
                <a:solidFill>
                  <a:schemeClr val="tx1"/>
                </a:solidFill>
                <a:latin typeface="Arial"/>
                <a:ea typeface="Arial"/>
                <a:cs typeface="Arial"/>
              </a:defRPr>
            </a:pPr>
            <a:endParaRPr lang="en-US"/>
          </a:p>
        </c:txPr>
        <c:crossAx val="68259200"/>
        <c:crosses val="autoZero"/>
        <c:auto val="1"/>
        <c:lblAlgn val="ctr"/>
        <c:lblOffset val="100"/>
        <c:tickLblSkip val="1"/>
        <c:tickMarkSkip val="1"/>
      </c:catAx>
      <c:valAx>
        <c:axId val="68259200"/>
        <c:scaling>
          <c:orientation val="minMax"/>
          <c:max val="8"/>
          <c:min val="0"/>
        </c:scaling>
        <c:axPos val="l"/>
        <c:title>
          <c:tx>
            <c:rich>
              <a:bodyPr/>
              <a:lstStyle/>
              <a:p>
                <a:pPr>
                  <a:defRPr sz="1301" b="0" i="0" u="none" strike="noStrike" baseline="0">
                    <a:solidFill>
                      <a:schemeClr val="tx1"/>
                    </a:solidFill>
                    <a:latin typeface="Arial"/>
                    <a:ea typeface="Arial"/>
                    <a:cs typeface="Arial"/>
                  </a:defRPr>
                </a:pPr>
                <a:r>
                  <a:rPr lang="en-US"/>
                  <a:t>Rate per 1,000 live births</a:t>
                </a:r>
              </a:p>
            </c:rich>
          </c:tx>
          <c:layout>
            <c:manualLayout>
              <c:xMode val="edge"/>
              <c:yMode val="edge"/>
              <c:x val="1.2687427912341407E-2"/>
              <c:y val="0.22698072805139208"/>
            </c:manualLayout>
          </c:layout>
          <c:spPr>
            <a:noFill/>
            <a:ln w="23609">
              <a:noFill/>
            </a:ln>
          </c:spPr>
        </c:title>
        <c:numFmt formatCode="0" sourceLinked="0"/>
        <c:tickLblPos val="nextTo"/>
        <c:spPr>
          <a:ln w="2951">
            <a:solidFill>
              <a:schemeClr val="tx1"/>
            </a:solidFill>
            <a:prstDash val="solid"/>
          </a:ln>
        </c:spPr>
        <c:txPr>
          <a:bodyPr rot="0" vert="horz"/>
          <a:lstStyle/>
          <a:p>
            <a:pPr>
              <a:defRPr sz="1673" b="1" i="0" u="none" strike="noStrike" baseline="0">
                <a:solidFill>
                  <a:schemeClr val="tx1"/>
                </a:solidFill>
                <a:latin typeface="Arial"/>
                <a:ea typeface="Arial"/>
                <a:cs typeface="Arial"/>
              </a:defRPr>
            </a:pPr>
            <a:endParaRPr lang="en-US"/>
          </a:p>
        </c:txPr>
        <c:crossAx val="68257664"/>
        <c:crosses val="autoZero"/>
        <c:crossBetween val="between"/>
        <c:minorUnit val="2"/>
      </c:valAx>
      <c:spPr>
        <a:noFill/>
        <a:ln w="23609">
          <a:noFill/>
        </a:ln>
      </c:spPr>
    </c:plotArea>
    <c:plotVisOnly val="1"/>
    <c:dispBlanksAs val="gap"/>
  </c:chart>
  <c:spPr>
    <a:noFill/>
    <a:ln>
      <a:noFill/>
    </a:ln>
  </c:spPr>
  <c:txPr>
    <a:bodyPr/>
    <a:lstStyle/>
    <a:p>
      <a:pPr>
        <a:defRPr sz="1673" b="1" i="0" u="none" strike="noStrike" baseline="0">
          <a:solidFill>
            <a:schemeClr val="tx1"/>
          </a:solidFill>
          <a:latin typeface="Arial"/>
          <a:ea typeface="Arial"/>
          <a:cs typeface="Arial"/>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0677764565992882"/>
          <c:y val="2.3297491039426532E-2"/>
          <c:w val="0.66944114149821665"/>
          <c:h val="0.80107526881720426"/>
        </c:manualLayout>
      </c:layout>
      <c:barChart>
        <c:barDir val="bar"/>
        <c:grouping val="clustered"/>
        <c:ser>
          <c:idx val="0"/>
          <c:order val="0"/>
          <c:tx>
            <c:strRef>
              <c:f>Sheet1!#REF!</c:f>
              <c:strCache>
                <c:ptCount val="1"/>
                <c:pt idx="0">
                  <c:v>#REF!</c:v>
                </c:pt>
              </c:strCache>
            </c:strRef>
          </c:tx>
          <c:spPr>
            <a:solidFill>
              <a:srgbClr val="0070C0"/>
            </a:solidFill>
            <a:ln w="14501">
              <a:solidFill>
                <a:schemeClr val="tx1"/>
              </a:solidFill>
              <a:prstDash val="solid"/>
            </a:ln>
          </c:spPr>
          <c:dPt>
            <c:idx val="1"/>
            <c:spPr>
              <a:solidFill>
                <a:srgbClr val="5AF703"/>
              </a:solidFill>
              <a:ln w="14501">
                <a:solidFill>
                  <a:schemeClr val="tx1"/>
                </a:solidFill>
                <a:prstDash val="solid"/>
              </a:ln>
            </c:spPr>
          </c:dPt>
          <c:dLbls>
            <c:txPr>
              <a:bodyPr/>
              <a:lstStyle/>
              <a:p>
                <a:pPr>
                  <a:defRPr sz="1300" b="1"/>
                </a:pPr>
                <a:endParaRPr lang="en-US"/>
              </a:p>
            </c:txPr>
            <c:showVal val="1"/>
          </c:dLbls>
          <c:cat>
            <c:strRef>
              <c:f>Sheet1!$C$1:$AG$1</c:f>
              <c:strCache>
                <c:ptCount val="31"/>
                <c:pt idx="0">
                  <c:v>Slovakia</c:v>
                </c:pt>
                <c:pt idx="1">
                  <c:v>United States</c:v>
                </c:pt>
                <c:pt idx="2">
                  <c:v>Poland</c:v>
                </c:pt>
                <c:pt idx="3">
                  <c:v>Northern Ireland</c:v>
                </c:pt>
                <c:pt idx="4">
                  <c:v>Cuba </c:v>
                </c:pt>
                <c:pt idx="5">
                  <c:v>Hungary</c:v>
                </c:pt>
                <c:pt idx="6">
                  <c:v>Canada</c:v>
                </c:pt>
                <c:pt idx="7">
                  <c:v>Scotland</c:v>
                </c:pt>
                <c:pt idx="8">
                  <c:v>New Zealand</c:v>
                </c:pt>
                <c:pt idx="9">
                  <c:v>Australia</c:v>
                </c:pt>
                <c:pt idx="10">
                  <c:v>England and Wales</c:v>
                </c:pt>
                <c:pt idx="11">
                  <c:v>Netherlands</c:v>
                </c:pt>
                <c:pt idx="12">
                  <c:v>Italy</c:v>
                </c:pt>
                <c:pt idx="13">
                  <c:v>Israel</c:v>
                </c:pt>
                <c:pt idx="14">
                  <c:v>Denmark</c:v>
                </c:pt>
                <c:pt idx="15">
                  <c:v>Austria</c:v>
                </c:pt>
                <c:pt idx="16">
                  <c:v>Switzerland</c:v>
                </c:pt>
                <c:pt idx="17">
                  <c:v>Spain</c:v>
                </c:pt>
                <c:pt idx="18">
                  <c:v>Ireland</c:v>
                </c:pt>
                <c:pt idx="19">
                  <c:v>Germany</c:v>
                </c:pt>
                <c:pt idx="20">
                  <c:v>Greece</c:v>
                </c:pt>
                <c:pt idx="21">
                  <c:v>Belgium</c:v>
                </c:pt>
                <c:pt idx="22">
                  <c:v>France</c:v>
                </c:pt>
                <c:pt idx="23">
                  <c:v>Portugal</c:v>
                </c:pt>
                <c:pt idx="24">
                  <c:v>Czech Republic</c:v>
                </c:pt>
                <c:pt idx="25">
                  <c:v>Norway</c:v>
                </c:pt>
                <c:pt idx="26">
                  <c:v>Finland</c:v>
                </c:pt>
                <c:pt idx="27">
                  <c:v>Japan</c:v>
                </c:pt>
                <c:pt idx="28">
                  <c:v>Hong Kong</c:v>
                </c:pt>
                <c:pt idx="29">
                  <c:v>Sweden</c:v>
                </c:pt>
                <c:pt idx="30">
                  <c:v>Singapore</c:v>
                </c:pt>
              </c:strCache>
            </c:strRef>
          </c:cat>
          <c:val>
            <c:numRef>
              <c:f>Sheet1!$C$2:$AG$2</c:f>
              <c:numCache>
                <c:formatCode>0.0</c:formatCode>
                <c:ptCount val="31"/>
                <c:pt idx="0" formatCode="General">
                  <c:v>7.2</c:v>
                </c:pt>
                <c:pt idx="1">
                  <c:v>6.9</c:v>
                </c:pt>
                <c:pt idx="2">
                  <c:v>6.4</c:v>
                </c:pt>
                <c:pt idx="3">
                  <c:v>6.3</c:v>
                </c:pt>
                <c:pt idx="4">
                  <c:v>6.2</c:v>
                </c:pt>
                <c:pt idx="5">
                  <c:v>6.2</c:v>
                </c:pt>
                <c:pt idx="6">
                  <c:v>5.4</c:v>
                </c:pt>
                <c:pt idx="7">
                  <c:v>5.2</c:v>
                </c:pt>
                <c:pt idx="8">
                  <c:v>5.0999999999999996</c:v>
                </c:pt>
                <c:pt idx="9">
                  <c:v>5</c:v>
                </c:pt>
                <c:pt idx="10">
                  <c:v>5</c:v>
                </c:pt>
                <c:pt idx="11">
                  <c:v>4.9000000000000004</c:v>
                </c:pt>
                <c:pt idx="12">
                  <c:v>4.7</c:v>
                </c:pt>
                <c:pt idx="13">
                  <c:v>4.5999999999999996</c:v>
                </c:pt>
                <c:pt idx="14">
                  <c:v>4.4000000000000004</c:v>
                </c:pt>
                <c:pt idx="15">
                  <c:v>4.2</c:v>
                </c:pt>
                <c:pt idx="16">
                  <c:v>4.2</c:v>
                </c:pt>
                <c:pt idx="17">
                  <c:v>4.0999999999999996</c:v>
                </c:pt>
                <c:pt idx="18">
                  <c:v>4</c:v>
                </c:pt>
                <c:pt idx="19">
                  <c:v>3.9</c:v>
                </c:pt>
                <c:pt idx="20">
                  <c:v>3.8</c:v>
                </c:pt>
                <c:pt idx="21">
                  <c:v>3.7</c:v>
                </c:pt>
                <c:pt idx="22">
                  <c:v>3.6</c:v>
                </c:pt>
                <c:pt idx="23">
                  <c:v>3.5</c:v>
                </c:pt>
                <c:pt idx="24">
                  <c:v>3.4</c:v>
                </c:pt>
                <c:pt idx="25">
                  <c:v>3.1</c:v>
                </c:pt>
                <c:pt idx="26">
                  <c:v>3</c:v>
                </c:pt>
                <c:pt idx="27">
                  <c:v>2.8</c:v>
                </c:pt>
                <c:pt idx="28">
                  <c:v>2.4</c:v>
                </c:pt>
                <c:pt idx="29">
                  <c:v>2.4</c:v>
                </c:pt>
                <c:pt idx="30">
                  <c:v>2.1</c:v>
                </c:pt>
              </c:numCache>
            </c:numRef>
          </c:val>
        </c:ser>
        <c:gapWidth val="0"/>
        <c:axId val="68278528"/>
        <c:axId val="68284416"/>
      </c:barChart>
      <c:catAx>
        <c:axId val="68278528"/>
        <c:scaling>
          <c:orientation val="minMax"/>
        </c:scaling>
        <c:axPos val="l"/>
        <c:numFmt formatCode="General" sourceLinked="1"/>
        <c:majorTickMark val="none"/>
        <c:tickLblPos val="nextTo"/>
        <c:spPr>
          <a:ln w="3625">
            <a:solidFill>
              <a:schemeClr val="tx1"/>
            </a:solidFill>
            <a:prstDash val="solid"/>
          </a:ln>
        </c:spPr>
        <c:txPr>
          <a:bodyPr rot="0" vert="horz"/>
          <a:lstStyle/>
          <a:p>
            <a:pPr rtl="0">
              <a:defRPr sz="1342" b="1" i="0" u="none" strike="noStrike" baseline="0">
                <a:solidFill>
                  <a:schemeClr val="tx1"/>
                </a:solidFill>
                <a:latin typeface="Arial"/>
                <a:ea typeface="Arial"/>
                <a:cs typeface="Arial"/>
              </a:defRPr>
            </a:pPr>
            <a:endParaRPr lang="en-US"/>
          </a:p>
        </c:txPr>
        <c:crossAx val="68284416"/>
        <c:crosses val="autoZero"/>
        <c:auto val="1"/>
        <c:lblAlgn val="ctr"/>
        <c:lblOffset val="100"/>
        <c:tickLblSkip val="1"/>
        <c:tickMarkSkip val="1"/>
      </c:catAx>
      <c:valAx>
        <c:axId val="68284416"/>
        <c:scaling>
          <c:orientation val="minMax"/>
          <c:max val="7.5"/>
          <c:min val="0"/>
        </c:scaling>
        <c:axPos val="b"/>
        <c:majorGridlines>
          <c:spPr>
            <a:ln w="14501">
              <a:solidFill>
                <a:schemeClr val="bg1"/>
              </a:solidFill>
              <a:prstDash val="solid"/>
            </a:ln>
          </c:spPr>
        </c:majorGridlines>
        <c:title>
          <c:tx>
            <c:rich>
              <a:bodyPr/>
              <a:lstStyle/>
              <a:p>
                <a:pPr>
                  <a:defRPr sz="1370" b="0" i="0" u="none" strike="noStrike" baseline="0">
                    <a:solidFill>
                      <a:schemeClr val="tx1"/>
                    </a:solidFill>
                    <a:latin typeface="Arial"/>
                    <a:ea typeface="Arial"/>
                    <a:cs typeface="Arial"/>
                  </a:defRPr>
                </a:pPr>
                <a:r>
                  <a:rPr lang="en-US"/>
                  <a:t>Rate per 1,000 live births</a:t>
                </a:r>
              </a:p>
            </c:rich>
          </c:tx>
          <c:layout>
            <c:manualLayout>
              <c:xMode val="edge"/>
              <c:yMode val="edge"/>
              <c:x val="0.53782169338609975"/>
              <c:y val="0.87004207519042864"/>
            </c:manualLayout>
          </c:layout>
          <c:spPr>
            <a:noFill/>
            <a:ln w="29001">
              <a:noFill/>
            </a:ln>
          </c:spPr>
        </c:title>
        <c:numFmt formatCode="General" sourceLinked="1"/>
        <c:tickLblPos val="nextTo"/>
        <c:spPr>
          <a:ln w="3625">
            <a:solidFill>
              <a:schemeClr val="tx1"/>
            </a:solidFill>
            <a:prstDash val="solid"/>
          </a:ln>
        </c:spPr>
        <c:txPr>
          <a:bodyPr rot="0" vert="horz"/>
          <a:lstStyle/>
          <a:p>
            <a:pPr>
              <a:defRPr sz="1113" b="1" i="0" u="none" strike="noStrike" baseline="0">
                <a:solidFill>
                  <a:schemeClr val="tx1"/>
                </a:solidFill>
                <a:latin typeface="Arial"/>
                <a:ea typeface="Arial"/>
                <a:cs typeface="Arial"/>
              </a:defRPr>
            </a:pPr>
            <a:endParaRPr lang="en-US"/>
          </a:p>
        </c:txPr>
        <c:crossAx val="68278528"/>
        <c:crosses val="autoZero"/>
        <c:crossBetween val="between"/>
        <c:majorUnit val="1"/>
      </c:valAx>
      <c:spPr>
        <a:noFill/>
        <a:ln w="25400">
          <a:noFill/>
        </a:ln>
      </c:spPr>
    </c:plotArea>
    <c:plotVisOnly val="1"/>
    <c:dispBlanksAs val="gap"/>
  </c:chart>
  <c:spPr>
    <a:noFill/>
    <a:ln>
      <a:noFill/>
    </a:ln>
  </c:spPr>
  <c:txPr>
    <a:bodyPr/>
    <a:lstStyle/>
    <a:p>
      <a:pPr>
        <a:defRPr sz="2740"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30677764565992882"/>
          <c:y val="2.3297491039426532E-2"/>
          <c:w val="0.6516023284396486"/>
          <c:h val="0.79294523397990069"/>
        </c:manualLayout>
      </c:layout>
      <c:barChart>
        <c:barDir val="bar"/>
        <c:grouping val="clustered"/>
        <c:ser>
          <c:idx val="0"/>
          <c:order val="0"/>
          <c:tx>
            <c:strRef>
              <c:f>Sheet1!#REF!</c:f>
              <c:strCache>
                <c:ptCount val="1"/>
                <c:pt idx="0">
                  <c:v>#REF!</c:v>
                </c:pt>
              </c:strCache>
            </c:strRef>
          </c:tx>
          <c:spPr>
            <a:solidFill>
              <a:srgbClr val="0070C0"/>
            </a:solidFill>
            <a:ln w="14501">
              <a:solidFill>
                <a:schemeClr val="tx1"/>
              </a:solidFill>
              <a:prstDash val="solid"/>
            </a:ln>
          </c:spPr>
          <c:dPt>
            <c:idx val="2"/>
            <c:spPr>
              <a:solidFill>
                <a:srgbClr val="0060A8"/>
              </a:solidFill>
              <a:ln w="14501">
                <a:solidFill>
                  <a:schemeClr val="tx1"/>
                </a:solidFill>
                <a:prstDash val="solid"/>
              </a:ln>
            </c:spPr>
          </c:dPt>
          <c:dPt>
            <c:idx val="3"/>
            <c:spPr>
              <a:solidFill>
                <a:srgbClr val="5AF703"/>
              </a:solidFill>
              <a:ln w="14501">
                <a:solidFill>
                  <a:schemeClr val="tx1"/>
                </a:solidFill>
                <a:prstDash val="solid"/>
              </a:ln>
            </c:spPr>
          </c:dPt>
          <c:dLbls>
            <c:txPr>
              <a:bodyPr/>
              <a:lstStyle/>
              <a:p>
                <a:pPr>
                  <a:defRPr sz="1300" b="1"/>
                </a:pPr>
                <a:endParaRPr lang="en-US"/>
              </a:p>
            </c:txPr>
            <c:showVal val="1"/>
          </c:dLbls>
          <c:cat>
            <c:strRef>
              <c:f>Sheet1!$A$1:$U$1</c:f>
              <c:strCache>
                <c:ptCount val="21"/>
                <c:pt idx="0">
                  <c:v>Slovakia</c:v>
                </c:pt>
                <c:pt idx="1">
                  <c:v>Poland</c:v>
                </c:pt>
                <c:pt idx="2">
                  <c:v>Hungary</c:v>
                </c:pt>
                <c:pt idx="3">
                  <c:v>United States</c:v>
                </c:pt>
                <c:pt idx="4">
                  <c:v>Scotland</c:v>
                </c:pt>
                <c:pt idx="5">
                  <c:v>England and Wales</c:v>
                </c:pt>
                <c:pt idx="6">
                  <c:v>Netherlands</c:v>
                </c:pt>
                <c:pt idx="7">
                  <c:v>Ireland</c:v>
                </c:pt>
                <c:pt idx="8">
                  <c:v>Denmark</c:v>
                </c:pt>
                <c:pt idx="9">
                  <c:v>Germany</c:v>
                </c:pt>
                <c:pt idx="10">
                  <c:v>Austria</c:v>
                </c:pt>
                <c:pt idx="11">
                  <c:v>Spain</c:v>
                </c:pt>
                <c:pt idx="12">
                  <c:v>Northern Ireland</c:v>
                </c:pt>
                <c:pt idx="13">
                  <c:v>Italy</c:v>
                </c:pt>
                <c:pt idx="14">
                  <c:v>Greece</c:v>
                </c:pt>
                <c:pt idx="15">
                  <c:v>Portugal</c:v>
                </c:pt>
                <c:pt idx="16">
                  <c:v>France</c:v>
                </c:pt>
                <c:pt idx="17">
                  <c:v>Czech Republic</c:v>
                </c:pt>
                <c:pt idx="18">
                  <c:v>Finland</c:v>
                </c:pt>
                <c:pt idx="19">
                  <c:v>Sweden</c:v>
                </c:pt>
                <c:pt idx="20">
                  <c:v>Norway</c:v>
                </c:pt>
              </c:strCache>
            </c:strRef>
          </c:cat>
          <c:val>
            <c:numRef>
              <c:f>Sheet1!$A$2:$U$2</c:f>
              <c:numCache>
                <c:formatCode>0.0</c:formatCode>
                <c:ptCount val="21"/>
                <c:pt idx="0">
                  <c:v>7</c:v>
                </c:pt>
                <c:pt idx="1">
                  <c:v>6.8</c:v>
                </c:pt>
                <c:pt idx="2">
                  <c:v>6.6</c:v>
                </c:pt>
                <c:pt idx="3">
                  <c:v>5.8</c:v>
                </c:pt>
                <c:pt idx="4">
                  <c:v>4.9000000000000004</c:v>
                </c:pt>
                <c:pt idx="5">
                  <c:v>4.9000000000000004</c:v>
                </c:pt>
                <c:pt idx="6">
                  <c:v>4.5999999999999996</c:v>
                </c:pt>
                <c:pt idx="7">
                  <c:v>4.5999999999999996</c:v>
                </c:pt>
                <c:pt idx="8">
                  <c:v>4.4000000000000004</c:v>
                </c:pt>
                <c:pt idx="9">
                  <c:v>4.0999999999999996</c:v>
                </c:pt>
                <c:pt idx="10">
                  <c:v>4.0999999999999996</c:v>
                </c:pt>
                <c:pt idx="11">
                  <c:v>4</c:v>
                </c:pt>
                <c:pt idx="12">
                  <c:v>4</c:v>
                </c:pt>
                <c:pt idx="13">
                  <c:v>4</c:v>
                </c:pt>
                <c:pt idx="14">
                  <c:v>4</c:v>
                </c:pt>
                <c:pt idx="15">
                  <c:v>3.9</c:v>
                </c:pt>
                <c:pt idx="16">
                  <c:v>3.9</c:v>
                </c:pt>
                <c:pt idx="17">
                  <c:v>3.7</c:v>
                </c:pt>
                <c:pt idx="18">
                  <c:v>3.4</c:v>
                </c:pt>
                <c:pt idx="19">
                  <c:v>3</c:v>
                </c:pt>
                <c:pt idx="20">
                  <c:v>3</c:v>
                </c:pt>
              </c:numCache>
            </c:numRef>
          </c:val>
        </c:ser>
        <c:gapWidth val="0"/>
        <c:axId val="90517504"/>
        <c:axId val="90519040"/>
      </c:barChart>
      <c:catAx>
        <c:axId val="90517504"/>
        <c:scaling>
          <c:orientation val="minMax"/>
        </c:scaling>
        <c:axPos val="l"/>
        <c:numFmt formatCode="General" sourceLinked="1"/>
        <c:majorTickMark val="none"/>
        <c:tickLblPos val="nextTo"/>
        <c:spPr>
          <a:ln w="3625">
            <a:solidFill>
              <a:schemeClr val="tx1"/>
            </a:solidFill>
            <a:prstDash val="solid"/>
          </a:ln>
        </c:spPr>
        <c:txPr>
          <a:bodyPr rot="0" vert="horz"/>
          <a:lstStyle/>
          <a:p>
            <a:pPr rtl="0">
              <a:defRPr sz="1342" b="1" i="0" u="none" strike="noStrike" baseline="0">
                <a:solidFill>
                  <a:schemeClr val="tx1"/>
                </a:solidFill>
                <a:latin typeface="Arial"/>
                <a:ea typeface="Arial"/>
                <a:cs typeface="Arial"/>
              </a:defRPr>
            </a:pPr>
            <a:endParaRPr lang="en-US"/>
          </a:p>
        </c:txPr>
        <c:crossAx val="90519040"/>
        <c:crosses val="autoZero"/>
        <c:auto val="1"/>
        <c:lblAlgn val="ctr"/>
        <c:lblOffset val="100"/>
        <c:tickLblSkip val="1"/>
        <c:tickMarkSkip val="1"/>
      </c:catAx>
      <c:valAx>
        <c:axId val="90519040"/>
        <c:scaling>
          <c:orientation val="minMax"/>
          <c:max val="7"/>
        </c:scaling>
        <c:axPos val="b"/>
        <c:majorGridlines>
          <c:spPr>
            <a:ln w="14501">
              <a:solidFill>
                <a:schemeClr val="bg1"/>
              </a:solidFill>
              <a:prstDash val="solid"/>
            </a:ln>
          </c:spPr>
        </c:majorGridlines>
        <c:title>
          <c:tx>
            <c:rich>
              <a:bodyPr/>
              <a:lstStyle/>
              <a:p>
                <a:pPr>
                  <a:defRPr sz="1370" b="0" i="0" u="none" strike="noStrike" baseline="0">
                    <a:solidFill>
                      <a:schemeClr val="tx1"/>
                    </a:solidFill>
                    <a:latin typeface="Arial"/>
                    <a:ea typeface="Arial"/>
                    <a:cs typeface="Arial"/>
                  </a:defRPr>
                </a:pPr>
                <a:r>
                  <a:rPr lang="en-US"/>
                  <a:t>Rate per 1,000 live births</a:t>
                </a:r>
              </a:p>
            </c:rich>
          </c:tx>
          <c:layout>
            <c:manualLayout>
              <c:xMode val="edge"/>
              <c:yMode val="edge"/>
              <c:x val="0.51449407760565091"/>
              <c:y val="0.86394452979962866"/>
            </c:manualLayout>
          </c:layout>
          <c:spPr>
            <a:noFill/>
            <a:ln w="29001">
              <a:noFill/>
            </a:ln>
          </c:spPr>
        </c:title>
        <c:numFmt formatCode="0.0" sourceLinked="1"/>
        <c:tickLblPos val="nextTo"/>
        <c:spPr>
          <a:ln w="3625">
            <a:solidFill>
              <a:schemeClr val="tx1"/>
            </a:solidFill>
            <a:prstDash val="solid"/>
          </a:ln>
        </c:spPr>
        <c:txPr>
          <a:bodyPr rot="0" vert="horz"/>
          <a:lstStyle/>
          <a:p>
            <a:pPr>
              <a:defRPr sz="1113" b="1" i="0" u="none" strike="noStrike" baseline="0">
                <a:solidFill>
                  <a:schemeClr val="tx1"/>
                </a:solidFill>
                <a:latin typeface="Arial"/>
                <a:ea typeface="Arial"/>
                <a:cs typeface="Arial"/>
              </a:defRPr>
            </a:pPr>
            <a:endParaRPr lang="en-US"/>
          </a:p>
        </c:txPr>
        <c:crossAx val="90517504"/>
        <c:crosses val="autoZero"/>
        <c:crossBetween val="between"/>
      </c:valAx>
      <c:spPr>
        <a:noFill/>
        <a:ln w="25400">
          <a:noFill/>
        </a:ln>
      </c:spPr>
    </c:plotArea>
    <c:plotVisOnly val="1"/>
    <c:dispBlanksAs val="gap"/>
  </c:chart>
  <c:spPr>
    <a:noFill/>
    <a:ln>
      <a:noFill/>
    </a:ln>
  </c:spPr>
  <c:txPr>
    <a:bodyPr/>
    <a:lstStyle/>
    <a:p>
      <a:pPr>
        <a:defRPr sz="2740" b="1" i="0" u="none" strike="noStrike" baseline="0">
          <a:solidFill>
            <a:schemeClr val="tx1"/>
          </a:solidFill>
          <a:latin typeface="Arial"/>
          <a:ea typeface="Arial"/>
          <a:cs typeface="Arial"/>
        </a:defRPr>
      </a:pPr>
      <a:endParaRPr lang="en-US"/>
    </a:p>
  </c:txPr>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barChart>
        <c:barDir val="bar"/>
        <c:grouping val="clustered"/>
        <c:ser>
          <c:idx val="0"/>
          <c:order val="0"/>
          <c:tx>
            <c:strRef>
              <c:f>Sheet1!$B$1</c:f>
              <c:strCache>
                <c:ptCount val="1"/>
                <c:pt idx="0">
                  <c:v>Series 1</c:v>
                </c:pt>
              </c:strCache>
            </c:strRef>
          </c:tx>
          <c:spPr>
            <a:solidFill>
              <a:srgbClr val="0060A8"/>
            </a:solidFill>
            <a:ln>
              <a:solidFill>
                <a:schemeClr val="tx1"/>
              </a:solidFill>
            </a:ln>
          </c:spPr>
          <c:dPt>
            <c:idx val="0"/>
            <c:spPr>
              <a:solidFill>
                <a:srgbClr val="5AF703"/>
              </a:solidFill>
              <a:ln>
                <a:solidFill>
                  <a:schemeClr val="tx1"/>
                </a:solidFill>
              </a:ln>
            </c:spPr>
          </c:dPt>
          <c:dLbls>
            <c:numFmt formatCode="#,##0.0" sourceLinked="0"/>
            <c:txPr>
              <a:bodyPr/>
              <a:lstStyle/>
              <a:p>
                <a:pPr>
                  <a:defRPr sz="1400">
                    <a:latin typeface="Arial" pitchFamily="34" charset="0"/>
                    <a:cs typeface="Arial" pitchFamily="34" charset="0"/>
                  </a:defRPr>
                </a:pPr>
                <a:endParaRPr lang="en-US"/>
              </a:p>
            </c:txPr>
            <c:showVal val="1"/>
          </c:dLbls>
          <c:cat>
            <c:strRef>
              <c:f>Sheet1!$A$2:$A$22</c:f>
              <c:strCache>
                <c:ptCount val="21"/>
                <c:pt idx="0">
                  <c:v>United States</c:v>
                </c:pt>
                <c:pt idx="1">
                  <c:v>Austria</c:v>
                </c:pt>
                <c:pt idx="2">
                  <c:v>Germany</c:v>
                </c:pt>
                <c:pt idx="3">
                  <c:v>Hungary</c:v>
                </c:pt>
                <c:pt idx="4">
                  <c:v>Spain</c:v>
                </c:pt>
                <c:pt idx="5">
                  <c:v>Scotland</c:v>
                </c:pt>
                <c:pt idx="6">
                  <c:v>England and Wales</c:v>
                </c:pt>
                <c:pt idx="7">
                  <c:v>Netherlands</c:v>
                </c:pt>
                <c:pt idx="8">
                  <c:v>Norway</c:v>
                </c:pt>
                <c:pt idx="9">
                  <c:v>Czech Republic</c:v>
                </c:pt>
                <c:pt idx="10">
                  <c:v>Denmark</c:v>
                </c:pt>
                <c:pt idx="11">
                  <c:v>Italy</c:v>
                </c:pt>
                <c:pt idx="12">
                  <c:v>Poland</c:v>
                </c:pt>
                <c:pt idx="13">
                  <c:v>Portugal</c:v>
                </c:pt>
                <c:pt idx="14">
                  <c:v>Northern Ireland</c:v>
                </c:pt>
                <c:pt idx="15">
                  <c:v>France</c:v>
                </c:pt>
                <c:pt idx="16">
                  <c:v>Slovakia</c:v>
                </c:pt>
                <c:pt idx="17">
                  <c:v>Sweden</c:v>
                </c:pt>
                <c:pt idx="18">
                  <c:v>Greece</c:v>
                </c:pt>
                <c:pt idx="19">
                  <c:v>Finland</c:v>
                </c:pt>
                <c:pt idx="20">
                  <c:v>Ireland</c:v>
                </c:pt>
              </c:strCache>
            </c:strRef>
          </c:cat>
          <c:val>
            <c:numRef>
              <c:f>Sheet1!$B$2:$B$22</c:f>
              <c:numCache>
                <c:formatCode>0.0</c:formatCode>
                <c:ptCount val="21"/>
                <c:pt idx="0">
                  <c:v>12.4</c:v>
                </c:pt>
                <c:pt idx="1">
                  <c:v>11.4</c:v>
                </c:pt>
                <c:pt idx="2">
                  <c:v>8.9</c:v>
                </c:pt>
                <c:pt idx="3">
                  <c:v>8.6</c:v>
                </c:pt>
                <c:pt idx="4">
                  <c:v>8</c:v>
                </c:pt>
                <c:pt idx="5">
                  <c:v>7.6</c:v>
                </c:pt>
                <c:pt idx="6">
                  <c:v>7.5</c:v>
                </c:pt>
                <c:pt idx="7">
                  <c:v>7.4</c:v>
                </c:pt>
                <c:pt idx="8">
                  <c:v>7.1</c:v>
                </c:pt>
                <c:pt idx="9">
                  <c:v>7</c:v>
                </c:pt>
                <c:pt idx="10">
                  <c:v>6.9</c:v>
                </c:pt>
                <c:pt idx="11">
                  <c:v>6.8</c:v>
                </c:pt>
                <c:pt idx="12">
                  <c:v>6.8</c:v>
                </c:pt>
                <c:pt idx="13">
                  <c:v>6.8</c:v>
                </c:pt>
                <c:pt idx="14">
                  <c:v>6.6</c:v>
                </c:pt>
                <c:pt idx="15">
                  <c:v>6.3</c:v>
                </c:pt>
                <c:pt idx="16">
                  <c:v>6.3</c:v>
                </c:pt>
                <c:pt idx="17">
                  <c:v>6.3</c:v>
                </c:pt>
                <c:pt idx="18">
                  <c:v>6</c:v>
                </c:pt>
                <c:pt idx="19">
                  <c:v>5.6</c:v>
                </c:pt>
                <c:pt idx="20">
                  <c:v>5.5</c:v>
                </c:pt>
              </c:numCache>
            </c:numRef>
          </c:val>
        </c:ser>
        <c:gapWidth val="0"/>
        <c:axId val="90838528"/>
        <c:axId val="90840064"/>
      </c:barChart>
      <c:catAx>
        <c:axId val="90838528"/>
        <c:scaling>
          <c:orientation val="minMax"/>
        </c:scaling>
        <c:axPos val="l"/>
        <c:tickLblPos val="nextTo"/>
        <c:txPr>
          <a:bodyPr/>
          <a:lstStyle/>
          <a:p>
            <a:pPr>
              <a:defRPr sz="1300" b="1">
                <a:latin typeface="Arial" pitchFamily="34" charset="0"/>
                <a:cs typeface="Arial" pitchFamily="34" charset="0"/>
              </a:defRPr>
            </a:pPr>
            <a:endParaRPr lang="en-US"/>
          </a:p>
        </c:txPr>
        <c:crossAx val="90840064"/>
        <c:crosses val="autoZero"/>
        <c:auto val="1"/>
        <c:lblAlgn val="ctr"/>
        <c:lblOffset val="100"/>
      </c:catAx>
      <c:valAx>
        <c:axId val="90840064"/>
        <c:scaling>
          <c:orientation val="minMax"/>
        </c:scaling>
        <c:axPos val="b"/>
        <c:numFmt formatCode="0" sourceLinked="0"/>
        <c:tickLblPos val="nextTo"/>
        <c:crossAx val="90838528"/>
        <c:crosses val="autoZero"/>
        <c:crossBetween val="between"/>
      </c:valAx>
    </c:plotArea>
    <c:plotVisOnly val="1"/>
  </c:chart>
  <c:txPr>
    <a:bodyPr/>
    <a:lstStyle/>
    <a:p>
      <a:pPr>
        <a:defRPr sz="18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Sheet1!$A$2</c:f>
              <c:strCache>
                <c:ptCount val="1"/>
                <c:pt idx="0">
                  <c:v>Sweden IMR</c:v>
                </c:pt>
              </c:strCache>
            </c:strRef>
          </c:tx>
          <c:dPt>
            <c:idx val="0"/>
            <c:spPr>
              <a:solidFill>
                <a:srgbClr val="0060A8"/>
              </a:solidFill>
            </c:spPr>
          </c:dPt>
          <c:dPt>
            <c:idx val="1"/>
            <c:spPr>
              <a:solidFill>
                <a:srgbClr val="0060A8"/>
              </a:solidFill>
            </c:spPr>
          </c:dPt>
          <c:dPt>
            <c:idx val="3"/>
            <c:spPr>
              <a:solidFill>
                <a:srgbClr val="5AF703"/>
              </a:solidFill>
            </c:spPr>
          </c:dPt>
          <c:dLbls>
            <c:numFmt formatCode="#,##0.0" sourceLinked="0"/>
            <c:txPr>
              <a:bodyPr/>
              <a:lstStyle/>
              <a:p>
                <a:pPr>
                  <a:defRPr sz="2400">
                    <a:latin typeface="Arial" pitchFamily="34" charset="0"/>
                    <a:cs typeface="Arial" pitchFamily="34" charset="0"/>
                  </a:defRPr>
                </a:pPr>
                <a:endParaRPr lang="en-US"/>
              </a:p>
            </c:txPr>
            <c:showVal val="1"/>
          </c:dLbls>
          <c:cat>
            <c:strRef>
              <c:f>Sheet1!$A$2:$A$5</c:f>
              <c:strCache>
                <c:ptCount val="4"/>
                <c:pt idx="0">
                  <c:v>Sweden IMR</c:v>
                </c:pt>
                <c:pt idx="1">
                  <c:v>US IMR</c:v>
                </c:pt>
                <c:pt idx="3">
                  <c:v>US IMR if the US had Sweden's gestational age distribution</c:v>
                </c:pt>
              </c:strCache>
            </c:strRef>
          </c:cat>
          <c:val>
            <c:numRef>
              <c:f>Sheet1!$B$2:$B$5</c:f>
              <c:numCache>
                <c:formatCode>General</c:formatCode>
                <c:ptCount val="4"/>
                <c:pt idx="0" formatCode="0.0">
                  <c:v>3</c:v>
                </c:pt>
                <c:pt idx="1">
                  <c:v>5.8</c:v>
                </c:pt>
                <c:pt idx="3">
                  <c:v>3.9</c:v>
                </c:pt>
              </c:numCache>
            </c:numRef>
          </c:val>
        </c:ser>
        <c:ser>
          <c:idx val="1"/>
          <c:order val="1"/>
          <c:tx>
            <c:strRef>
              <c:f>Sheet1!$C$1</c:f>
              <c:strCache>
                <c:ptCount val="1"/>
                <c:pt idx="0">
                  <c:v>Column2</c:v>
                </c:pt>
              </c:strCache>
            </c:strRef>
          </c:tx>
          <c:cat>
            <c:strRef>
              <c:f>Sheet1!$A$2:$A$5</c:f>
              <c:strCache>
                <c:ptCount val="4"/>
                <c:pt idx="0">
                  <c:v>Sweden IMR</c:v>
                </c:pt>
                <c:pt idx="1">
                  <c:v>US IMR</c:v>
                </c:pt>
                <c:pt idx="3">
                  <c:v>US IMR if the US had Sweden's gestational age distribution</c:v>
                </c:pt>
              </c:strCache>
            </c:strRef>
          </c:cat>
          <c:val>
            <c:numRef>
              <c:f>Sheet1!$C$2:$C$5</c:f>
              <c:numCache>
                <c:formatCode>General</c:formatCode>
                <c:ptCount val="4"/>
              </c:numCache>
            </c:numRef>
          </c:val>
        </c:ser>
        <c:ser>
          <c:idx val="2"/>
          <c:order val="2"/>
          <c:tx>
            <c:strRef>
              <c:f>Sheet1!$D$1</c:f>
              <c:strCache>
                <c:ptCount val="1"/>
                <c:pt idx="0">
                  <c:v>Column3</c:v>
                </c:pt>
              </c:strCache>
            </c:strRef>
          </c:tx>
          <c:cat>
            <c:strRef>
              <c:f>Sheet1!$A$2:$A$5</c:f>
              <c:strCache>
                <c:ptCount val="4"/>
                <c:pt idx="0">
                  <c:v>Sweden IMR</c:v>
                </c:pt>
                <c:pt idx="1">
                  <c:v>US IMR</c:v>
                </c:pt>
                <c:pt idx="3">
                  <c:v>US IMR if the US had Sweden's gestational age distribution</c:v>
                </c:pt>
              </c:strCache>
            </c:strRef>
          </c:cat>
          <c:val>
            <c:numRef>
              <c:f>Sheet1!$D$2:$D$5</c:f>
              <c:numCache>
                <c:formatCode>General</c:formatCode>
                <c:ptCount val="4"/>
              </c:numCache>
            </c:numRef>
          </c:val>
        </c:ser>
        <c:gapWidth val="34"/>
        <c:overlap val="89"/>
        <c:axId val="102312576"/>
        <c:axId val="102318464"/>
      </c:barChart>
      <c:catAx>
        <c:axId val="102312576"/>
        <c:scaling>
          <c:orientation val="minMax"/>
        </c:scaling>
        <c:axPos val="b"/>
        <c:numFmt formatCode="General" sourceLinked="1"/>
        <c:tickLblPos val="nextTo"/>
        <c:crossAx val="102318464"/>
        <c:crosses val="autoZero"/>
        <c:auto val="1"/>
        <c:lblAlgn val="ctr"/>
        <c:lblOffset val="100"/>
      </c:catAx>
      <c:valAx>
        <c:axId val="102318464"/>
        <c:scaling>
          <c:orientation val="minMax"/>
        </c:scaling>
        <c:axPos val="l"/>
        <c:title>
          <c:tx>
            <c:rich>
              <a:bodyPr rot="-5400000" vert="horz"/>
              <a:lstStyle/>
              <a:p>
                <a:pPr>
                  <a:defRPr sz="1400" b="0"/>
                </a:pPr>
                <a:r>
                  <a:rPr lang="en-US" sz="1400" b="0" dirty="0" smtClean="0"/>
                  <a:t>Infant mortality rate</a:t>
                </a:r>
                <a:endParaRPr lang="en-US" sz="1400" b="0" dirty="0"/>
              </a:p>
            </c:rich>
          </c:tx>
          <c:layout/>
        </c:title>
        <c:numFmt formatCode="0" sourceLinked="0"/>
        <c:majorTickMark val="none"/>
        <c:tickLblPos val="nextTo"/>
        <c:crossAx val="102312576"/>
        <c:crosses val="autoZero"/>
        <c:crossBetween val="between"/>
      </c:valAx>
    </c:plotArea>
    <c:plotVisOnly val="1"/>
  </c:chart>
  <c:txPr>
    <a:bodyPr/>
    <a:lstStyle/>
    <a:p>
      <a:pPr>
        <a:defRPr sz="1800"/>
      </a:pPr>
      <a:endParaRPr lang="en-US"/>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0.07787</cdr:x>
      <cdr:y>0.91463</cdr:y>
    </cdr:from>
    <cdr:to>
      <cdr:x>0.95883</cdr:x>
      <cdr:y>1</cdr:y>
    </cdr:to>
    <cdr:sp macro="" textlink="">
      <cdr:nvSpPr>
        <cdr:cNvPr id="2" name="TextBox 1"/>
        <cdr:cNvSpPr txBox="1"/>
      </cdr:nvSpPr>
      <cdr:spPr>
        <a:xfrm xmlns:a="http://schemas.openxmlformats.org/drawingml/2006/main">
          <a:off x="720725" y="5715000"/>
          <a:ext cx="8153400" cy="533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200" dirty="0" smtClean="0">
              <a:latin typeface="Arial" pitchFamily="34" charset="0"/>
              <a:cs typeface="Arial" pitchFamily="34" charset="0"/>
            </a:rPr>
            <a:t>Source: NCHS linked birth/infant death data set (for US data), and European Perinatal Health  Report  (for European data). </a:t>
          </a:r>
          <a:endParaRPr lang="en-US" sz="1200" dirty="0">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0.55556</cdr:x>
      <cdr:y>0.13469</cdr:y>
    </cdr:from>
    <cdr:to>
      <cdr:x>0.66667</cdr:x>
      <cdr:y>0.21887</cdr:y>
    </cdr:to>
    <cdr:sp macro="" textlink="">
      <cdr:nvSpPr>
        <cdr:cNvPr id="4" name="TextBox 3"/>
        <cdr:cNvSpPr txBox="1"/>
      </cdr:nvSpPr>
      <cdr:spPr>
        <a:xfrm xmlns:a="http://schemas.openxmlformats.org/drawingml/2006/main">
          <a:off x="4572000" y="609600"/>
          <a:ext cx="914400" cy="3810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2000" b="1" dirty="0" smtClean="0">
              <a:latin typeface="Arial" pitchFamily="34" charset="0"/>
              <a:cs typeface="Arial" pitchFamily="34" charset="0"/>
            </a:rPr>
            <a:t>33% lower</a:t>
          </a:r>
          <a:endParaRPr lang="en-US" sz="2000" b="1" dirty="0">
            <a:latin typeface="Arial" pitchFamily="34" charset="0"/>
            <a:cs typeface="Arial" pitchFamily="34" charset="0"/>
          </a:endParaRPr>
        </a:p>
      </cdr:txBody>
    </cdr:sp>
  </cdr:relSizeAnchor>
  <cdr:relSizeAnchor xmlns:cdr="http://schemas.openxmlformats.org/drawingml/2006/chartDrawing">
    <cdr:from>
      <cdr:x>0.49074</cdr:x>
      <cdr:y>0.16836</cdr:y>
    </cdr:from>
    <cdr:to>
      <cdr:x>0.75926</cdr:x>
      <cdr:y>0.35356</cdr:y>
    </cdr:to>
    <cdr:sp macro="" textlink="">
      <cdr:nvSpPr>
        <cdr:cNvPr id="6" name="Straight Arrow Connector 5"/>
        <cdr:cNvSpPr/>
      </cdr:nvSpPr>
      <cdr:spPr>
        <a:xfrm xmlns:a="http://schemas.openxmlformats.org/drawingml/2006/main">
          <a:off x="4038600" y="762000"/>
          <a:ext cx="2209800" cy="838200"/>
        </a:xfrm>
        <a:prstGeom xmlns:a="http://schemas.openxmlformats.org/drawingml/2006/main" prst="straightConnector1">
          <a:avLst/>
        </a:prstGeom>
        <a:ln xmlns:a="http://schemas.openxmlformats.org/drawingml/2006/main" w="25400">
          <a:solidFill>
            <a:schemeClr val="tx1">
              <a:lumMod val="95000"/>
              <a:lumOff val="5000"/>
            </a:schemeClr>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159"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66134" y="0"/>
            <a:ext cx="4028159" cy="350520"/>
          </a:xfrm>
          <a:prstGeom prst="rect">
            <a:avLst/>
          </a:prstGeom>
        </p:spPr>
        <p:txBody>
          <a:bodyPr vert="horz" lIns="91440" tIns="45720" rIns="91440" bIns="45720" rtlCol="0"/>
          <a:lstStyle>
            <a:lvl1pPr algn="r">
              <a:defRPr sz="1200"/>
            </a:lvl1pPr>
          </a:lstStyle>
          <a:p>
            <a:fld id="{B9071AAD-373F-4BC9-8B26-6C373565EE78}" type="datetimeFigureOut">
              <a:rPr lang="en-US" smtClean="0"/>
              <a:pPr/>
              <a:t>8/13/2010</a:t>
            </a:fld>
            <a:endParaRPr lang="en-US"/>
          </a:p>
        </p:txBody>
      </p:sp>
      <p:sp>
        <p:nvSpPr>
          <p:cNvPr id="4" name="Footer Placeholder 3"/>
          <p:cNvSpPr>
            <a:spLocks noGrp="1"/>
          </p:cNvSpPr>
          <p:nvPr>
            <p:ph type="ftr" sz="quarter" idx="2"/>
          </p:nvPr>
        </p:nvSpPr>
        <p:spPr>
          <a:xfrm>
            <a:off x="1" y="6658680"/>
            <a:ext cx="4028159" cy="3505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66134" y="6658680"/>
            <a:ext cx="4028159" cy="350520"/>
          </a:xfrm>
          <a:prstGeom prst="rect">
            <a:avLst/>
          </a:prstGeom>
        </p:spPr>
        <p:txBody>
          <a:bodyPr vert="horz" lIns="91440" tIns="45720" rIns="91440" bIns="45720" rtlCol="0" anchor="b"/>
          <a:lstStyle>
            <a:lvl1pPr algn="r">
              <a:defRPr sz="1200"/>
            </a:lvl1pPr>
          </a:lstStyle>
          <a:p>
            <a:fld id="{DAB88885-E37E-4231-BA4F-0B31E4785A7B}"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8159" cy="3505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266134" y="0"/>
            <a:ext cx="4028159" cy="350520"/>
          </a:xfrm>
          <a:prstGeom prst="rect">
            <a:avLst/>
          </a:prstGeom>
        </p:spPr>
        <p:txBody>
          <a:bodyPr vert="horz" lIns="91440" tIns="45720" rIns="91440" bIns="45720" rtlCol="0"/>
          <a:lstStyle>
            <a:lvl1pPr algn="r">
              <a:defRPr sz="1200"/>
            </a:lvl1pPr>
          </a:lstStyle>
          <a:p>
            <a:fld id="{38B83634-0370-4390-9A7C-69A20C222D11}" type="datetimeFigureOut">
              <a:rPr lang="en-US" smtClean="0"/>
              <a:pPr/>
              <a:t>8/13/2010</a:t>
            </a:fld>
            <a:endParaRPr lang="en-US"/>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0063" y="3329940"/>
            <a:ext cx="7436277" cy="31546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6658680"/>
            <a:ext cx="4028159" cy="3505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266134" y="6658680"/>
            <a:ext cx="4028159" cy="350520"/>
          </a:xfrm>
          <a:prstGeom prst="rect">
            <a:avLst/>
          </a:prstGeom>
        </p:spPr>
        <p:txBody>
          <a:bodyPr vert="horz" lIns="91440" tIns="45720" rIns="91440" bIns="45720" rtlCol="0" anchor="b"/>
          <a:lstStyle>
            <a:lvl1pPr algn="r">
              <a:defRPr sz="1200"/>
            </a:lvl1pPr>
          </a:lstStyle>
          <a:p>
            <a:fld id="{4DA75214-89A6-4ECD-9CD0-CD6760235C6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p>
            <a:fld id="{77919D40-CE44-4F19-8B19-DAF069E22411}" type="slidenum">
              <a:rPr lang="en-US" smtClean="0"/>
              <a:pPr/>
              <a:t>2</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3D905-E0B7-4C3A-9BD5-A11143D38615}"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3D905-E0B7-4C3A-9BD5-A11143D38615}"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3D905-E0B7-4C3A-9BD5-A11143D38615}"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4A15E9E-E912-4366-81E7-D8E9369D11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3D905-E0B7-4C3A-9BD5-A11143D38615}"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3D905-E0B7-4C3A-9BD5-A11143D38615}" type="datetimeFigureOut">
              <a:rPr lang="en-US" smtClean="0"/>
              <a:pPr/>
              <a:t>8/13/2010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3D905-E0B7-4C3A-9BD5-A11143D38615}"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3D905-E0B7-4C3A-9BD5-A11143D38615}" type="datetimeFigureOut">
              <a:rPr lang="en-US" smtClean="0"/>
              <a:pPr/>
              <a:t>8/13/2010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3D905-E0B7-4C3A-9BD5-A11143D38615}" type="datetimeFigureOut">
              <a:rPr lang="en-US" smtClean="0"/>
              <a:pPr/>
              <a:t>8/13/2010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3D905-E0B7-4C3A-9BD5-A11143D38615}" type="datetimeFigureOut">
              <a:rPr lang="en-US" smtClean="0"/>
              <a:pPr/>
              <a:t>8/13/2010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3D905-E0B7-4C3A-9BD5-A11143D38615}"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3D905-E0B7-4C3A-9BD5-A11143D38615}" type="datetimeFigureOut">
              <a:rPr lang="en-US" smtClean="0"/>
              <a:pPr/>
              <a:t>8/13/2010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487070-754A-43F8-8A9E-7679281D16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3D905-E0B7-4C3A-9BD5-A11143D38615}" type="datetimeFigureOut">
              <a:rPr lang="en-US" smtClean="0"/>
              <a:pPr/>
              <a:t>8/13/2010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487070-754A-43F8-8A9E-7679281D16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dc.gov/nchs/" TargetMode="Externa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430962"/>
          </a:xfrm>
        </p:spPr>
        <p:txBody>
          <a:bodyPr>
            <a:normAutofit/>
          </a:bodyPr>
          <a:lstStyle/>
          <a:p>
            <a:r>
              <a:rPr lang="en-US" sz="3600" b="1" dirty="0" smtClean="0">
                <a:solidFill>
                  <a:srgbClr val="0060A8"/>
                </a:solidFill>
                <a:latin typeface="Arial" pitchFamily="34" charset="0"/>
                <a:cs typeface="Arial" pitchFamily="34" charset="0"/>
              </a:rPr>
              <a:t>Behind International Rankings of Infant Mortality:  How the United States Compares with Europe</a:t>
            </a: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3600" dirty="0" smtClean="0">
                <a:latin typeface="Arial" pitchFamily="34" charset="0"/>
                <a:cs typeface="Arial" pitchFamily="34" charset="0"/>
              </a:rPr>
              <a:t/>
            </a:r>
            <a:br>
              <a:rPr lang="en-US" sz="3600" dirty="0" smtClean="0">
                <a:latin typeface="Arial" pitchFamily="34" charset="0"/>
                <a:cs typeface="Arial" pitchFamily="34" charset="0"/>
              </a:rPr>
            </a:br>
            <a:r>
              <a:rPr lang="en-US" sz="2800" dirty="0" smtClean="0">
                <a:latin typeface="Arial" pitchFamily="34" charset="0"/>
                <a:cs typeface="Arial" pitchFamily="34" charset="0"/>
              </a:rPr>
              <a:t>Marian MacDorman and T.J. Mathews</a:t>
            </a:r>
            <a:br>
              <a:rPr lang="en-US" sz="2800" dirty="0" smtClean="0">
                <a:latin typeface="Arial" pitchFamily="34" charset="0"/>
                <a:cs typeface="Arial" pitchFamily="34" charset="0"/>
              </a:rPr>
            </a:br>
            <a:r>
              <a:rPr lang="en-US" sz="2400" dirty="0" smtClean="0">
                <a:latin typeface="Arial" pitchFamily="34" charset="0"/>
                <a:cs typeface="Arial" pitchFamily="34" charset="0"/>
              </a:rPr>
              <a:t>Division of Vital </a:t>
            </a:r>
            <a:r>
              <a:rPr lang="en-US" sz="2400" dirty="0" smtClean="0">
                <a:latin typeface="Arial" pitchFamily="34" charset="0"/>
                <a:cs typeface="Arial" pitchFamily="34" charset="0"/>
              </a:rPr>
              <a:t>Statistics</a:t>
            </a:r>
            <a:br>
              <a:rPr lang="en-US" sz="2400" dirty="0" smtClean="0">
                <a:latin typeface="Arial" pitchFamily="34" charset="0"/>
                <a:cs typeface="Arial" pitchFamily="34" charset="0"/>
              </a:rPr>
            </a:br>
            <a:r>
              <a:rPr lang="en-US" sz="2400" dirty="0" smtClean="0">
                <a:latin typeface="Arial" pitchFamily="34" charset="0"/>
                <a:cs typeface="Arial" pitchFamily="34" charset="0"/>
              </a:rPr>
              <a:t>National Center for Health Statistics </a:t>
            </a: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400" dirty="0" smtClean="0">
                <a:latin typeface="Arial" pitchFamily="34" charset="0"/>
                <a:cs typeface="Arial" pitchFamily="34" charset="0"/>
              </a:rPr>
              <a:t>Acknowledgements: </a:t>
            </a:r>
            <a:br>
              <a:rPr lang="en-US" sz="2400" dirty="0" smtClean="0">
                <a:latin typeface="Arial" pitchFamily="34" charset="0"/>
                <a:cs typeface="Arial" pitchFamily="34" charset="0"/>
              </a:rPr>
            </a:br>
            <a:r>
              <a:rPr lang="en-US" sz="2400" dirty="0" smtClean="0">
                <a:latin typeface="Arial" pitchFamily="34" charset="0"/>
                <a:cs typeface="Arial" pitchFamily="34" charset="0"/>
              </a:rPr>
              <a:t>Sam Notzon and Jennifer Madans, NCHS</a:t>
            </a:r>
            <a:br>
              <a:rPr lang="en-US" sz="2400" dirty="0" smtClean="0">
                <a:latin typeface="Arial" pitchFamily="34" charset="0"/>
                <a:cs typeface="Arial" pitchFamily="34" charset="0"/>
              </a:rPr>
            </a:br>
            <a:r>
              <a:rPr lang="en-US" sz="2400" dirty="0" smtClean="0">
                <a:latin typeface="Arial" pitchFamily="34" charset="0"/>
                <a:cs typeface="Arial" pitchFamily="34" charset="0"/>
              </a:rPr>
              <a:t/>
            </a:r>
            <a:br>
              <a:rPr lang="en-US" sz="2400" dirty="0" smtClean="0">
                <a:latin typeface="Arial" pitchFamily="34" charset="0"/>
                <a:cs typeface="Arial" pitchFamily="34" charset="0"/>
              </a:rPr>
            </a:br>
            <a:r>
              <a:rPr lang="en-US" sz="2400" dirty="0" smtClean="0">
                <a:latin typeface="Arial" pitchFamily="34" charset="0"/>
                <a:cs typeface="Arial" pitchFamily="34" charset="0"/>
              </a:rPr>
              <a:t> International Health Rankings: A Look Behind the Numbers </a:t>
            </a:r>
            <a:br>
              <a:rPr lang="en-US" sz="2400" dirty="0" smtClean="0">
                <a:latin typeface="Arial" pitchFamily="34" charset="0"/>
                <a:cs typeface="Arial" pitchFamily="34" charset="0"/>
              </a:rPr>
            </a:br>
            <a:r>
              <a:rPr lang="en-US" sz="2400" dirty="0" smtClean="0">
                <a:latin typeface="Arial" pitchFamily="34" charset="0"/>
                <a:cs typeface="Arial" pitchFamily="34" charset="0"/>
              </a:rPr>
              <a:t>National Conference on Health Statistics</a:t>
            </a:r>
            <a:br>
              <a:rPr lang="en-US" sz="2400" dirty="0" smtClean="0">
                <a:latin typeface="Arial" pitchFamily="34" charset="0"/>
                <a:cs typeface="Arial" pitchFamily="34" charset="0"/>
              </a:rPr>
            </a:br>
            <a:r>
              <a:rPr lang="en-US" sz="2400" dirty="0" smtClean="0">
                <a:latin typeface="Arial" pitchFamily="34" charset="0"/>
                <a:cs typeface="Arial" pitchFamily="34" charset="0"/>
              </a:rPr>
              <a:t>August 16-18, 2010</a:t>
            </a:r>
            <a:endParaRPr lang="en-US" sz="2400" dirty="0">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39762"/>
          </a:xfrm>
        </p:spPr>
        <p:txBody>
          <a:bodyPr>
            <a:noAutofit/>
          </a:bodyPr>
          <a:lstStyle/>
          <a:p>
            <a:r>
              <a:rPr lang="en-US" sz="2800" b="1" dirty="0" smtClean="0">
                <a:solidFill>
                  <a:srgbClr val="0060A8"/>
                </a:solidFill>
                <a:latin typeface="Arial" pitchFamily="34" charset="0"/>
                <a:cs typeface="Arial" pitchFamily="34" charset="0"/>
              </a:rPr>
              <a:t>Percentage of  preterm births, United States and selected European countries, 2004</a:t>
            </a:r>
            <a:endParaRPr lang="en-US" sz="2800" b="1" dirty="0">
              <a:solidFill>
                <a:srgbClr val="0060A8"/>
              </a:solidFill>
              <a:latin typeface="Arial" pitchFamily="34" charset="0"/>
              <a:cs typeface="Arial" pitchFamily="34" charset="0"/>
            </a:endParaRPr>
          </a:p>
        </p:txBody>
      </p:sp>
      <p:graphicFrame>
        <p:nvGraphicFramePr>
          <p:cNvPr id="4" name="Chart Placeholder 3"/>
          <p:cNvGraphicFramePr>
            <a:graphicFrameLocks noGrp="1"/>
          </p:cNvGraphicFramePr>
          <p:nvPr>
            <p:ph type="chart" idx="1"/>
          </p:nvPr>
        </p:nvGraphicFramePr>
        <p:xfrm>
          <a:off x="457200" y="990600"/>
          <a:ext cx="86868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0" y="6096000"/>
            <a:ext cx="9296400" cy="738664"/>
          </a:xfrm>
          <a:prstGeom prst="rect">
            <a:avLst/>
          </a:prstGeom>
          <a:noFill/>
        </p:spPr>
        <p:txBody>
          <a:bodyPr wrap="square" rtlCol="0">
            <a:spAutoFit/>
          </a:bodyPr>
          <a:lstStyle/>
          <a:p>
            <a:r>
              <a:rPr lang="en-US" sz="1400" dirty="0" smtClean="0">
                <a:latin typeface="Arial" pitchFamily="34" charset="0"/>
                <a:cs typeface="Arial" pitchFamily="34" charset="0"/>
              </a:rPr>
              <a:t>Note:  Excludes births at &lt;22 weeks of gestation to promote comparability between countries.  Preterm births are those from 22 to 36 weeks of gestation.   Source:  NCHS linked birth/infant death data set (for US data), and European Perinatal Health  Report  (for European data).</a:t>
            </a:r>
            <a:endParaRPr lang="en-US" sz="1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458200" cy="990600"/>
          </a:xfrm>
        </p:spPr>
        <p:txBody>
          <a:bodyPr>
            <a:noAutofit/>
          </a:bodyPr>
          <a:lstStyle/>
          <a:p>
            <a:r>
              <a:rPr lang="en-US" sz="2800" b="1" dirty="0" smtClean="0">
                <a:solidFill>
                  <a:srgbClr val="0060A8"/>
                </a:solidFill>
                <a:latin typeface="Arial" pitchFamily="34" charset="0"/>
                <a:cs typeface="Arial" pitchFamily="34" charset="0"/>
              </a:rPr>
              <a:t>Infant mortality rate for the US and Sweden, </a:t>
            </a:r>
            <a:br>
              <a:rPr lang="en-US" sz="2800" b="1" dirty="0" smtClean="0">
                <a:solidFill>
                  <a:srgbClr val="0060A8"/>
                </a:solidFill>
                <a:latin typeface="Arial" pitchFamily="34" charset="0"/>
                <a:cs typeface="Arial" pitchFamily="34" charset="0"/>
              </a:rPr>
            </a:br>
            <a:r>
              <a:rPr lang="en-US" sz="2800" b="1" dirty="0" smtClean="0">
                <a:solidFill>
                  <a:srgbClr val="0060A8"/>
                </a:solidFill>
                <a:latin typeface="Arial" pitchFamily="34" charset="0"/>
                <a:cs typeface="Arial" pitchFamily="34" charset="0"/>
              </a:rPr>
              <a:t>and the US infant mortality rate standardized for Sweden’s gestational age distribution, 2004 </a:t>
            </a:r>
            <a:endParaRPr lang="en-US" sz="2800" b="1" dirty="0">
              <a:solidFill>
                <a:srgbClr val="0060A8"/>
              </a:solidFill>
              <a:latin typeface="Arial" pitchFamily="34" charset="0"/>
              <a:cs typeface="Arial" pitchFamily="34" charset="0"/>
            </a:endParaRPr>
          </a:p>
        </p:txBody>
      </p:sp>
      <p:graphicFrame>
        <p:nvGraphicFramePr>
          <p:cNvPr id="4" name="Chart Placeholder 3"/>
          <p:cNvGraphicFramePr>
            <a:graphicFrameLocks noGrp="1"/>
          </p:cNvGraphicFramePr>
          <p:nvPr>
            <p:ph type="chart" idx="1"/>
          </p:nvPr>
        </p:nvGraphicFramePr>
        <p:xfrm>
          <a:off x="457200" y="1447800"/>
          <a:ext cx="8305800" cy="48307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761577" y="6096000"/>
            <a:ext cx="4572085" cy="338554"/>
          </a:xfrm>
          <a:prstGeom prst="rect">
            <a:avLst/>
          </a:prstGeom>
          <a:noFill/>
        </p:spPr>
        <p:txBody>
          <a:bodyPr wrap="none" rtlCol="0">
            <a:spAutoFit/>
          </a:bodyPr>
          <a:lstStyle/>
          <a:p>
            <a:r>
              <a:rPr lang="en-US" sz="1600" dirty="0" smtClean="0">
                <a:latin typeface="Arial" pitchFamily="34" charset="0"/>
                <a:cs typeface="Arial" pitchFamily="34" charset="0"/>
              </a:rPr>
              <a:t>Note:  Excludes births at &lt;22 weeks of gestation</a:t>
            </a:r>
            <a:endParaRPr lang="en-US" sz="16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44562"/>
          </a:xfrm>
        </p:spPr>
        <p:txBody>
          <a:bodyPr/>
          <a:lstStyle/>
          <a:p>
            <a:r>
              <a:rPr lang="en-US" b="1" dirty="0" smtClean="0">
                <a:solidFill>
                  <a:srgbClr val="0060A8"/>
                </a:solidFill>
                <a:latin typeface="Arial" pitchFamily="34" charset="0"/>
                <a:cs typeface="Arial" pitchFamily="34" charset="0"/>
              </a:rPr>
              <a:t>Conclusions</a:t>
            </a:r>
            <a:endParaRPr lang="en-US" b="1" dirty="0">
              <a:solidFill>
                <a:srgbClr val="0060A8"/>
              </a:solidFill>
              <a:latin typeface="Arial" pitchFamily="34" charset="0"/>
              <a:cs typeface="Arial" pitchFamily="34" charset="0"/>
            </a:endParaRPr>
          </a:p>
        </p:txBody>
      </p:sp>
      <p:sp>
        <p:nvSpPr>
          <p:cNvPr id="5" name="Content Placeholder 4"/>
          <p:cNvSpPr>
            <a:spLocks noGrp="1"/>
          </p:cNvSpPr>
          <p:nvPr>
            <p:ph idx="1"/>
          </p:nvPr>
        </p:nvSpPr>
        <p:spPr>
          <a:xfrm>
            <a:off x="457200" y="1219200"/>
            <a:ext cx="8458200" cy="5410200"/>
          </a:xfrm>
        </p:spPr>
        <p:txBody>
          <a:bodyPr>
            <a:noAutofit/>
          </a:bodyPr>
          <a:lstStyle/>
          <a:p>
            <a:pPr marL="274320" indent="-274320">
              <a:spcBef>
                <a:spcPts val="1200"/>
              </a:spcBef>
            </a:pPr>
            <a:r>
              <a:rPr lang="en-US" sz="2400" dirty="0" smtClean="0">
                <a:latin typeface="Arial" pitchFamily="34" charset="0"/>
                <a:cs typeface="Arial" pitchFamily="34" charset="0"/>
              </a:rPr>
              <a:t>In 2005, the United States ranked 30</a:t>
            </a:r>
            <a:r>
              <a:rPr lang="en-US" sz="2400" baseline="30000" dirty="0" smtClean="0">
                <a:latin typeface="Arial" pitchFamily="34" charset="0"/>
                <a:cs typeface="Arial" pitchFamily="34" charset="0"/>
              </a:rPr>
              <a:t>th</a:t>
            </a:r>
            <a:r>
              <a:rPr lang="en-US" sz="2400" dirty="0" smtClean="0">
                <a:latin typeface="Arial" pitchFamily="34" charset="0"/>
                <a:cs typeface="Arial" pitchFamily="34" charset="0"/>
              </a:rPr>
              <a:t> in the world in infant mortality.  </a:t>
            </a:r>
          </a:p>
          <a:p>
            <a:pPr marL="274320" indent="-274320">
              <a:spcBef>
                <a:spcPts val="1200"/>
              </a:spcBef>
            </a:pPr>
            <a:r>
              <a:rPr lang="en-US" sz="2400" dirty="0" smtClean="0">
                <a:latin typeface="Arial" pitchFamily="34" charset="0"/>
                <a:cs typeface="Arial" pitchFamily="34" charset="0"/>
              </a:rPr>
              <a:t>Some differences exist in reporting of very small infants.  </a:t>
            </a:r>
          </a:p>
          <a:p>
            <a:pPr marL="274320" indent="-274320">
              <a:spcBef>
                <a:spcPts val="1200"/>
              </a:spcBef>
            </a:pPr>
            <a:r>
              <a:rPr lang="en-US" sz="2400" dirty="0" smtClean="0">
                <a:latin typeface="Arial" pitchFamily="34" charset="0"/>
                <a:cs typeface="Arial" pitchFamily="34" charset="0"/>
              </a:rPr>
              <a:t>These reporting differences are not the primary explanation for the United States’ relatively low international ranking.  </a:t>
            </a:r>
          </a:p>
          <a:p>
            <a:pPr marL="274320" indent="-274320">
              <a:spcBef>
                <a:spcPts val="1200"/>
              </a:spcBef>
            </a:pPr>
            <a:r>
              <a:rPr lang="en-US" sz="2400" dirty="0" smtClean="0">
                <a:latin typeface="Arial" pitchFamily="34" charset="0"/>
                <a:cs typeface="Arial" pitchFamily="34" charset="0"/>
              </a:rPr>
              <a:t>In 2005, 22 countries had infant mortality rates of 5.0 or below. </a:t>
            </a:r>
          </a:p>
          <a:p>
            <a:pPr marL="274320" indent="-274320">
              <a:spcBef>
                <a:spcPts val="1200"/>
              </a:spcBef>
            </a:pPr>
            <a:r>
              <a:rPr lang="en-US" sz="2400" dirty="0" smtClean="0">
                <a:latin typeface="Arial" pitchFamily="34" charset="0"/>
                <a:cs typeface="Arial" pitchFamily="34" charset="0"/>
              </a:rPr>
              <a:t> One would have to assume that these countries did not report more than 1/3 of their infant deaths for their infant mortality rates to equal or exceed the US rate. </a:t>
            </a:r>
          </a:p>
          <a:p>
            <a:pPr marL="274320" indent="-274320">
              <a:spcBef>
                <a:spcPts val="1200"/>
              </a:spcBef>
            </a:pPr>
            <a:r>
              <a:rPr lang="en-US" sz="2400" dirty="0" smtClean="0">
                <a:latin typeface="Arial" pitchFamily="34" charset="0"/>
                <a:cs typeface="Arial" pitchFamily="34" charset="0"/>
              </a:rPr>
              <a:t>This level of underreporting appears unlikely for most developed countries.   </a:t>
            </a:r>
          </a:p>
          <a:p>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b="1" dirty="0" smtClean="0">
                <a:solidFill>
                  <a:srgbClr val="0060A8"/>
                </a:solidFill>
                <a:latin typeface="Arial" pitchFamily="34" charset="0"/>
                <a:cs typeface="Arial" pitchFamily="34" charset="0"/>
              </a:rPr>
              <a:t>Conclusions (cont.)</a:t>
            </a:r>
            <a:endParaRPr lang="en-US" sz="4000" b="1" dirty="0">
              <a:solidFill>
                <a:srgbClr val="0060A8"/>
              </a:solidFill>
              <a:latin typeface="Arial" pitchFamily="34" charset="0"/>
              <a:cs typeface="Arial" pitchFamily="34" charset="0"/>
            </a:endParaRPr>
          </a:p>
        </p:txBody>
      </p:sp>
      <p:sp>
        <p:nvSpPr>
          <p:cNvPr id="3" name="Content Placeholder 2"/>
          <p:cNvSpPr>
            <a:spLocks noGrp="1"/>
          </p:cNvSpPr>
          <p:nvPr>
            <p:ph idx="1"/>
          </p:nvPr>
        </p:nvSpPr>
        <p:spPr>
          <a:xfrm>
            <a:off x="457200" y="1676400"/>
            <a:ext cx="8229600" cy="4953000"/>
          </a:xfrm>
        </p:spPr>
        <p:txBody>
          <a:bodyPr>
            <a:normAutofit fontScale="77500" lnSpcReduction="20000"/>
          </a:bodyPr>
          <a:lstStyle/>
          <a:p>
            <a:pPr marL="274320" indent="-274320">
              <a:spcBef>
                <a:spcPts val="1800"/>
              </a:spcBef>
            </a:pPr>
            <a:r>
              <a:rPr lang="en-US" sz="3100" dirty="0" smtClean="0">
                <a:latin typeface="Arial" pitchFamily="34" charset="0"/>
                <a:cs typeface="Arial" pitchFamily="34" charset="0"/>
              </a:rPr>
              <a:t>Infant mortality rates for preterm infants are lower and rates for full-term infants are higher in the US than in Europe.  </a:t>
            </a:r>
          </a:p>
          <a:p>
            <a:pPr marL="274320" indent="-274320">
              <a:spcBef>
                <a:spcPts val="1800"/>
              </a:spcBef>
            </a:pPr>
            <a:r>
              <a:rPr lang="en-US" sz="3100" dirty="0" smtClean="0">
                <a:latin typeface="Arial" pitchFamily="34" charset="0"/>
                <a:cs typeface="Arial" pitchFamily="34" charset="0"/>
              </a:rPr>
              <a:t>In 2004, 1 in 8 US infants were born preterm compared to 1 in 16 in France and Sweden and 1 in 18 in Ireland and Finland. </a:t>
            </a:r>
          </a:p>
          <a:p>
            <a:pPr marL="274320" indent="-274320">
              <a:spcBef>
                <a:spcPts val="1800"/>
              </a:spcBef>
            </a:pPr>
            <a:r>
              <a:rPr lang="en-US" sz="3100" dirty="0" smtClean="0">
                <a:latin typeface="Arial" pitchFamily="34" charset="0"/>
                <a:cs typeface="Arial" pitchFamily="34" charset="0"/>
              </a:rPr>
              <a:t>If the United States had Sweden’s distribution of births by gestational age, nearly 8,000 infant deaths in the US would be averted each year, and the US infant mortality rate would be 1/3 lower.  </a:t>
            </a:r>
          </a:p>
          <a:p>
            <a:pPr marL="274320" indent="-274320">
              <a:spcBef>
                <a:spcPts val="1800"/>
              </a:spcBef>
            </a:pPr>
            <a:r>
              <a:rPr lang="en-US" sz="3100" dirty="0" smtClean="0">
                <a:latin typeface="Arial" pitchFamily="34" charset="0"/>
                <a:cs typeface="Arial" pitchFamily="34" charset="0"/>
              </a:rPr>
              <a:t>The main cause of the US’ high infant mortality rate when compared to Europe is the very high percentage of preterm births in the US, the period when infant mortality is greatest.  </a:t>
            </a:r>
          </a:p>
          <a:p>
            <a:pPr marL="274320" indent="-274320">
              <a:spcBef>
                <a:spcPts val="1200"/>
              </a:spcBef>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l="28125" t="23958" r="28906" b="11458"/>
          <a:stretch>
            <a:fillRect/>
          </a:stretch>
        </p:blipFill>
        <p:spPr bwMode="auto">
          <a:xfrm>
            <a:off x="2895600" y="228600"/>
            <a:ext cx="5791200" cy="6528261"/>
          </a:xfrm>
          <a:prstGeom prst="rect">
            <a:avLst/>
          </a:prstGeom>
          <a:noFill/>
          <a:ln w="9525">
            <a:noFill/>
            <a:miter lim="800000"/>
            <a:headEnd/>
            <a:tailEnd/>
          </a:ln>
        </p:spPr>
      </p:pic>
      <p:sp>
        <p:nvSpPr>
          <p:cNvPr id="4" name="TextBox 3"/>
          <p:cNvSpPr txBox="1"/>
          <p:nvPr/>
        </p:nvSpPr>
        <p:spPr>
          <a:xfrm>
            <a:off x="228600" y="1447800"/>
            <a:ext cx="2971800" cy="923330"/>
          </a:xfrm>
          <a:prstGeom prst="rect">
            <a:avLst/>
          </a:prstGeom>
          <a:noFill/>
        </p:spPr>
        <p:txBody>
          <a:bodyPr wrap="square" rtlCol="0">
            <a:spAutoFit/>
          </a:bodyPr>
          <a:lstStyle/>
          <a:p>
            <a:endParaRPr lang="en-US" dirty="0" smtClean="0">
              <a:hlinkClick r:id="rId3"/>
            </a:endParaRPr>
          </a:p>
          <a:p>
            <a:r>
              <a:rPr lang="en-US" dirty="0" smtClean="0">
                <a:hlinkClick r:id="rId3"/>
              </a:rPr>
              <a:t>http://www.cdc.gov/nchs/</a:t>
            </a:r>
            <a:endParaRPr lang="en-US" dirty="0" smtClean="0"/>
          </a:p>
          <a:p>
            <a:r>
              <a:rPr lang="en-US" u="sng" dirty="0" smtClean="0">
                <a:solidFill>
                  <a:srgbClr val="3333FF"/>
                </a:solidFill>
              </a:rPr>
              <a:t>data/</a:t>
            </a:r>
            <a:r>
              <a:rPr lang="en-US" u="sng" dirty="0" err="1" smtClean="0">
                <a:solidFill>
                  <a:srgbClr val="3333FF"/>
                </a:solidFill>
              </a:rPr>
              <a:t>databriefs</a:t>
            </a:r>
            <a:r>
              <a:rPr lang="en-US" u="sng" dirty="0" smtClean="0">
                <a:solidFill>
                  <a:srgbClr val="3333FF"/>
                </a:solidFill>
              </a:rPr>
              <a:t>/db23.pdf</a:t>
            </a:r>
            <a:endParaRPr lang="en-US" u="sng" dirty="0">
              <a:solidFill>
                <a:srgbClr val="3333FF"/>
              </a:solidFill>
            </a:endParaRPr>
          </a:p>
        </p:txBody>
      </p:sp>
      <p:sp>
        <p:nvSpPr>
          <p:cNvPr id="5" name="TextBox 4"/>
          <p:cNvSpPr txBox="1"/>
          <p:nvPr/>
        </p:nvSpPr>
        <p:spPr>
          <a:xfrm>
            <a:off x="228600" y="1219200"/>
            <a:ext cx="3200400" cy="400110"/>
          </a:xfrm>
          <a:prstGeom prst="rect">
            <a:avLst/>
          </a:prstGeom>
          <a:noFill/>
        </p:spPr>
        <p:txBody>
          <a:bodyPr wrap="square" rtlCol="0">
            <a:spAutoFit/>
          </a:bodyPr>
          <a:lstStyle/>
          <a:p>
            <a:r>
              <a:rPr lang="en-US" sz="2000" dirty="0" smtClean="0">
                <a:latin typeface="Arial" pitchFamily="34" charset="0"/>
                <a:cs typeface="Arial" pitchFamily="34" charset="0"/>
              </a:rPr>
              <a:t>Full report available at: </a:t>
            </a:r>
            <a:endParaRPr lang="en-US" sz="2000" dirty="0">
              <a:latin typeface="Arial" pitchFamily="34" charset="0"/>
              <a:cs typeface="Arial" pitchFamily="34" charset="0"/>
            </a:endParaRPr>
          </a:p>
        </p:txBody>
      </p:sp>
      <p:sp>
        <p:nvSpPr>
          <p:cNvPr id="6" name="TextBox 5"/>
          <p:cNvSpPr txBox="1"/>
          <p:nvPr/>
        </p:nvSpPr>
        <p:spPr>
          <a:xfrm>
            <a:off x="381000" y="3886200"/>
            <a:ext cx="2435282" cy="1323439"/>
          </a:xfrm>
          <a:prstGeom prst="rect">
            <a:avLst/>
          </a:prstGeom>
          <a:noFill/>
        </p:spPr>
        <p:txBody>
          <a:bodyPr wrap="none" rtlCol="0">
            <a:spAutoFit/>
          </a:bodyPr>
          <a:lstStyle/>
          <a:p>
            <a:r>
              <a:rPr lang="en-US" sz="2000" dirty="0" smtClean="0">
                <a:latin typeface="Arial" pitchFamily="34" charset="0"/>
                <a:cs typeface="Arial" pitchFamily="34" charset="0"/>
              </a:rPr>
              <a:t>Questions?</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Marian MacDorman</a:t>
            </a:r>
          </a:p>
          <a:p>
            <a:r>
              <a:rPr lang="en-US" sz="2000" dirty="0" smtClean="0">
                <a:latin typeface="Arial" pitchFamily="34" charset="0"/>
                <a:cs typeface="Arial" pitchFamily="34" charset="0"/>
              </a:rPr>
              <a:t>mfm1@cdc.gov</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normAutofit/>
          </a:bodyPr>
          <a:lstStyle/>
          <a:p>
            <a:pPr eaLnBrk="1" hangingPunct="1"/>
            <a:r>
              <a:rPr lang="en-US" sz="2800" b="1" dirty="0" smtClean="0">
                <a:solidFill>
                  <a:srgbClr val="0060A8"/>
                </a:solidFill>
                <a:latin typeface="Arial" pitchFamily="34" charset="0"/>
                <a:cs typeface="Arial" pitchFamily="34" charset="0"/>
              </a:rPr>
              <a:t>Infant mortality rate, United States, 2000-2007</a:t>
            </a:r>
          </a:p>
        </p:txBody>
      </p:sp>
      <p:graphicFrame>
        <p:nvGraphicFramePr>
          <p:cNvPr id="5" name="Object 3"/>
          <p:cNvGraphicFramePr>
            <a:graphicFrameLocks noGrp="1" noChangeAspect="1"/>
          </p:cNvGraphicFramePr>
          <p:nvPr>
            <p:ph sz="half" idx="1"/>
          </p:nvPr>
        </p:nvGraphicFramePr>
        <p:xfrm>
          <a:off x="838200" y="1295400"/>
          <a:ext cx="7764463" cy="4749800"/>
        </p:xfrm>
        <a:graphic>
          <a:graphicData uri="http://schemas.openxmlformats.org/drawingml/2006/chart">
            <c:chart xmlns:c="http://schemas.openxmlformats.org/drawingml/2006/chart" xmlns:r="http://schemas.openxmlformats.org/officeDocument/2006/relationships" r:id="rId3"/>
          </a:graphicData>
        </a:graphic>
      </p:graphicFrame>
      <p:sp>
        <p:nvSpPr>
          <p:cNvPr id="1028" name="Text Box 4"/>
          <p:cNvSpPr txBox="1">
            <a:spLocks noChangeArrowheads="1"/>
          </p:cNvSpPr>
          <p:nvPr/>
        </p:nvSpPr>
        <p:spPr bwMode="auto">
          <a:xfrm>
            <a:off x="1050925" y="6096000"/>
            <a:ext cx="7254875" cy="523212"/>
          </a:xfrm>
          <a:prstGeom prst="rect">
            <a:avLst/>
          </a:prstGeom>
          <a:noFill/>
          <a:ln w="9525">
            <a:noFill/>
            <a:miter lim="800000"/>
            <a:headEnd/>
            <a:tailEnd/>
          </a:ln>
        </p:spPr>
        <p:txBody>
          <a:bodyPr lIns="91432" tIns="45716" rIns="91432" bIns="45716">
            <a:spAutoFit/>
          </a:bodyPr>
          <a:lstStyle/>
          <a:p>
            <a:r>
              <a:rPr lang="en-US" sz="1400" dirty="0"/>
              <a:t>Source:  </a:t>
            </a:r>
            <a:r>
              <a:rPr lang="en-US" sz="1400" dirty="0" smtClean="0"/>
              <a:t>2000-2006 </a:t>
            </a:r>
            <a:r>
              <a:rPr lang="en-US" sz="1400" dirty="0"/>
              <a:t>data are from the linked birth/infant death data sets.  </a:t>
            </a:r>
            <a:r>
              <a:rPr lang="en-US" sz="1400" dirty="0" smtClean="0"/>
              <a:t>2007 </a:t>
            </a:r>
            <a:r>
              <a:rPr lang="en-US" sz="1400" dirty="0"/>
              <a:t>data are from the </a:t>
            </a:r>
            <a:r>
              <a:rPr lang="en-US" sz="1400" dirty="0" smtClean="0"/>
              <a:t>main </a:t>
            </a:r>
            <a:r>
              <a:rPr lang="en-US" sz="1400" dirty="0"/>
              <a:t>mortality file.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2010\16infant_graph_400.jpg"/>
          <p:cNvPicPr>
            <a:picLocks noChangeAspect="1" noChangeArrowheads="1"/>
          </p:cNvPicPr>
          <p:nvPr/>
        </p:nvPicPr>
        <p:blipFill>
          <a:blip r:embed="rId2" cstate="print"/>
          <a:srcRect/>
          <a:stretch>
            <a:fillRect/>
          </a:stretch>
        </p:blipFill>
        <p:spPr bwMode="auto">
          <a:xfrm>
            <a:off x="2493919" y="533400"/>
            <a:ext cx="4156162" cy="57912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a:xfrm>
            <a:off x="0" y="0"/>
            <a:ext cx="9144000" cy="685800"/>
          </a:xfrm>
        </p:spPr>
        <p:txBody>
          <a:bodyPr/>
          <a:lstStyle/>
          <a:p>
            <a:r>
              <a:rPr lang="en-US" sz="2700" b="1" dirty="0" smtClean="0">
                <a:solidFill>
                  <a:srgbClr val="0060A8"/>
                </a:solidFill>
                <a:latin typeface="Arial" pitchFamily="34" charset="0"/>
                <a:cs typeface="Arial" pitchFamily="34" charset="0"/>
              </a:rPr>
              <a:t>Infant </a:t>
            </a:r>
            <a:r>
              <a:rPr lang="en-US" sz="2700" b="1" dirty="0">
                <a:solidFill>
                  <a:srgbClr val="0060A8"/>
                </a:solidFill>
                <a:latin typeface="Arial" pitchFamily="34" charset="0"/>
                <a:cs typeface="Arial" pitchFamily="34" charset="0"/>
              </a:rPr>
              <a:t>mortality rates, selected countries, </a:t>
            </a:r>
            <a:r>
              <a:rPr lang="en-US" sz="2700" b="1" dirty="0" smtClean="0">
                <a:solidFill>
                  <a:srgbClr val="0060A8"/>
                </a:solidFill>
                <a:latin typeface="Arial" pitchFamily="34" charset="0"/>
                <a:cs typeface="Arial" pitchFamily="34" charset="0"/>
              </a:rPr>
              <a:t>2005</a:t>
            </a:r>
            <a:endParaRPr lang="en-US" sz="2700" b="1" dirty="0">
              <a:solidFill>
                <a:srgbClr val="0060A8"/>
              </a:solidFill>
              <a:latin typeface="Arial" pitchFamily="34" charset="0"/>
              <a:cs typeface="Arial" pitchFamily="34" charset="0"/>
            </a:endParaRPr>
          </a:p>
        </p:txBody>
      </p:sp>
      <p:graphicFrame>
        <p:nvGraphicFramePr>
          <p:cNvPr id="5" name="Object 2"/>
          <p:cNvGraphicFramePr>
            <a:graphicFrameLocks noGrp="1" noChangeAspect="1"/>
          </p:cNvGraphicFramePr>
          <p:nvPr>
            <p:ph idx="1"/>
          </p:nvPr>
        </p:nvGraphicFramePr>
        <p:xfrm>
          <a:off x="-1042691" y="457200"/>
          <a:ext cx="9881892" cy="6857999"/>
        </p:xfrm>
        <a:graphic>
          <a:graphicData uri="http://schemas.openxmlformats.org/drawingml/2006/chart">
            <c:chart xmlns:c="http://schemas.openxmlformats.org/drawingml/2006/chart" xmlns:r="http://schemas.openxmlformats.org/officeDocument/2006/relationships" r:id="rId2"/>
          </a:graphicData>
        </a:graphic>
      </p:graphicFrame>
      <p:sp>
        <p:nvSpPr>
          <p:cNvPr id="12295" name="Text Box 7"/>
          <p:cNvSpPr txBox="1">
            <a:spLocks noChangeArrowheads="1"/>
          </p:cNvSpPr>
          <p:nvPr/>
        </p:nvSpPr>
        <p:spPr bwMode="auto">
          <a:xfrm>
            <a:off x="1066800" y="6477000"/>
            <a:ext cx="7315200" cy="307777"/>
          </a:xfrm>
          <a:prstGeom prst="rect">
            <a:avLst/>
          </a:prstGeom>
          <a:noFill/>
          <a:ln w="9525">
            <a:noFill/>
            <a:miter lim="800000"/>
            <a:headEnd/>
            <a:tailEnd/>
          </a:ln>
          <a:effectLst/>
        </p:spPr>
        <p:txBody>
          <a:bodyPr wrap="square">
            <a:spAutoFit/>
          </a:bodyPr>
          <a:lstStyle/>
          <a:p>
            <a:r>
              <a:rPr lang="en-US" sz="1400" dirty="0"/>
              <a:t>Source:  Health, United States, </a:t>
            </a:r>
            <a:r>
              <a:rPr lang="en-US" sz="1400" smtClean="0"/>
              <a:t>2008  </a:t>
            </a:r>
            <a:endParaRPr lang="en-US"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l="32031" t="21875" r="32812" b="11458"/>
          <a:stretch>
            <a:fillRect/>
          </a:stretch>
        </p:blipFill>
        <p:spPr bwMode="auto">
          <a:xfrm>
            <a:off x="2514600" y="304800"/>
            <a:ext cx="4343400" cy="617728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l="7031" t="22917" r="11765" b="14583"/>
          <a:stretch>
            <a:fillRect/>
          </a:stretch>
        </p:blipFill>
        <p:spPr bwMode="auto">
          <a:xfrm>
            <a:off x="147320" y="533400"/>
            <a:ext cx="8844280" cy="5715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a:xfrm>
            <a:off x="0" y="0"/>
            <a:ext cx="9144000" cy="838200"/>
          </a:xfrm>
        </p:spPr>
        <p:txBody>
          <a:bodyPr>
            <a:normAutofit fontScale="90000"/>
          </a:bodyPr>
          <a:lstStyle/>
          <a:p>
            <a:r>
              <a:rPr lang="en-US" sz="2700" b="1" dirty="0" smtClean="0">
                <a:solidFill>
                  <a:srgbClr val="0060A8"/>
                </a:solidFill>
                <a:latin typeface="Arial" pitchFamily="34" charset="0"/>
                <a:cs typeface="Arial" pitchFamily="34" charset="0"/>
              </a:rPr>
              <a:t>Infant </a:t>
            </a:r>
            <a:r>
              <a:rPr lang="en-US" sz="2700" b="1" dirty="0">
                <a:solidFill>
                  <a:srgbClr val="0060A8"/>
                </a:solidFill>
                <a:latin typeface="Arial" pitchFamily="34" charset="0"/>
                <a:cs typeface="Arial" pitchFamily="34" charset="0"/>
              </a:rPr>
              <a:t>mortality </a:t>
            </a:r>
            <a:r>
              <a:rPr lang="en-US" sz="2700" b="1" dirty="0" smtClean="0">
                <a:solidFill>
                  <a:srgbClr val="0060A8"/>
                </a:solidFill>
                <a:latin typeface="Arial" pitchFamily="34" charset="0"/>
                <a:cs typeface="Arial" pitchFamily="34" charset="0"/>
              </a:rPr>
              <a:t>rates excluding births at &lt;22 weeks of gestation, US and selected European countries</a:t>
            </a:r>
            <a:r>
              <a:rPr lang="en-US" sz="2700" b="1" dirty="0">
                <a:solidFill>
                  <a:srgbClr val="0060A8"/>
                </a:solidFill>
                <a:latin typeface="Arial" pitchFamily="34" charset="0"/>
                <a:cs typeface="Arial" pitchFamily="34" charset="0"/>
              </a:rPr>
              <a:t>, </a:t>
            </a:r>
            <a:r>
              <a:rPr lang="en-US" sz="2700" b="1" dirty="0" smtClean="0">
                <a:solidFill>
                  <a:srgbClr val="0060A8"/>
                </a:solidFill>
                <a:latin typeface="Arial" pitchFamily="34" charset="0"/>
                <a:cs typeface="Arial" pitchFamily="34" charset="0"/>
              </a:rPr>
              <a:t>2004</a:t>
            </a:r>
            <a:endParaRPr lang="en-US" sz="2700" b="1" dirty="0">
              <a:solidFill>
                <a:srgbClr val="0060A8"/>
              </a:solidFill>
              <a:latin typeface="Arial" pitchFamily="34" charset="0"/>
              <a:cs typeface="Arial" pitchFamily="34" charset="0"/>
            </a:endParaRPr>
          </a:p>
        </p:txBody>
      </p:sp>
      <p:graphicFrame>
        <p:nvGraphicFramePr>
          <p:cNvPr id="5" name="Object 2"/>
          <p:cNvGraphicFramePr>
            <a:graphicFrameLocks noGrp="1" noChangeAspect="1"/>
          </p:cNvGraphicFramePr>
          <p:nvPr>
            <p:ph idx="1"/>
          </p:nvPr>
        </p:nvGraphicFramePr>
        <p:xfrm>
          <a:off x="-415925" y="838200"/>
          <a:ext cx="9255125" cy="6248400"/>
        </p:xfrm>
        <a:graphic>
          <a:graphicData uri="http://schemas.openxmlformats.org/drawingml/2006/chart">
            <c:chart xmlns:c="http://schemas.openxmlformats.org/drawingml/2006/chart" xmlns:r="http://schemas.openxmlformats.org/officeDocument/2006/relationships" r:id="rId2"/>
          </a:graphicData>
        </a:graphic>
      </p:graphicFrame>
      <p:sp>
        <p:nvSpPr>
          <p:cNvPr id="12295" name="Text Box 7"/>
          <p:cNvSpPr txBox="1">
            <a:spLocks noChangeArrowheads="1"/>
          </p:cNvSpPr>
          <p:nvPr/>
        </p:nvSpPr>
        <p:spPr bwMode="auto">
          <a:xfrm>
            <a:off x="1066800" y="6477000"/>
            <a:ext cx="7315200" cy="307777"/>
          </a:xfrm>
          <a:prstGeom prst="rect">
            <a:avLst/>
          </a:prstGeom>
          <a:noFill/>
          <a:ln w="9525">
            <a:noFill/>
            <a:miter lim="800000"/>
            <a:headEnd/>
            <a:tailEnd/>
          </a:ln>
          <a:effectLst/>
        </p:spPr>
        <p:txBody>
          <a:bodyPr wrap="square">
            <a:spAutoFit/>
          </a:bodyPr>
          <a:lstStyle/>
          <a:p>
            <a:r>
              <a:rPr lang="en-US" sz="1400" dirty="0" smtClean="0"/>
              <a:t> </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53400" cy="1143000"/>
          </a:xfrm>
        </p:spPr>
        <p:txBody>
          <a:bodyPr>
            <a:noAutofit/>
          </a:bodyPr>
          <a:lstStyle/>
          <a:p>
            <a:r>
              <a:rPr lang="en-US" sz="3600" b="1" dirty="0" smtClean="0">
                <a:solidFill>
                  <a:srgbClr val="0060A8"/>
                </a:solidFill>
                <a:latin typeface="Arial" pitchFamily="34" charset="0"/>
                <a:cs typeface="Arial" pitchFamily="34" charset="0"/>
              </a:rPr>
              <a:t>Infant mortality can be partitioned </a:t>
            </a:r>
            <a:br>
              <a:rPr lang="en-US" sz="3600" b="1" dirty="0" smtClean="0">
                <a:solidFill>
                  <a:srgbClr val="0060A8"/>
                </a:solidFill>
                <a:latin typeface="Arial" pitchFamily="34" charset="0"/>
                <a:cs typeface="Arial" pitchFamily="34" charset="0"/>
              </a:rPr>
            </a:br>
            <a:r>
              <a:rPr lang="en-US" sz="3600" b="1" dirty="0" smtClean="0">
                <a:solidFill>
                  <a:srgbClr val="0060A8"/>
                </a:solidFill>
                <a:latin typeface="Arial" pitchFamily="34" charset="0"/>
                <a:cs typeface="Arial" pitchFamily="34" charset="0"/>
              </a:rPr>
              <a:t>into two key components:</a:t>
            </a:r>
            <a:endParaRPr lang="en-US" sz="3600" b="1" dirty="0">
              <a:solidFill>
                <a:srgbClr val="0060A8"/>
              </a:solidFill>
              <a:latin typeface="Arial" pitchFamily="34" charset="0"/>
              <a:cs typeface="Arial" pitchFamily="34" charset="0"/>
            </a:endParaRPr>
          </a:p>
        </p:txBody>
      </p:sp>
      <p:sp>
        <p:nvSpPr>
          <p:cNvPr id="3" name="Content Placeholder 2"/>
          <p:cNvSpPr>
            <a:spLocks noGrp="1"/>
          </p:cNvSpPr>
          <p:nvPr>
            <p:ph idx="1"/>
          </p:nvPr>
        </p:nvSpPr>
        <p:spPr>
          <a:xfrm>
            <a:off x="533400" y="2286000"/>
            <a:ext cx="8153400" cy="3840163"/>
          </a:xfrm>
        </p:spPr>
        <p:txBody>
          <a:bodyPr>
            <a:normAutofit/>
          </a:bodyPr>
          <a:lstStyle/>
          <a:p>
            <a:pPr marL="514350" indent="-514350">
              <a:buAutoNum type="arabicPeriod"/>
            </a:pPr>
            <a:r>
              <a:rPr lang="en-US" sz="3000" dirty="0" smtClean="0">
                <a:latin typeface="Arial" pitchFamily="34" charset="0"/>
                <a:cs typeface="Arial" pitchFamily="34" charset="0"/>
              </a:rPr>
              <a:t>Gestational age-specific infant mortality rates (i.e. the mortality rate for infants at a given gestational age).</a:t>
            </a:r>
          </a:p>
          <a:p>
            <a:pPr marL="514350" indent="-514350">
              <a:buNone/>
            </a:pPr>
            <a:endParaRPr lang="en-US" sz="3000" dirty="0" smtClean="0">
              <a:latin typeface="Arial" pitchFamily="34" charset="0"/>
              <a:cs typeface="Arial" pitchFamily="34" charset="0"/>
            </a:endParaRPr>
          </a:p>
          <a:p>
            <a:pPr>
              <a:buNone/>
            </a:pPr>
            <a:r>
              <a:rPr lang="en-US" sz="3000" dirty="0" smtClean="0">
                <a:latin typeface="Arial" pitchFamily="34" charset="0"/>
                <a:cs typeface="Arial" pitchFamily="34" charset="0"/>
              </a:rPr>
              <a:t>2. Distribution of births by gestational age.</a:t>
            </a:r>
            <a:endParaRPr lang="en-US" sz="30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cstate="print"/>
          <a:srcRect l="7031" t="29167" r="11545" b="13542"/>
          <a:stretch>
            <a:fillRect/>
          </a:stretch>
        </p:blipFill>
        <p:spPr bwMode="auto">
          <a:xfrm>
            <a:off x="336369" y="533400"/>
            <a:ext cx="8579031" cy="576200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950</TotalTime>
  <Words>490</Words>
  <Application>Microsoft Office PowerPoint</Application>
  <PresentationFormat>On-screen Show (4:3)</PresentationFormat>
  <Paragraphs>48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Behind International Rankings of Infant Mortality:  How the United States Compares with Europe  Marian MacDorman and T.J. Mathews Division of Vital Statistics National Center for Health Statistics   Acknowledgements:  Sam Notzon and Jennifer Madans, NCHS   International Health Rankings: A Look Behind the Numbers  National Conference on Health Statistics August 16-18, 2010</vt:lpstr>
      <vt:lpstr>Infant mortality rate, United States, 2000-2007</vt:lpstr>
      <vt:lpstr>Slide 3</vt:lpstr>
      <vt:lpstr>Infant mortality rates, selected countries, 2005</vt:lpstr>
      <vt:lpstr>Slide 5</vt:lpstr>
      <vt:lpstr>Slide 6</vt:lpstr>
      <vt:lpstr>Infant mortality rates excluding births at &lt;22 weeks of gestation, US and selected European countries, 2004</vt:lpstr>
      <vt:lpstr>Infant mortality can be partitioned  into two key components:</vt:lpstr>
      <vt:lpstr>Slide 9</vt:lpstr>
      <vt:lpstr>Percentage of  preterm births, United States and selected European countries, 2004</vt:lpstr>
      <vt:lpstr>Infant mortality rate for the US and Sweden,  and the US infant mortality rate standardized for Sweden’s gestational age distribution, 2004 </vt:lpstr>
      <vt:lpstr>Conclusions</vt:lpstr>
      <vt:lpstr>Conclusions (cont.)</vt:lpstr>
      <vt:lpstr>Slide 14</vt:lpstr>
    </vt:vector>
  </TitlesOfParts>
  <Company>CDC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mfm1</dc:creator>
  <cp:lastModifiedBy>mfm1</cp:lastModifiedBy>
  <cp:revision>315</cp:revision>
  <dcterms:created xsi:type="dcterms:W3CDTF">2009-08-17T13:19:20Z</dcterms:created>
  <dcterms:modified xsi:type="dcterms:W3CDTF">2010-08-13T17:54:32Z</dcterms:modified>
</cp:coreProperties>
</file>